
<file path=[Content_Types].xml><?xml version="1.0" encoding="utf-8"?>
<Types xmlns="http://schemas.openxmlformats.org/package/2006/content-types">
  <Default Extension="bin" ContentType="application/vnd.openxmlformats-officedocument.oleObject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howGuides="1">
      <p:cViewPr varScale="1">
        <p:scale>
          <a:sx n="60" d="100"/>
          <a:sy n="60" d="100"/>
        </p:scale>
        <p:origin x="819" y="42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themeOverride" Target="../theme/themeOverride1.xml"/><Relationship Id="rId2" Type="http://schemas.microsoft.com/office/2011/relationships/chartColorStyle" Target="colors1.xml"/><Relationship Id="rId1" Type="http://schemas.microsoft.com/office/2011/relationships/chartStyle" Target="style1.xml"/><Relationship Id="rId4" Type="http://schemas.openxmlformats.org/officeDocument/2006/relationships/oleObject" Target="../embeddings/oleObject1.bin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lrMapOvr bg1="lt1" tx1="dk1" bg2="lt2" tx2="dk2" accent1="accent1" accent2="accent2" accent3="accent3" accent4="accent4" accent5="accent5" accent6="accent6" hlink="hlink" folHlink="folHlink"/>
  <c:chart>
    <c:title>
      <c:tx>
        <c:rich>
          <a:bodyPr rot="0" spcFirstLastPara="1" vertOverflow="ellipsis" vert="horz" wrap="square" anchor="ctr" anchorCtr="1"/>
          <a:lstStyle/>
          <a:p>
            <a:pPr>
              <a:defRPr sz="2400" b="1" i="0" u="none" strike="noStrike" kern="1200" spc="0" baseline="0">
                <a:solidFill>
                  <a:schemeClr val="tx1"/>
                </a:solidFill>
                <a:latin typeface="Georgia" panose="02040502050405020303" pitchFamily="18" charset="0"/>
                <a:ea typeface="+mn-ea"/>
                <a:cs typeface="+mn-cs"/>
              </a:defRPr>
            </a:pPr>
            <a:r>
              <a:rPr lang="en-US" b="1"/>
              <a:t>1-butene Standard Curve</a:t>
            </a: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400" b="1" i="0" u="none" strike="noStrike" kern="1200" spc="0" baseline="0">
              <a:solidFill>
                <a:schemeClr val="tx1"/>
              </a:solidFill>
              <a:latin typeface="Georgia" panose="02040502050405020303" pitchFamily="18" charset="0"/>
              <a:ea typeface="+mn-ea"/>
              <a:cs typeface="+mn-cs"/>
            </a:defRPr>
          </a:pPr>
          <a:endParaRPr lang="en-US"/>
        </a:p>
      </c:txPr>
    </c:title>
    <c:autoTitleDeleted val="0"/>
    <c:plotArea>
      <c:layout>
        <c:manualLayout>
          <c:layoutTarget val="inner"/>
          <c:xMode val="edge"/>
          <c:yMode val="edge"/>
          <c:x val="0.11601319065885995"/>
          <c:y val="0.16406793533865358"/>
          <c:w val="0.83323490321735882"/>
          <c:h val="0.66648943283562856"/>
        </c:manualLayout>
      </c:layout>
      <c:scatterChart>
        <c:scatterStyle val="lineMarker"/>
        <c:varyColors val="0"/>
        <c:ser>
          <c:idx val="2"/>
          <c:order val="2"/>
          <c:tx>
            <c:v>1-Butene</c:v>
          </c:tx>
          <c:spPr>
            <a:ln w="25400" cap="rnd">
              <a:noFill/>
              <a:round/>
            </a:ln>
            <a:effectLst/>
          </c:spPr>
          <c:marker>
            <c:symbol val="circle"/>
            <c:size val="5"/>
            <c:spPr>
              <a:solidFill>
                <a:schemeClr val="accent3"/>
              </a:solidFill>
              <a:ln w="9525">
                <a:solidFill>
                  <a:schemeClr val="accent3"/>
                </a:solidFill>
              </a:ln>
              <a:effectLst/>
            </c:spPr>
          </c:marker>
          <c:trendline>
            <c:spPr>
              <a:ln w="38100" cap="rnd">
                <a:solidFill>
                  <a:sysClr val="windowText" lastClr="000000"/>
                </a:solidFill>
                <a:prstDash val="sysDot"/>
              </a:ln>
              <a:effectLst/>
            </c:spPr>
            <c:trendlineType val="linear"/>
            <c:dispRSqr val="0"/>
            <c:dispEq val="1"/>
            <c:trendlineLbl>
              <c:layout>
                <c:manualLayout>
                  <c:x val="4.3498208462352833E-2"/>
                  <c:y val="0.11962743518446332"/>
                </c:manualLayout>
              </c:layout>
              <c:numFmt formatCode="General" sourceLinked="0"/>
              <c:spPr>
                <a:noFill/>
                <a:ln>
                  <a:noFill/>
                </a:ln>
                <a:effectLst/>
              </c:spPr>
              <c:txPr>
                <a:bodyPr rot="0" spcFirstLastPara="1" vertOverflow="ellipsis" vert="horz" wrap="square" anchor="ctr" anchorCtr="1"/>
                <a:lstStyle/>
                <a:p>
                  <a:pPr>
                    <a:defRPr sz="2000" b="0" i="0" u="none" strike="noStrike" kern="1200" baseline="0">
                      <a:solidFill>
                        <a:schemeClr val="tx1"/>
                      </a:solidFill>
                      <a:latin typeface="Georgia" panose="02040502050405020303" pitchFamily="18" charset="0"/>
                      <a:ea typeface="+mn-ea"/>
                      <a:cs typeface="+mn-cs"/>
                    </a:defRPr>
                  </a:pPr>
                  <a:endParaRPr lang="en-US"/>
                </a:p>
              </c:txPr>
            </c:trendlineLbl>
          </c:trendline>
          <c:xVal>
            <c:numRef>
              <c:f>'[alkene standard curves for 1-MCP.xlsx]Sheet1'!$C$41:$C$56</c:f>
              <c:numCache>
                <c:formatCode>General</c:formatCode>
                <c:ptCount val="16"/>
                <c:pt idx="0">
                  <c:v>34587.333333333336</c:v>
                </c:pt>
                <c:pt idx="3">
                  <c:v>74283.666666666672</c:v>
                </c:pt>
                <c:pt idx="6">
                  <c:v>175518.33333333334</c:v>
                </c:pt>
                <c:pt idx="9">
                  <c:v>252696.33333333334</c:v>
                </c:pt>
                <c:pt idx="12">
                  <c:v>489207.66666666669</c:v>
                </c:pt>
                <c:pt idx="15">
                  <c:v>910529.66666666663</c:v>
                </c:pt>
              </c:numCache>
            </c:numRef>
          </c:xVal>
          <c:yVal>
            <c:numRef>
              <c:f>'[alkene standard curves for 1-MCP.xlsx]Sheet1'!$D$41:$D$56</c:f>
              <c:numCache>
                <c:formatCode>General</c:formatCode>
                <c:ptCount val="16"/>
                <c:pt idx="0">
                  <c:v>50</c:v>
                </c:pt>
                <c:pt idx="3">
                  <c:v>100</c:v>
                </c:pt>
                <c:pt idx="6">
                  <c:v>200</c:v>
                </c:pt>
                <c:pt idx="9">
                  <c:v>300</c:v>
                </c:pt>
                <c:pt idx="12">
                  <c:v>500</c:v>
                </c:pt>
                <c:pt idx="15">
                  <c:v>1000</c:v>
                </c:pt>
              </c:numCache>
            </c:numRef>
          </c:yVal>
          <c:smooth val="0"/>
          <c:extLst>
            <c:ext xmlns:c16="http://schemas.microsoft.com/office/drawing/2014/chart" uri="{C3380CC4-5D6E-409C-BE32-E72D297353CC}">
              <c16:uniqueId val="{00000001-546D-4253-9407-0322C6B9858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axId val="880481536"/>
        <c:axId val="880480576"/>
        <c:extLst>
          <c:ext xmlns:c15="http://schemas.microsoft.com/office/drawing/2012/chart" uri="{02D57815-91ED-43cb-92C2-25804820EDAC}">
            <c15:filteredScatterSeries>
              <c15:ser>
                <c:idx val="0"/>
                <c:order val="0"/>
                <c:tx>
                  <c:v>Cis-2-Butene</c:v>
                </c:tx>
                <c:spPr>
                  <a:ln w="19050" cap="rnd">
                    <a:noFill/>
                    <a:round/>
                  </a:ln>
                  <a:effectLst/>
                </c:spPr>
                <c:marker>
                  <c:symbol val="circle"/>
                  <c:size val="5"/>
                  <c:spPr>
                    <a:solidFill>
                      <a:schemeClr val="accent1"/>
                    </a:solidFill>
                    <a:ln w="9525">
                      <a:solidFill>
                        <a:schemeClr val="accent1"/>
                      </a:solidFill>
                    </a:ln>
                    <a:effectLst/>
                  </c:spPr>
                </c:marker>
                <c:trendline>
                  <c:spPr>
                    <a:ln w="19050" cap="rnd">
                      <a:solidFill>
                        <a:schemeClr val="accent1"/>
                      </a:solidFill>
                      <a:prstDash val="sysDot"/>
                    </a:ln>
                    <a:effectLst/>
                  </c:spPr>
                  <c:trendlineType val="linear"/>
                  <c:dispRSqr val="0"/>
                  <c:dispEq val="1"/>
                  <c:trendlineLbl>
                    <c:layout>
                      <c:manualLayout>
                        <c:x val="0.12501045798512953"/>
                        <c:y val="7.3900972774442797E-2"/>
                      </c:manualLayout>
                    </c:layout>
                    <c:numFmt formatCode="General" sourceLinked="0"/>
                    <c:spPr>
                      <a:noFill/>
                      <a:ln>
                        <a:noFill/>
                      </a:ln>
                      <a:effectLst/>
                    </c:spPr>
                    <c:txPr>
                      <a:bodyPr rot="0" spcFirstLastPara="1" vertOverflow="ellipsis" vert="horz" wrap="square" anchor="ctr" anchorCtr="1"/>
                      <a:lstStyle/>
                      <a:p>
                        <a:pPr>
                          <a:defRPr sz="2000" b="0" i="0" u="none" strike="noStrike" kern="1200" baseline="0">
                            <a:solidFill>
                              <a:schemeClr val="tx1"/>
                            </a:solidFill>
                            <a:latin typeface="Georgia" panose="02040502050405020303" pitchFamily="18" charset="0"/>
                            <a:ea typeface="+mn-ea"/>
                            <a:cs typeface="+mn-cs"/>
                          </a:defRPr>
                        </a:pPr>
                        <a:endParaRPr lang="en-US"/>
                      </a:p>
                    </c:txPr>
                  </c:trendlineLbl>
                </c:trendline>
                <c:xVal>
                  <c:numRef>
                    <c:extLst>
                      <c:ext uri="{02D57815-91ED-43cb-92C2-25804820EDAC}">
                        <c15:formulaRef>
                          <c15:sqref>'[alkene standard curves for 1-MCP.xlsx]Sheet1'!$C$4:$C$19</c15:sqref>
                        </c15:formulaRef>
                      </c:ext>
                    </c:extLst>
                    <c:numCache>
                      <c:formatCode>General</c:formatCode>
                      <c:ptCount val="16"/>
                      <c:pt idx="0">
                        <c:v>69491.333333333328</c:v>
                      </c:pt>
                      <c:pt idx="3">
                        <c:v>76127.666666666672</c:v>
                      </c:pt>
                      <c:pt idx="6">
                        <c:v>119411.33333333333</c:v>
                      </c:pt>
                      <c:pt idx="9">
                        <c:v>208383</c:v>
                      </c:pt>
                      <c:pt idx="12">
                        <c:v>213043.33333333334</c:v>
                      </c:pt>
                      <c:pt idx="15">
                        <c:v>526184</c:v>
                      </c:pt>
                    </c:numCache>
                  </c:numRef>
                </c:xVal>
                <c:yVal>
                  <c:numRef>
                    <c:extLst>
                      <c:ext uri="{02D57815-91ED-43cb-92C2-25804820EDAC}">
                        <c15:formulaRef>
                          <c15:sqref>'[alkene standard curves for 1-MCP.xlsx]Sheet1'!$D$4:$D$19</c15:sqref>
                        </c15:formulaRef>
                      </c:ext>
                    </c:extLst>
                    <c:numCache>
                      <c:formatCode>General</c:formatCode>
                      <c:ptCount val="16"/>
                      <c:pt idx="0">
                        <c:v>50</c:v>
                      </c:pt>
                      <c:pt idx="3">
                        <c:v>100</c:v>
                      </c:pt>
                      <c:pt idx="6">
                        <c:v>200</c:v>
                      </c:pt>
                      <c:pt idx="9">
                        <c:v>300</c:v>
                      </c:pt>
                      <c:pt idx="12">
                        <c:v>500</c:v>
                      </c:pt>
                      <c:pt idx="15">
                        <c:v>1000</c:v>
                      </c:pt>
                    </c:numCache>
                  </c:numRef>
                </c:yVal>
                <c:smooth val="0"/>
                <c:extLst>
                  <c:ext xmlns:c16="http://schemas.microsoft.com/office/drawing/2014/chart" uri="{C3380CC4-5D6E-409C-BE32-E72D297353CC}">
                    <c16:uniqueId val="{00000003-546D-4253-9407-0322C6B98580}"/>
                  </c:ext>
                </c:extLst>
              </c15:ser>
            </c15:filteredScatterSeries>
            <c15:filteredScatterSeries>
              <c15:ser>
                <c:idx val="1"/>
                <c:order val="1"/>
                <c:tx>
                  <c:v>1-MCP</c:v>
                </c:tx>
                <c:spPr>
                  <a:ln w="25400" cap="rnd">
                    <a:noFill/>
                    <a:round/>
                  </a:ln>
                  <a:effectLst/>
                </c:spPr>
                <c:marker>
                  <c:symbol val="circle"/>
                  <c:size val="5"/>
                  <c:spPr>
                    <a:solidFill>
                      <a:schemeClr val="accent2"/>
                    </a:solidFill>
                    <a:ln w="9525">
                      <a:solidFill>
                        <a:schemeClr val="accent2"/>
                      </a:solidFill>
                    </a:ln>
                    <a:effectLst/>
                  </c:spPr>
                </c:marker>
                <c:trendline>
                  <c:spPr>
                    <a:ln w="19050" cap="rnd">
                      <a:solidFill>
                        <a:schemeClr val="accent2"/>
                      </a:solidFill>
                      <a:prstDash val="sysDot"/>
                    </a:ln>
                    <a:effectLst/>
                  </c:spPr>
                  <c:trendlineType val="linear"/>
                  <c:dispRSqr val="0"/>
                  <c:dispEq val="1"/>
                  <c:trendlineLbl>
                    <c:layout>
                      <c:manualLayout>
                        <c:x val="0.12583895652598623"/>
                        <c:y val="7.2813423074590919E-2"/>
                      </c:manualLayout>
                    </c:layout>
                    <c:numFmt formatCode="General" sourceLinked="0"/>
                    <c:spPr>
                      <a:noFill/>
                      <a:ln>
                        <a:noFill/>
                      </a:ln>
                      <a:effectLst/>
                    </c:spPr>
                    <c:txPr>
                      <a:bodyPr rot="0" spcFirstLastPara="1" vertOverflow="ellipsis" vert="horz" wrap="square" anchor="ctr" anchorCtr="1"/>
                      <a:lstStyle/>
                      <a:p>
                        <a:pPr>
                          <a:defRPr sz="2000" b="0" i="0" u="none" strike="noStrike" kern="1200" baseline="0">
                            <a:solidFill>
                              <a:schemeClr val="tx1"/>
                            </a:solidFill>
                            <a:latin typeface="Georgia" panose="02040502050405020303" pitchFamily="18" charset="0"/>
                            <a:ea typeface="+mn-ea"/>
                            <a:cs typeface="+mn-cs"/>
                          </a:defRPr>
                        </a:pPr>
                        <a:endParaRPr lang="en-US"/>
                      </a:p>
                    </c:txPr>
                  </c:trendlineLbl>
                </c:trendline>
                <c:xVal>
                  <c:numRef>
                    <c:extLst xmlns:c15="http://schemas.microsoft.com/office/drawing/2012/chart">
                      <c:ext xmlns:c15="http://schemas.microsoft.com/office/drawing/2012/chart" uri="{02D57815-91ED-43cb-92C2-25804820EDAC}">
                        <c15:formulaRef>
                          <c15:sqref>'[alkene standard curves for 1-MCP.xlsx]Sheet1'!$C$24:$C$36</c15:sqref>
                        </c15:formulaRef>
                      </c:ext>
                    </c:extLst>
                    <c:numCache>
                      <c:formatCode>General</c:formatCode>
                      <c:ptCount val="13"/>
                      <c:pt idx="0">
                        <c:v>6310</c:v>
                      </c:pt>
                      <c:pt idx="3">
                        <c:v>9966</c:v>
                      </c:pt>
                      <c:pt idx="6">
                        <c:v>19597</c:v>
                      </c:pt>
                      <c:pt idx="9">
                        <c:v>23784</c:v>
                      </c:pt>
                      <c:pt idx="12">
                        <c:v>67188.666666666672</c:v>
                      </c:pt>
                    </c:numCache>
                  </c:numRef>
                </c:xVal>
                <c:yVal>
                  <c:numRef>
                    <c:extLst xmlns:c15="http://schemas.microsoft.com/office/drawing/2012/chart">
                      <c:ext xmlns:c15="http://schemas.microsoft.com/office/drawing/2012/chart" uri="{02D57815-91ED-43cb-92C2-25804820EDAC}">
                        <c15:formulaRef>
                          <c15:sqref>'[alkene standard curves for 1-MCP.xlsx]Sheet1'!$D$24:$D$36</c15:sqref>
                        </c15:formulaRef>
                      </c:ext>
                    </c:extLst>
                    <c:numCache>
                      <c:formatCode>General</c:formatCode>
                      <c:ptCount val="13"/>
                      <c:pt idx="0">
                        <c:v>50</c:v>
                      </c:pt>
                      <c:pt idx="3">
                        <c:v>200</c:v>
                      </c:pt>
                      <c:pt idx="6">
                        <c:v>300</c:v>
                      </c:pt>
                      <c:pt idx="9">
                        <c:v>400</c:v>
                      </c:pt>
                      <c:pt idx="12">
                        <c:v>1000</c:v>
                      </c:pt>
                    </c:numCache>
                  </c:numRef>
                </c:yVal>
                <c:smooth val="0"/>
                <c:extLst xmlns:c15="http://schemas.microsoft.com/office/drawing/2012/chart">
                  <c:ext xmlns:c16="http://schemas.microsoft.com/office/drawing/2014/chart" uri="{C3380CC4-5D6E-409C-BE32-E72D297353CC}">
                    <c16:uniqueId val="{00000005-546D-4253-9407-0322C6B98580}"/>
                  </c:ext>
                </c:extLst>
              </c15:ser>
            </c15:filteredScatterSeries>
          </c:ext>
        </c:extLst>
      </c:scatterChart>
      <c:valAx>
        <c:axId val="880481536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2000" b="0" i="0" u="none" strike="noStrike" kern="1200" baseline="0">
                    <a:solidFill>
                      <a:schemeClr val="tx1"/>
                    </a:solidFill>
                    <a:latin typeface="Georgia" panose="02040502050405020303" pitchFamily="18" charset="0"/>
                    <a:ea typeface="+mn-ea"/>
                    <a:cs typeface="+mn-cs"/>
                  </a:defRPr>
                </a:pPr>
                <a:r>
                  <a:rPr lang="en-US"/>
                  <a:t>Area under curve</a:t>
                </a:r>
              </a:p>
            </c:rich>
          </c:tx>
          <c:overlay val="0"/>
          <c:spPr>
            <a:noFill/>
            <a:ln>
              <a:noFill/>
            </a:ln>
            <a:effectLst/>
          </c:spPr>
          <c:txPr>
            <a:bodyPr rot="0" spcFirstLastPara="1" vertOverflow="ellipsis" vert="horz" wrap="square" anchor="ctr" anchorCtr="1"/>
            <a:lstStyle/>
            <a:p>
              <a:pPr>
                <a:defRPr sz="2000" b="0" i="0" u="none" strike="noStrike" kern="1200" baseline="0">
                  <a:solidFill>
                    <a:schemeClr val="tx1"/>
                  </a:solidFill>
                  <a:latin typeface="Georgia" panose="02040502050405020303" pitchFamily="18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/>
                </a:solidFill>
                <a:latin typeface="Georgia" panose="02040502050405020303" pitchFamily="18" charset="0"/>
                <a:ea typeface="+mn-ea"/>
                <a:cs typeface="+mn-cs"/>
              </a:defRPr>
            </a:pPr>
            <a:endParaRPr lang="en-US"/>
          </a:p>
        </c:txPr>
        <c:crossAx val="880480576"/>
        <c:crosses val="autoZero"/>
        <c:crossBetween val="midCat"/>
      </c:valAx>
      <c:valAx>
        <c:axId val="88048057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2000" b="0" i="0" u="none" strike="noStrike" kern="1200" baseline="0">
                    <a:solidFill>
                      <a:schemeClr val="tx1"/>
                    </a:solidFill>
                    <a:latin typeface="Georgia" panose="02040502050405020303" pitchFamily="18" charset="0"/>
                    <a:ea typeface="+mn-ea"/>
                    <a:cs typeface="+mn-cs"/>
                  </a:defRPr>
                </a:pPr>
                <a:r>
                  <a:rPr lang="en-US"/>
                  <a:t>concentration (ppb)</a:t>
                </a:r>
              </a:p>
            </c:rich>
          </c:tx>
          <c:layout>
            <c:manualLayout>
              <c:xMode val="edge"/>
              <c:yMode val="edge"/>
              <c:x val="1.49514079242462E-2"/>
              <c:y val="0.41347386435629707"/>
            </c:manualLayout>
          </c:layout>
          <c:overlay val="0"/>
          <c:spPr>
            <a:noFill/>
            <a:ln>
              <a:noFill/>
            </a:ln>
            <a:effectLst/>
          </c:spPr>
          <c:txPr>
            <a:bodyPr rot="-5400000" spcFirstLastPara="1" vertOverflow="ellipsis" vert="horz" wrap="square" anchor="ctr" anchorCtr="1"/>
            <a:lstStyle/>
            <a:p>
              <a:pPr>
                <a:defRPr sz="2000" b="0" i="0" u="none" strike="noStrike" kern="1200" baseline="0">
                  <a:solidFill>
                    <a:schemeClr val="tx1"/>
                  </a:solidFill>
                  <a:latin typeface="Georgia" panose="02040502050405020303" pitchFamily="18" charset="0"/>
                  <a:ea typeface="+mn-ea"/>
                  <a:cs typeface="+mn-cs"/>
                </a:defRPr>
              </a:pPr>
              <a:endParaRPr lang="en-US"/>
            </a:p>
          </c:tx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25000"/>
                <a:lumOff val="7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2000" b="0" i="0" u="none" strike="noStrike" kern="1200" baseline="0">
                <a:solidFill>
                  <a:schemeClr val="tx1"/>
                </a:solidFill>
                <a:latin typeface="Georgia" panose="02040502050405020303" pitchFamily="18" charset="0"/>
                <a:ea typeface="+mn-ea"/>
                <a:cs typeface="+mn-cs"/>
              </a:defRPr>
            </a:pPr>
            <a:endParaRPr lang="en-US"/>
          </a:p>
        </c:txPr>
        <c:crossAx val="880481536"/>
        <c:crosses val="autoZero"/>
        <c:crossBetween val="midCat"/>
      </c:valAx>
      <c:spPr>
        <a:noFill/>
        <a:ln>
          <a:noFill/>
        </a:ln>
        <a:effectLst/>
      </c:spPr>
    </c:plotArea>
    <c:legend>
      <c:legendPos val="r"/>
      <c:legendEntry>
        <c:idx val="1"/>
        <c:delete val="1"/>
      </c:legendEntry>
      <c:layout>
        <c:manualLayout>
          <c:xMode val="edge"/>
          <c:yMode val="edge"/>
          <c:x val="0.12728436780016442"/>
          <c:y val="0.17962654155945545"/>
          <c:w val="0.1398200517971579"/>
          <c:h val="8.4889689647912381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2000" b="0" i="0" u="none" strike="noStrike" kern="1200" baseline="0">
              <a:solidFill>
                <a:schemeClr val="tx1"/>
              </a:solidFill>
              <a:latin typeface="Georgia" panose="02040502050405020303" pitchFamily="18" charset="0"/>
              <a:ea typeface="+mn-ea"/>
              <a:cs typeface="+mn-cs"/>
            </a:defRPr>
          </a:pPr>
          <a:endParaRPr lang="en-US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solidFill>
        <a:sysClr val="windowText" lastClr="000000"/>
      </a:solidFill>
    </a:ln>
    <a:effectLst/>
  </c:spPr>
  <c:txPr>
    <a:bodyPr/>
    <a:lstStyle/>
    <a:p>
      <a:pPr>
        <a:defRPr sz="2000">
          <a:solidFill>
            <a:schemeClr val="tx1"/>
          </a:solidFill>
          <a:latin typeface="Georgia" panose="02040502050405020303" pitchFamily="18" charset="0"/>
        </a:defRPr>
      </a:pPr>
      <a:endParaRPr lang="en-US"/>
    </a:p>
  </c:txPr>
  <c:externalData r:id="rId4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40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00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00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900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900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19050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dk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900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400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900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25000"/>
            <a:lumOff val="75000"/>
          </a:schemeClr>
        </a:solidFill>
        <a:round/>
      </a:ln>
    </cs:spPr>
    <cs:defRPr sz="900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704892E-39C5-41E9-E7D9-1DFB12E8A09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F13DFCD-E82F-E145-7EE3-9C0AC966448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CDCB4B-0E0D-C305-58CE-32FEC658B1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EEB62F1-7DC2-72A6-8C11-F406B0EDEE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CC5437-D660-8F9E-4F74-339E60D6E0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04088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9F05603-4E5B-AA79-CB45-CF5758DE954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543B72C-20B3-1AEF-7350-B6218C75D1F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857C2C8-785E-BC04-C1F3-825AB89BB2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3EEA46-656E-F0B9-188F-3E152762B6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38FF1B9-0E9F-D320-A294-74EF7FCA39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490257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7362810-415D-5157-908A-1D5866DD419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F858B14-E1D7-DE84-6398-41CD77BE224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9ADE4A5-C2A5-9723-1D08-1AAB7D06F4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32471EC-AC68-3BB2-F8F1-4C52CBBA7B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23394B-EDC1-E0B2-E812-0C0CF12B6F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055732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FEABF41-964E-F0CA-C255-AE747BE048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8A48AB-2A55-F65F-0D3E-E4F0957BDE6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11789A-B151-3EAC-F807-B0765FFCBC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F2B234-F3FE-1EA9-A9F4-F2A94AB468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546C96B-18D6-40B2-0816-C842DA7D7D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1858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B14474-0655-030D-A833-7F6DAF1BE61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5F0A8F5-E683-DE34-AD01-E2D2E6FFCCD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BC6AEA-EA64-3A74-D7BF-7FEA890003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26A034-A7E3-2F40-8626-FCFBF4FB98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7F1277A-3FEC-FBE4-785C-F2228E82D1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33644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F50A26-3442-177E-830B-6BFA470B365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3C42DFD-9366-0633-D165-8B8AEE1C6AC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5948363-E66C-CC12-A592-1E8E5BD7868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7EE3E34-0099-9D3E-02AF-7AFB86ACE6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9B1B164-328B-839C-2A92-DB60FC878A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038D1C3-078A-7247-6D55-A57EB04BC6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05178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981BA4D-7616-8062-92B3-B4EA3900B6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A548F6D-936E-0E62-E1EC-A22DCC72D70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275FA37-40EC-7A7B-D269-069353D97FF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928E763-CC93-E7C8-5274-5DDCC2AE980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DFB0DA07-368F-A98C-FBB6-6A0899743CC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6F3EF32-8405-C6B5-5DE3-F0DD9E8B34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A98116-298E-E86C-DFF6-4E8998408F1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8F226ED-D1CE-E335-48D3-835DFCE8D29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239670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A3E0BE-B6C8-F6A6-6F05-0DFB50BCA7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96E95E5F-3653-110D-D97B-6BC63FC44F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969F5D1E-3F78-0E3B-CE27-60A293E05C7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15DE219-0614-6372-EB23-6C5F872D9D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58281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7CCCC2C-C4D2-BDD0-D02E-BEB11FEE39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00BC6CB-CFCA-2F0D-43F9-2C0E3EEE2E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B5673C4-A5A6-4C43-C2A2-DB7D2D17780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00191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A56CD5-38A3-CE2B-85B0-F231056AB8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B1603EC-6131-96EA-F7AA-8915EC0487E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D4304DA-D595-C7D3-E6D4-E5393163E5A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121406-B6DD-D67D-9FF1-D7E5D8CA79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00321FA-BBF6-4929-4399-EB7A6F42D9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A4F9DED-7C12-ACC1-B91D-0224ED7F07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34626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4FA5AF-4AA5-D6DB-5836-076872A89F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B9275340-DE6E-7E2C-52C0-35D6245B497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0141201-5674-A91C-AE1B-54392B13C41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B95398B-36DC-53B7-54E2-F75522B974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F00BE79-2B9A-3FC4-8EF7-BA3754D98B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C195CFC-CD71-72F6-27AF-CA0C8B184C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585302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A0C8C26-BFCE-CD24-B035-EB4688BD06E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7F36FB8-D8A5-0A02-2194-07975448C6E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C2C4DE-CD26-2AE9-C0E0-BFE0B1CBB0B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04D4AF7-3C65-4693-AECB-8999ABFAFBC4}" type="datetimeFigureOut">
              <a:rPr lang="en-US" smtClean="0"/>
              <a:t>8/24/2023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C73837-B29A-BE4E-009A-64E616DD519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3010A0-6111-F495-556B-E216B6941EA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A214619-62C3-4A28-8763-F40BB60C071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28929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D3486810-F835-0F50-C8B9-71C308F956C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642070305"/>
              </p:ext>
            </p:extLst>
          </p:nvPr>
        </p:nvGraphicFramePr>
        <p:xfrm>
          <a:off x="200108" y="238539"/>
          <a:ext cx="11791784" cy="561672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6" name="TextBox 5">
            <a:extLst>
              <a:ext uri="{FF2B5EF4-FFF2-40B4-BE49-F238E27FC236}">
                <a16:creationId xmlns:a16="http://schemas.microsoft.com/office/drawing/2014/main" id="{4545790F-07D8-4085-045C-B6FAB99B383E}"/>
              </a:ext>
            </a:extLst>
          </p:cNvPr>
          <p:cNvSpPr txBox="1"/>
          <p:nvPr/>
        </p:nvSpPr>
        <p:spPr>
          <a:xfrm>
            <a:off x="655982" y="6101756"/>
            <a:ext cx="10781969" cy="45736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algn="ctr">
              <a:lnSpc>
                <a:spcPct val="150000"/>
              </a:lnSpc>
              <a:spcBef>
                <a:spcPts val="0"/>
              </a:spcBef>
              <a:spcAft>
                <a:spcPts val="1000"/>
              </a:spcAft>
            </a:pPr>
            <a:r>
              <a:rPr lang="en-US" sz="1800" b="1" i="0" kern="100" dirty="0">
                <a:solidFill>
                  <a:srgbClr val="000000"/>
                </a:solidFill>
                <a:effectLst/>
                <a:latin typeface="Georgia" panose="02040502050405020303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Figure S2</a:t>
            </a:r>
            <a:r>
              <a:rPr lang="en-US" sz="1800" i="0" kern="100" dirty="0">
                <a:solidFill>
                  <a:srgbClr val="000000"/>
                </a:solidFill>
                <a:effectLst/>
                <a:latin typeface="Georgia" panose="02040502050405020303" pitchFamily="18" charset="0"/>
                <a:ea typeface="Calibri" panose="020F0502020204030204" pitchFamily="34" charset="0"/>
                <a:cs typeface="Times New Roman" panose="02020603050405020304" pitchFamily="18" charset="0"/>
              </a:rPr>
              <a:t> 1-butene standard curve (50-1000 ppb) generated in 110L Cleatech chambers.</a:t>
            </a:r>
            <a:endParaRPr lang="en-US" sz="1100" i="1" kern="100" dirty="0">
              <a:solidFill>
                <a:srgbClr val="44546A"/>
              </a:solidFill>
              <a:effectLst/>
              <a:latin typeface="Georgia" panose="02040502050405020303" pitchFamily="18" charset="0"/>
              <a:ea typeface="Calibri" panose="020F0502020204030204" pitchFamily="34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9160506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Office">
    <a:dk1>
      <a:sysClr val="windowText" lastClr="000000"/>
    </a:dk1>
    <a:lt1>
      <a:sysClr val="window" lastClr="FFFFFF"/>
    </a:lt1>
    <a:dk2>
      <a:srgbClr val="44546A"/>
    </a:dk2>
    <a:lt2>
      <a:srgbClr val="E7E6E6"/>
    </a:lt2>
    <a:accent1>
      <a:srgbClr val="4472C4"/>
    </a:accent1>
    <a:accent2>
      <a:srgbClr val="ED7D31"/>
    </a:accent2>
    <a:accent3>
      <a:srgbClr val="A5A5A5"/>
    </a:accent3>
    <a:accent4>
      <a:srgbClr val="FFC000"/>
    </a:accent4>
    <a:accent5>
      <a:srgbClr val="5B9BD5"/>
    </a:accent5>
    <a:accent6>
      <a:srgbClr val="70AD47"/>
    </a:accent6>
    <a:hlink>
      <a:srgbClr val="0563C1"/>
    </a:hlink>
    <a:folHlink>
      <a:srgbClr val="954F72"/>
    </a:folHlink>
  </a:clrScheme>
  <a:fontScheme name="Office">
    <a:majorFont>
      <a:latin typeface="Calibri Light" panose="020F0302020204030204"/>
      <a:ea typeface=""/>
      <a:cs typeface=""/>
      <a:font script="Jpan" typeface="游ゴシック Light"/>
      <a:font script="Hang" typeface="맑은 고딕"/>
      <a:font script="Hans" typeface="等线 Light"/>
      <a:font script="Hant" typeface="新細明體"/>
      <a:font script="Arab" typeface="Times New Roman"/>
      <a:font script="Hebr" typeface="Times New Roman"/>
      <a:font script="Thai" typeface="Tahoma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ajorFont>
    <a:minorFont>
      <a:latin typeface="Calibri" panose="020F0502020204030204"/>
      <a:ea typeface=""/>
      <a:cs typeface=""/>
      <a:font script="Jpan" typeface="游ゴシック"/>
      <a:font script="Hang" typeface="맑은 고딕"/>
      <a:font script="Hans" typeface="等线"/>
      <a:font script="Hant" typeface="新細明體"/>
      <a:font script="Arab" typeface="Arial"/>
      <a:font script="Hebr" typeface="Arial"/>
      <a:font script="Thai" typeface="Tahoma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  <a:font script="Geor" typeface="Sylfaen"/>
      <a:font script="Armn" typeface="Arial"/>
      <a:font script="Bugi" typeface="Leelawadee UI"/>
      <a:font script="Bopo" typeface="Microsoft JhengHei"/>
      <a:font script="Java" typeface="Javanese Text"/>
      <a:font script="Lisu" typeface="Segoe UI"/>
      <a:font script="Mymr" typeface="Myanmar Text"/>
      <a:font script="Nkoo" typeface="Ebrima"/>
      <a:font script="Olck" typeface="Nirmala UI"/>
      <a:font script="Osma" typeface="Ebrima"/>
      <a:font script="Phag" typeface="Phagspa"/>
      <a:font script="Syrn" typeface="Estrangelo Edessa"/>
      <a:font script="Syrj" typeface="Estrangelo Edessa"/>
      <a:font script="Syre" typeface="Estrangelo Edessa"/>
      <a:font script="Sora" typeface="Nirmala UI"/>
      <a:font script="Tale" typeface="Microsoft Tai Le"/>
      <a:font script="Talu" typeface="Microsoft New Tai Lue"/>
      <a:font script="Tfng" typeface="Ebrima"/>
    </a:minorFont>
  </a:fontScheme>
  <a:fmtScheme name="Office">
    <a:fillStyleLst>
      <a:solidFill>
        <a:schemeClr val="phClr"/>
      </a:solidFill>
      <a:gradFill rotWithShape="1">
        <a:gsLst>
          <a:gs pos="0">
            <a:schemeClr val="phClr">
              <a:lumMod val="110000"/>
              <a:satMod val="105000"/>
              <a:tint val="67000"/>
            </a:schemeClr>
          </a:gs>
          <a:gs pos="50000">
            <a:schemeClr val="phClr">
              <a:lumMod val="105000"/>
              <a:satMod val="103000"/>
              <a:tint val="73000"/>
            </a:schemeClr>
          </a:gs>
          <a:gs pos="100000">
            <a:schemeClr val="phClr">
              <a:lumMod val="105000"/>
              <a:satMod val="109000"/>
              <a:tint val="81000"/>
            </a:schemeClr>
          </a:gs>
        </a:gsLst>
        <a:lin ang="5400000" scaled="0"/>
      </a:gradFill>
      <a:gradFill rotWithShape="1">
        <a:gsLst>
          <a:gs pos="0">
            <a:schemeClr val="phClr">
              <a:satMod val="103000"/>
              <a:lumMod val="102000"/>
              <a:tint val="94000"/>
            </a:schemeClr>
          </a:gs>
          <a:gs pos="50000">
            <a:schemeClr val="phClr">
              <a:satMod val="110000"/>
              <a:lumMod val="100000"/>
              <a:shade val="100000"/>
            </a:schemeClr>
          </a:gs>
          <a:gs pos="100000">
            <a:schemeClr val="phClr">
              <a:lumMod val="99000"/>
              <a:satMod val="120000"/>
              <a:shade val="78000"/>
            </a:schemeClr>
          </a:gs>
        </a:gsLst>
        <a:lin ang="5400000" scaled="0"/>
      </a:gradFill>
    </a:fillStyleLst>
    <a:lnStyleLst>
      <a:ln w="6350" cap="flat" cmpd="sng" algn="ctr">
        <a:solidFill>
          <a:schemeClr val="phClr"/>
        </a:solidFill>
        <a:prstDash val="solid"/>
        <a:miter lim="800000"/>
      </a:ln>
      <a:ln w="12700" cap="flat" cmpd="sng" algn="ctr">
        <a:solidFill>
          <a:schemeClr val="phClr"/>
        </a:solidFill>
        <a:prstDash val="solid"/>
        <a:miter lim="800000"/>
      </a:ln>
      <a:ln w="19050" cap="flat" cmpd="sng" algn="ctr">
        <a:solidFill>
          <a:schemeClr val="phClr"/>
        </a:solidFill>
        <a:prstDash val="solid"/>
        <a:miter lim="800000"/>
      </a:ln>
    </a:lnStyleLst>
    <a:effectStyleLst>
      <a:effectStyle>
        <a:effectLst/>
      </a:effectStyle>
      <a:effectStyle>
        <a:effectLst/>
      </a:effectStyle>
      <a:effectStyle>
        <a:effectLst>
          <a:outerShdw blurRad="57150" dist="19050" dir="5400000" algn="ctr" rotWithShape="0">
            <a:srgbClr val="000000">
              <a:alpha val="63000"/>
            </a:srgbClr>
          </a:outerShdw>
        </a:effectLst>
      </a:effectStyle>
    </a:effectStyleLst>
    <a:bgFillStyleLst>
      <a:solidFill>
        <a:schemeClr val="phClr"/>
      </a:solidFill>
      <a:solidFill>
        <a:schemeClr val="phClr">
          <a:tint val="95000"/>
          <a:satMod val="170000"/>
        </a:schemeClr>
      </a:solidFill>
      <a:gradFill rotWithShape="1">
        <a:gsLst>
          <a:gs pos="0">
            <a:schemeClr val="phClr">
              <a:tint val="93000"/>
              <a:satMod val="150000"/>
              <a:shade val="98000"/>
              <a:lumMod val="102000"/>
            </a:schemeClr>
          </a:gs>
          <a:gs pos="50000">
            <a:schemeClr val="phClr">
              <a:tint val="98000"/>
              <a:satMod val="130000"/>
              <a:shade val="90000"/>
              <a:lumMod val="103000"/>
            </a:schemeClr>
          </a:gs>
          <a:gs pos="100000">
            <a:schemeClr val="phClr">
              <a:shade val="63000"/>
              <a:satMod val="120000"/>
            </a:schemeClr>
          </a:gs>
        </a:gsLst>
        <a:lin ang="5400000" scaled="0"/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25</Words>
  <Application>Microsoft Office PowerPoint</Application>
  <PresentationFormat>Widescreen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Georgia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Amit Dhingra</dc:creator>
  <cp:lastModifiedBy>Amit Dhingra</cp:lastModifiedBy>
  <cp:revision>1</cp:revision>
  <dcterms:created xsi:type="dcterms:W3CDTF">2023-08-24T20:12:14Z</dcterms:created>
  <dcterms:modified xsi:type="dcterms:W3CDTF">2023-08-24T20:15:52Z</dcterms:modified>
</cp:coreProperties>
</file>

<file path=docProps/thumbnail.jpeg>
</file>