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0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80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70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61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51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42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32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22" algn="l" defTabSz="914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22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3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09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2115" y="384176"/>
            <a:ext cx="2879725" cy="81930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39766" y="384176"/>
            <a:ext cx="8489951" cy="819308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43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658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5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5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67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39764" y="2239965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77002" y="2239965"/>
            <a:ext cx="5684839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09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5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5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9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39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9364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560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60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91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10" rIns="91418" bIns="4571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8" tIns="45710" rIns="91418" bIns="4571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7734A-E7E0-4340-A71F-A20A3A9D80D8}" type="datetimeFigureOut">
              <a:rPr lang="de-DE" smtClean="0"/>
              <a:t>23.09.2020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7425C-96E8-4844-805B-F1345F086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32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8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8" indent="-342818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2" indent="-285681" algn="l" defTabSz="91418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26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16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06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96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86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78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68" indent="-228545" algn="l" defTabSz="91418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223462"/>
              </p:ext>
            </p:extLst>
          </p:nvPr>
        </p:nvGraphicFramePr>
        <p:xfrm>
          <a:off x="827584" y="548680"/>
          <a:ext cx="7704854" cy="6098781"/>
        </p:xfrm>
        <a:graphic>
          <a:graphicData uri="http://schemas.openxmlformats.org/drawingml/2006/table">
            <a:tbl>
              <a:tblPr firstRow="1" firstCol="1" bandRow="1"/>
              <a:tblGrid>
                <a:gridCol w="852621"/>
                <a:gridCol w="1811673"/>
                <a:gridCol w="1584176"/>
                <a:gridCol w="1584176"/>
                <a:gridCol w="1872208"/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Perspective of service providers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Key characteristics of specific   market segments (car-, bike, e-scooter-, mopedsharing)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Perspective of municipal actors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Possible solutions discussed in the workshops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632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Access to public space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80000" lvl="0" indent="-144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Need access to public space especially in central places/ (tourist) hotspots; 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avoid fees to keep down costs for users/ protect volatile business model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Station-based services: reliable access to reserved parking spaces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Free-floating services appreciate designated parking areas but  fear to be forced to offer station-based models 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Fear „cluttering“ of public space;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keep sidewalks accessible for pedestrians, especially with disabilities;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Fear “flooding” of the city by large scale fleet operators; want fewer cars in the city.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Creating designated parking areas („</a:t>
                      </a:r>
                      <a:r>
                        <a:rPr lang="en-US" sz="90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Mobilpunkte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“) in residential streets but also in locations of special interest (e.g. tourism hot spots)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Creating mobility hubs at central locations close to PT („</a:t>
                      </a:r>
                      <a:r>
                        <a:rPr lang="en-US" sz="900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Mobilitätsstationen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“)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Possible “win-win” by replacing car parking spaces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Coverage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introduce services where revenues are high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Do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not want to provide services where demand is deemed to be low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Free-floating services find it easier to experiment with new service areas than station-based services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SMS to be available beyond the city core, especially in outer districts where it “complements” PT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reliable service, especially at PT stations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Creating licensing schemes with mandatory spatial coverage requirements (e.g. by combining service in areas of high and low demand) (legal uncertainty as a hurdle)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Voluntary agreements, e.g. granting reduced parking fees in return for broader coverage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Data</a:t>
                      </a:r>
                      <a:endParaRPr lang="de-DE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avoid “giving away” data (threat to data based business models)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Hesitate to share data with competitors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data for transport planning;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safeguard public interests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retain control over “what is going on” in the city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Integrating services on a common app (either by creating a legal requirement or by  voluntary agreement)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Communication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improve communication with municipal actors; 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Want to improve their image in the public/the media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Are gauging the potential for cooperation with each other to foster their common </a:t>
                      </a:r>
                      <a:r>
                        <a:rPr lang="en-US" sz="90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interests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Carsharing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providers more experienced in communicating with authorities in Germany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Have an interest in efficient communication with service providers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Are constrained by scarce man power and resources 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Creating a new position of “Shared Mobility Officer” in the administration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lvl="0" indent="-144000" algn="l" defTabSz="91418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Forming an institutionalized special interest group to strengthen influence on political process</a:t>
                      </a:r>
                      <a:endParaRPr lang="de-DE" sz="90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de-D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592" marR="36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757145" y="260648"/>
            <a:ext cx="7704856" cy="24621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en-US" sz="1000" b="1" dirty="0"/>
              <a:t>Table 1: Key findings: Problem perceptions of SMS providers and public </a:t>
            </a:r>
            <a:r>
              <a:rPr lang="en-US" sz="1000" b="1" dirty="0" smtClean="0"/>
              <a:t>authorities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148566544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Office PowerPoint</Application>
  <PresentationFormat>Bildschirmpräsentation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Wissenschaftszentrum Berlin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Ruhrort</dc:creator>
  <cp:lastModifiedBy>Lisa Ruhrort</cp:lastModifiedBy>
  <cp:revision>5</cp:revision>
  <dcterms:created xsi:type="dcterms:W3CDTF">2020-09-23T10:28:47Z</dcterms:created>
  <dcterms:modified xsi:type="dcterms:W3CDTF">2020-09-23T11:44:42Z</dcterms:modified>
</cp:coreProperties>
</file>