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6858000" cy="9906000" type="A4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70" d="100"/>
          <a:sy n="70" d="100"/>
        </p:scale>
        <p:origin x="-3414" y="-18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1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965407517696516E-2"/>
          <c:y val="9.0748152709359481E-4"/>
          <c:w val="0.97382198952879584"/>
          <c:h val="0.9887428153713818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0000"/>
            </a:solidFill>
            <a:ln w="8183">
              <a:solidFill>
                <a:srgbClr val="000000"/>
              </a:solidFill>
              <a:prstDash val="solid"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plot!$B$3:$E$3</c:f>
                <c:numCache>
                  <c:formatCode>General</c:formatCode>
                  <c:ptCount val="4"/>
                  <c:pt idx="0">
                    <c:v>0.25126971495234335</c:v>
                  </c:pt>
                  <c:pt idx="1">
                    <c:v>14.03297865601292</c:v>
                  </c:pt>
                  <c:pt idx="2">
                    <c:v>3.9870818003013211</c:v>
                  </c:pt>
                  <c:pt idx="3">
                    <c:v>1.0246856348636508</c:v>
                  </c:pt>
                </c:numCache>
              </c:numRef>
            </c:plus>
            <c:minus>
              <c:numRef>
                <c:f>plot!$B$3:$E$3</c:f>
                <c:numCache>
                  <c:formatCode>General</c:formatCode>
                  <c:ptCount val="4"/>
                  <c:pt idx="0">
                    <c:v>0.25126971495234335</c:v>
                  </c:pt>
                  <c:pt idx="1">
                    <c:v>14.03297865601292</c:v>
                  </c:pt>
                  <c:pt idx="2">
                    <c:v>3.9870818003013211</c:v>
                  </c:pt>
                  <c:pt idx="3">
                    <c:v>1.0246856348636508</c:v>
                  </c:pt>
                </c:numCache>
              </c:numRef>
            </c:minus>
            <c:spPr>
              <a:ln w="25400">
                <a:solidFill>
                  <a:srgbClr val="000000"/>
                </a:solidFill>
                <a:prstDash val="solid"/>
              </a:ln>
            </c:spPr>
          </c:errBars>
          <c:cat>
            <c:strRef>
              <c:f>plot!$B$1:$E$1</c:f>
              <c:strCache>
                <c:ptCount val="4"/>
                <c:pt idx="0">
                  <c:v>mock</c:v>
                </c:pt>
                <c:pt idx="1">
                  <c:v>bFGF</c:v>
                </c:pt>
                <c:pt idx="2">
                  <c:v>bFGF CPL</c:v>
                </c:pt>
                <c:pt idx="3">
                  <c:v>bFGF CPH</c:v>
                </c:pt>
              </c:strCache>
            </c:strRef>
          </c:cat>
          <c:val>
            <c:numRef>
              <c:f>plot!$B$2:$E$2</c:f>
              <c:numCache>
                <c:formatCode>General</c:formatCode>
                <c:ptCount val="4"/>
                <c:pt idx="0">
                  <c:v>3.5476429422205111</c:v>
                </c:pt>
                <c:pt idx="1">
                  <c:v>56.295632035134922</c:v>
                </c:pt>
                <c:pt idx="2">
                  <c:v>12.372823125000002</c:v>
                </c:pt>
                <c:pt idx="3">
                  <c:v>3.8857579022988507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535552"/>
        <c:axId val="146860864"/>
      </c:barChart>
      <c:catAx>
        <c:axId val="208535552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ln w="24549">
            <a:solidFill>
              <a:srgbClr val="000000"/>
            </a:solidFill>
            <a:prstDash val="solid"/>
          </a:ln>
        </c:spPr>
        <c:crossAx val="146860864"/>
        <c:crosses val="autoZero"/>
        <c:auto val="1"/>
        <c:lblAlgn val="ctr"/>
        <c:lblOffset val="100"/>
        <c:tickMarkSkip val="1"/>
        <c:noMultiLvlLbl val="0"/>
      </c:catAx>
      <c:valAx>
        <c:axId val="146860864"/>
        <c:scaling>
          <c:orientation val="minMax"/>
          <c:max val="100"/>
        </c:scaling>
        <c:delete val="0"/>
        <c:axPos val="l"/>
        <c:numFmt formatCode="General" sourceLinked="1"/>
        <c:majorTickMark val="in"/>
        <c:minorTickMark val="none"/>
        <c:tickLblPos val="none"/>
        <c:spPr>
          <a:ln w="24549">
            <a:solidFill>
              <a:srgbClr val="000000"/>
            </a:solidFill>
            <a:prstDash val="solid"/>
          </a:ln>
        </c:spPr>
        <c:crossAx val="208535552"/>
        <c:crosses val="autoZero"/>
        <c:crossBetween val="between"/>
        <c:majorUnit val="25"/>
      </c:valAx>
      <c:spPr>
        <a:noFill/>
        <a:ln w="16366">
          <a:noFill/>
        </a:ln>
      </c:spPr>
    </c:plotArea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773" b="1" i="0" u="none" strike="noStrike" baseline="0">
          <a:solidFill>
            <a:srgbClr val="000000"/>
          </a:solidFill>
          <a:latin typeface="Courier New"/>
          <a:ea typeface="Courier New"/>
          <a:cs typeface="Courier New"/>
        </a:defRPr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182615341818896"/>
          <c:y val="0.31583894114524735"/>
          <c:w val="0.54474719780930181"/>
          <c:h val="0.63886567112734916"/>
        </c:manualLayout>
      </c:layout>
      <c:barChart>
        <c:barDir val="col"/>
        <c:grouping val="clustered"/>
        <c:varyColors val="0"/>
        <c:ser>
          <c:idx val="0"/>
          <c:order val="0"/>
          <c:tx>
            <c:v>normoxia</c:v>
          </c:tx>
          <c:spPr>
            <a:solidFill>
              <a:schemeClr val="tx1"/>
            </a:solidFill>
            <a:ln w="635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Sheet3!$B$3:$D$3</c:f>
                <c:numCache>
                  <c:formatCode>General</c:formatCode>
                  <c:ptCount val="3"/>
                  <c:pt idx="0">
                    <c:v>1.7320508075688981E-2</c:v>
                  </c:pt>
                  <c:pt idx="1">
                    <c:v>2.9005746557076474E-2</c:v>
                  </c:pt>
                  <c:pt idx="2">
                    <c:v>2.750151510977801E-2</c:v>
                  </c:pt>
                </c:numCache>
              </c:numRef>
            </c:plus>
            <c:minus>
              <c:numRef>
                <c:f>Sheet3!$B$3:$D$3</c:f>
                <c:numCache>
                  <c:formatCode>General</c:formatCode>
                  <c:ptCount val="3"/>
                  <c:pt idx="0">
                    <c:v>1.7320508075688981E-2</c:v>
                  </c:pt>
                  <c:pt idx="1">
                    <c:v>2.9005746557076474E-2</c:v>
                  </c:pt>
                  <c:pt idx="2">
                    <c:v>2.750151510977801E-2</c:v>
                  </c:pt>
                </c:numCache>
              </c:numRef>
            </c:minus>
            <c:spPr>
              <a:ln w="25400">
                <a:solidFill>
                  <a:prstClr val="black"/>
                </a:solidFill>
              </a:ln>
            </c:spPr>
          </c:errBars>
          <c:cat>
            <c:strRef>
              <c:f>Sheet3!$B$1:$D$1</c:f>
              <c:strCache>
                <c:ptCount val="3"/>
                <c:pt idx="0">
                  <c:v>mock</c:v>
                </c:pt>
                <c:pt idx="1">
                  <c:v>cp1</c:v>
                </c:pt>
                <c:pt idx="2">
                  <c:v>cp5</c:v>
                </c:pt>
              </c:strCache>
            </c:strRef>
          </c:cat>
          <c:val>
            <c:numRef>
              <c:f>Sheet3!$B$2:$D$2</c:f>
              <c:numCache>
                <c:formatCode>General</c:formatCode>
                <c:ptCount val="3"/>
                <c:pt idx="0">
                  <c:v>2.9659999999999997</c:v>
                </c:pt>
                <c:pt idx="1">
                  <c:v>2.9566666666666577</c:v>
                </c:pt>
                <c:pt idx="2">
                  <c:v>2.9283333333333332</c:v>
                </c:pt>
              </c:numCache>
            </c:numRef>
          </c:val>
        </c:ser>
        <c:ser>
          <c:idx val="1"/>
          <c:order val="1"/>
          <c:tx>
            <c:v>hypoxia</c:v>
          </c:tx>
          <c:spPr>
            <a:solidFill>
              <a:schemeClr val="bg1"/>
            </a:solidFill>
            <a:ln w="254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Sheet3!$B$8:$D$8</c:f>
                <c:numCache>
                  <c:formatCode>General</c:formatCode>
                  <c:ptCount val="3"/>
                  <c:pt idx="0">
                    <c:v>2.1361959960016372E-2</c:v>
                  </c:pt>
                  <c:pt idx="1">
                    <c:v>1.2503332889007323E-2</c:v>
                  </c:pt>
                  <c:pt idx="2">
                    <c:v>1.2662279942148561E-2</c:v>
                  </c:pt>
                </c:numCache>
              </c:numRef>
            </c:plus>
            <c:minus>
              <c:numRef>
                <c:f>Sheet3!$B$8:$D$8</c:f>
                <c:numCache>
                  <c:formatCode>General</c:formatCode>
                  <c:ptCount val="3"/>
                  <c:pt idx="0">
                    <c:v>2.1361959960016372E-2</c:v>
                  </c:pt>
                  <c:pt idx="1">
                    <c:v>1.2503332889007323E-2</c:v>
                  </c:pt>
                  <c:pt idx="2">
                    <c:v>1.2662279942148561E-2</c:v>
                  </c:pt>
                </c:numCache>
              </c:numRef>
            </c:minus>
            <c:spPr>
              <a:ln w="25400"/>
            </c:spPr>
          </c:errBars>
          <c:cat>
            <c:strRef>
              <c:f>Sheet3!$B$1:$D$1</c:f>
              <c:strCache>
                <c:ptCount val="3"/>
                <c:pt idx="0">
                  <c:v>mock</c:v>
                </c:pt>
                <c:pt idx="1">
                  <c:v>cp1</c:v>
                </c:pt>
                <c:pt idx="2">
                  <c:v>cp5</c:v>
                </c:pt>
              </c:strCache>
            </c:strRef>
          </c:cat>
          <c:val>
            <c:numRef>
              <c:f>Sheet3!$B$7:$D$7</c:f>
              <c:numCache>
                <c:formatCode>General</c:formatCode>
                <c:ptCount val="3"/>
                <c:pt idx="0">
                  <c:v>2.7766666666666668</c:v>
                </c:pt>
                <c:pt idx="1">
                  <c:v>2.6003333333333352</c:v>
                </c:pt>
                <c:pt idx="2">
                  <c:v>2.1036666666666672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953920"/>
        <c:axId val="146863168"/>
      </c:barChart>
      <c:catAx>
        <c:axId val="207953920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ln w="25400">
            <a:solidFill>
              <a:schemeClr val="tx1"/>
            </a:solidFill>
          </a:ln>
        </c:spPr>
        <c:crossAx val="146863168"/>
        <c:crosses val="autoZero"/>
        <c:auto val="1"/>
        <c:lblAlgn val="ctr"/>
        <c:lblOffset val="100"/>
        <c:noMultiLvlLbl val="0"/>
      </c:catAx>
      <c:valAx>
        <c:axId val="146863168"/>
        <c:scaling>
          <c:orientation val="minMax"/>
          <c:max val="3"/>
        </c:scaling>
        <c:delete val="0"/>
        <c:axPos val="l"/>
        <c:numFmt formatCode="General" sourceLinked="1"/>
        <c:majorTickMark val="in"/>
        <c:minorTickMark val="none"/>
        <c:tickLblPos val="none"/>
        <c:spPr>
          <a:solidFill>
            <a:prstClr val="white"/>
          </a:solidFill>
          <a:ln w="25400">
            <a:solidFill>
              <a:schemeClr val="tx1"/>
            </a:solidFill>
          </a:ln>
        </c:spPr>
        <c:crossAx val="207953920"/>
        <c:crosses val="autoZero"/>
        <c:crossBetween val="between"/>
        <c:majorUnit val="0.60000000000000009"/>
      </c:valAx>
    </c:plotArea>
    <c:legend>
      <c:legendPos val="r"/>
      <c:layout>
        <c:manualLayout>
          <c:xMode val="edge"/>
          <c:yMode val="edge"/>
          <c:x val="0.67504533564956781"/>
          <c:y val="0.31367459867217901"/>
          <c:w val="0.32495466435043219"/>
          <c:h val="0.22373511729447865"/>
        </c:manualLayout>
      </c:layout>
      <c:overlay val="0"/>
      <c:txPr>
        <a:bodyPr/>
        <a:lstStyle/>
        <a:p>
          <a:pPr>
            <a:defRPr sz="1200" b="1">
              <a:latin typeface="Courier New" panose="02070309020205020404" pitchFamily="49" charset="0"/>
              <a:cs typeface="Courier New" panose="02070309020205020404" pitchFamily="49" charset="0"/>
            </a:defRPr>
          </a:pPr>
          <a:endParaRPr lang="zh-TW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plot!$A$2</c:f>
              <c:strCache>
                <c:ptCount val="1"/>
                <c:pt idx="0">
                  <c:v>average</c:v>
                </c:pt>
              </c:strCache>
            </c:strRef>
          </c:tx>
          <c:spPr>
            <a:solidFill>
              <a:schemeClr val="tx1"/>
            </a:solidFill>
            <a:ln w="254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plot!$B$3:$D$3</c:f>
                <c:numCache>
                  <c:formatCode>General</c:formatCode>
                  <c:ptCount val="3"/>
                  <c:pt idx="0">
                    <c:v>0.40414518843273883</c:v>
                  </c:pt>
                  <c:pt idx="1">
                    <c:v>1.761628034896509</c:v>
                  </c:pt>
                  <c:pt idx="2">
                    <c:v>0.70945988845975849</c:v>
                  </c:pt>
                </c:numCache>
              </c:numRef>
            </c:plus>
            <c:minus>
              <c:numRef>
                <c:f>plot!$B$3:$D$3</c:f>
                <c:numCache>
                  <c:formatCode>General</c:formatCode>
                  <c:ptCount val="3"/>
                  <c:pt idx="0">
                    <c:v>0.40414518843273883</c:v>
                  </c:pt>
                  <c:pt idx="1">
                    <c:v>1.761628034896509</c:v>
                  </c:pt>
                  <c:pt idx="2">
                    <c:v>0.70945988845975849</c:v>
                  </c:pt>
                </c:numCache>
              </c:numRef>
            </c:minus>
            <c:spPr>
              <a:ln w="25400">
                <a:solidFill>
                  <a:schemeClr val="tx1"/>
                </a:solidFill>
              </a:ln>
            </c:spPr>
          </c:errBars>
          <c:cat>
            <c:strRef>
              <c:f>plot!$B$1:$D$1</c:f>
              <c:strCache>
                <c:ptCount val="3"/>
                <c:pt idx="0">
                  <c:v>Mock</c:v>
                </c:pt>
                <c:pt idx="1">
                  <c:v>VEGF</c:v>
                </c:pt>
                <c:pt idx="2">
                  <c:v>PDIA4 KO</c:v>
                </c:pt>
              </c:strCache>
            </c:strRef>
          </c:cat>
          <c:val>
            <c:numRef>
              <c:f>plot!$B$2:$D$2</c:f>
              <c:numCache>
                <c:formatCode>General</c:formatCode>
                <c:ptCount val="3"/>
                <c:pt idx="0">
                  <c:v>2.7333333333333329</c:v>
                </c:pt>
                <c:pt idx="1">
                  <c:v>18.333333333333332</c:v>
                </c:pt>
                <c:pt idx="2">
                  <c:v>8.4666666666666668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956480"/>
        <c:axId val="167332096"/>
      </c:barChart>
      <c:catAx>
        <c:axId val="207956480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ln w="25400">
            <a:solidFill>
              <a:schemeClr val="tx1"/>
            </a:solidFill>
          </a:ln>
        </c:spPr>
        <c:crossAx val="167332096"/>
        <c:crosses val="autoZero"/>
        <c:auto val="1"/>
        <c:lblAlgn val="ctr"/>
        <c:lblOffset val="100"/>
        <c:noMultiLvlLbl val="0"/>
      </c:catAx>
      <c:valAx>
        <c:axId val="167332096"/>
        <c:scaling>
          <c:orientation val="minMax"/>
        </c:scaling>
        <c:delete val="0"/>
        <c:axPos val="l"/>
        <c:numFmt formatCode="General" sourceLinked="1"/>
        <c:majorTickMark val="in"/>
        <c:minorTickMark val="none"/>
        <c:tickLblPos val="none"/>
        <c:spPr>
          <a:ln w="25400">
            <a:solidFill>
              <a:schemeClr val="tx1"/>
            </a:solidFill>
          </a:ln>
        </c:spPr>
        <c:crossAx val="20795648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695D6-37BB-46CC-A780-052050A5B3EF}" type="datetimeFigureOut">
              <a:rPr lang="zh-TW" altLang="en-US" smtClean="0"/>
              <a:t>2020/7/16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43BE7-45CB-4164-AD80-8F56063F16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80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43BE7-45CB-4164-AD80-8F56063F16A3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563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717A-8CF7-4BD6-BB87-8DA4B50490D6}" type="datetimeFigureOut">
              <a:rPr lang="zh-TW" altLang="en-US" smtClean="0"/>
              <a:t>2020/7/16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BCF4-6374-488E-A0CD-D55A9A138FA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2921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717A-8CF7-4BD6-BB87-8DA4B50490D6}" type="datetimeFigureOut">
              <a:rPr lang="zh-TW" altLang="en-US" smtClean="0"/>
              <a:t>2020/7/16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BCF4-6374-488E-A0CD-D55A9A138FA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8790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717A-8CF7-4BD6-BB87-8DA4B50490D6}" type="datetimeFigureOut">
              <a:rPr lang="zh-TW" altLang="en-US" smtClean="0"/>
              <a:t>2020/7/16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BCF4-6374-488E-A0CD-D55A9A138FA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317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717A-8CF7-4BD6-BB87-8DA4B50490D6}" type="datetimeFigureOut">
              <a:rPr lang="zh-TW" altLang="en-US" smtClean="0"/>
              <a:t>2020/7/16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BCF4-6374-488E-A0CD-D55A9A138FA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625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717A-8CF7-4BD6-BB87-8DA4B50490D6}" type="datetimeFigureOut">
              <a:rPr lang="zh-TW" altLang="en-US" smtClean="0"/>
              <a:t>2020/7/16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BCF4-6374-488E-A0CD-D55A9A138FA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6303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717A-8CF7-4BD6-BB87-8DA4B50490D6}" type="datetimeFigureOut">
              <a:rPr lang="zh-TW" altLang="en-US" smtClean="0"/>
              <a:t>2020/7/16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BCF4-6374-488E-A0CD-D55A9A138FA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960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2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2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717A-8CF7-4BD6-BB87-8DA4B50490D6}" type="datetimeFigureOut">
              <a:rPr lang="zh-TW" altLang="en-US" smtClean="0"/>
              <a:t>2020/7/16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BCF4-6374-488E-A0CD-D55A9A138FA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805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717A-8CF7-4BD6-BB87-8DA4B50490D6}" type="datetimeFigureOut">
              <a:rPr lang="zh-TW" altLang="en-US" smtClean="0"/>
              <a:t>2020/7/16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BCF4-6374-488E-A0CD-D55A9A138FA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399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717A-8CF7-4BD6-BB87-8DA4B50490D6}" type="datetimeFigureOut">
              <a:rPr lang="zh-TW" altLang="en-US" smtClean="0"/>
              <a:t>2020/7/16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BCF4-6374-488E-A0CD-D55A9A138FA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9204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8" y="394408"/>
            <a:ext cx="3833812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0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717A-8CF7-4BD6-BB87-8DA4B50490D6}" type="datetimeFigureOut">
              <a:rPr lang="zh-TW" altLang="en-US" smtClean="0"/>
              <a:t>2020/7/16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BCF4-6374-488E-A0CD-D55A9A138FA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8110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0717A-8CF7-4BD6-BB87-8DA4B50490D6}" type="datetimeFigureOut">
              <a:rPr lang="zh-TW" altLang="en-US" smtClean="0"/>
              <a:t>2020/7/16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BCF4-6374-488E-A0CD-D55A9A138FA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1838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0717A-8CF7-4BD6-BB87-8DA4B50490D6}" type="datetimeFigureOut">
              <a:rPr lang="zh-TW" altLang="en-US" smtClean="0"/>
              <a:t>2020/7/16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914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BCF4-6374-488E-A0CD-D55A9A138FA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295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.png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9.png"/><Relationship Id="rId7" Type="http://schemas.openxmlformats.org/officeDocument/2006/relationships/image" Target="../media/image2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7.png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.png"/><Relationship Id="rId24" Type="http://schemas.openxmlformats.org/officeDocument/2006/relationships/oleObject" Target="../embeddings/oleObject11.bin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png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18" Type="http://schemas.openxmlformats.org/officeDocument/2006/relationships/oleObject" Target="../embeddings/oleObject20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9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11" Type="http://schemas.openxmlformats.org/officeDocument/2006/relationships/chart" Target="../charts/chart1.xml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19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oleObject" Target="../embeddings/oleObject16.bin"/><Relationship Id="rId14" Type="http://schemas.openxmlformats.org/officeDocument/2006/relationships/oleObject" Target="../embeddings/oleObject18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23.png"/><Relationship Id="rId26" Type="http://schemas.openxmlformats.org/officeDocument/2006/relationships/image" Target="../media/image36.jpeg"/><Relationship Id="rId3" Type="http://schemas.openxmlformats.org/officeDocument/2006/relationships/image" Target="../media/image25.jpeg"/><Relationship Id="rId21" Type="http://schemas.openxmlformats.org/officeDocument/2006/relationships/oleObject" Target="../embeddings/oleObject26.bin"/><Relationship Id="rId7" Type="http://schemas.openxmlformats.org/officeDocument/2006/relationships/image" Target="../media/image29.jpeg"/><Relationship Id="rId12" Type="http://schemas.openxmlformats.org/officeDocument/2006/relationships/chart" Target="../charts/chart2.xml"/><Relationship Id="rId17" Type="http://schemas.openxmlformats.org/officeDocument/2006/relationships/oleObject" Target="../embeddings/oleObject24.bin"/><Relationship Id="rId25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4.wdp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24" Type="http://schemas.openxmlformats.org/officeDocument/2006/relationships/image" Target="../media/image35.jpeg"/><Relationship Id="rId32" Type="http://schemas.openxmlformats.org/officeDocument/2006/relationships/image" Target="../media/image39.jpeg"/><Relationship Id="rId5" Type="http://schemas.openxmlformats.org/officeDocument/2006/relationships/image" Target="../media/image27.jpeg"/><Relationship Id="rId15" Type="http://schemas.openxmlformats.org/officeDocument/2006/relationships/oleObject" Target="../embeddings/oleObject23.bin"/><Relationship Id="rId23" Type="http://schemas.microsoft.com/office/2007/relationships/hdphoto" Target="../media/hdphoto1.wdp"/><Relationship Id="rId28" Type="http://schemas.openxmlformats.org/officeDocument/2006/relationships/image" Target="../media/image37.jpeg"/><Relationship Id="rId10" Type="http://schemas.openxmlformats.org/officeDocument/2006/relationships/image" Target="../media/image32.jpeg"/><Relationship Id="rId19" Type="http://schemas.openxmlformats.org/officeDocument/2006/relationships/oleObject" Target="../embeddings/oleObject25.bin"/><Relationship Id="rId31" Type="http://schemas.microsoft.com/office/2007/relationships/hdphoto" Target="../media/hdphoto5.wdp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21.png"/><Relationship Id="rId22" Type="http://schemas.openxmlformats.org/officeDocument/2006/relationships/image" Target="../media/image34.jpeg"/><Relationship Id="rId27" Type="http://schemas.microsoft.com/office/2007/relationships/hdphoto" Target="../media/hdphoto3.wdp"/><Relationship Id="rId30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0"/>
            <a:ext cx="133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Fig. 1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117368" y="597118"/>
            <a:ext cx="6624000" cy="1800000"/>
            <a:chOff x="382" y="1071"/>
            <a:chExt cx="5489" cy="1724"/>
          </a:xfrm>
        </p:grpSpPr>
        <p:graphicFrame>
          <p:nvGraphicFramePr>
            <p:cNvPr id="6" name="Object 8"/>
            <p:cNvGraphicFramePr>
              <a:graphicFrameLocks noChangeAspect="1"/>
            </p:cNvGraphicFramePr>
            <p:nvPr/>
          </p:nvGraphicFramePr>
          <p:xfrm>
            <a:off x="382" y="1071"/>
            <a:ext cx="1769" cy="17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9" name="Image" r:id="rId4" imgW="1139761" imgH="1127476" progId="Photoshop.Image.8">
                    <p:embed/>
                  </p:oleObj>
                </mc:Choice>
                <mc:Fallback>
                  <p:oleObj name="Image" r:id="rId4" imgW="1139761" imgH="1127476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" y="1071"/>
                          <a:ext cx="1769" cy="172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11"/>
            <p:cNvGraphicFramePr>
              <a:graphicFrameLocks noChangeAspect="1"/>
            </p:cNvGraphicFramePr>
            <p:nvPr/>
          </p:nvGraphicFramePr>
          <p:xfrm>
            <a:off x="2242" y="1071"/>
            <a:ext cx="1769" cy="17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0" name="Image" r:id="rId6" imgW="1145856" imgH="1188722" progId="Photoshop.Image.8">
                    <p:embed/>
                  </p:oleObj>
                </mc:Choice>
                <mc:Fallback>
                  <p:oleObj name="Image" r:id="rId6" imgW="1145856" imgH="1188722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2" y="1071"/>
                          <a:ext cx="1769" cy="17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13"/>
            <p:cNvGraphicFramePr>
              <a:graphicFrameLocks noChangeAspect="1"/>
            </p:cNvGraphicFramePr>
            <p:nvPr/>
          </p:nvGraphicFramePr>
          <p:xfrm>
            <a:off x="4102" y="1071"/>
            <a:ext cx="1769" cy="17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1" name="Image" r:id="rId8" imgW="1194515" imgH="1206704" progId="Photoshop.Image.8">
                    <p:embed/>
                  </p:oleObj>
                </mc:Choice>
                <mc:Fallback>
                  <p:oleObj name="Image" r:id="rId8" imgW="1194515" imgH="1206704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02" y="1071"/>
                          <a:ext cx="1769" cy="17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Oval 15"/>
            <p:cNvSpPr>
              <a:spLocks noChangeArrowheads="1"/>
            </p:cNvSpPr>
            <p:nvPr/>
          </p:nvSpPr>
          <p:spPr bwMode="auto">
            <a:xfrm>
              <a:off x="1108" y="1525"/>
              <a:ext cx="272" cy="27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" name="Oval 16"/>
            <p:cNvSpPr>
              <a:spLocks noChangeArrowheads="1"/>
            </p:cNvSpPr>
            <p:nvPr/>
          </p:nvSpPr>
          <p:spPr bwMode="auto">
            <a:xfrm>
              <a:off x="2922" y="1525"/>
              <a:ext cx="272" cy="27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" name="Oval 18"/>
            <p:cNvSpPr>
              <a:spLocks noChangeArrowheads="1"/>
            </p:cNvSpPr>
            <p:nvPr/>
          </p:nvSpPr>
          <p:spPr bwMode="auto">
            <a:xfrm>
              <a:off x="4692" y="1570"/>
              <a:ext cx="272" cy="27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2" name="文字方塊 11"/>
          <p:cNvSpPr txBox="1"/>
          <p:nvPr/>
        </p:nvSpPr>
        <p:spPr>
          <a:xfrm>
            <a:off x="0" y="288000"/>
            <a:ext cx="53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0" y="2376000"/>
            <a:ext cx="53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116647" y="2732173"/>
            <a:ext cx="6624722" cy="1885159"/>
            <a:chOff x="116647" y="2732173"/>
            <a:chExt cx="6624722" cy="1885159"/>
          </a:xfrm>
        </p:grpSpPr>
        <p:graphicFrame>
          <p:nvGraphicFramePr>
            <p:cNvPr id="14" name="物件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229758"/>
                </p:ext>
              </p:extLst>
            </p:nvPr>
          </p:nvGraphicFramePr>
          <p:xfrm>
            <a:off x="116647" y="2745331"/>
            <a:ext cx="2171747" cy="187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2" name="Image" r:id="rId10" imgW="1950559" imgH="1463043" progId="Photoshop.Image.8">
                    <p:embed/>
                  </p:oleObj>
                </mc:Choice>
                <mc:Fallback>
                  <p:oleObj name="Image" r:id="rId10" imgW="1950559" imgH="1463043" progId="Photoshop.Image.8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647" y="2745331"/>
                          <a:ext cx="2171747" cy="187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物件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63779416"/>
                </p:ext>
              </p:extLst>
            </p:nvPr>
          </p:nvGraphicFramePr>
          <p:xfrm>
            <a:off x="2384999" y="2732173"/>
            <a:ext cx="2124121" cy="187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3" name="Image" r:id="rId12" imgW="1950559" imgH="1463043" progId="Photoshop.Image.8">
                    <p:embed/>
                  </p:oleObj>
                </mc:Choice>
                <mc:Fallback>
                  <p:oleObj name="Image" r:id="rId12" imgW="1950559" imgH="1463043" progId="Photoshop.Image.8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84999" y="2732173"/>
                          <a:ext cx="2124121" cy="187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物件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3895342"/>
                </p:ext>
              </p:extLst>
            </p:nvPr>
          </p:nvGraphicFramePr>
          <p:xfrm>
            <a:off x="4581129" y="2745332"/>
            <a:ext cx="2160240" cy="1872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" name="Image" r:id="rId14" imgW="1950559" imgH="1463043" progId="Photoshop.Image.8">
                    <p:embed/>
                  </p:oleObj>
                </mc:Choice>
                <mc:Fallback>
                  <p:oleObj name="Image" r:id="rId14" imgW="1950559" imgH="1463043" progId="Photoshop.Image.8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1129" y="2745332"/>
                          <a:ext cx="2160240" cy="1872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直線接點 17"/>
            <p:cNvCxnSpPr/>
            <p:nvPr/>
          </p:nvCxnSpPr>
          <p:spPr>
            <a:xfrm>
              <a:off x="1844824" y="4554000"/>
              <a:ext cx="25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>
              <a:off x="4068000" y="4554000"/>
              <a:ext cx="25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/>
            <p:nvPr/>
          </p:nvCxnSpPr>
          <p:spPr>
            <a:xfrm>
              <a:off x="6300000" y="4554000"/>
              <a:ext cx="25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字方塊 22"/>
          <p:cNvSpPr txBox="1"/>
          <p:nvPr/>
        </p:nvSpPr>
        <p:spPr>
          <a:xfrm>
            <a:off x="0" y="4592960"/>
            <a:ext cx="53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127059" y="4967091"/>
            <a:ext cx="2082469" cy="1468981"/>
            <a:chOff x="390525" y="1700213"/>
            <a:chExt cx="1481138" cy="1279525"/>
          </a:xfrm>
        </p:grpSpPr>
        <p:graphicFrame>
          <p:nvGraphicFramePr>
            <p:cNvPr id="25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07887677"/>
                </p:ext>
              </p:extLst>
            </p:nvPr>
          </p:nvGraphicFramePr>
          <p:xfrm>
            <a:off x="390525" y="1700213"/>
            <a:ext cx="1481138" cy="1279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5" name="Image" r:id="rId16" imgW="1481080" imgH="1280163" progId="Photoshop.Image.8">
                    <p:embed/>
                  </p:oleObj>
                </mc:Choice>
                <mc:Fallback>
                  <p:oleObj name="Image" r:id="rId16" imgW="1481080" imgH="1280163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0525" y="1700213"/>
                          <a:ext cx="1481138" cy="1279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Line 39"/>
            <p:cNvSpPr>
              <a:spLocks noChangeShapeType="1"/>
            </p:cNvSpPr>
            <p:nvPr/>
          </p:nvSpPr>
          <p:spPr bwMode="auto">
            <a:xfrm>
              <a:off x="720725" y="2419350"/>
              <a:ext cx="2159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" name="Line 40"/>
            <p:cNvSpPr>
              <a:spLocks noChangeShapeType="1"/>
            </p:cNvSpPr>
            <p:nvPr/>
          </p:nvSpPr>
          <p:spPr bwMode="auto">
            <a:xfrm flipH="1">
              <a:off x="1368425" y="2419350"/>
              <a:ext cx="2159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2353160" y="4956423"/>
            <a:ext cx="2124876" cy="1487206"/>
            <a:chOff x="1976438" y="1700213"/>
            <a:chExt cx="1511300" cy="1295400"/>
          </a:xfrm>
        </p:grpSpPr>
        <p:graphicFrame>
          <p:nvGraphicFramePr>
            <p:cNvPr id="28" name="Objec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08953566"/>
                </p:ext>
              </p:extLst>
            </p:nvPr>
          </p:nvGraphicFramePr>
          <p:xfrm>
            <a:off x="1976438" y="1700213"/>
            <a:ext cx="1511300" cy="1295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6" name="Image" r:id="rId18" imgW="1721832" imgH="1694548" progId="Photoshop.Image.8">
                    <p:embed/>
                  </p:oleObj>
                </mc:Choice>
                <mc:Fallback>
                  <p:oleObj name="Image" r:id="rId18" imgW="1721832" imgH="1694548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6438" y="1700213"/>
                          <a:ext cx="1511300" cy="1295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Line 42"/>
            <p:cNvSpPr>
              <a:spLocks noChangeShapeType="1"/>
            </p:cNvSpPr>
            <p:nvPr/>
          </p:nvSpPr>
          <p:spPr bwMode="auto">
            <a:xfrm>
              <a:off x="2336800" y="2346325"/>
              <a:ext cx="2159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" name="Line 43"/>
            <p:cNvSpPr>
              <a:spLocks noChangeShapeType="1"/>
            </p:cNvSpPr>
            <p:nvPr/>
          </p:nvSpPr>
          <p:spPr bwMode="auto">
            <a:xfrm flipH="1">
              <a:off x="3127375" y="2346325"/>
              <a:ext cx="2159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" name="Line 44"/>
            <p:cNvSpPr>
              <a:spLocks noChangeShapeType="1"/>
            </p:cNvSpPr>
            <p:nvPr/>
          </p:nvSpPr>
          <p:spPr bwMode="auto">
            <a:xfrm flipH="1">
              <a:off x="2840038" y="2778125"/>
              <a:ext cx="2159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" name="Line 45"/>
            <p:cNvSpPr>
              <a:spLocks noChangeShapeType="1"/>
            </p:cNvSpPr>
            <p:nvPr/>
          </p:nvSpPr>
          <p:spPr bwMode="auto">
            <a:xfrm flipH="1">
              <a:off x="2479675" y="2490788"/>
              <a:ext cx="2159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4613523" y="4929883"/>
            <a:ext cx="2127109" cy="1489028"/>
            <a:chOff x="3559175" y="1700213"/>
            <a:chExt cx="1512888" cy="1296987"/>
          </a:xfrm>
        </p:grpSpPr>
        <p:graphicFrame>
          <p:nvGraphicFramePr>
            <p:cNvPr id="35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65553334"/>
                </p:ext>
              </p:extLst>
            </p:nvPr>
          </p:nvGraphicFramePr>
          <p:xfrm>
            <a:off x="3559175" y="1700213"/>
            <a:ext cx="1512888" cy="1296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7" name="Image" r:id="rId20" imgW="938547" imgH="853225" progId="Photoshop.Image.8">
                    <p:embed/>
                  </p:oleObj>
                </mc:Choice>
                <mc:Fallback>
                  <p:oleObj name="Image" r:id="rId20" imgW="938547" imgH="853225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9175" y="1700213"/>
                          <a:ext cx="1512888" cy="12969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Line 84"/>
            <p:cNvSpPr>
              <a:spLocks noChangeShapeType="1"/>
            </p:cNvSpPr>
            <p:nvPr/>
          </p:nvSpPr>
          <p:spPr bwMode="auto">
            <a:xfrm>
              <a:off x="3990975" y="2420938"/>
              <a:ext cx="2159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" name="Line 85"/>
            <p:cNvSpPr>
              <a:spLocks noChangeShapeType="1"/>
            </p:cNvSpPr>
            <p:nvPr/>
          </p:nvSpPr>
          <p:spPr bwMode="auto">
            <a:xfrm flipH="1">
              <a:off x="4495800" y="2420938"/>
              <a:ext cx="2159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" name="Line 101"/>
            <p:cNvSpPr>
              <a:spLocks noChangeShapeType="1"/>
            </p:cNvSpPr>
            <p:nvPr/>
          </p:nvSpPr>
          <p:spPr bwMode="auto">
            <a:xfrm flipH="1">
              <a:off x="4638675" y="2205038"/>
              <a:ext cx="2159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" name="Line 102"/>
            <p:cNvSpPr>
              <a:spLocks noChangeShapeType="1"/>
            </p:cNvSpPr>
            <p:nvPr/>
          </p:nvSpPr>
          <p:spPr bwMode="auto">
            <a:xfrm flipH="1">
              <a:off x="4422775" y="2781300"/>
              <a:ext cx="2159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" name="Line 103"/>
            <p:cNvSpPr>
              <a:spLocks noChangeShapeType="1"/>
            </p:cNvSpPr>
            <p:nvPr/>
          </p:nvSpPr>
          <p:spPr bwMode="auto">
            <a:xfrm flipH="1">
              <a:off x="3919538" y="2565400"/>
              <a:ext cx="2159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7" name="群組 56"/>
          <p:cNvGrpSpPr/>
          <p:nvPr/>
        </p:nvGrpSpPr>
        <p:grpSpPr>
          <a:xfrm>
            <a:off x="2369743" y="6537177"/>
            <a:ext cx="2100325" cy="1489028"/>
            <a:chOff x="6767402" y="4533330"/>
            <a:chExt cx="1493838" cy="1296987"/>
          </a:xfrm>
        </p:grpSpPr>
        <p:graphicFrame>
          <p:nvGraphicFramePr>
            <p:cNvPr id="52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3299065"/>
                </p:ext>
              </p:extLst>
            </p:nvPr>
          </p:nvGraphicFramePr>
          <p:xfrm>
            <a:off x="6767402" y="4533330"/>
            <a:ext cx="1493838" cy="1296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8" name="Image" r:id="rId22" imgW="1493270" imgH="1468766" progId="Photoshop.Image.8">
                    <p:embed/>
                  </p:oleObj>
                </mc:Choice>
                <mc:Fallback>
                  <p:oleObj name="Image" r:id="rId22" imgW="1493270" imgH="1468766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67402" y="4533330"/>
                          <a:ext cx="1493838" cy="12969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" name="Line 68"/>
            <p:cNvSpPr>
              <a:spLocks noChangeShapeType="1"/>
            </p:cNvSpPr>
            <p:nvPr/>
          </p:nvSpPr>
          <p:spPr bwMode="auto">
            <a:xfrm>
              <a:off x="7088188" y="5154613"/>
              <a:ext cx="2159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" name="Line 69"/>
            <p:cNvSpPr>
              <a:spLocks noChangeShapeType="1"/>
            </p:cNvSpPr>
            <p:nvPr/>
          </p:nvSpPr>
          <p:spPr bwMode="auto">
            <a:xfrm flipH="1">
              <a:off x="7735888" y="5154613"/>
              <a:ext cx="2159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" name="Line 70"/>
            <p:cNvSpPr>
              <a:spLocks noChangeShapeType="1"/>
            </p:cNvSpPr>
            <p:nvPr/>
          </p:nvSpPr>
          <p:spPr bwMode="auto">
            <a:xfrm flipH="1">
              <a:off x="7304889" y="5588000"/>
              <a:ext cx="215900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" name="Line 71"/>
            <p:cNvSpPr>
              <a:spLocks noChangeShapeType="1"/>
            </p:cNvSpPr>
            <p:nvPr/>
          </p:nvSpPr>
          <p:spPr bwMode="auto">
            <a:xfrm flipH="1">
              <a:off x="7593013" y="5370513"/>
              <a:ext cx="215900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8" name="群組 57"/>
          <p:cNvGrpSpPr/>
          <p:nvPr/>
        </p:nvGrpSpPr>
        <p:grpSpPr>
          <a:xfrm>
            <a:off x="4581493" y="6537177"/>
            <a:ext cx="2124876" cy="1489028"/>
            <a:chOff x="8385175" y="3006204"/>
            <a:chExt cx="1511300" cy="1296987"/>
          </a:xfrm>
        </p:grpSpPr>
        <p:graphicFrame>
          <p:nvGraphicFramePr>
            <p:cNvPr id="59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37889070"/>
                </p:ext>
              </p:extLst>
            </p:nvPr>
          </p:nvGraphicFramePr>
          <p:xfrm>
            <a:off x="8385175" y="3006204"/>
            <a:ext cx="1511300" cy="1296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9" name="Image" r:id="rId24" imgW="645849" imgH="609498" progId="Photoshop.Image.8">
                    <p:embed/>
                  </p:oleObj>
                </mc:Choice>
                <mc:Fallback>
                  <p:oleObj name="Image" r:id="rId24" imgW="645849" imgH="609498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5175" y="3006204"/>
                          <a:ext cx="1511300" cy="12969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" name="Line 94"/>
            <p:cNvSpPr>
              <a:spLocks noChangeShapeType="1"/>
            </p:cNvSpPr>
            <p:nvPr/>
          </p:nvSpPr>
          <p:spPr bwMode="auto">
            <a:xfrm>
              <a:off x="8815388" y="3860800"/>
              <a:ext cx="2159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" name="Line 95"/>
            <p:cNvSpPr>
              <a:spLocks noChangeShapeType="1"/>
            </p:cNvSpPr>
            <p:nvPr/>
          </p:nvSpPr>
          <p:spPr bwMode="auto">
            <a:xfrm flipH="1">
              <a:off x="9464675" y="3860800"/>
              <a:ext cx="2159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2" name="Line 116"/>
            <p:cNvSpPr>
              <a:spLocks noChangeShapeType="1"/>
            </p:cNvSpPr>
            <p:nvPr/>
          </p:nvSpPr>
          <p:spPr bwMode="auto">
            <a:xfrm flipH="1">
              <a:off x="9247188" y="3445251"/>
              <a:ext cx="215900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" name="Line 117"/>
            <p:cNvSpPr>
              <a:spLocks noChangeShapeType="1"/>
            </p:cNvSpPr>
            <p:nvPr/>
          </p:nvSpPr>
          <p:spPr bwMode="auto">
            <a:xfrm flipH="1">
              <a:off x="8815388" y="4076700"/>
              <a:ext cx="215900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65" name="文字方塊 64"/>
          <p:cNvSpPr txBox="1"/>
          <p:nvPr/>
        </p:nvSpPr>
        <p:spPr>
          <a:xfrm>
            <a:off x="1584000" y="540000"/>
            <a:ext cx="74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Mock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3960000" y="540000"/>
            <a:ext cx="74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4T1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7" name="文字方塊 66"/>
          <p:cNvSpPr txBox="1"/>
          <p:nvPr/>
        </p:nvSpPr>
        <p:spPr>
          <a:xfrm>
            <a:off x="5796000" y="540000"/>
            <a:ext cx="102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4T1+CP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1584000" y="2700000"/>
            <a:ext cx="74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Mock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9" name="文字方塊 68"/>
          <p:cNvSpPr txBox="1"/>
          <p:nvPr/>
        </p:nvSpPr>
        <p:spPr>
          <a:xfrm>
            <a:off x="3960000" y="2700000"/>
            <a:ext cx="74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4T1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5796000" y="2700000"/>
            <a:ext cx="1022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4T1+CP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1548000" y="4932000"/>
            <a:ext cx="74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Mock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3780000" y="4932000"/>
            <a:ext cx="74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VEGF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3" name="文字方塊 72"/>
          <p:cNvSpPr txBox="1"/>
          <p:nvPr/>
        </p:nvSpPr>
        <p:spPr>
          <a:xfrm>
            <a:off x="6012000" y="4933072"/>
            <a:ext cx="74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bFGF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5" name="文字方塊 74"/>
          <p:cNvSpPr txBox="1"/>
          <p:nvPr/>
        </p:nvSpPr>
        <p:spPr>
          <a:xfrm>
            <a:off x="3662565" y="6480000"/>
            <a:ext cx="99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CP2.5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6" name="文字方塊 75"/>
          <p:cNvSpPr txBox="1"/>
          <p:nvPr/>
        </p:nvSpPr>
        <p:spPr>
          <a:xfrm>
            <a:off x="6048000" y="6480000"/>
            <a:ext cx="74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CP10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77" name="群組 76"/>
          <p:cNvGrpSpPr/>
          <p:nvPr/>
        </p:nvGrpSpPr>
        <p:grpSpPr>
          <a:xfrm>
            <a:off x="133599" y="6537176"/>
            <a:ext cx="2116715" cy="1476000"/>
            <a:chOff x="5007698" y="1700213"/>
            <a:chExt cx="1511300" cy="1295400"/>
          </a:xfrm>
        </p:grpSpPr>
        <p:graphicFrame>
          <p:nvGraphicFramePr>
            <p:cNvPr id="78" name="Object 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1965351"/>
                </p:ext>
              </p:extLst>
            </p:nvPr>
          </p:nvGraphicFramePr>
          <p:xfrm>
            <a:off x="5007698" y="1700213"/>
            <a:ext cx="1511300" cy="1295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0" name="Image" r:id="rId26" imgW="1810516" imgH="1420251" progId="Photoshop.Image.8">
                    <p:embed/>
                  </p:oleObj>
                </mc:Choice>
                <mc:Fallback>
                  <p:oleObj name="Image" r:id="rId26" imgW="1810516" imgH="1420251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07698" y="1700213"/>
                          <a:ext cx="1511300" cy="1295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9" name="Line 57"/>
            <p:cNvSpPr>
              <a:spLocks noChangeShapeType="1"/>
            </p:cNvSpPr>
            <p:nvPr/>
          </p:nvSpPr>
          <p:spPr bwMode="auto">
            <a:xfrm>
              <a:off x="5448047" y="2274888"/>
              <a:ext cx="2159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0" name="Line 58"/>
            <p:cNvSpPr>
              <a:spLocks noChangeShapeType="1"/>
            </p:cNvSpPr>
            <p:nvPr/>
          </p:nvSpPr>
          <p:spPr bwMode="auto">
            <a:xfrm flipH="1">
              <a:off x="6023835" y="2274888"/>
              <a:ext cx="2159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1" name="Line 59"/>
            <p:cNvSpPr>
              <a:spLocks noChangeShapeType="1"/>
            </p:cNvSpPr>
            <p:nvPr/>
          </p:nvSpPr>
          <p:spPr bwMode="auto">
            <a:xfrm flipH="1">
              <a:off x="5972422" y="1987550"/>
              <a:ext cx="215900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2" name="Line 60"/>
            <p:cNvSpPr>
              <a:spLocks noChangeShapeType="1"/>
            </p:cNvSpPr>
            <p:nvPr/>
          </p:nvSpPr>
          <p:spPr bwMode="auto">
            <a:xfrm flipH="1">
              <a:off x="5612534" y="2058988"/>
              <a:ext cx="215900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3" name="文字方塊 82"/>
          <p:cNvSpPr txBox="1"/>
          <p:nvPr/>
        </p:nvSpPr>
        <p:spPr>
          <a:xfrm>
            <a:off x="864000" y="6480000"/>
            <a:ext cx="141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Amiloride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494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252000" y="848704"/>
            <a:ext cx="6264697" cy="1440000"/>
            <a:chOff x="188639" y="648000"/>
            <a:chExt cx="6264697" cy="1440000"/>
          </a:xfrm>
        </p:grpSpPr>
        <p:graphicFrame>
          <p:nvGraphicFramePr>
            <p:cNvPr id="4" name="物件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3218225"/>
                </p:ext>
              </p:extLst>
            </p:nvPr>
          </p:nvGraphicFramePr>
          <p:xfrm>
            <a:off x="188639" y="648000"/>
            <a:ext cx="1512169" cy="144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1" name="Image" r:id="rId3" imgW="1511683" imgH="1182626" progId="Photoshop.Image.8">
                    <p:embed/>
                  </p:oleObj>
                </mc:Choice>
                <mc:Fallback>
                  <p:oleObj name="Image" r:id="rId3" imgW="1511683" imgH="1182626" progId="Photoshop.Image.8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639" y="648000"/>
                          <a:ext cx="1512169" cy="1440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物件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41621340"/>
                </p:ext>
              </p:extLst>
            </p:nvPr>
          </p:nvGraphicFramePr>
          <p:xfrm>
            <a:off x="1772817" y="648000"/>
            <a:ext cx="1512167" cy="144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2" name="Image" r:id="rId5" imgW="1304326" imgH="1176431" progId="Photoshop.Image.8">
                    <p:embed/>
                  </p:oleObj>
                </mc:Choice>
                <mc:Fallback>
                  <p:oleObj name="Image" r:id="rId5" imgW="1304326" imgH="1176431" progId="Photoshop.Image.8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2817" y="648000"/>
                          <a:ext cx="1512167" cy="1440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物件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56977485"/>
                </p:ext>
              </p:extLst>
            </p:nvPr>
          </p:nvGraphicFramePr>
          <p:xfrm>
            <a:off x="4941168" y="648000"/>
            <a:ext cx="1512168" cy="144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3" name="Image" r:id="rId7" imgW="1005842" imgH="1060527" progId="Photoshop.Image.8">
                    <p:embed/>
                  </p:oleObj>
                </mc:Choice>
                <mc:Fallback>
                  <p:oleObj name="Image" r:id="rId7" imgW="1005842" imgH="1060527" progId="Photoshop.Image.8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41168" y="648000"/>
                          <a:ext cx="1512168" cy="1440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物件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23961023"/>
                </p:ext>
              </p:extLst>
            </p:nvPr>
          </p:nvGraphicFramePr>
          <p:xfrm>
            <a:off x="3356993" y="648000"/>
            <a:ext cx="1512168" cy="144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4" name="Image" r:id="rId9" imgW="1474860" imgH="1328706" progId="Photoshop.Image.8">
                    <p:embed/>
                  </p:oleObj>
                </mc:Choice>
                <mc:Fallback>
                  <p:oleObj name="Image" r:id="rId9" imgW="1474860" imgH="1328706" progId="Photoshop.Image.8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6993" y="648000"/>
                          <a:ext cx="1512168" cy="1440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文字方塊 8"/>
          <p:cNvSpPr txBox="1"/>
          <p:nvPr/>
        </p:nvSpPr>
        <p:spPr>
          <a:xfrm>
            <a:off x="648000" y="540000"/>
            <a:ext cx="74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Mock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268000" y="540000"/>
            <a:ext cx="74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bFGF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420000" y="54000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bFGF+CP2.5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112000" y="54000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bFGF+CP5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4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826479"/>
              </p:ext>
            </p:extLst>
          </p:nvPr>
        </p:nvGraphicFramePr>
        <p:xfrm>
          <a:off x="864000" y="2648743"/>
          <a:ext cx="5868000" cy="3188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080000" y="5879812"/>
            <a:ext cx="12239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b="1" dirty="0">
                <a:latin typeface="Courier New" pitchFamily="49" charset="0"/>
              </a:rPr>
              <a:t>Mock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630365" y="5879812"/>
            <a:ext cx="17428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b="1" dirty="0" smtClean="0">
                <a:latin typeface="Courier New" pitchFamily="49" charset="0"/>
              </a:rPr>
              <a:t>bFGF</a:t>
            </a:r>
            <a:r>
              <a:rPr lang="en-US" altLang="zh-TW" dirty="0" smtClean="0">
                <a:latin typeface="Courier New" pitchFamily="49" charset="0"/>
              </a:rPr>
              <a:t>+</a:t>
            </a:r>
            <a:r>
              <a:rPr lang="en-US" altLang="zh-TW" b="1" dirty="0" smtClean="0">
                <a:latin typeface="Courier New" pitchFamily="49" charset="0"/>
              </a:rPr>
              <a:t>CP2.5</a:t>
            </a:r>
            <a:endParaRPr lang="en-US" altLang="zh-TW" b="1" dirty="0">
              <a:latin typeface="Courier New" pitchFamily="49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484000" y="5879812"/>
            <a:ext cx="12239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b="1" dirty="0" err="1">
                <a:latin typeface="Courier New" pitchFamily="49" charset="0"/>
              </a:rPr>
              <a:t>bFGF</a:t>
            </a:r>
            <a:endParaRPr lang="en-US" altLang="zh-TW" b="1" dirty="0">
              <a:latin typeface="Courier New" pitchFamily="49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5300935" y="5879812"/>
            <a:ext cx="13684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b="1" dirty="0" smtClean="0">
                <a:latin typeface="Courier New" pitchFamily="49" charset="0"/>
              </a:rPr>
              <a:t>bFGF+CP5</a:t>
            </a:r>
            <a:endParaRPr lang="en-US" altLang="zh-TW" b="1" dirty="0">
              <a:latin typeface="Courier New" pitchFamily="49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 rot="10800000">
            <a:off x="34534" y="2543267"/>
            <a:ext cx="461665" cy="346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b="1" dirty="0">
                <a:latin typeface="Courier New" pitchFamily="49" charset="0"/>
              </a:rPr>
              <a:t>Content of </a:t>
            </a:r>
            <a:r>
              <a:rPr lang="en-US" altLang="zh-TW" b="1" dirty="0" err="1" smtClean="0">
                <a:latin typeface="Courier New" pitchFamily="49" charset="0"/>
              </a:rPr>
              <a:t>Hb</a:t>
            </a:r>
            <a:r>
              <a:rPr lang="en-US" altLang="zh-TW" b="1" dirty="0" smtClean="0">
                <a:latin typeface="Courier New" pitchFamily="49" charset="0"/>
              </a:rPr>
              <a:t> </a:t>
            </a:r>
            <a:r>
              <a:rPr lang="en-US" altLang="zh-TW" b="1" dirty="0">
                <a:latin typeface="Courier New" pitchFamily="49" charset="0"/>
              </a:rPr>
              <a:t>(mg/ml)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648000" y="5621044"/>
            <a:ext cx="431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600" b="1" dirty="0">
                <a:latin typeface="Courier New" pitchFamily="49" charset="0"/>
              </a:rPr>
              <a:t>0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468000" y="4860000"/>
            <a:ext cx="7191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600" b="1">
                <a:latin typeface="Courier New" pitchFamily="49" charset="0"/>
              </a:rPr>
              <a:t>25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504000" y="4068000"/>
            <a:ext cx="6477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600" b="1" dirty="0">
                <a:latin typeface="Courier New" pitchFamily="49" charset="0"/>
              </a:rPr>
              <a:t>50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468000" y="3296816"/>
            <a:ext cx="7191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600" b="1" dirty="0">
                <a:latin typeface="Courier New" pitchFamily="49" charset="0"/>
              </a:rPr>
              <a:t>75</a:t>
            </a: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288000" y="2545833"/>
            <a:ext cx="9350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600" b="1" dirty="0">
                <a:latin typeface="Courier New" pitchFamily="49" charset="0"/>
              </a:rPr>
              <a:t>100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2124000" y="2988000"/>
            <a:ext cx="3603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3600000" y="2988000"/>
            <a:ext cx="3603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4248000" y="2700000"/>
            <a:ext cx="3603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</a:p>
        </p:txBody>
      </p:sp>
      <p:sp>
        <p:nvSpPr>
          <p:cNvPr id="39" name="文字方塊 38"/>
          <p:cNvSpPr txBox="1"/>
          <p:nvPr/>
        </p:nvSpPr>
        <p:spPr>
          <a:xfrm>
            <a:off x="0" y="2279412"/>
            <a:ext cx="53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41" name="Group 17"/>
          <p:cNvGrpSpPr>
            <a:grpSpLocks/>
          </p:cNvGrpSpPr>
          <p:nvPr/>
        </p:nvGrpSpPr>
        <p:grpSpPr bwMode="auto">
          <a:xfrm>
            <a:off x="3168000" y="3384000"/>
            <a:ext cx="1440000" cy="108000"/>
            <a:chOff x="1698" y="1026"/>
            <a:chExt cx="2358" cy="91"/>
          </a:xfrm>
        </p:grpSpPr>
        <p:sp>
          <p:nvSpPr>
            <p:cNvPr id="42" name="Line 18"/>
            <p:cNvSpPr>
              <a:spLocks noChangeShapeType="1"/>
            </p:cNvSpPr>
            <p:nvPr/>
          </p:nvSpPr>
          <p:spPr bwMode="auto">
            <a:xfrm>
              <a:off x="1698" y="1026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" name="Line 19"/>
            <p:cNvSpPr>
              <a:spLocks noChangeShapeType="1"/>
            </p:cNvSpPr>
            <p:nvPr/>
          </p:nvSpPr>
          <p:spPr bwMode="auto">
            <a:xfrm>
              <a:off x="4056" y="1026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" name="Line 20"/>
            <p:cNvSpPr>
              <a:spLocks noChangeShapeType="1"/>
            </p:cNvSpPr>
            <p:nvPr/>
          </p:nvSpPr>
          <p:spPr bwMode="auto">
            <a:xfrm>
              <a:off x="1698" y="1026"/>
              <a:ext cx="235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5" name="Group 17"/>
          <p:cNvGrpSpPr>
            <a:grpSpLocks/>
          </p:cNvGrpSpPr>
          <p:nvPr/>
        </p:nvGrpSpPr>
        <p:grpSpPr bwMode="auto">
          <a:xfrm>
            <a:off x="3168000" y="3096000"/>
            <a:ext cx="2844000" cy="108000"/>
            <a:chOff x="1698" y="1026"/>
            <a:chExt cx="2358" cy="91"/>
          </a:xfrm>
        </p:grpSpPr>
        <p:sp>
          <p:nvSpPr>
            <p:cNvPr id="46" name="Line 18"/>
            <p:cNvSpPr>
              <a:spLocks noChangeShapeType="1"/>
            </p:cNvSpPr>
            <p:nvPr/>
          </p:nvSpPr>
          <p:spPr bwMode="auto">
            <a:xfrm>
              <a:off x="1698" y="1026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" name="Line 19"/>
            <p:cNvSpPr>
              <a:spLocks noChangeShapeType="1"/>
            </p:cNvSpPr>
            <p:nvPr/>
          </p:nvSpPr>
          <p:spPr bwMode="auto">
            <a:xfrm>
              <a:off x="4056" y="1026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>
              <a:off x="1698" y="1026"/>
              <a:ext cx="235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9" name="Group 17"/>
          <p:cNvGrpSpPr>
            <a:grpSpLocks/>
          </p:cNvGrpSpPr>
          <p:nvPr/>
        </p:nvGrpSpPr>
        <p:grpSpPr bwMode="auto">
          <a:xfrm>
            <a:off x="1628960" y="3368824"/>
            <a:ext cx="1440000" cy="108000"/>
            <a:chOff x="1698" y="1026"/>
            <a:chExt cx="2358" cy="91"/>
          </a:xfrm>
        </p:grpSpPr>
        <p:sp>
          <p:nvSpPr>
            <p:cNvPr id="50" name="Line 18"/>
            <p:cNvSpPr>
              <a:spLocks noChangeShapeType="1"/>
            </p:cNvSpPr>
            <p:nvPr/>
          </p:nvSpPr>
          <p:spPr bwMode="auto">
            <a:xfrm>
              <a:off x="1698" y="1026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>
              <a:off x="4056" y="1026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>
              <a:off x="1698" y="1026"/>
              <a:ext cx="235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3" name="文字方塊 52"/>
          <p:cNvSpPr txBox="1"/>
          <p:nvPr/>
        </p:nvSpPr>
        <p:spPr>
          <a:xfrm>
            <a:off x="0" y="6105128"/>
            <a:ext cx="53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54" name="物件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640119"/>
              </p:ext>
            </p:extLst>
          </p:nvPr>
        </p:nvGraphicFramePr>
        <p:xfrm>
          <a:off x="5013344" y="6660000"/>
          <a:ext cx="1512000" cy="1215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" name="Image" r:id="rId12" imgW="3901448" imgH="2926086" progId="Photoshop.Image.8">
                  <p:embed/>
                </p:oleObj>
              </mc:Choice>
              <mc:Fallback>
                <p:oleObj name="Image" r:id="rId12" imgW="3901448" imgH="2926086" progId="Photoshop.Imag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3344" y="6660000"/>
                        <a:ext cx="1512000" cy="12153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物件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79630"/>
              </p:ext>
            </p:extLst>
          </p:nvPr>
        </p:nvGraphicFramePr>
        <p:xfrm>
          <a:off x="1844824" y="6660000"/>
          <a:ext cx="1512000" cy="1213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6" name="Image" r:id="rId14" imgW="1950559" imgH="1463043" progId="Photoshop.Image.8">
                  <p:embed/>
                </p:oleObj>
              </mc:Choice>
              <mc:Fallback>
                <p:oleObj name="Image" r:id="rId14" imgW="1950559" imgH="1463043" progId="Photoshop.Imag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4824" y="6660000"/>
                        <a:ext cx="1512000" cy="12139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物件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3170793"/>
              </p:ext>
            </p:extLst>
          </p:nvPr>
        </p:nvGraphicFramePr>
        <p:xfrm>
          <a:off x="3429000" y="6660000"/>
          <a:ext cx="1512000" cy="1216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7" name="Image" r:id="rId16" imgW="1950559" imgH="1463043" progId="Photoshop.Image.8">
                  <p:embed/>
                </p:oleObj>
              </mc:Choice>
              <mc:Fallback>
                <p:oleObj name="Image" r:id="rId16" imgW="1950559" imgH="1463043" progId="Photoshop.Image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6660000"/>
                        <a:ext cx="1512000" cy="1216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物件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433097"/>
              </p:ext>
            </p:extLst>
          </p:nvPr>
        </p:nvGraphicFramePr>
        <p:xfrm>
          <a:off x="252000" y="6660000"/>
          <a:ext cx="1512000" cy="1216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8" name="Image" r:id="rId18" imgW="1950559" imgH="1463043" progId="Photoshop.Image.8">
                  <p:embed/>
                </p:oleObj>
              </mc:Choice>
              <mc:Fallback>
                <p:oleObj name="Image" r:id="rId18" imgW="1950559" imgH="1463043" progId="Photoshop.Image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000" y="6660000"/>
                        <a:ext cx="1512000" cy="1216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文字方塊 57"/>
          <p:cNvSpPr txBox="1"/>
          <p:nvPr/>
        </p:nvSpPr>
        <p:spPr>
          <a:xfrm>
            <a:off x="648000" y="6321152"/>
            <a:ext cx="74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Mock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9" name="文字方塊 58"/>
          <p:cNvSpPr txBox="1"/>
          <p:nvPr/>
        </p:nvSpPr>
        <p:spPr>
          <a:xfrm>
            <a:off x="2268000" y="6321152"/>
            <a:ext cx="74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bFGF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3420000" y="632115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bFGF+CP2.5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5112000" y="632115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bFGF+CP5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0" y="0"/>
            <a:ext cx="133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Fig. 2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0" y="288000"/>
            <a:ext cx="53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64" name="直線接點 63"/>
          <p:cNvCxnSpPr/>
          <p:nvPr/>
        </p:nvCxnSpPr>
        <p:spPr>
          <a:xfrm>
            <a:off x="1458000" y="7812000"/>
            <a:ext cx="18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/>
          <p:cNvCxnSpPr/>
          <p:nvPr/>
        </p:nvCxnSpPr>
        <p:spPr>
          <a:xfrm>
            <a:off x="3059328" y="7812000"/>
            <a:ext cx="18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接點 65"/>
          <p:cNvCxnSpPr/>
          <p:nvPr/>
        </p:nvCxnSpPr>
        <p:spPr>
          <a:xfrm>
            <a:off x="4615200" y="7812000"/>
            <a:ext cx="18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/>
          <p:cNvCxnSpPr/>
          <p:nvPr/>
        </p:nvCxnSpPr>
        <p:spPr>
          <a:xfrm>
            <a:off x="6228000" y="7812000"/>
            <a:ext cx="18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61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134776" y="848544"/>
            <a:ext cx="3386703" cy="1055308"/>
            <a:chOff x="548680" y="6321152"/>
            <a:chExt cx="8935260" cy="2160000"/>
          </a:xfrm>
        </p:grpSpPr>
        <p:pic>
          <p:nvPicPr>
            <p:cNvPr id="2" name="Picture 2" descr="D:\angiogenesis\DATA\SV-40 tubing\20110727\6 h\starvation mock\P1090611.JPG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  <a:lum bright="12000" contrast="17000"/>
            </a:blip>
            <a:srcRect l="27562" t="1401" r="14163" b="21531"/>
            <a:stretch>
              <a:fillRect/>
            </a:stretch>
          </p:blipFill>
          <p:spPr bwMode="auto">
            <a:xfrm>
              <a:off x="548680" y="6321152"/>
              <a:ext cx="2906182" cy="2160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3" name="Picture 5" descr="D:\angiogenesis\DATA\SV-40 tubing\20110720\6 h\CP treat 24 h\P1090441.JPG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lum bright="24000" contrast="17000"/>
            </a:blip>
            <a:srcRect t="23821" r="42513"/>
            <a:stretch>
              <a:fillRect/>
            </a:stretch>
          </p:blipFill>
          <p:spPr bwMode="auto">
            <a:xfrm>
              <a:off x="3573016" y="6321152"/>
              <a:ext cx="2900338" cy="2160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4" name="Picture 3" descr="D:\angiogenesis\DATA\SV-40 tubing\20110727\6 h\starvation CP treat 48 h\P1090641.JPG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  <a:lum bright="24000" contrast="10000"/>
            </a:blip>
            <a:srcRect l="18950" r="24221" b="24333"/>
            <a:stretch>
              <a:fillRect/>
            </a:stretch>
          </p:blipFill>
          <p:spPr bwMode="auto">
            <a:xfrm>
              <a:off x="6597352" y="6321152"/>
              <a:ext cx="2886588" cy="2160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</p:grpSp>
      <p:sp>
        <p:nvSpPr>
          <p:cNvPr id="5" name="文字方塊 4"/>
          <p:cNvSpPr txBox="1"/>
          <p:nvPr/>
        </p:nvSpPr>
        <p:spPr>
          <a:xfrm>
            <a:off x="324000" y="540000"/>
            <a:ext cx="781816" cy="37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Mock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254669" y="5400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CP 24 h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377925" y="5400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CP 48 h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0" y="0"/>
            <a:ext cx="133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Fig. 3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0" y="288000"/>
            <a:ext cx="53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1" name="Picture 7" descr="D:\angiogenesis\DATA\4T1 MTT\48 h\hypoxia\CP5\P10800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2450" y="3166851"/>
            <a:ext cx="1533163" cy="1080000"/>
          </a:xfrm>
          <a:prstGeom prst="rect">
            <a:avLst/>
          </a:prstGeom>
          <a:noFill/>
        </p:spPr>
      </p:pic>
      <p:pic>
        <p:nvPicPr>
          <p:cNvPr id="12" name="Picture 6" descr="D:\angiogenesis\DATA\4T1 MTT\48 h\hypoxia\CP1\P10800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2450" y="2014723"/>
            <a:ext cx="1533163" cy="1080000"/>
          </a:xfrm>
          <a:prstGeom prst="rect">
            <a:avLst/>
          </a:prstGeom>
          <a:noFill/>
        </p:spPr>
      </p:pic>
      <p:pic>
        <p:nvPicPr>
          <p:cNvPr id="13" name="Picture 5" descr="D:\angiogenesis\DATA\4T1 MTT\48 h\hypoxia\mock\P108006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2450" y="862715"/>
            <a:ext cx="1533163" cy="1080000"/>
          </a:xfrm>
          <a:prstGeom prst="rect">
            <a:avLst/>
          </a:prstGeom>
          <a:noFill/>
        </p:spPr>
      </p:pic>
      <p:pic>
        <p:nvPicPr>
          <p:cNvPr id="14" name="Picture 4" descr="D:\angiogenesis\DATA\4T1 MTT\48 h\normoxia\CP5\P10800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60089" y="3166851"/>
            <a:ext cx="1545627" cy="1080000"/>
          </a:xfrm>
          <a:prstGeom prst="rect">
            <a:avLst/>
          </a:prstGeom>
          <a:noFill/>
        </p:spPr>
      </p:pic>
      <p:pic>
        <p:nvPicPr>
          <p:cNvPr id="15" name="Picture 3" descr="D:\angiogenesis\DATA\4T1 MTT\48 h\normoxia\CP1\P108003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6398" y="2014723"/>
            <a:ext cx="1539318" cy="1080000"/>
          </a:xfrm>
          <a:prstGeom prst="rect">
            <a:avLst/>
          </a:prstGeom>
          <a:noFill/>
        </p:spPr>
      </p:pic>
      <p:pic>
        <p:nvPicPr>
          <p:cNvPr id="16" name="Picture 2" descr="D:\angiogenesis\DATA\4T1 MTT\48 h\normoxia\mock\P108002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7827" y="862715"/>
            <a:ext cx="1537889" cy="1080000"/>
          </a:xfrm>
          <a:prstGeom prst="rect">
            <a:avLst/>
          </a:prstGeom>
          <a:noFill/>
        </p:spPr>
      </p:pic>
      <p:sp>
        <p:nvSpPr>
          <p:cNvPr id="17" name="文字方塊 16"/>
          <p:cNvSpPr txBox="1"/>
          <p:nvPr/>
        </p:nvSpPr>
        <p:spPr>
          <a:xfrm>
            <a:off x="3545613" y="288000"/>
            <a:ext cx="48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643546" y="805875"/>
            <a:ext cx="882943" cy="37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Mock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5210492" y="862595"/>
            <a:ext cx="954812" cy="37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Mock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3642029" y="1993875"/>
            <a:ext cx="708948" cy="37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CP1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5210492" y="1993875"/>
            <a:ext cx="708948" cy="37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CP1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3643547" y="3148267"/>
            <a:ext cx="708948" cy="37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CP5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5210492" y="3148267"/>
            <a:ext cx="708948" cy="37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CP5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3847264" y="502555"/>
            <a:ext cx="135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Normoxia</a:t>
            </a:r>
            <a:endParaRPr lang="en-US" altLang="zh-TW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432845" y="502555"/>
            <a:ext cx="1156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Hypoxia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0" y="1856656"/>
            <a:ext cx="53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28" name="圖表 27"/>
          <p:cNvGraphicFramePr/>
          <p:nvPr>
            <p:extLst>
              <p:ext uri="{D42A27DB-BD31-4B8C-83A1-F6EECF244321}">
                <p14:modId xmlns:p14="http://schemas.microsoft.com/office/powerpoint/2010/main" val="3715996812"/>
              </p:ext>
            </p:extLst>
          </p:nvPr>
        </p:nvGraphicFramePr>
        <p:xfrm>
          <a:off x="324000" y="1568624"/>
          <a:ext cx="3318029" cy="2456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9" name="文字方塊 28"/>
          <p:cNvSpPr txBox="1"/>
          <p:nvPr/>
        </p:nvSpPr>
        <p:spPr>
          <a:xfrm>
            <a:off x="265367" y="3906556"/>
            <a:ext cx="530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CP1 </a:t>
            </a:r>
            <a:endParaRPr lang="zh-TW" alt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265367" y="4088904"/>
            <a:ext cx="559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CP5 </a:t>
            </a:r>
            <a:endParaRPr lang="zh-TW" alt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908720" y="3744000"/>
            <a:ext cx="255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/>
              <a:t>-</a:t>
            </a:r>
            <a:endParaRPr lang="zh-TW" altLang="en-US" sz="2800" b="1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908720" y="3924000"/>
            <a:ext cx="255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/>
              <a:t>-</a:t>
            </a:r>
            <a:endParaRPr lang="zh-TW" altLang="en-US" sz="2800" b="1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1517247" y="3872880"/>
            <a:ext cx="25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+</a:t>
            </a:r>
            <a:endParaRPr lang="zh-TW" altLang="en-US" b="1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1517247" y="3925724"/>
            <a:ext cx="255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/>
              <a:t>-</a:t>
            </a:r>
            <a:endParaRPr lang="zh-TW" altLang="en-US" sz="2800" b="1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2132856" y="4025280"/>
            <a:ext cx="25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+</a:t>
            </a:r>
            <a:endParaRPr lang="zh-TW" altLang="en-US" b="1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2132856" y="3744000"/>
            <a:ext cx="255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/>
              <a:t>-</a:t>
            </a:r>
            <a:endParaRPr lang="zh-TW" altLang="en-US" sz="2800" b="1" dirty="0"/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 rot="10800000">
            <a:off x="211334" y="2000672"/>
            <a:ext cx="369332" cy="214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200" b="1" dirty="0" smtClean="0">
                <a:latin typeface="Courier New" pitchFamily="49" charset="0"/>
              </a:rPr>
              <a:t>Cell viability (%)</a:t>
            </a:r>
            <a:endParaRPr lang="en-US" altLang="zh-TW" sz="1200" b="1" dirty="0">
              <a:latin typeface="Courier New" pitchFamily="49" charset="0"/>
            </a:endParaRP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396000" y="2259769"/>
            <a:ext cx="45073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900" b="1" dirty="0">
                <a:latin typeface="Courier New" pitchFamily="49" charset="0"/>
              </a:rPr>
              <a:t>100</a:t>
            </a:r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432000" y="2556000"/>
            <a:ext cx="45073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900" b="1" dirty="0" smtClean="0">
                <a:latin typeface="Courier New" pitchFamily="49" charset="0"/>
              </a:rPr>
              <a:t>80</a:t>
            </a:r>
            <a:endParaRPr lang="en-US" altLang="zh-TW" sz="900" b="1" dirty="0">
              <a:latin typeface="Courier New" pitchFamily="49" charset="0"/>
            </a:endParaRPr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auto">
          <a:xfrm>
            <a:off x="432000" y="2844000"/>
            <a:ext cx="45073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900" b="1" dirty="0" smtClean="0">
                <a:latin typeface="Courier New" pitchFamily="49" charset="0"/>
              </a:rPr>
              <a:t>60</a:t>
            </a:r>
            <a:endParaRPr lang="en-US" altLang="zh-TW" sz="900" b="1" dirty="0">
              <a:latin typeface="Courier New" pitchFamily="49" charset="0"/>
            </a:endParaRPr>
          </a:p>
        </p:txBody>
      </p:sp>
      <p:sp>
        <p:nvSpPr>
          <p:cNvPr id="45" name="Text Box 16"/>
          <p:cNvSpPr txBox="1">
            <a:spLocks noChangeArrowheads="1"/>
          </p:cNvSpPr>
          <p:nvPr/>
        </p:nvSpPr>
        <p:spPr bwMode="auto">
          <a:xfrm>
            <a:off x="432000" y="3168000"/>
            <a:ext cx="45073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900" b="1" dirty="0" smtClean="0">
                <a:latin typeface="Courier New" pitchFamily="49" charset="0"/>
              </a:rPr>
              <a:t>40</a:t>
            </a:r>
            <a:endParaRPr lang="en-US" altLang="zh-TW" sz="900" b="1" dirty="0">
              <a:latin typeface="Courier New" pitchFamily="49" charset="0"/>
            </a:endParaRPr>
          </a:p>
        </p:txBody>
      </p:sp>
      <p:sp>
        <p:nvSpPr>
          <p:cNvPr id="46" name="Text Box 16"/>
          <p:cNvSpPr txBox="1">
            <a:spLocks noChangeArrowheads="1"/>
          </p:cNvSpPr>
          <p:nvPr/>
        </p:nvSpPr>
        <p:spPr bwMode="auto">
          <a:xfrm>
            <a:off x="432000" y="3456000"/>
            <a:ext cx="45073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900" b="1" dirty="0" smtClean="0">
                <a:latin typeface="Courier New" pitchFamily="49" charset="0"/>
              </a:rPr>
              <a:t>20</a:t>
            </a:r>
            <a:endParaRPr lang="en-US" altLang="zh-TW" sz="900" b="1" dirty="0">
              <a:latin typeface="Courier New" pitchFamily="49" charset="0"/>
            </a:endParaRPr>
          </a:p>
        </p:txBody>
      </p:sp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468000" y="3780000"/>
            <a:ext cx="45073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900" b="1" dirty="0" smtClean="0">
                <a:latin typeface="Courier New" pitchFamily="49" charset="0"/>
              </a:rPr>
              <a:t>0</a:t>
            </a:r>
            <a:endParaRPr lang="en-US" altLang="zh-TW" sz="900" b="1" dirty="0">
              <a:latin typeface="Courier New" pitchFamily="49" charset="0"/>
            </a:endParaRPr>
          </a:p>
        </p:txBody>
      </p:sp>
      <p:sp>
        <p:nvSpPr>
          <p:cNvPr id="48" name="Text Box 21"/>
          <p:cNvSpPr txBox="1">
            <a:spLocks noChangeArrowheads="1"/>
          </p:cNvSpPr>
          <p:nvPr/>
        </p:nvSpPr>
        <p:spPr bwMode="auto">
          <a:xfrm>
            <a:off x="1340445" y="2088000"/>
            <a:ext cx="3603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</a:p>
        </p:txBody>
      </p:sp>
      <p:grpSp>
        <p:nvGrpSpPr>
          <p:cNvPr id="49" name="Group 17"/>
          <p:cNvGrpSpPr>
            <a:grpSpLocks/>
          </p:cNvGrpSpPr>
          <p:nvPr/>
        </p:nvGrpSpPr>
        <p:grpSpPr bwMode="auto">
          <a:xfrm>
            <a:off x="1180809" y="2288704"/>
            <a:ext cx="576000" cy="54000"/>
            <a:chOff x="1698" y="1026"/>
            <a:chExt cx="2358" cy="91"/>
          </a:xfrm>
        </p:grpSpPr>
        <p:sp>
          <p:nvSpPr>
            <p:cNvPr id="50" name="Line 18"/>
            <p:cNvSpPr>
              <a:spLocks noChangeShapeType="1"/>
            </p:cNvSpPr>
            <p:nvPr/>
          </p:nvSpPr>
          <p:spPr bwMode="auto">
            <a:xfrm>
              <a:off x="1698" y="1026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>
              <a:off x="4056" y="1026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>
              <a:off x="1698" y="1026"/>
              <a:ext cx="235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3" name="Group 17"/>
          <p:cNvGrpSpPr>
            <a:grpSpLocks/>
          </p:cNvGrpSpPr>
          <p:nvPr/>
        </p:nvGrpSpPr>
        <p:grpSpPr bwMode="auto">
          <a:xfrm>
            <a:off x="1800000" y="2288704"/>
            <a:ext cx="576000" cy="54000"/>
            <a:chOff x="1698" y="1026"/>
            <a:chExt cx="2358" cy="91"/>
          </a:xfrm>
        </p:grpSpPr>
        <p:sp>
          <p:nvSpPr>
            <p:cNvPr id="54" name="Line 18"/>
            <p:cNvSpPr>
              <a:spLocks noChangeShapeType="1"/>
            </p:cNvSpPr>
            <p:nvPr/>
          </p:nvSpPr>
          <p:spPr bwMode="auto">
            <a:xfrm>
              <a:off x="1698" y="1026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" name="Line 19"/>
            <p:cNvSpPr>
              <a:spLocks noChangeShapeType="1"/>
            </p:cNvSpPr>
            <p:nvPr/>
          </p:nvSpPr>
          <p:spPr bwMode="auto">
            <a:xfrm>
              <a:off x="4056" y="1026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" name="Line 20"/>
            <p:cNvSpPr>
              <a:spLocks noChangeShapeType="1"/>
            </p:cNvSpPr>
            <p:nvPr/>
          </p:nvSpPr>
          <p:spPr bwMode="auto">
            <a:xfrm>
              <a:off x="1698" y="1026"/>
              <a:ext cx="235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7" name="Text Box 21"/>
          <p:cNvSpPr txBox="1">
            <a:spLocks noChangeArrowheads="1"/>
          </p:cNvSpPr>
          <p:nvPr/>
        </p:nvSpPr>
        <p:spPr bwMode="auto">
          <a:xfrm>
            <a:off x="1916509" y="2088000"/>
            <a:ext cx="3603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</a:p>
        </p:txBody>
      </p:sp>
      <p:grpSp>
        <p:nvGrpSpPr>
          <p:cNvPr id="58" name="Group 17"/>
          <p:cNvGrpSpPr>
            <a:grpSpLocks/>
          </p:cNvGrpSpPr>
          <p:nvPr/>
        </p:nvGrpSpPr>
        <p:grpSpPr bwMode="auto">
          <a:xfrm>
            <a:off x="1188000" y="2160000"/>
            <a:ext cx="1188000" cy="54000"/>
            <a:chOff x="1698" y="1026"/>
            <a:chExt cx="2358" cy="91"/>
          </a:xfrm>
        </p:grpSpPr>
        <p:sp>
          <p:nvSpPr>
            <p:cNvPr id="59" name="Line 18"/>
            <p:cNvSpPr>
              <a:spLocks noChangeShapeType="1"/>
            </p:cNvSpPr>
            <p:nvPr/>
          </p:nvSpPr>
          <p:spPr bwMode="auto">
            <a:xfrm>
              <a:off x="1698" y="1026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0" name="Line 19"/>
            <p:cNvSpPr>
              <a:spLocks noChangeShapeType="1"/>
            </p:cNvSpPr>
            <p:nvPr/>
          </p:nvSpPr>
          <p:spPr bwMode="auto">
            <a:xfrm>
              <a:off x="4056" y="1026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1" name="Line 20"/>
            <p:cNvSpPr>
              <a:spLocks noChangeShapeType="1"/>
            </p:cNvSpPr>
            <p:nvPr/>
          </p:nvSpPr>
          <p:spPr bwMode="auto">
            <a:xfrm>
              <a:off x="1698" y="1026"/>
              <a:ext cx="235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62" name="Text Box 21"/>
          <p:cNvSpPr txBox="1">
            <a:spLocks noChangeArrowheads="1"/>
          </p:cNvSpPr>
          <p:nvPr/>
        </p:nvSpPr>
        <p:spPr bwMode="auto">
          <a:xfrm>
            <a:off x="1656000" y="1962000"/>
            <a:ext cx="3603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</a:p>
        </p:txBody>
      </p:sp>
      <p:sp>
        <p:nvSpPr>
          <p:cNvPr id="63" name="文字方塊 62"/>
          <p:cNvSpPr txBox="1"/>
          <p:nvPr/>
        </p:nvSpPr>
        <p:spPr>
          <a:xfrm>
            <a:off x="0" y="4295636"/>
            <a:ext cx="53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69" name="群組 68"/>
          <p:cNvGrpSpPr/>
          <p:nvPr/>
        </p:nvGrpSpPr>
        <p:grpSpPr>
          <a:xfrm>
            <a:off x="71213" y="6733487"/>
            <a:ext cx="6714400" cy="1439739"/>
            <a:chOff x="71213" y="4736976"/>
            <a:chExt cx="8929687" cy="1655763"/>
          </a:xfrm>
        </p:grpSpPr>
        <p:graphicFrame>
          <p:nvGraphicFramePr>
            <p:cNvPr id="64" name="物件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2336303"/>
                </p:ext>
              </p:extLst>
            </p:nvPr>
          </p:nvGraphicFramePr>
          <p:xfrm>
            <a:off x="71213" y="4736976"/>
            <a:ext cx="1728787" cy="1655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89" name="Image" r:id="rId13" imgW="4317460" imgH="3250794" progId="Photoshop.Image.8">
                    <p:embed/>
                  </p:oleObj>
                </mc:Choice>
                <mc:Fallback>
                  <p:oleObj name="Image" r:id="rId13" imgW="4317460" imgH="3250794" progId="Photoshop.Image.8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213" y="4736976"/>
                          <a:ext cx="1728787" cy="16557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物件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7268007"/>
                </p:ext>
              </p:extLst>
            </p:nvPr>
          </p:nvGraphicFramePr>
          <p:xfrm>
            <a:off x="1871438" y="4736976"/>
            <a:ext cx="1728787" cy="165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0" name="Image" r:id="rId15" imgW="4317460" imgH="3250794" progId="Photoshop.Image.8">
                    <p:embed/>
                  </p:oleObj>
                </mc:Choice>
                <mc:Fallback>
                  <p:oleObj name="Image" r:id="rId15" imgW="4317460" imgH="3250794" progId="Photoshop.Image.8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1438" y="4736976"/>
                          <a:ext cx="1728787" cy="1654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物件 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7015937"/>
                </p:ext>
              </p:extLst>
            </p:nvPr>
          </p:nvGraphicFramePr>
          <p:xfrm>
            <a:off x="3671663" y="4736976"/>
            <a:ext cx="1727200" cy="1655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1" name="Image" r:id="rId17" imgW="4317460" imgH="3250794" progId="Photoshop.Image.8">
                    <p:embed/>
                  </p:oleObj>
                </mc:Choice>
                <mc:Fallback>
                  <p:oleObj name="Image" r:id="rId17" imgW="4317460" imgH="3250794" progId="Photoshop.Image.8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1663" y="4736976"/>
                          <a:ext cx="1727200" cy="16557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" name="物件 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8299593"/>
                </p:ext>
              </p:extLst>
            </p:nvPr>
          </p:nvGraphicFramePr>
          <p:xfrm>
            <a:off x="5471888" y="4736976"/>
            <a:ext cx="1728787" cy="1655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2" name="Image" r:id="rId19" imgW="4317460" imgH="3250794" progId="Photoshop.Image.8">
                    <p:embed/>
                  </p:oleObj>
                </mc:Choice>
                <mc:Fallback>
                  <p:oleObj name="Image" r:id="rId19" imgW="4317460" imgH="3250794" progId="Photoshop.Image.8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71888" y="4736976"/>
                          <a:ext cx="1728787" cy="16557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" name="物件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69212048"/>
                </p:ext>
              </p:extLst>
            </p:nvPr>
          </p:nvGraphicFramePr>
          <p:xfrm>
            <a:off x="7272113" y="4736976"/>
            <a:ext cx="1728787" cy="1655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3" name="Image" r:id="rId21" imgW="4317460" imgH="3250794" progId="Photoshop.Image.8">
                    <p:embed/>
                  </p:oleObj>
                </mc:Choice>
                <mc:Fallback>
                  <p:oleObj name="Image" r:id="rId21" imgW="4317460" imgH="3250794" progId="Photoshop.Image.8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72113" y="4736976"/>
                          <a:ext cx="1728787" cy="16557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0" name="Text Box 15"/>
          <p:cNvSpPr txBox="1">
            <a:spLocks noChangeArrowheads="1"/>
          </p:cNvSpPr>
          <p:nvPr/>
        </p:nvSpPr>
        <p:spPr bwMode="auto">
          <a:xfrm>
            <a:off x="-99392" y="6460082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600" b="1" dirty="0" smtClean="0">
                <a:latin typeface="Courier New" pitchFamily="49" charset="0"/>
              </a:rPr>
              <a:t>Starvation</a:t>
            </a:r>
            <a:endParaRPr lang="en-US" altLang="zh-TW" sz="1600" b="1" dirty="0">
              <a:latin typeface="Courier New" pitchFamily="49" charset="0"/>
            </a:endParaRPr>
          </a:p>
        </p:txBody>
      </p:sp>
      <p:sp>
        <p:nvSpPr>
          <p:cNvPr id="71" name="Text Box 16"/>
          <p:cNvSpPr txBox="1">
            <a:spLocks noChangeArrowheads="1"/>
          </p:cNvSpPr>
          <p:nvPr/>
        </p:nvSpPr>
        <p:spPr bwMode="auto">
          <a:xfrm>
            <a:off x="1412776" y="6460082"/>
            <a:ext cx="1296144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600" b="1" dirty="0" smtClean="0">
                <a:latin typeface="Courier New" pitchFamily="49" charset="0"/>
              </a:rPr>
              <a:t>FBS</a:t>
            </a:r>
            <a:endParaRPr lang="en-US" altLang="zh-TW" sz="1600" b="1" dirty="0">
              <a:latin typeface="Courier New" pitchFamily="49" charset="0"/>
            </a:endParaRPr>
          </a:p>
        </p:txBody>
      </p:sp>
      <p:sp>
        <p:nvSpPr>
          <p:cNvPr id="75" name="Text Box 16"/>
          <p:cNvSpPr txBox="1">
            <a:spLocks noChangeArrowheads="1"/>
          </p:cNvSpPr>
          <p:nvPr/>
        </p:nvSpPr>
        <p:spPr bwMode="auto">
          <a:xfrm>
            <a:off x="2780928" y="6460082"/>
            <a:ext cx="1296144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600" b="1" dirty="0" smtClean="0">
                <a:latin typeface="Courier New" pitchFamily="49" charset="0"/>
              </a:rPr>
              <a:t>FBS+CP1</a:t>
            </a:r>
            <a:endParaRPr lang="en-US" altLang="zh-TW" sz="1600" b="1" dirty="0">
              <a:latin typeface="Courier New" pitchFamily="49" charset="0"/>
            </a:endParaRPr>
          </a:p>
        </p:txBody>
      </p:sp>
      <p:sp>
        <p:nvSpPr>
          <p:cNvPr id="76" name="Text Box 16"/>
          <p:cNvSpPr txBox="1">
            <a:spLocks noChangeArrowheads="1"/>
          </p:cNvSpPr>
          <p:nvPr/>
        </p:nvSpPr>
        <p:spPr bwMode="auto">
          <a:xfrm>
            <a:off x="4149080" y="6460082"/>
            <a:ext cx="1296144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600" b="1" dirty="0" smtClean="0">
                <a:latin typeface="Courier New" pitchFamily="49" charset="0"/>
              </a:rPr>
              <a:t>FBS+CP2.5</a:t>
            </a:r>
            <a:endParaRPr lang="en-US" altLang="zh-TW" sz="1600" b="1" dirty="0">
              <a:latin typeface="Courier New" pitchFamily="49" charset="0"/>
            </a:endParaRPr>
          </a:p>
        </p:txBody>
      </p:sp>
      <p:sp>
        <p:nvSpPr>
          <p:cNvPr id="77" name="Text Box 16"/>
          <p:cNvSpPr txBox="1">
            <a:spLocks noChangeArrowheads="1"/>
          </p:cNvSpPr>
          <p:nvPr/>
        </p:nvSpPr>
        <p:spPr bwMode="auto">
          <a:xfrm>
            <a:off x="5517232" y="6460082"/>
            <a:ext cx="1296144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600" b="1" dirty="0" smtClean="0">
                <a:latin typeface="Courier New" pitchFamily="49" charset="0"/>
              </a:rPr>
              <a:t>FBS+CP5</a:t>
            </a:r>
            <a:endParaRPr lang="en-US" altLang="zh-TW" sz="1600" b="1" dirty="0">
              <a:latin typeface="Courier New" pitchFamily="49" charset="0"/>
            </a:endParaRPr>
          </a:p>
        </p:txBody>
      </p:sp>
      <p:cxnSp>
        <p:nvCxnSpPr>
          <p:cNvPr id="79" name="直線接點 78"/>
          <p:cNvCxnSpPr/>
          <p:nvPr/>
        </p:nvCxnSpPr>
        <p:spPr>
          <a:xfrm flipV="1">
            <a:off x="116632" y="7037744"/>
            <a:ext cx="1232265" cy="63142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接點 85"/>
          <p:cNvCxnSpPr/>
          <p:nvPr/>
        </p:nvCxnSpPr>
        <p:spPr>
          <a:xfrm flipV="1">
            <a:off x="116632" y="7397784"/>
            <a:ext cx="1232265" cy="63142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/>
          <p:cNvCxnSpPr/>
          <p:nvPr/>
        </p:nvCxnSpPr>
        <p:spPr>
          <a:xfrm flipV="1">
            <a:off x="2780928" y="6742196"/>
            <a:ext cx="1192292" cy="135902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/>
        </p:nvCxnSpPr>
        <p:spPr>
          <a:xfrm flipV="1">
            <a:off x="2953989" y="6873197"/>
            <a:ext cx="1117201" cy="130002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接點 90"/>
          <p:cNvCxnSpPr/>
          <p:nvPr/>
        </p:nvCxnSpPr>
        <p:spPr>
          <a:xfrm flipV="1">
            <a:off x="4149080" y="7073283"/>
            <a:ext cx="1283765" cy="59588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/>
          <p:cNvCxnSpPr/>
          <p:nvPr/>
        </p:nvCxnSpPr>
        <p:spPr>
          <a:xfrm flipV="1">
            <a:off x="4149079" y="7309130"/>
            <a:ext cx="1283765" cy="59588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接點 93"/>
          <p:cNvCxnSpPr/>
          <p:nvPr/>
        </p:nvCxnSpPr>
        <p:spPr>
          <a:xfrm flipV="1">
            <a:off x="5487197" y="7011186"/>
            <a:ext cx="1283765" cy="59588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接點 94"/>
          <p:cNvCxnSpPr/>
          <p:nvPr/>
        </p:nvCxnSpPr>
        <p:spPr>
          <a:xfrm flipV="1">
            <a:off x="5487196" y="7361508"/>
            <a:ext cx="1283765" cy="59588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17" descr="P1130155"/>
          <p:cNvPicPr>
            <a:picLocks noChangeAspect="1" noChangeArrowheads="1"/>
          </p:cNvPicPr>
          <p:nvPr/>
        </p:nvPicPr>
        <p:blipFill>
          <a:blip r:embed="rId22" cstate="print">
            <a:grayscl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828"/>
          <a:stretch>
            <a:fillRect/>
          </a:stretch>
        </p:blipFill>
        <p:spPr>
          <a:xfrm>
            <a:off x="58538" y="8245234"/>
            <a:ext cx="1290359" cy="1440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" name="Picture 18" descr="P1130164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1" r="10832"/>
          <a:stretch>
            <a:fillRect/>
          </a:stretch>
        </p:blipFill>
        <p:spPr>
          <a:xfrm>
            <a:off x="1412777" y="8245235"/>
            <a:ext cx="1296144" cy="1440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" name="Picture 13" descr="P1130204"/>
          <p:cNvPicPr>
            <a:picLocks noChangeAspect="1" noChangeArrowheads="1"/>
          </p:cNvPicPr>
          <p:nvPr/>
        </p:nvPicPr>
        <p:blipFill>
          <a:blip r:embed="rId26" cstate="print">
            <a:grayscl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4"/>
          <a:stretch>
            <a:fillRect/>
          </a:stretch>
        </p:blipFill>
        <p:spPr>
          <a:xfrm>
            <a:off x="2773528" y="8245234"/>
            <a:ext cx="1297662" cy="1440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" name="Picture 12" descr="P1120949"/>
          <p:cNvPicPr>
            <a:picLocks noChangeAspect="1" noChangeArrowheads="1"/>
          </p:cNvPicPr>
          <p:nvPr/>
        </p:nvPicPr>
        <p:blipFill>
          <a:blip r:embed="rId28" cstate="print">
            <a:grayscl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46" t="7339" r="12469" b="10567"/>
          <a:stretch>
            <a:fillRect/>
          </a:stretch>
        </p:blipFill>
        <p:spPr>
          <a:xfrm>
            <a:off x="5487196" y="8265528"/>
            <a:ext cx="1283765" cy="1440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" name="Picture 11" descr="P1120909"/>
          <p:cNvPicPr>
            <a:picLocks noChangeAspect="1" noChangeArrowheads="1"/>
          </p:cNvPicPr>
          <p:nvPr/>
        </p:nvPicPr>
        <p:blipFill>
          <a:blip r:embed="rId30" cstate="print">
            <a:grayscl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46" t="13423"/>
          <a:stretch>
            <a:fillRect/>
          </a:stretch>
        </p:blipFill>
        <p:spPr>
          <a:xfrm>
            <a:off x="4147328" y="8265528"/>
            <a:ext cx="1285516" cy="1440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01" name="直線接點 100"/>
          <p:cNvCxnSpPr/>
          <p:nvPr/>
        </p:nvCxnSpPr>
        <p:spPr>
          <a:xfrm>
            <a:off x="54255" y="8728082"/>
            <a:ext cx="127822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接點 111"/>
          <p:cNvCxnSpPr/>
          <p:nvPr/>
        </p:nvCxnSpPr>
        <p:spPr>
          <a:xfrm>
            <a:off x="72000" y="9232082"/>
            <a:ext cx="127822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接點 112"/>
          <p:cNvCxnSpPr/>
          <p:nvPr/>
        </p:nvCxnSpPr>
        <p:spPr>
          <a:xfrm>
            <a:off x="2772000" y="8836082"/>
            <a:ext cx="127822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接點 113"/>
          <p:cNvCxnSpPr/>
          <p:nvPr/>
        </p:nvCxnSpPr>
        <p:spPr>
          <a:xfrm>
            <a:off x="2772000" y="9052082"/>
            <a:ext cx="127822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接點 114"/>
          <p:cNvCxnSpPr/>
          <p:nvPr/>
        </p:nvCxnSpPr>
        <p:spPr>
          <a:xfrm>
            <a:off x="4140000" y="8764082"/>
            <a:ext cx="127822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接點 115"/>
          <p:cNvCxnSpPr/>
          <p:nvPr/>
        </p:nvCxnSpPr>
        <p:spPr>
          <a:xfrm>
            <a:off x="4140000" y="9196082"/>
            <a:ext cx="127822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接點 116"/>
          <p:cNvCxnSpPr/>
          <p:nvPr/>
        </p:nvCxnSpPr>
        <p:spPr>
          <a:xfrm>
            <a:off x="5492735" y="8741519"/>
            <a:ext cx="127822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接點 117"/>
          <p:cNvCxnSpPr/>
          <p:nvPr/>
        </p:nvCxnSpPr>
        <p:spPr>
          <a:xfrm>
            <a:off x="5503335" y="9304082"/>
            <a:ext cx="127822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1" descr="D:\angiogenesis\DATA\hypoxia western\20110218\20110218001 2.jpg"/>
          <p:cNvPicPr>
            <a:picLocks noChangeAspect="1" noChangeArrowheads="1"/>
          </p:cNvPicPr>
          <p:nvPr/>
        </p:nvPicPr>
        <p:blipFill>
          <a:blip r:embed="rId32" cstate="print">
            <a:grayscl/>
            <a:lum contrast="-10000"/>
          </a:blip>
          <a:srcRect l="6639" t="9118" r="50211" b="78724"/>
          <a:stretch>
            <a:fillRect/>
          </a:stretch>
        </p:blipFill>
        <p:spPr bwMode="auto">
          <a:xfrm>
            <a:off x="1916832" y="5157097"/>
            <a:ext cx="3528000" cy="3912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120" name="Picture 1" descr="D:\angiogenesis\DATA\hypoxia western\20110218\20110218001 2.jpg"/>
          <p:cNvPicPr>
            <a:picLocks noChangeAspect="1" noChangeArrowheads="1"/>
          </p:cNvPicPr>
          <p:nvPr/>
        </p:nvPicPr>
        <p:blipFill>
          <a:blip r:embed="rId32" cstate="print">
            <a:grayscl/>
            <a:lum bright="-42000" contrast="63000"/>
          </a:blip>
          <a:srcRect l="4504" t="65754" r="51240" b="16255"/>
          <a:stretch>
            <a:fillRect/>
          </a:stretch>
        </p:blipFill>
        <p:spPr bwMode="auto">
          <a:xfrm>
            <a:off x="1916832" y="5663788"/>
            <a:ext cx="3524573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21" name="文字方塊 120"/>
          <p:cNvSpPr txBox="1"/>
          <p:nvPr/>
        </p:nvSpPr>
        <p:spPr>
          <a:xfrm>
            <a:off x="980728" y="51690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PKC</a:t>
            </a:r>
            <a:r>
              <a:rPr lang="el-GR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α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2" name="文字方塊 121"/>
          <p:cNvSpPr txBox="1"/>
          <p:nvPr/>
        </p:nvSpPr>
        <p:spPr>
          <a:xfrm>
            <a:off x="404664" y="5663788"/>
            <a:ext cx="1491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β</a:t>
            </a:r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-actin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77867" y="6012000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PKC</a:t>
            </a:r>
            <a:r>
              <a:rPr lang="el-GR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α</a:t>
            </a:r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l-GR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β</a:t>
            </a:r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-actin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4" name="文字方塊 123"/>
          <p:cNvSpPr txBox="1"/>
          <p:nvPr/>
        </p:nvSpPr>
        <p:spPr>
          <a:xfrm>
            <a:off x="3780000" y="450000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ypoxia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5" name="文字方塊 124"/>
          <p:cNvSpPr txBox="1"/>
          <p:nvPr/>
        </p:nvSpPr>
        <p:spPr>
          <a:xfrm>
            <a:off x="2052000" y="450000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altLang="zh-TW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ormoxia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26" name="直線接點 125"/>
          <p:cNvCxnSpPr/>
          <p:nvPr/>
        </p:nvCxnSpPr>
        <p:spPr>
          <a:xfrm flipV="1">
            <a:off x="2088000" y="4824000"/>
            <a:ext cx="1509173" cy="75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接點 127"/>
          <p:cNvCxnSpPr/>
          <p:nvPr/>
        </p:nvCxnSpPr>
        <p:spPr>
          <a:xfrm flipV="1">
            <a:off x="3816000" y="4824000"/>
            <a:ext cx="1509173" cy="75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文字方塊 128"/>
          <p:cNvSpPr txBox="1"/>
          <p:nvPr/>
        </p:nvSpPr>
        <p:spPr>
          <a:xfrm>
            <a:off x="2060848" y="4824000"/>
            <a:ext cx="781816" cy="37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Mock</a:t>
            </a:r>
          </a:p>
        </p:txBody>
      </p:sp>
      <p:sp>
        <p:nvSpPr>
          <p:cNvPr id="130" name="文字方塊 129"/>
          <p:cNvSpPr txBox="1"/>
          <p:nvPr/>
        </p:nvSpPr>
        <p:spPr>
          <a:xfrm>
            <a:off x="2916000" y="4824000"/>
            <a:ext cx="78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CP5</a:t>
            </a:r>
          </a:p>
        </p:txBody>
      </p:sp>
      <p:sp>
        <p:nvSpPr>
          <p:cNvPr id="131" name="文字方塊 130"/>
          <p:cNvSpPr txBox="1"/>
          <p:nvPr/>
        </p:nvSpPr>
        <p:spPr>
          <a:xfrm>
            <a:off x="3861048" y="4824000"/>
            <a:ext cx="781816" cy="37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Mock</a:t>
            </a:r>
          </a:p>
        </p:txBody>
      </p:sp>
      <p:sp>
        <p:nvSpPr>
          <p:cNvPr id="132" name="文字方塊 131"/>
          <p:cNvSpPr txBox="1"/>
          <p:nvPr/>
        </p:nvSpPr>
        <p:spPr>
          <a:xfrm>
            <a:off x="4716200" y="4824000"/>
            <a:ext cx="78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CP5</a:t>
            </a:r>
          </a:p>
        </p:txBody>
      </p:sp>
      <p:sp>
        <p:nvSpPr>
          <p:cNvPr id="133" name="文字方塊 132"/>
          <p:cNvSpPr txBox="1"/>
          <p:nvPr/>
        </p:nvSpPr>
        <p:spPr>
          <a:xfrm>
            <a:off x="1999112" y="6012000"/>
            <a:ext cx="78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134" name="文字方塊 133"/>
          <p:cNvSpPr txBox="1"/>
          <p:nvPr/>
        </p:nvSpPr>
        <p:spPr>
          <a:xfrm>
            <a:off x="2852936" y="6012000"/>
            <a:ext cx="78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1.16</a:t>
            </a:r>
          </a:p>
        </p:txBody>
      </p:sp>
      <p:sp>
        <p:nvSpPr>
          <p:cNvPr id="135" name="文字方塊 134"/>
          <p:cNvSpPr txBox="1"/>
          <p:nvPr/>
        </p:nvSpPr>
        <p:spPr>
          <a:xfrm>
            <a:off x="3737576" y="6012000"/>
            <a:ext cx="78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2.96</a:t>
            </a:r>
          </a:p>
        </p:txBody>
      </p:sp>
      <p:sp>
        <p:nvSpPr>
          <p:cNvPr id="136" name="文字方塊 135"/>
          <p:cNvSpPr txBox="1"/>
          <p:nvPr/>
        </p:nvSpPr>
        <p:spPr>
          <a:xfrm>
            <a:off x="4591400" y="6012000"/>
            <a:ext cx="78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2.14</a:t>
            </a:r>
          </a:p>
        </p:txBody>
      </p:sp>
      <p:sp>
        <p:nvSpPr>
          <p:cNvPr id="137" name="文字方塊 136"/>
          <p:cNvSpPr txBox="1"/>
          <p:nvPr/>
        </p:nvSpPr>
        <p:spPr>
          <a:xfrm>
            <a:off x="0" y="6249144"/>
            <a:ext cx="53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22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133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Fig. 3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0" y="288000"/>
            <a:ext cx="53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502" y="1459012"/>
            <a:ext cx="5089866" cy="29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00" y="983525"/>
            <a:ext cx="5112568" cy="33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84000" y="96791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VEGF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84000" y="1420240"/>
            <a:ext cx="100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GAPDH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653136" y="33730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ypoxia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060848" y="33730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altLang="zh-TW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ormoxia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 flipV="1">
            <a:off x="1664799" y="661300"/>
            <a:ext cx="2340000" cy="75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V="1">
            <a:off x="4284072" y="661300"/>
            <a:ext cx="2340000" cy="75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1637648" y="659356"/>
            <a:ext cx="781816" cy="37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Mock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2492800" y="659356"/>
            <a:ext cx="78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CP1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230128" y="659356"/>
            <a:ext cx="781816" cy="37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Mock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3295256" y="659356"/>
            <a:ext cx="78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CP5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5085088" y="659356"/>
            <a:ext cx="78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CP1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5887544" y="659356"/>
            <a:ext cx="78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CP5</a:t>
            </a:r>
          </a:p>
        </p:txBody>
      </p:sp>
      <p:sp>
        <p:nvSpPr>
          <p:cNvPr id="4" name="矩形 3"/>
          <p:cNvSpPr/>
          <p:nvPr/>
        </p:nvSpPr>
        <p:spPr>
          <a:xfrm>
            <a:off x="144000" y="1775356"/>
            <a:ext cx="1561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zh-TW" b="1" i="0" u="none" strike="noStrike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VEGF/GAPDH</a:t>
            </a:r>
            <a:endParaRPr lang="en-US" altLang="zh-TW" b="1" i="0" u="none" strike="noStrike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700808" y="1775356"/>
            <a:ext cx="78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2554632" y="1775356"/>
            <a:ext cx="78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1.15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3439272" y="1775356"/>
            <a:ext cx="78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1.26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221088" y="1775356"/>
            <a:ext cx="78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1.44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5105728" y="1775356"/>
            <a:ext cx="78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1.27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5959552" y="1775356"/>
            <a:ext cx="78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1.10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7533456" y="106262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Hypoxia: CoCl</a:t>
            </a:r>
            <a:r>
              <a:rPr lang="en-US" altLang="zh-TW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</a:t>
            </a:r>
            <a:r>
              <a:rPr lang="el-GR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μ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Treatment: 6 h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244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133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Fig. 4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0" y="288000"/>
            <a:ext cx="53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 descr="D:\angiogenesis\DATA\SV-40\PDI 20110708\20110708001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-3000"/>
          </a:blip>
          <a:srcRect l="24082" t="8402" r="11698" b="84129"/>
          <a:stretch>
            <a:fillRect/>
          </a:stretch>
        </p:blipFill>
        <p:spPr bwMode="auto">
          <a:xfrm>
            <a:off x="1844824" y="908376"/>
            <a:ext cx="4824536" cy="5760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5" name="Picture 3" descr="D:\angiogenesis\DATA\SV-40\PDI 20110708\20110708001.jpg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-3000"/>
          </a:blip>
          <a:srcRect l="24082" t="35477" r="11698" b="57054"/>
          <a:stretch>
            <a:fillRect/>
          </a:stretch>
        </p:blipFill>
        <p:spPr bwMode="auto">
          <a:xfrm>
            <a:off x="1844824" y="1856656"/>
            <a:ext cx="4824536" cy="5760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8" name="文字方塊 7"/>
          <p:cNvSpPr txBox="1"/>
          <p:nvPr/>
        </p:nvSpPr>
        <p:spPr>
          <a:xfrm>
            <a:off x="792016" y="101174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PDIA4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0016" y="1960022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  <a:sym typeface="Symbol"/>
              </a:rPr>
              <a:t></a:t>
            </a:r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-actin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-72000" y="271146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PDI4/</a:t>
            </a:r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  <a:sym typeface="Symbol"/>
              </a:rPr>
              <a:t></a:t>
            </a:r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-actin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836000" y="1512000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2520000" y="1512000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0.66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3204000" y="1512000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0.38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3852000" y="1512000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0.27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4572000" y="1512000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0.44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5220000" y="1512000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0.23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5904000" y="1512000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0.35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2564904" y="5698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12 h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844824" y="5605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Mock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212976" y="5698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24 h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861048" y="5698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48 h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581128" y="5698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12 h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5229200" y="5698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24 h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5877272" y="5698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48 h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2996952" y="20976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CP5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5013176" y="20047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CP2.5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31" name="直線接點 30"/>
          <p:cNvCxnSpPr/>
          <p:nvPr/>
        </p:nvCxnSpPr>
        <p:spPr>
          <a:xfrm>
            <a:off x="2708920" y="569804"/>
            <a:ext cx="180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>
            <a:off x="4680000" y="569804"/>
            <a:ext cx="1836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/>
          <p:cNvSpPr txBox="1"/>
          <p:nvPr/>
        </p:nvSpPr>
        <p:spPr>
          <a:xfrm>
            <a:off x="1836000" y="2454206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2520000" y="2454206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0.92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3204000" y="2454206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1.31</a:t>
            </a:r>
          </a:p>
        </p:txBody>
      </p:sp>
      <p:sp>
        <p:nvSpPr>
          <p:cNvPr id="36" name="文字方塊 35"/>
          <p:cNvSpPr txBox="1"/>
          <p:nvPr/>
        </p:nvSpPr>
        <p:spPr>
          <a:xfrm>
            <a:off x="3852000" y="2454206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0.91</a:t>
            </a:r>
          </a:p>
        </p:txBody>
      </p:sp>
      <p:sp>
        <p:nvSpPr>
          <p:cNvPr id="37" name="文字方塊 36"/>
          <p:cNvSpPr txBox="1"/>
          <p:nvPr/>
        </p:nvSpPr>
        <p:spPr>
          <a:xfrm>
            <a:off x="4572000" y="2454206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1.41</a:t>
            </a:r>
          </a:p>
        </p:txBody>
      </p:sp>
      <p:sp>
        <p:nvSpPr>
          <p:cNvPr id="38" name="文字方塊 37"/>
          <p:cNvSpPr txBox="1"/>
          <p:nvPr/>
        </p:nvSpPr>
        <p:spPr>
          <a:xfrm>
            <a:off x="5220000" y="2454206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1.38</a:t>
            </a:r>
          </a:p>
        </p:txBody>
      </p:sp>
      <p:sp>
        <p:nvSpPr>
          <p:cNvPr id="39" name="文字方塊 38"/>
          <p:cNvSpPr txBox="1"/>
          <p:nvPr/>
        </p:nvSpPr>
        <p:spPr>
          <a:xfrm>
            <a:off x="5904000" y="2454206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1.13</a:t>
            </a:r>
          </a:p>
        </p:txBody>
      </p:sp>
      <p:sp>
        <p:nvSpPr>
          <p:cNvPr id="40" name="文字方塊 39"/>
          <p:cNvSpPr txBox="1"/>
          <p:nvPr/>
        </p:nvSpPr>
        <p:spPr>
          <a:xfrm>
            <a:off x="1844824" y="2742238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</p:txBody>
      </p:sp>
      <p:sp>
        <p:nvSpPr>
          <p:cNvPr id="41" name="文字方塊 40"/>
          <p:cNvSpPr txBox="1"/>
          <p:nvPr/>
        </p:nvSpPr>
        <p:spPr>
          <a:xfrm>
            <a:off x="2528824" y="2742238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0.72</a:t>
            </a:r>
          </a:p>
        </p:txBody>
      </p:sp>
      <p:sp>
        <p:nvSpPr>
          <p:cNvPr id="42" name="文字方塊 41"/>
          <p:cNvSpPr txBox="1"/>
          <p:nvPr/>
        </p:nvSpPr>
        <p:spPr>
          <a:xfrm>
            <a:off x="3212824" y="2742238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0.29</a:t>
            </a:r>
          </a:p>
        </p:txBody>
      </p:sp>
      <p:sp>
        <p:nvSpPr>
          <p:cNvPr id="43" name="文字方塊 42"/>
          <p:cNvSpPr txBox="1"/>
          <p:nvPr/>
        </p:nvSpPr>
        <p:spPr>
          <a:xfrm>
            <a:off x="3860824" y="2742238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0.30</a:t>
            </a:r>
          </a:p>
        </p:txBody>
      </p:sp>
      <p:sp>
        <p:nvSpPr>
          <p:cNvPr id="44" name="文字方塊 43"/>
          <p:cNvSpPr txBox="1"/>
          <p:nvPr/>
        </p:nvSpPr>
        <p:spPr>
          <a:xfrm>
            <a:off x="4580824" y="2742238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0.31</a:t>
            </a:r>
          </a:p>
        </p:txBody>
      </p:sp>
      <p:sp>
        <p:nvSpPr>
          <p:cNvPr id="45" name="文字方塊 44"/>
          <p:cNvSpPr txBox="1"/>
          <p:nvPr/>
        </p:nvSpPr>
        <p:spPr>
          <a:xfrm>
            <a:off x="5228824" y="2742238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0.17</a:t>
            </a:r>
          </a:p>
        </p:txBody>
      </p:sp>
      <p:sp>
        <p:nvSpPr>
          <p:cNvPr id="46" name="文字方塊 45"/>
          <p:cNvSpPr txBox="1"/>
          <p:nvPr/>
        </p:nvSpPr>
        <p:spPr>
          <a:xfrm>
            <a:off x="5912824" y="2742238"/>
            <a:ext cx="781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0.31</a:t>
            </a:r>
          </a:p>
        </p:txBody>
      </p:sp>
      <p:sp>
        <p:nvSpPr>
          <p:cNvPr id="47" name="文字方塊 46"/>
          <p:cNvSpPr txBox="1"/>
          <p:nvPr/>
        </p:nvSpPr>
        <p:spPr>
          <a:xfrm>
            <a:off x="0" y="2999492"/>
            <a:ext cx="53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8" name="圖片 47" descr="1"/>
          <p:cNvPicPr>
            <a:picLocks noChangeAspect="1"/>
          </p:cNvPicPr>
          <p:nvPr/>
        </p:nvPicPr>
        <p:blipFill>
          <a:blip r:embed="rId3" cstate="print"/>
          <a:srcRect l="16316" t="28053" r="22566" b="1238"/>
          <a:stretch>
            <a:fillRect/>
          </a:stretch>
        </p:blipFill>
        <p:spPr>
          <a:xfrm>
            <a:off x="1916832" y="3945048"/>
            <a:ext cx="1448869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圖片 48" descr="IMG_0429 轉.jpg"/>
          <p:cNvPicPr>
            <a:picLocks/>
          </p:cNvPicPr>
          <p:nvPr/>
        </p:nvPicPr>
        <p:blipFill>
          <a:blip r:embed="rId4" cstate="print"/>
          <a:srcRect l="17544" t="22068" r="22806" b="2284"/>
          <a:stretch>
            <a:fillRect/>
          </a:stretch>
        </p:blipFill>
        <p:spPr>
          <a:xfrm>
            <a:off x="3420776" y="3935854"/>
            <a:ext cx="1448384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0" name="文字方塊 49"/>
          <p:cNvSpPr txBox="1"/>
          <p:nvPr/>
        </p:nvSpPr>
        <p:spPr>
          <a:xfrm>
            <a:off x="2118729" y="363602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itchFamily="49" charset="0"/>
                <a:cs typeface="Courier New" pitchFamily="49" charset="0"/>
              </a:rPr>
              <a:t>C57BL/6</a:t>
            </a:r>
            <a:endParaRPr lang="zh-TW" alt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3486729" y="3636024"/>
            <a:ext cx="134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itchFamily="49" charset="0"/>
                <a:cs typeface="Courier New" pitchFamily="49" charset="0"/>
              </a:rPr>
              <a:t>PDIA4 KO</a:t>
            </a:r>
            <a:endParaRPr lang="zh-TW" altLang="en-US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4" name="圖片 53" descr="IMG_1660.JPG"/>
          <p:cNvPicPr>
            <a:picLocks/>
          </p:cNvPicPr>
          <p:nvPr/>
        </p:nvPicPr>
        <p:blipFill>
          <a:blip r:embed="rId5" cstate="print">
            <a:lum/>
          </a:blip>
          <a:srcRect l="10436" t="10903" r="21745"/>
          <a:stretch>
            <a:fillRect/>
          </a:stretch>
        </p:blipFill>
        <p:spPr>
          <a:xfrm>
            <a:off x="404664" y="3947287"/>
            <a:ext cx="144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5" name="文字方塊 54"/>
          <p:cNvSpPr txBox="1"/>
          <p:nvPr/>
        </p:nvSpPr>
        <p:spPr>
          <a:xfrm>
            <a:off x="754105" y="3636024"/>
            <a:ext cx="74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Mock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2980933" y="3296816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VEGF</a:t>
            </a:r>
          </a:p>
        </p:txBody>
      </p:sp>
      <p:cxnSp>
        <p:nvCxnSpPr>
          <p:cNvPr id="57" name="直線接點 56"/>
          <p:cNvCxnSpPr/>
          <p:nvPr/>
        </p:nvCxnSpPr>
        <p:spPr>
          <a:xfrm>
            <a:off x="2166750" y="3648544"/>
            <a:ext cx="252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圖表 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855094"/>
              </p:ext>
            </p:extLst>
          </p:nvPr>
        </p:nvGraphicFramePr>
        <p:xfrm>
          <a:off x="1044000" y="5601072"/>
          <a:ext cx="457200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9" name="Text Box 11"/>
          <p:cNvSpPr txBox="1">
            <a:spLocks noChangeArrowheads="1"/>
          </p:cNvSpPr>
          <p:nvPr/>
        </p:nvSpPr>
        <p:spPr bwMode="auto">
          <a:xfrm rot="10800000">
            <a:off x="447054" y="5457056"/>
            <a:ext cx="461665" cy="346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b="1" dirty="0">
                <a:latin typeface="Courier New" pitchFamily="49" charset="0"/>
              </a:rPr>
              <a:t>Content of </a:t>
            </a:r>
            <a:r>
              <a:rPr lang="en-US" altLang="zh-TW" b="1" dirty="0" err="1" smtClean="0">
                <a:latin typeface="Courier New" pitchFamily="49" charset="0"/>
              </a:rPr>
              <a:t>Hb</a:t>
            </a:r>
            <a:r>
              <a:rPr lang="en-US" altLang="zh-TW" b="1" dirty="0" smtClean="0">
                <a:latin typeface="Courier New" pitchFamily="49" charset="0"/>
              </a:rPr>
              <a:t> (</a:t>
            </a:r>
            <a:r>
              <a:rPr lang="en-US" altLang="zh-TW" b="1" dirty="0">
                <a:latin typeface="Courier New" pitchFamily="49" charset="0"/>
              </a:rPr>
              <a:t>mg/ml)</a:t>
            </a:r>
          </a:p>
        </p:txBody>
      </p:sp>
      <p:sp>
        <p:nvSpPr>
          <p:cNvPr id="60" name="Text Box 12"/>
          <p:cNvSpPr txBox="1">
            <a:spLocks noChangeArrowheads="1"/>
          </p:cNvSpPr>
          <p:nvPr/>
        </p:nvSpPr>
        <p:spPr bwMode="auto">
          <a:xfrm>
            <a:off x="828000" y="8388000"/>
            <a:ext cx="431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600" b="1" dirty="0">
                <a:latin typeface="Courier New" pitchFamily="49" charset="0"/>
              </a:rPr>
              <a:t>0</a:t>
            </a:r>
          </a:p>
        </p:txBody>
      </p:sp>
      <p:sp>
        <p:nvSpPr>
          <p:cNvPr id="61" name="Text Box 13"/>
          <p:cNvSpPr txBox="1">
            <a:spLocks noChangeArrowheads="1"/>
          </p:cNvSpPr>
          <p:nvPr/>
        </p:nvSpPr>
        <p:spPr bwMode="auto">
          <a:xfrm>
            <a:off x="684000" y="7884000"/>
            <a:ext cx="7191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600" b="1" dirty="0" smtClean="0">
                <a:latin typeface="Courier New" pitchFamily="49" charset="0"/>
              </a:rPr>
              <a:t>5</a:t>
            </a:r>
            <a:endParaRPr lang="en-US" altLang="zh-TW" sz="1600" b="1" dirty="0">
              <a:latin typeface="Courier New" pitchFamily="49" charset="0"/>
            </a:endParaRPr>
          </a:p>
        </p:txBody>
      </p:sp>
      <p:sp>
        <p:nvSpPr>
          <p:cNvPr id="62" name="Text Box 14"/>
          <p:cNvSpPr txBox="1">
            <a:spLocks noChangeArrowheads="1"/>
          </p:cNvSpPr>
          <p:nvPr/>
        </p:nvSpPr>
        <p:spPr bwMode="auto">
          <a:xfrm>
            <a:off x="684000" y="6732000"/>
            <a:ext cx="6477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600" b="1" dirty="0" smtClean="0">
                <a:latin typeface="Courier New" pitchFamily="49" charset="0"/>
              </a:rPr>
              <a:t>15</a:t>
            </a:r>
            <a:endParaRPr lang="en-US" altLang="zh-TW" sz="1600" b="1" dirty="0">
              <a:latin typeface="Courier New" pitchFamily="49" charset="0"/>
            </a:endParaRPr>
          </a:p>
        </p:txBody>
      </p:sp>
      <p:sp>
        <p:nvSpPr>
          <p:cNvPr id="63" name="Text Box 15"/>
          <p:cNvSpPr txBox="1">
            <a:spLocks noChangeArrowheads="1"/>
          </p:cNvSpPr>
          <p:nvPr/>
        </p:nvSpPr>
        <p:spPr bwMode="auto">
          <a:xfrm>
            <a:off x="684000" y="6156000"/>
            <a:ext cx="7191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600" b="1" dirty="0" smtClean="0">
                <a:latin typeface="Courier New" pitchFamily="49" charset="0"/>
              </a:rPr>
              <a:t>20</a:t>
            </a:r>
            <a:endParaRPr lang="en-US" altLang="zh-TW" sz="1600" b="1" dirty="0">
              <a:latin typeface="Courier New" pitchFamily="49" charset="0"/>
            </a:endParaRPr>
          </a:p>
        </p:txBody>
      </p:sp>
      <p:sp>
        <p:nvSpPr>
          <p:cNvPr id="64" name="Text Box 16"/>
          <p:cNvSpPr txBox="1">
            <a:spLocks noChangeArrowheads="1"/>
          </p:cNvSpPr>
          <p:nvPr/>
        </p:nvSpPr>
        <p:spPr bwMode="auto">
          <a:xfrm>
            <a:off x="576000" y="5601072"/>
            <a:ext cx="9350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600" b="1" dirty="0" smtClean="0">
                <a:latin typeface="Courier New" pitchFamily="49" charset="0"/>
              </a:rPr>
              <a:t>25</a:t>
            </a:r>
            <a:endParaRPr lang="en-US" altLang="zh-TW" sz="1600" b="1" dirty="0">
              <a:latin typeface="Courier New" pitchFamily="49" charset="0"/>
            </a:endParaRPr>
          </a:p>
        </p:txBody>
      </p:sp>
      <p:sp>
        <p:nvSpPr>
          <p:cNvPr id="65" name="Text Box 14"/>
          <p:cNvSpPr txBox="1">
            <a:spLocks noChangeArrowheads="1"/>
          </p:cNvSpPr>
          <p:nvPr/>
        </p:nvSpPr>
        <p:spPr bwMode="auto">
          <a:xfrm>
            <a:off x="684000" y="7329264"/>
            <a:ext cx="6477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1600" b="1" dirty="0" smtClean="0">
                <a:latin typeface="Courier New" pitchFamily="49" charset="0"/>
              </a:rPr>
              <a:t>10</a:t>
            </a:r>
            <a:endParaRPr lang="en-US" altLang="zh-TW" sz="1600" b="1" dirty="0">
              <a:latin typeface="Courier New" pitchFamily="49" charset="0"/>
            </a:endParaRPr>
          </a:p>
        </p:txBody>
      </p:sp>
      <p:sp>
        <p:nvSpPr>
          <p:cNvPr id="66" name="文字方塊 65"/>
          <p:cNvSpPr txBox="1"/>
          <p:nvPr/>
        </p:nvSpPr>
        <p:spPr>
          <a:xfrm>
            <a:off x="2780928" y="8553400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itchFamily="49" charset="0"/>
                <a:cs typeface="Courier New" pitchFamily="49" charset="0"/>
              </a:rPr>
              <a:t>C57BL/6</a:t>
            </a:r>
            <a:endParaRPr lang="zh-TW" alt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7" name="文字方塊 66"/>
          <p:cNvSpPr txBox="1"/>
          <p:nvPr/>
        </p:nvSpPr>
        <p:spPr>
          <a:xfrm>
            <a:off x="4077072" y="8553400"/>
            <a:ext cx="134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itchFamily="49" charset="0"/>
                <a:cs typeface="Courier New" pitchFamily="49" charset="0"/>
              </a:rPr>
              <a:t>PDIA4 KO</a:t>
            </a:r>
            <a:endParaRPr lang="zh-TW" alt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1515946" y="8553400"/>
            <a:ext cx="741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Mock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3649516" y="8904509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VEGF</a:t>
            </a:r>
          </a:p>
        </p:txBody>
      </p:sp>
      <p:cxnSp>
        <p:nvCxnSpPr>
          <p:cNvPr id="70" name="直線接點 69"/>
          <p:cNvCxnSpPr/>
          <p:nvPr/>
        </p:nvCxnSpPr>
        <p:spPr>
          <a:xfrm>
            <a:off x="2817072" y="8904509"/>
            <a:ext cx="252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21"/>
          <p:cNvSpPr txBox="1">
            <a:spLocks noChangeArrowheads="1"/>
          </p:cNvSpPr>
          <p:nvPr/>
        </p:nvSpPr>
        <p:spPr bwMode="auto">
          <a:xfrm>
            <a:off x="2343399" y="5799674"/>
            <a:ext cx="3603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</a:p>
        </p:txBody>
      </p:sp>
      <p:grpSp>
        <p:nvGrpSpPr>
          <p:cNvPr id="73" name="Group 17"/>
          <p:cNvGrpSpPr>
            <a:grpSpLocks/>
          </p:cNvGrpSpPr>
          <p:nvPr/>
        </p:nvGrpSpPr>
        <p:grpSpPr bwMode="auto">
          <a:xfrm>
            <a:off x="3387399" y="6177144"/>
            <a:ext cx="1440000" cy="72000"/>
            <a:chOff x="1698" y="1026"/>
            <a:chExt cx="2358" cy="91"/>
          </a:xfrm>
        </p:grpSpPr>
        <p:sp>
          <p:nvSpPr>
            <p:cNvPr id="74" name="Line 18"/>
            <p:cNvSpPr>
              <a:spLocks noChangeShapeType="1"/>
            </p:cNvSpPr>
            <p:nvPr/>
          </p:nvSpPr>
          <p:spPr bwMode="auto">
            <a:xfrm>
              <a:off x="1698" y="1026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5" name="Line 19"/>
            <p:cNvSpPr>
              <a:spLocks noChangeShapeType="1"/>
            </p:cNvSpPr>
            <p:nvPr/>
          </p:nvSpPr>
          <p:spPr bwMode="auto">
            <a:xfrm>
              <a:off x="4056" y="1026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6" name="Line 20"/>
            <p:cNvSpPr>
              <a:spLocks noChangeShapeType="1"/>
            </p:cNvSpPr>
            <p:nvPr/>
          </p:nvSpPr>
          <p:spPr bwMode="auto">
            <a:xfrm>
              <a:off x="1698" y="1026"/>
              <a:ext cx="235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77" name="Group 17"/>
          <p:cNvGrpSpPr>
            <a:grpSpLocks/>
          </p:cNvGrpSpPr>
          <p:nvPr/>
        </p:nvGrpSpPr>
        <p:grpSpPr bwMode="auto">
          <a:xfrm>
            <a:off x="1848359" y="6177144"/>
            <a:ext cx="1440000" cy="72000"/>
            <a:chOff x="1698" y="1026"/>
            <a:chExt cx="2358" cy="91"/>
          </a:xfrm>
        </p:grpSpPr>
        <p:sp>
          <p:nvSpPr>
            <p:cNvPr id="78" name="Line 18"/>
            <p:cNvSpPr>
              <a:spLocks noChangeShapeType="1"/>
            </p:cNvSpPr>
            <p:nvPr/>
          </p:nvSpPr>
          <p:spPr bwMode="auto">
            <a:xfrm>
              <a:off x="1698" y="1026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9" name="Line 19"/>
            <p:cNvSpPr>
              <a:spLocks noChangeShapeType="1"/>
            </p:cNvSpPr>
            <p:nvPr/>
          </p:nvSpPr>
          <p:spPr bwMode="auto">
            <a:xfrm>
              <a:off x="4056" y="1026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0" name="Line 20"/>
            <p:cNvSpPr>
              <a:spLocks noChangeShapeType="1"/>
            </p:cNvSpPr>
            <p:nvPr/>
          </p:nvSpPr>
          <p:spPr bwMode="auto">
            <a:xfrm>
              <a:off x="1698" y="1026"/>
              <a:ext cx="235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1" name="Text Box 21"/>
          <p:cNvSpPr txBox="1">
            <a:spLocks noChangeArrowheads="1"/>
          </p:cNvSpPr>
          <p:nvPr/>
        </p:nvSpPr>
        <p:spPr bwMode="auto">
          <a:xfrm>
            <a:off x="3861048" y="5808385"/>
            <a:ext cx="3603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</a:p>
        </p:txBody>
      </p:sp>
      <p:grpSp>
        <p:nvGrpSpPr>
          <p:cNvPr id="82" name="Group 17"/>
          <p:cNvGrpSpPr>
            <a:grpSpLocks/>
          </p:cNvGrpSpPr>
          <p:nvPr/>
        </p:nvGrpSpPr>
        <p:grpSpPr bwMode="auto">
          <a:xfrm>
            <a:off x="1836000" y="5889104"/>
            <a:ext cx="2988000" cy="72000"/>
            <a:chOff x="1698" y="1026"/>
            <a:chExt cx="2358" cy="91"/>
          </a:xfrm>
        </p:grpSpPr>
        <p:sp>
          <p:nvSpPr>
            <p:cNvPr id="83" name="Line 18"/>
            <p:cNvSpPr>
              <a:spLocks noChangeShapeType="1"/>
            </p:cNvSpPr>
            <p:nvPr/>
          </p:nvSpPr>
          <p:spPr bwMode="auto">
            <a:xfrm>
              <a:off x="1698" y="1026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4" name="Line 19"/>
            <p:cNvSpPr>
              <a:spLocks noChangeShapeType="1"/>
            </p:cNvSpPr>
            <p:nvPr/>
          </p:nvSpPr>
          <p:spPr bwMode="auto">
            <a:xfrm>
              <a:off x="4056" y="1026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5" name="Line 20"/>
            <p:cNvSpPr>
              <a:spLocks noChangeShapeType="1"/>
            </p:cNvSpPr>
            <p:nvPr/>
          </p:nvSpPr>
          <p:spPr bwMode="auto">
            <a:xfrm>
              <a:off x="1698" y="1026"/>
              <a:ext cx="235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6" name="Text Box 21"/>
          <p:cNvSpPr txBox="1">
            <a:spLocks noChangeArrowheads="1"/>
          </p:cNvSpPr>
          <p:nvPr/>
        </p:nvSpPr>
        <p:spPr bwMode="auto">
          <a:xfrm>
            <a:off x="3140968" y="5529064"/>
            <a:ext cx="3603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</a:p>
        </p:txBody>
      </p:sp>
      <p:sp>
        <p:nvSpPr>
          <p:cNvPr id="87" name="文字方塊 86"/>
          <p:cNvSpPr txBox="1"/>
          <p:nvPr/>
        </p:nvSpPr>
        <p:spPr>
          <a:xfrm>
            <a:off x="0" y="5385048"/>
            <a:ext cx="53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endParaRPr lang="zh-TW" alt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764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20409</TotalTime>
  <Words>225</Words>
  <Application>Microsoft Office PowerPoint</Application>
  <PresentationFormat>A4 紙張 (210x297 公釐)</PresentationFormat>
  <Paragraphs>171</Paragraphs>
  <Slides>5</Slides>
  <Notes>1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7" baseType="lpstr">
      <vt:lpstr>Office 佈景主題</vt:lpstr>
      <vt:lpstr>Image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admin</cp:lastModifiedBy>
  <cp:revision>45</cp:revision>
  <dcterms:created xsi:type="dcterms:W3CDTF">2020-07-02T06:38:56Z</dcterms:created>
  <dcterms:modified xsi:type="dcterms:W3CDTF">2020-07-21T12:25:59Z</dcterms:modified>
</cp:coreProperties>
</file>