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3"/>
  </p:notesMasterIdLst>
  <p:handoutMasterIdLst>
    <p:handoutMasterId r:id="rId4"/>
  </p:handoutMasterIdLst>
  <p:sldIdLst>
    <p:sldId id="269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33">
          <p15:clr>
            <a:srgbClr val="A4A3A4"/>
          </p15:clr>
        </p15:guide>
        <p15:guide id="2" pos="249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0DFF"/>
    <a:srgbClr val="FF8E44"/>
    <a:srgbClr val="8307FF"/>
    <a:srgbClr val="D4FF00"/>
    <a:srgbClr val="6CFF00"/>
    <a:srgbClr val="FFFE00"/>
    <a:srgbClr val="A3FF6A"/>
    <a:srgbClr val="0CFFEF"/>
    <a:srgbClr val="FF26FA"/>
    <a:srgbClr val="FF82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373"/>
    <p:restoredTop sz="94886" autoAdjust="0"/>
  </p:normalViewPr>
  <p:slideViewPr>
    <p:cSldViewPr snapToGrid="0">
      <p:cViewPr varScale="1">
        <p:scale>
          <a:sx n="111" d="100"/>
          <a:sy n="111" d="100"/>
        </p:scale>
        <p:origin x="4656" y="108"/>
      </p:cViewPr>
      <p:guideLst>
        <p:guide orient="horz" pos="2033"/>
        <p:guide pos="249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48AEA5-351F-0743-998D-CDCEC0F52FBE}" type="datetimeFigureOut">
              <a:rPr kumimoji="1" lang="ja-JP" altLang="en-US" smtClean="0"/>
              <a:t>2021/1/13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CB4299-FA87-EC42-8BEE-C60F8E8225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123366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09C653-4467-594D-888E-885A35315B2D}" type="datetimeFigureOut">
              <a:rPr kumimoji="1" lang="ja-JP" altLang="en-US" smtClean="0"/>
              <a:t>2021/1/13</a:t>
            </a:fld>
            <a:endParaRPr kumimoji="1" lang="ja-JP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0B51EB-2CF0-1040-BAFF-4EA73EAFB9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795133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en-US" altLang="ja-JP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ja-JP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0922E-231D-974D-B2E5-EF5EB4DF42FA}" type="datetime1">
              <a:rPr lang="en-US" altLang="ja-JP" smtClean="0"/>
              <a:t>1/13/2021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C67C4-40EB-D445-9018-B9B8FA6EEC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347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872FD-1A1C-C444-9D2D-4554C74DF420}" type="datetime1">
              <a:rPr lang="en-US" altLang="ja-JP" smtClean="0"/>
              <a:t>1/13/2021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C67C4-40EB-D445-9018-B9B8FA6EEC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8982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96700"/>
            <a:ext cx="1543050" cy="8452203"/>
          </a:xfrm>
        </p:spPr>
        <p:txBody>
          <a:bodyPr vert="eaVert"/>
          <a:lstStyle/>
          <a:p>
            <a:r>
              <a:rPr lang="en-US" altLang="ja-JP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96700"/>
            <a:ext cx="4514850" cy="8452203"/>
          </a:xfrm>
        </p:spPr>
        <p:txBody>
          <a:bodyPr vert="eaVert"/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81B56-A374-B84D-97BD-3BA3F2CF8431}" type="datetime1">
              <a:rPr lang="en-US" altLang="ja-JP" smtClean="0"/>
              <a:t>1/13/2021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C67C4-40EB-D445-9018-B9B8FA6EEC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747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255B7-2775-6A48-90E1-9B1D9688C274}" type="datetime1">
              <a:rPr lang="en-US" altLang="ja-JP" smtClean="0"/>
              <a:t>1/13/2021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C67C4-40EB-D445-9018-B9B8FA6EEC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841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 altLang="ja-JP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ja-JP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1C2D9-EBC0-2240-B4B8-574D1120660E}" type="datetime1">
              <a:rPr lang="en-US" altLang="ja-JP" smtClean="0"/>
              <a:t>1/13/2021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C67C4-40EB-D445-9018-B9B8FA6EEC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390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311401"/>
            <a:ext cx="3028950" cy="653750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311401"/>
            <a:ext cx="3028950" cy="653750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D37CC-E3F2-6746-8A77-106494E27998}" type="datetime1">
              <a:rPr lang="en-US" altLang="ja-JP" smtClean="0"/>
              <a:t>1/13/2021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C67C4-40EB-D445-9018-B9B8FA6EEC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032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altLang="ja-JP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altLang="ja-JP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00FE1-AB4D-3A41-B0CF-E3F3FC03C776}" type="datetime1">
              <a:rPr lang="en-US" altLang="ja-JP" smtClean="0"/>
              <a:t>1/13/2021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C67C4-40EB-D445-9018-B9B8FA6EEC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511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3727B-1F24-6E49-9FA9-09D72A6DB6D0}" type="datetime1">
              <a:rPr lang="en-US" altLang="ja-JP" smtClean="0"/>
              <a:t>1/13/2021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C67C4-40EB-D445-9018-B9B8FA6EEC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187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988BF-9BBC-4146-A5DF-A1DE2DFB0873}" type="datetime1">
              <a:rPr lang="en-US" altLang="ja-JP" smtClean="0"/>
              <a:t>1/13/2021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C67C4-40EB-D445-9018-B9B8FA6EECE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1B2220E-38D2-174C-8DBA-A24703097007}"/>
              </a:ext>
            </a:extLst>
          </p:cNvPr>
          <p:cNvSpPr/>
          <p:nvPr/>
        </p:nvSpPr>
        <p:spPr>
          <a:xfrm>
            <a:off x="297000" y="957346"/>
            <a:ext cx="6264000" cy="8424000"/>
          </a:xfrm>
          <a:prstGeom prst="rect">
            <a:avLst/>
          </a:prstGeom>
          <a:noFill/>
          <a:ln w="6350" cmpd="sng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2A33ECD-6DA2-E04E-9187-8C56A9781667}"/>
              </a:ext>
            </a:extLst>
          </p:cNvPr>
          <p:cNvSpPr/>
          <p:nvPr userDrawn="1"/>
        </p:nvSpPr>
        <p:spPr>
          <a:xfrm>
            <a:off x="1107000" y="957346"/>
            <a:ext cx="4644000" cy="8424000"/>
          </a:xfrm>
          <a:prstGeom prst="rect">
            <a:avLst/>
          </a:prstGeom>
          <a:noFill/>
          <a:ln w="6350" cmpd="sng">
            <a:solidFill>
              <a:srgbClr val="3366F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C47BCB-69DE-3A4D-B1A3-6C2EF4C18C8D}"/>
              </a:ext>
            </a:extLst>
          </p:cNvPr>
          <p:cNvSpPr txBox="1"/>
          <p:nvPr userDrawn="1"/>
        </p:nvSpPr>
        <p:spPr>
          <a:xfrm>
            <a:off x="4703243" y="0"/>
            <a:ext cx="215475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/>
              <a:t>Font size = 6–12 pt.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dirty="0"/>
              <a:t>Red: 2 column 17.4cm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dirty="0"/>
              <a:t>Blue:</a:t>
            </a:r>
            <a:r>
              <a:rPr kumimoji="1" lang="en-US" altLang="ja-JP" sz="1400" baseline="0" dirty="0"/>
              <a:t> 1.5 column 12.9cm</a:t>
            </a:r>
            <a:endParaRPr kumimoji="1" lang="ja-JP" altLang="en-US" sz="1400"/>
          </a:p>
          <a:p>
            <a:r>
              <a:rPr kumimoji="1" lang="en-US" altLang="ja-JP" sz="1400" dirty="0"/>
              <a:t>Green: 1 column 8.4cm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301C74AC-C5FF-F34F-87DF-1D4E831A572C}"/>
              </a:ext>
            </a:extLst>
          </p:cNvPr>
          <p:cNvCxnSpPr>
            <a:cxnSpLocks/>
            <a:endCxn id="3" idx="2"/>
          </p:cNvCxnSpPr>
          <p:nvPr userDrawn="1"/>
        </p:nvCxnSpPr>
        <p:spPr>
          <a:xfrm>
            <a:off x="3429000" y="660788"/>
            <a:ext cx="0" cy="9048010"/>
          </a:xfrm>
          <a:prstGeom prst="line">
            <a:avLst/>
          </a:prstGeom>
          <a:ln w="6350">
            <a:solidFill>
              <a:srgbClr val="FF90F2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3796F97D-FCA9-0E4D-B22F-44272DC07DFE}"/>
              </a:ext>
            </a:extLst>
          </p:cNvPr>
          <p:cNvSpPr/>
          <p:nvPr userDrawn="1"/>
        </p:nvSpPr>
        <p:spPr>
          <a:xfrm>
            <a:off x="1917000" y="957346"/>
            <a:ext cx="3024000" cy="8424000"/>
          </a:xfrm>
          <a:prstGeom prst="rect">
            <a:avLst/>
          </a:prstGeom>
          <a:noFill/>
          <a:ln w="6350" cmpd="sng">
            <a:solidFill>
              <a:srgbClr val="008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</p:spTree>
    <p:extLst>
      <p:ext uri="{BB962C8B-B14F-4D97-AF65-F5344CB8AC3E}">
        <p14:creationId xmlns:p14="http://schemas.microsoft.com/office/powerpoint/2010/main" val="3091443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altLang="ja-JP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altLang="ja-JP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96F7E-3575-734A-901A-44C45CBF049D}" type="datetime1">
              <a:rPr lang="en-US" altLang="ja-JP" smtClean="0"/>
              <a:t>1/13/2021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C67C4-40EB-D445-9018-B9B8FA6EEC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16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altLang="ja-JP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altLang="ja-JP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altLang="ja-JP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2680A-E8C1-6249-87EE-E9FB164E86AA}" type="datetime1">
              <a:rPr lang="en-US" altLang="ja-JP" smtClean="0"/>
              <a:t>1/13/2021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C67C4-40EB-D445-9018-B9B8FA6EEC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235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592253"/>
            <a:ext cx="6172200" cy="8378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ja-JP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F33B05-7F38-7244-B829-96FFB1646689}" type="datetime1">
              <a:rPr lang="en-US" altLang="ja-JP" smtClean="0"/>
              <a:t>1/13/2021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388066" y="9570854"/>
            <a:ext cx="454934" cy="304778"/>
          </a:xfrm>
          <a:prstGeom prst="rect">
            <a:avLst/>
          </a:prstGeom>
        </p:spPr>
        <p:txBody>
          <a:bodyPr vert="horz" wrap="none" lIns="91440" tIns="45720" rIns="91440" bIns="45720" rtlCol="0" anchor="ctr"/>
          <a:lstStyle>
            <a:lvl1pPr algn="r">
              <a:defRPr sz="750" b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fld id="{6A2C67C4-40EB-D445-9018-B9B8FA6EECE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9843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ftr="0" dt="0"/>
  <p:txStyles>
    <p:titleStyle>
      <a:lvl1pPr algn="ctr" defTabSz="342900" rtl="0" eaLnBrk="1" latinLnBrk="0" hangingPunct="1">
        <a:spcBef>
          <a:spcPct val="0"/>
        </a:spcBef>
        <a:buNone/>
        <a:defRPr kumimoji="1" sz="2100" b="1" i="0" kern="1200">
          <a:solidFill>
            <a:schemeClr val="tx1"/>
          </a:solidFill>
          <a:latin typeface="Times New Roman"/>
          <a:ea typeface="+mj-ea"/>
          <a:cs typeface="+mj-cs"/>
        </a:defRPr>
      </a:lvl1pPr>
    </p:titleStyle>
    <p:bodyStyle>
      <a:lvl1pPr marL="257175" indent="-257175" algn="l" defTabSz="342900" rtl="0" eaLnBrk="1" latinLnBrk="0" hangingPunct="1">
        <a:spcBef>
          <a:spcPct val="20000"/>
        </a:spcBef>
        <a:buFontTx/>
        <a:buBlip>
          <a:blip r:embed="rId13"/>
        </a:buBlip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ct val="20000"/>
        </a:spcBef>
        <a:buFontTx/>
        <a:buBlip>
          <a:blip r:embed="rId14"/>
        </a:buBlip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ct val="20000"/>
        </a:spcBef>
        <a:buFontTx/>
        <a:buBlip>
          <a:blip r:embed="rId15"/>
        </a:buBlip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ct val="20000"/>
        </a:spcBef>
        <a:buFontTx/>
        <a:buBlip>
          <a:blip r:embed="rId16"/>
        </a:buBlip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ct val="20000"/>
        </a:spcBef>
        <a:buFont typeface="Arial"/>
        <a:buChar char="»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ct val="20000"/>
        </a:spcBef>
        <a:buFont typeface="Arial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buFont typeface="Arial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buFont typeface="Arial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buFont typeface="Arial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E5B02ED-30EA-BC40-B566-130D802AD89C}"/>
              </a:ext>
            </a:extLst>
          </p:cNvPr>
          <p:cNvSpPr txBox="1"/>
          <p:nvPr/>
        </p:nvSpPr>
        <p:spPr>
          <a:xfrm>
            <a:off x="17263" y="16129"/>
            <a:ext cx="21493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400" b="1" dirty="0">
                <a:latin typeface="Times New Roman"/>
                <a:cs typeface="Times New Roman"/>
              </a:rPr>
              <a:t>Figure</a:t>
            </a:r>
            <a:r>
              <a:rPr lang="ja-JP" altLang="en-US" sz="1400" b="1" dirty="0">
                <a:latin typeface="Times New Roman"/>
                <a:cs typeface="Times New Roman"/>
              </a:rPr>
              <a:t> </a:t>
            </a:r>
            <a:r>
              <a:rPr lang="en-US" altLang="ja-JP" sz="1400" b="1" dirty="0">
                <a:latin typeface="Times New Roman"/>
                <a:cs typeface="Times New Roman"/>
              </a:rPr>
              <a:t>S1 </a:t>
            </a:r>
            <a:r>
              <a:rPr lang="ja-JP" altLang="ja-JP" sz="1400" b="1" dirty="0">
                <a:effectLst/>
                <a:latin typeface="Times New Roman"/>
                <a:cs typeface="Times New Roman"/>
              </a:rPr>
              <a:t> </a:t>
            </a:r>
            <a:endParaRPr kumimoji="1" lang="ja-JP" altLang="en-US" sz="1400" b="1" dirty="0">
              <a:latin typeface="Times New Roman"/>
              <a:ea typeface="メイリオ"/>
              <a:cs typeface="Times New Roman"/>
            </a:endParaRPr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6BC6F4C9-4D40-0046-B4C6-510DDBF4F7F7}"/>
              </a:ext>
            </a:extLst>
          </p:cNvPr>
          <p:cNvGrpSpPr/>
          <p:nvPr/>
        </p:nvGrpSpPr>
        <p:grpSpPr>
          <a:xfrm>
            <a:off x="122909" y="2112885"/>
            <a:ext cx="6459639" cy="4730174"/>
            <a:chOff x="140495" y="445225"/>
            <a:chExt cx="8737032" cy="6397834"/>
          </a:xfrm>
        </p:grpSpPr>
        <p:grpSp>
          <p:nvGrpSpPr>
            <p:cNvPr id="3" name="図形グループ 5">
              <a:extLst>
                <a:ext uri="{FF2B5EF4-FFF2-40B4-BE49-F238E27FC236}">
                  <a16:creationId xmlns:a16="http://schemas.microsoft.com/office/drawing/2014/main" id="{DEA8ADD9-04CB-A54F-AF98-E604BFADA69D}"/>
                </a:ext>
              </a:extLst>
            </p:cNvPr>
            <p:cNvGrpSpPr/>
            <p:nvPr/>
          </p:nvGrpSpPr>
          <p:grpSpPr>
            <a:xfrm>
              <a:off x="1191598" y="445225"/>
              <a:ext cx="6353241" cy="6397834"/>
              <a:chOff x="1191598" y="445225"/>
              <a:chExt cx="6353241" cy="6397834"/>
            </a:xfrm>
          </p:grpSpPr>
          <p:pic>
            <p:nvPicPr>
              <p:cNvPr id="4" name="図 2">
                <a:extLst>
                  <a:ext uri="{FF2B5EF4-FFF2-40B4-BE49-F238E27FC236}">
                    <a16:creationId xmlns:a16="http://schemas.microsoft.com/office/drawing/2014/main" id="{91E20DF2-3A4A-FE4F-ABE2-EDD2A55864C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985007" y="445225"/>
                <a:ext cx="5205735" cy="6397834"/>
              </a:xfrm>
              <a:prstGeom prst="rect">
                <a:avLst/>
              </a:prstGeom>
            </p:spPr>
          </p:pic>
          <p:cxnSp>
            <p:nvCxnSpPr>
              <p:cNvPr id="5" name="直線コネクタ 13">
                <a:extLst>
                  <a:ext uri="{FF2B5EF4-FFF2-40B4-BE49-F238E27FC236}">
                    <a16:creationId xmlns:a16="http://schemas.microsoft.com/office/drawing/2014/main" id="{80D3B94F-C4D4-8247-AAC3-2C02105C32F8}"/>
                  </a:ext>
                </a:extLst>
              </p:cNvPr>
              <p:cNvCxnSpPr/>
              <p:nvPr/>
            </p:nvCxnSpPr>
            <p:spPr>
              <a:xfrm>
                <a:off x="1388854" y="449413"/>
                <a:ext cx="6155985" cy="0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直線コネクタ 14">
                <a:extLst>
                  <a:ext uri="{FF2B5EF4-FFF2-40B4-BE49-F238E27FC236}">
                    <a16:creationId xmlns:a16="http://schemas.microsoft.com/office/drawing/2014/main" id="{1AEEE5B7-6E76-1B49-9E77-6ECE089D1D77}"/>
                  </a:ext>
                </a:extLst>
              </p:cNvPr>
              <p:cNvCxnSpPr/>
              <p:nvPr/>
            </p:nvCxnSpPr>
            <p:spPr>
              <a:xfrm>
                <a:off x="1191598" y="6843059"/>
                <a:ext cx="6155985" cy="0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直線コネクタ 15">
                <a:extLst>
                  <a:ext uri="{FF2B5EF4-FFF2-40B4-BE49-F238E27FC236}">
                    <a16:creationId xmlns:a16="http://schemas.microsoft.com/office/drawing/2014/main" id="{FEB261BD-6FB2-2B43-A7D0-6DC5B2BC076E}"/>
                  </a:ext>
                </a:extLst>
              </p:cNvPr>
              <p:cNvCxnSpPr/>
              <p:nvPr/>
            </p:nvCxnSpPr>
            <p:spPr>
              <a:xfrm rot="5400000">
                <a:off x="-1176830" y="3631218"/>
                <a:ext cx="6371985" cy="0"/>
              </a:xfrm>
              <a:prstGeom prst="line">
                <a:avLst/>
              </a:prstGeom>
              <a:ln w="57150" cmpd="sng">
                <a:solidFill>
                  <a:schemeClr val="bg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直線コネクタ 16">
                <a:extLst>
                  <a:ext uri="{FF2B5EF4-FFF2-40B4-BE49-F238E27FC236}">
                    <a16:creationId xmlns:a16="http://schemas.microsoft.com/office/drawing/2014/main" id="{E351E2DC-1AFA-224D-AF1C-A18064A68440}"/>
                  </a:ext>
                </a:extLst>
              </p:cNvPr>
              <p:cNvCxnSpPr/>
              <p:nvPr/>
            </p:nvCxnSpPr>
            <p:spPr>
              <a:xfrm rot="5400000">
                <a:off x="4004750" y="3650403"/>
                <a:ext cx="6371985" cy="0"/>
              </a:xfrm>
              <a:prstGeom prst="line">
                <a:avLst/>
              </a:prstGeom>
              <a:ln w="57150" cmpd="sng">
                <a:solidFill>
                  <a:schemeClr val="bg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正方形/長方形 4">
              <a:extLst>
                <a:ext uri="{FF2B5EF4-FFF2-40B4-BE49-F238E27FC236}">
                  <a16:creationId xmlns:a16="http://schemas.microsoft.com/office/drawing/2014/main" id="{0A16A2DC-D155-2647-9D54-B12E3C518388}"/>
                </a:ext>
              </a:extLst>
            </p:cNvPr>
            <p:cNvSpPr/>
            <p:nvPr/>
          </p:nvSpPr>
          <p:spPr>
            <a:xfrm>
              <a:off x="6569730" y="898084"/>
              <a:ext cx="2307797" cy="1165599"/>
            </a:xfrm>
            <a:prstGeom prst="rect">
              <a:avLst/>
            </a:prstGeom>
            <a:ln w="12700">
              <a:solidFill>
                <a:srgbClr val="FF0000"/>
              </a:solidFill>
              <a:prstDash val="dash"/>
            </a:ln>
          </p:spPr>
          <p:txBody>
            <a:bodyPr wrap="square" anchor="ctr">
              <a:spAutoFit/>
            </a:bodyPr>
            <a:lstStyle/>
            <a:p>
              <a:r>
                <a:rPr lang="en-US" altLang="ja-JP" sz="1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K03270</a:t>
              </a:r>
              <a:r>
                <a:rPr lang="en-US" altLang="ja-JP" sz="1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  <a:p>
              <a:r>
                <a:rPr lang="en-US" altLang="ja-JP" sz="1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3-deoxy-D-manno-octulosonate 8-phosphate phosphatase (KDO 8-P phosphatase</a:t>
              </a:r>
              <a:endParaRPr lang="ja-JP" altLang="en-US" sz="1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正方形/長方形 18">
              <a:extLst>
                <a:ext uri="{FF2B5EF4-FFF2-40B4-BE49-F238E27FC236}">
                  <a16:creationId xmlns:a16="http://schemas.microsoft.com/office/drawing/2014/main" id="{4BF32B3D-0D5E-8E40-B3B1-00604582DCBE}"/>
                </a:ext>
              </a:extLst>
            </p:cNvPr>
            <p:cNvSpPr/>
            <p:nvPr/>
          </p:nvSpPr>
          <p:spPr>
            <a:xfrm>
              <a:off x="6569730" y="6036531"/>
              <a:ext cx="2307797" cy="749314"/>
            </a:xfrm>
            <a:prstGeom prst="rect">
              <a:avLst/>
            </a:prstGeom>
            <a:ln w="12700">
              <a:solidFill>
                <a:srgbClr val="008000"/>
              </a:solidFill>
              <a:prstDash val="dash"/>
            </a:ln>
          </p:spPr>
          <p:txBody>
            <a:bodyPr wrap="square" anchor="ctr">
              <a:spAutoFit/>
            </a:bodyPr>
            <a:lstStyle/>
            <a:p>
              <a:r>
                <a:rPr lang="en-US" altLang="ja-JP" sz="1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K02844</a:t>
              </a:r>
              <a:r>
                <a:rPr lang="en-US" altLang="ja-JP" sz="1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  <a:p>
              <a:r>
                <a:rPr lang="en-US" altLang="ja-JP" sz="1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UDP-glucose:(</a:t>
              </a:r>
              <a:r>
                <a:rPr lang="en-US" altLang="ja-JP" sz="1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heptosyl</a:t>
              </a:r>
              <a:r>
                <a:rPr lang="en-US" altLang="ja-JP" sz="1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LPS alpha-1,3-glucosyltransferase </a:t>
              </a:r>
              <a:endParaRPr lang="ja-JP" altLang="en-US" sz="1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正方形/長方形 21">
              <a:extLst>
                <a:ext uri="{FF2B5EF4-FFF2-40B4-BE49-F238E27FC236}">
                  <a16:creationId xmlns:a16="http://schemas.microsoft.com/office/drawing/2014/main" id="{5C316EDF-C9A9-B543-99F2-62F1B8666051}"/>
                </a:ext>
              </a:extLst>
            </p:cNvPr>
            <p:cNvSpPr/>
            <p:nvPr/>
          </p:nvSpPr>
          <p:spPr>
            <a:xfrm>
              <a:off x="5609836" y="4404798"/>
              <a:ext cx="108000" cy="72000"/>
            </a:xfrm>
            <a:prstGeom prst="rect">
              <a:avLst/>
            </a:prstGeom>
            <a:noFill/>
            <a:ln w="12700" cmpd="sng">
              <a:solidFill>
                <a:srgbClr val="008000"/>
              </a:solidFill>
              <a:prstDash val="sysDash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kumimoji="1" lang="ja-JP" altLang="en-US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正方形/長方形 22">
              <a:extLst>
                <a:ext uri="{FF2B5EF4-FFF2-40B4-BE49-F238E27FC236}">
                  <a16:creationId xmlns:a16="http://schemas.microsoft.com/office/drawing/2014/main" id="{0C63278C-2420-644D-A927-D56FC08099B2}"/>
                </a:ext>
              </a:extLst>
            </p:cNvPr>
            <p:cNvSpPr/>
            <p:nvPr/>
          </p:nvSpPr>
          <p:spPr>
            <a:xfrm>
              <a:off x="5603976" y="4939338"/>
              <a:ext cx="108000" cy="72000"/>
            </a:xfrm>
            <a:prstGeom prst="rect">
              <a:avLst/>
            </a:prstGeom>
            <a:noFill/>
            <a:ln w="12700" cmpd="sng">
              <a:solidFill>
                <a:srgbClr val="008000"/>
              </a:solidFill>
              <a:prstDash val="sysDash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kumimoji="1" lang="ja-JP" altLang="en-US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正方形/長方形 23">
              <a:extLst>
                <a:ext uri="{FF2B5EF4-FFF2-40B4-BE49-F238E27FC236}">
                  <a16:creationId xmlns:a16="http://schemas.microsoft.com/office/drawing/2014/main" id="{3D6B05CB-C8C8-6046-8655-057589CBAFDD}"/>
                </a:ext>
              </a:extLst>
            </p:cNvPr>
            <p:cNvSpPr/>
            <p:nvPr/>
          </p:nvSpPr>
          <p:spPr>
            <a:xfrm>
              <a:off x="3380454" y="4404798"/>
              <a:ext cx="108000" cy="72000"/>
            </a:xfrm>
            <a:prstGeom prst="rect">
              <a:avLst/>
            </a:prstGeom>
            <a:noFill/>
            <a:ln w="12700" cmpd="sng">
              <a:solidFill>
                <a:srgbClr val="008000"/>
              </a:solidFill>
              <a:prstDash val="sysDash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kumimoji="1" lang="ja-JP" altLang="en-US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正方形/長方形 24">
              <a:extLst>
                <a:ext uri="{FF2B5EF4-FFF2-40B4-BE49-F238E27FC236}">
                  <a16:creationId xmlns:a16="http://schemas.microsoft.com/office/drawing/2014/main" id="{B6BA663F-0841-0A4F-BF13-08919B79D6C2}"/>
                </a:ext>
              </a:extLst>
            </p:cNvPr>
            <p:cNvSpPr/>
            <p:nvPr/>
          </p:nvSpPr>
          <p:spPr>
            <a:xfrm>
              <a:off x="3374594" y="4939338"/>
              <a:ext cx="108000" cy="72000"/>
            </a:xfrm>
            <a:prstGeom prst="rect">
              <a:avLst/>
            </a:prstGeom>
            <a:noFill/>
            <a:ln w="12700" cmpd="sng">
              <a:solidFill>
                <a:srgbClr val="008000"/>
              </a:solidFill>
              <a:prstDash val="sysDash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kumimoji="1" lang="ja-JP" altLang="en-US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正方形/長方形 26">
              <a:extLst>
                <a:ext uri="{FF2B5EF4-FFF2-40B4-BE49-F238E27FC236}">
                  <a16:creationId xmlns:a16="http://schemas.microsoft.com/office/drawing/2014/main" id="{795E5295-0ED1-2844-8D93-DA04EE58BBAD}"/>
                </a:ext>
              </a:extLst>
            </p:cNvPr>
            <p:cNvSpPr/>
            <p:nvPr/>
          </p:nvSpPr>
          <p:spPr>
            <a:xfrm>
              <a:off x="3380454" y="5954912"/>
              <a:ext cx="108000" cy="72000"/>
            </a:xfrm>
            <a:prstGeom prst="rect">
              <a:avLst/>
            </a:prstGeom>
            <a:noFill/>
            <a:ln w="12700" cmpd="sng">
              <a:solidFill>
                <a:srgbClr val="008000"/>
              </a:solidFill>
              <a:prstDash val="sysDash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kumimoji="1" lang="ja-JP" altLang="en-US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正方形/長方形 27">
              <a:extLst>
                <a:ext uri="{FF2B5EF4-FFF2-40B4-BE49-F238E27FC236}">
                  <a16:creationId xmlns:a16="http://schemas.microsoft.com/office/drawing/2014/main" id="{5EC9A76A-74F7-3B42-A420-6F839A0108F1}"/>
                </a:ext>
              </a:extLst>
            </p:cNvPr>
            <p:cNvSpPr/>
            <p:nvPr/>
          </p:nvSpPr>
          <p:spPr>
            <a:xfrm>
              <a:off x="3374594" y="6374156"/>
              <a:ext cx="108000" cy="72000"/>
            </a:xfrm>
            <a:prstGeom prst="rect">
              <a:avLst/>
            </a:prstGeom>
            <a:noFill/>
            <a:ln w="12700" cmpd="sng">
              <a:solidFill>
                <a:srgbClr val="008000"/>
              </a:solidFill>
              <a:prstDash val="sysDash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kumimoji="1" lang="ja-JP" altLang="en-US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正方形/長方形 29">
              <a:extLst>
                <a:ext uri="{FF2B5EF4-FFF2-40B4-BE49-F238E27FC236}">
                  <a16:creationId xmlns:a16="http://schemas.microsoft.com/office/drawing/2014/main" id="{AB24474D-06AA-9A49-BF67-001654C28358}"/>
                </a:ext>
              </a:extLst>
            </p:cNvPr>
            <p:cNvSpPr/>
            <p:nvPr/>
          </p:nvSpPr>
          <p:spPr>
            <a:xfrm>
              <a:off x="3374594" y="5424488"/>
              <a:ext cx="108000" cy="72000"/>
            </a:xfrm>
            <a:prstGeom prst="rect">
              <a:avLst/>
            </a:prstGeom>
            <a:noFill/>
            <a:ln w="12700" cmpd="sng">
              <a:solidFill>
                <a:srgbClr val="008000"/>
              </a:solidFill>
              <a:prstDash val="sysDash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kumimoji="1" lang="ja-JP" altLang="en-US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正方形/長方形 17">
              <a:extLst>
                <a:ext uri="{FF2B5EF4-FFF2-40B4-BE49-F238E27FC236}">
                  <a16:creationId xmlns:a16="http://schemas.microsoft.com/office/drawing/2014/main" id="{7A350AA6-3348-944E-B31E-F6A510820B52}"/>
                </a:ext>
              </a:extLst>
            </p:cNvPr>
            <p:cNvSpPr/>
            <p:nvPr/>
          </p:nvSpPr>
          <p:spPr>
            <a:xfrm>
              <a:off x="6569730" y="5164965"/>
              <a:ext cx="2307797" cy="749314"/>
            </a:xfrm>
            <a:prstGeom prst="rect">
              <a:avLst/>
            </a:prstGeom>
            <a:ln w="12700">
              <a:solidFill>
                <a:srgbClr val="000DFF"/>
              </a:solidFill>
              <a:prstDash val="dash"/>
            </a:ln>
          </p:spPr>
          <p:txBody>
            <a:bodyPr wrap="square" anchor="ctr">
              <a:spAutoFit/>
            </a:bodyPr>
            <a:lstStyle/>
            <a:p>
              <a:r>
                <a:rPr lang="en-US" altLang="ja-JP" sz="1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K02527</a:t>
              </a:r>
              <a:r>
                <a:rPr lang="en-US" altLang="ja-JP" sz="1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  <a:p>
              <a:r>
                <a:rPr lang="en-US" altLang="ja-JP" sz="1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3-deoxy-D-manno-octulosonic-acid </a:t>
              </a:r>
              <a:r>
                <a:rPr lang="en-US" altLang="ja-JP" sz="1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transferase</a:t>
              </a:r>
              <a:endParaRPr lang="ja-JP" altLang="en-US" sz="1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正方形/長方形 28">
              <a:extLst>
                <a:ext uri="{FF2B5EF4-FFF2-40B4-BE49-F238E27FC236}">
                  <a16:creationId xmlns:a16="http://schemas.microsoft.com/office/drawing/2014/main" id="{A1F7A103-FE4E-4E48-923B-877050A513C2}"/>
                </a:ext>
              </a:extLst>
            </p:cNvPr>
            <p:cNvSpPr/>
            <p:nvPr/>
          </p:nvSpPr>
          <p:spPr>
            <a:xfrm>
              <a:off x="4899866" y="2088676"/>
              <a:ext cx="166930" cy="72000"/>
            </a:xfrm>
            <a:prstGeom prst="rect">
              <a:avLst/>
            </a:prstGeom>
            <a:noFill/>
            <a:ln w="12700" cmpd="sng">
              <a:solidFill>
                <a:srgbClr val="FF0000"/>
              </a:solidFill>
              <a:prstDash val="sysDash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kumimoji="1" lang="ja-JP" altLang="en-US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正方形/長方形 30">
              <a:extLst>
                <a:ext uri="{FF2B5EF4-FFF2-40B4-BE49-F238E27FC236}">
                  <a16:creationId xmlns:a16="http://schemas.microsoft.com/office/drawing/2014/main" id="{4270F05C-9C00-F04D-98E3-8CA3C3DF9E3C}"/>
                </a:ext>
              </a:extLst>
            </p:cNvPr>
            <p:cNvSpPr/>
            <p:nvPr/>
          </p:nvSpPr>
          <p:spPr>
            <a:xfrm>
              <a:off x="3776922" y="1277796"/>
              <a:ext cx="166930" cy="72000"/>
            </a:xfrm>
            <a:prstGeom prst="rect">
              <a:avLst/>
            </a:prstGeom>
            <a:noFill/>
            <a:ln w="12700" cmpd="sng">
              <a:solidFill>
                <a:srgbClr val="000DFF"/>
              </a:solidFill>
              <a:prstDash val="sysDash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kumimoji="1" lang="ja-JP" altLang="en-US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正方形/長方形 31">
              <a:extLst>
                <a:ext uri="{FF2B5EF4-FFF2-40B4-BE49-F238E27FC236}">
                  <a16:creationId xmlns:a16="http://schemas.microsoft.com/office/drawing/2014/main" id="{FCC4538C-1B0D-A74D-81C5-C6C748F74CFF}"/>
                </a:ext>
              </a:extLst>
            </p:cNvPr>
            <p:cNvSpPr/>
            <p:nvPr/>
          </p:nvSpPr>
          <p:spPr>
            <a:xfrm>
              <a:off x="4236039" y="1279528"/>
              <a:ext cx="166930" cy="72000"/>
            </a:xfrm>
            <a:prstGeom prst="rect">
              <a:avLst/>
            </a:prstGeom>
            <a:noFill/>
            <a:ln w="12700" cmpd="sng">
              <a:solidFill>
                <a:srgbClr val="000DFF"/>
              </a:solidFill>
              <a:prstDash val="sysDash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kumimoji="1" lang="ja-JP" altLang="en-US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正方形/長方形 32">
              <a:extLst>
                <a:ext uri="{FF2B5EF4-FFF2-40B4-BE49-F238E27FC236}">
                  <a16:creationId xmlns:a16="http://schemas.microsoft.com/office/drawing/2014/main" id="{A28E2763-8A6E-884A-978C-FA9340D69DA8}"/>
                </a:ext>
              </a:extLst>
            </p:cNvPr>
            <p:cNvSpPr/>
            <p:nvPr/>
          </p:nvSpPr>
          <p:spPr>
            <a:xfrm>
              <a:off x="4117538" y="3211459"/>
              <a:ext cx="144000" cy="72000"/>
            </a:xfrm>
            <a:prstGeom prst="rect">
              <a:avLst/>
            </a:prstGeom>
            <a:noFill/>
            <a:ln w="12700" cmpd="sng">
              <a:solidFill>
                <a:srgbClr val="000DFF"/>
              </a:solidFill>
              <a:prstDash val="sysDash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kumimoji="1" lang="ja-JP" altLang="en-US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正方形/長方形 33">
              <a:extLst>
                <a:ext uri="{FF2B5EF4-FFF2-40B4-BE49-F238E27FC236}">
                  <a16:creationId xmlns:a16="http://schemas.microsoft.com/office/drawing/2014/main" id="{4D6E9A8C-135E-C946-940A-BE94FD9A261E}"/>
                </a:ext>
              </a:extLst>
            </p:cNvPr>
            <p:cNvSpPr/>
            <p:nvPr/>
          </p:nvSpPr>
          <p:spPr>
            <a:xfrm>
              <a:off x="4011650" y="3363859"/>
              <a:ext cx="144000" cy="72000"/>
            </a:xfrm>
            <a:prstGeom prst="rect">
              <a:avLst/>
            </a:prstGeom>
            <a:noFill/>
            <a:ln w="12700" cmpd="sng">
              <a:solidFill>
                <a:srgbClr val="000DFF"/>
              </a:solidFill>
              <a:prstDash val="sysDash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kumimoji="1" lang="ja-JP" altLang="en-US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正方形/長方形 34">
              <a:extLst>
                <a:ext uri="{FF2B5EF4-FFF2-40B4-BE49-F238E27FC236}">
                  <a16:creationId xmlns:a16="http://schemas.microsoft.com/office/drawing/2014/main" id="{2BD2A35C-E75E-5D4B-B315-5C13C91E8241}"/>
                </a:ext>
              </a:extLst>
            </p:cNvPr>
            <p:cNvSpPr/>
            <p:nvPr/>
          </p:nvSpPr>
          <p:spPr>
            <a:xfrm>
              <a:off x="3962776" y="4522593"/>
              <a:ext cx="144000" cy="72000"/>
            </a:xfrm>
            <a:prstGeom prst="rect">
              <a:avLst/>
            </a:prstGeom>
            <a:noFill/>
            <a:ln w="12700" cmpd="sng">
              <a:solidFill>
                <a:srgbClr val="000DFF"/>
              </a:solidFill>
              <a:prstDash val="sysDash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kumimoji="1" lang="ja-JP" altLang="en-US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正方形/長方形 35">
              <a:extLst>
                <a:ext uri="{FF2B5EF4-FFF2-40B4-BE49-F238E27FC236}">
                  <a16:creationId xmlns:a16="http://schemas.microsoft.com/office/drawing/2014/main" id="{A982CC46-4C81-FD4C-814F-85408FA50904}"/>
                </a:ext>
              </a:extLst>
            </p:cNvPr>
            <p:cNvSpPr/>
            <p:nvPr/>
          </p:nvSpPr>
          <p:spPr>
            <a:xfrm>
              <a:off x="3953380" y="5053249"/>
              <a:ext cx="144000" cy="72000"/>
            </a:xfrm>
            <a:prstGeom prst="rect">
              <a:avLst/>
            </a:prstGeom>
            <a:noFill/>
            <a:ln w="12700" cmpd="sng">
              <a:solidFill>
                <a:srgbClr val="000DFF"/>
              </a:solidFill>
              <a:prstDash val="sysDash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kumimoji="1" lang="ja-JP" altLang="en-US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" name="正方形/長方形 36">
              <a:extLst>
                <a:ext uri="{FF2B5EF4-FFF2-40B4-BE49-F238E27FC236}">
                  <a16:creationId xmlns:a16="http://schemas.microsoft.com/office/drawing/2014/main" id="{820FF627-6D17-DE4A-9556-174CFC195115}"/>
                </a:ext>
              </a:extLst>
            </p:cNvPr>
            <p:cNvSpPr/>
            <p:nvPr/>
          </p:nvSpPr>
          <p:spPr>
            <a:xfrm>
              <a:off x="3943852" y="5546789"/>
              <a:ext cx="144000" cy="72000"/>
            </a:xfrm>
            <a:prstGeom prst="rect">
              <a:avLst/>
            </a:prstGeom>
            <a:noFill/>
            <a:ln w="12700" cmpd="sng">
              <a:solidFill>
                <a:srgbClr val="000DFF"/>
              </a:solidFill>
              <a:prstDash val="sysDash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kumimoji="1" lang="ja-JP" altLang="en-US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" name="正方形/長方形 37">
              <a:extLst>
                <a:ext uri="{FF2B5EF4-FFF2-40B4-BE49-F238E27FC236}">
                  <a16:creationId xmlns:a16="http://schemas.microsoft.com/office/drawing/2014/main" id="{4A68B334-6ABE-884A-BBE7-DEC3786855A2}"/>
                </a:ext>
              </a:extLst>
            </p:cNvPr>
            <p:cNvSpPr/>
            <p:nvPr/>
          </p:nvSpPr>
          <p:spPr>
            <a:xfrm>
              <a:off x="3952252" y="6081273"/>
              <a:ext cx="144000" cy="72000"/>
            </a:xfrm>
            <a:prstGeom prst="rect">
              <a:avLst/>
            </a:prstGeom>
            <a:noFill/>
            <a:ln w="12700" cmpd="sng">
              <a:solidFill>
                <a:srgbClr val="000DFF"/>
              </a:solidFill>
              <a:prstDash val="sysDash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kumimoji="1" lang="ja-JP" altLang="en-US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" name="正方形/長方形 38">
              <a:extLst>
                <a:ext uri="{FF2B5EF4-FFF2-40B4-BE49-F238E27FC236}">
                  <a16:creationId xmlns:a16="http://schemas.microsoft.com/office/drawing/2014/main" id="{129A3F63-6CB0-7F45-AA0D-1AEEDACCA177}"/>
                </a:ext>
              </a:extLst>
            </p:cNvPr>
            <p:cNvSpPr/>
            <p:nvPr/>
          </p:nvSpPr>
          <p:spPr>
            <a:xfrm>
              <a:off x="3949758" y="6491983"/>
              <a:ext cx="144000" cy="72000"/>
            </a:xfrm>
            <a:prstGeom prst="rect">
              <a:avLst/>
            </a:prstGeom>
            <a:noFill/>
            <a:ln w="12700" cmpd="sng">
              <a:solidFill>
                <a:srgbClr val="000DFF"/>
              </a:solidFill>
              <a:prstDash val="sysDash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kumimoji="1" lang="ja-JP" altLang="en-US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" name="正方形/長方形 39">
              <a:extLst>
                <a:ext uri="{FF2B5EF4-FFF2-40B4-BE49-F238E27FC236}">
                  <a16:creationId xmlns:a16="http://schemas.microsoft.com/office/drawing/2014/main" id="{476E4A03-3C5B-E240-9F89-550E7FE8FC37}"/>
                </a:ext>
              </a:extLst>
            </p:cNvPr>
            <p:cNvSpPr/>
            <p:nvPr/>
          </p:nvSpPr>
          <p:spPr>
            <a:xfrm>
              <a:off x="6184681" y="5053568"/>
              <a:ext cx="144000" cy="72000"/>
            </a:xfrm>
            <a:prstGeom prst="rect">
              <a:avLst/>
            </a:prstGeom>
            <a:noFill/>
            <a:ln w="12700" cmpd="sng">
              <a:solidFill>
                <a:srgbClr val="000DFF"/>
              </a:solidFill>
              <a:prstDash val="sysDash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kumimoji="1" lang="ja-JP" altLang="en-US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" name="正方形/長方形 40">
              <a:extLst>
                <a:ext uri="{FF2B5EF4-FFF2-40B4-BE49-F238E27FC236}">
                  <a16:creationId xmlns:a16="http://schemas.microsoft.com/office/drawing/2014/main" id="{85E2D65A-46A2-9D46-8DD9-E72831495A36}"/>
                </a:ext>
              </a:extLst>
            </p:cNvPr>
            <p:cNvSpPr/>
            <p:nvPr/>
          </p:nvSpPr>
          <p:spPr>
            <a:xfrm>
              <a:off x="6187700" y="4527974"/>
              <a:ext cx="144000" cy="72000"/>
            </a:xfrm>
            <a:prstGeom prst="rect">
              <a:avLst/>
            </a:prstGeom>
            <a:noFill/>
            <a:ln w="12700" cmpd="sng">
              <a:solidFill>
                <a:srgbClr val="000DFF"/>
              </a:solidFill>
              <a:prstDash val="sysDash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kumimoji="1" lang="ja-JP" altLang="en-US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" name="正方形/長方形 41">
              <a:extLst>
                <a:ext uri="{FF2B5EF4-FFF2-40B4-BE49-F238E27FC236}">
                  <a16:creationId xmlns:a16="http://schemas.microsoft.com/office/drawing/2014/main" id="{40835714-67DA-1744-9B35-67DD707B3276}"/>
                </a:ext>
              </a:extLst>
            </p:cNvPr>
            <p:cNvSpPr/>
            <p:nvPr/>
          </p:nvSpPr>
          <p:spPr>
            <a:xfrm>
              <a:off x="6569730" y="2190732"/>
              <a:ext cx="2307797" cy="749314"/>
            </a:xfrm>
            <a:prstGeom prst="rect">
              <a:avLst/>
            </a:prstGeom>
            <a:ln w="12700">
              <a:solidFill>
                <a:srgbClr val="8307FF"/>
              </a:solidFill>
              <a:prstDash val="dash"/>
            </a:ln>
          </p:spPr>
          <p:txBody>
            <a:bodyPr wrap="square" anchor="ctr">
              <a:spAutoFit/>
            </a:bodyPr>
            <a:lstStyle/>
            <a:p>
              <a:r>
                <a:rPr lang="en-US" altLang="ja-JP" sz="1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K06041</a:t>
              </a:r>
              <a:r>
                <a:rPr lang="en-US" altLang="ja-JP" sz="1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  <a:p>
              <a:r>
                <a:rPr lang="en-US" altLang="ja-JP" sz="1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arabinose-5-phosphate </a:t>
              </a:r>
              <a:r>
                <a:rPr lang="en-US" altLang="ja-JP" sz="1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isomerase</a:t>
              </a:r>
              <a:endParaRPr lang="ja-JP" altLang="en-US" sz="1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2" name="正方形/長方形 42">
              <a:extLst>
                <a:ext uri="{FF2B5EF4-FFF2-40B4-BE49-F238E27FC236}">
                  <a16:creationId xmlns:a16="http://schemas.microsoft.com/office/drawing/2014/main" id="{93164615-1D85-A049-AF5B-6F6E62DEFA85}"/>
                </a:ext>
              </a:extLst>
            </p:cNvPr>
            <p:cNvSpPr/>
            <p:nvPr/>
          </p:nvSpPr>
          <p:spPr>
            <a:xfrm>
              <a:off x="5526371" y="2088676"/>
              <a:ext cx="166930" cy="72000"/>
            </a:xfrm>
            <a:prstGeom prst="rect">
              <a:avLst/>
            </a:prstGeom>
            <a:noFill/>
            <a:ln w="12700" cmpd="sng">
              <a:solidFill>
                <a:srgbClr val="8307FF"/>
              </a:solidFill>
              <a:prstDash val="sysDash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kumimoji="1" lang="ja-JP" altLang="en-US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3" name="正方形/長方形 43">
              <a:extLst>
                <a:ext uri="{FF2B5EF4-FFF2-40B4-BE49-F238E27FC236}">
                  <a16:creationId xmlns:a16="http://schemas.microsoft.com/office/drawing/2014/main" id="{4EA9420C-AC2B-5340-9C1A-B87CC075FA54}"/>
                </a:ext>
              </a:extLst>
            </p:cNvPr>
            <p:cNvSpPr/>
            <p:nvPr/>
          </p:nvSpPr>
          <p:spPr>
            <a:xfrm>
              <a:off x="6569730" y="3052242"/>
              <a:ext cx="2307797" cy="1165599"/>
            </a:xfrm>
            <a:prstGeom prst="rect">
              <a:avLst/>
            </a:prstGeom>
            <a:ln w="12700">
              <a:solidFill>
                <a:srgbClr val="FF8E44"/>
              </a:solidFill>
              <a:prstDash val="dash"/>
            </a:ln>
          </p:spPr>
          <p:txBody>
            <a:bodyPr wrap="square" anchor="ctr">
              <a:spAutoFit/>
            </a:bodyPr>
            <a:lstStyle/>
            <a:p>
              <a:r>
                <a:rPr lang="en-US" altLang="ja-JP" sz="1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K02535</a:t>
              </a:r>
              <a:r>
                <a:rPr lang="en-US" altLang="ja-JP" sz="1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  <a:p>
              <a:r>
                <a:rPr lang="en-US" altLang="ja-JP" sz="1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UDP-3-O-[3-hydroxymyristoyl] N-</a:t>
              </a:r>
              <a:r>
                <a:rPr lang="en-US" altLang="ja-JP" sz="1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acetylglucosamine</a:t>
              </a:r>
              <a:r>
                <a:rPr lang="en-US" altLang="ja-JP" sz="1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ja-JP" sz="1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deacetylase</a:t>
              </a:r>
              <a:endParaRPr lang="ja-JP" altLang="en-US" sz="1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4" name="正方形/長方形 44">
              <a:extLst>
                <a:ext uri="{FF2B5EF4-FFF2-40B4-BE49-F238E27FC236}">
                  <a16:creationId xmlns:a16="http://schemas.microsoft.com/office/drawing/2014/main" id="{5BB0136E-F9BE-3145-B088-FAE7420843E8}"/>
                </a:ext>
              </a:extLst>
            </p:cNvPr>
            <p:cNvSpPr/>
            <p:nvPr/>
          </p:nvSpPr>
          <p:spPr>
            <a:xfrm>
              <a:off x="4216752" y="889662"/>
              <a:ext cx="166930" cy="72000"/>
            </a:xfrm>
            <a:prstGeom prst="rect">
              <a:avLst/>
            </a:prstGeom>
            <a:noFill/>
            <a:ln w="12700" cmpd="sng">
              <a:solidFill>
                <a:srgbClr val="FF8E44"/>
              </a:solidFill>
              <a:prstDash val="sysDash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kumimoji="1" lang="ja-JP" altLang="en-US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5" name="正方形/長方形 45">
              <a:extLst>
                <a:ext uri="{FF2B5EF4-FFF2-40B4-BE49-F238E27FC236}">
                  <a16:creationId xmlns:a16="http://schemas.microsoft.com/office/drawing/2014/main" id="{7A6AB705-C248-1844-8B6F-F1E026967C87}"/>
                </a:ext>
              </a:extLst>
            </p:cNvPr>
            <p:cNvSpPr/>
            <p:nvPr/>
          </p:nvSpPr>
          <p:spPr>
            <a:xfrm>
              <a:off x="140495" y="3388476"/>
              <a:ext cx="2307796" cy="1165599"/>
            </a:xfrm>
            <a:prstGeom prst="rect">
              <a:avLst/>
            </a:prstGeom>
            <a:ln w="12700">
              <a:solidFill>
                <a:srgbClr val="FFFF00"/>
              </a:solidFill>
              <a:prstDash val="dash"/>
            </a:ln>
          </p:spPr>
          <p:txBody>
            <a:bodyPr wrap="square" anchor="ctr">
              <a:spAutoFit/>
            </a:bodyPr>
            <a:lstStyle/>
            <a:p>
              <a:r>
                <a:rPr lang="en-US" altLang="ja-JP" sz="1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K02536</a:t>
              </a:r>
              <a:r>
                <a:rPr lang="en-US" altLang="ja-JP" sz="1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  <a:p>
              <a:r>
                <a:rPr lang="en-US" altLang="ja-JP" sz="1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UDP-3-O-[3-hydroxymyristoyl] glucosamine N-</a:t>
              </a:r>
              <a:r>
                <a:rPr lang="en-US" altLang="ja-JP" sz="1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acyltransferase</a:t>
              </a:r>
              <a:endParaRPr lang="ja-JP" altLang="en-US" sz="1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6" name="正方形/長方形 46">
              <a:extLst>
                <a:ext uri="{FF2B5EF4-FFF2-40B4-BE49-F238E27FC236}">
                  <a16:creationId xmlns:a16="http://schemas.microsoft.com/office/drawing/2014/main" id="{A370B0F0-4303-BD4C-BF47-7022E24918E2}"/>
                </a:ext>
              </a:extLst>
            </p:cNvPr>
            <p:cNvSpPr/>
            <p:nvPr/>
          </p:nvSpPr>
          <p:spPr>
            <a:xfrm>
              <a:off x="4711962" y="888272"/>
              <a:ext cx="166930" cy="72000"/>
            </a:xfrm>
            <a:prstGeom prst="rect">
              <a:avLst/>
            </a:prstGeom>
            <a:noFill/>
            <a:ln w="12700" cmpd="sng">
              <a:solidFill>
                <a:srgbClr val="FFFF00"/>
              </a:solidFill>
              <a:prstDash val="sysDash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kumimoji="1" lang="ja-JP" altLang="en-US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7" name="正方形/長方形 47">
              <a:extLst>
                <a:ext uri="{FF2B5EF4-FFF2-40B4-BE49-F238E27FC236}">
                  <a16:creationId xmlns:a16="http://schemas.microsoft.com/office/drawing/2014/main" id="{8577F0EE-0C10-8A41-8A7D-7FA6DCC64271}"/>
                </a:ext>
              </a:extLst>
            </p:cNvPr>
            <p:cNvSpPr/>
            <p:nvPr/>
          </p:nvSpPr>
          <p:spPr>
            <a:xfrm>
              <a:off x="147110" y="4674059"/>
              <a:ext cx="2307794" cy="749314"/>
            </a:xfrm>
            <a:prstGeom prst="rect">
              <a:avLst/>
            </a:prstGeom>
            <a:ln w="12700">
              <a:solidFill>
                <a:srgbClr val="0CFFEF"/>
              </a:solidFill>
              <a:prstDash val="dash"/>
            </a:ln>
          </p:spPr>
          <p:txBody>
            <a:bodyPr wrap="square" anchor="ctr">
              <a:spAutoFit/>
            </a:bodyPr>
            <a:lstStyle/>
            <a:p>
              <a:r>
                <a:rPr lang="en-US" altLang="ja-JP" sz="1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K00979</a:t>
              </a:r>
              <a:r>
                <a:rPr lang="en-US" altLang="ja-JP" sz="1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  <a:p>
              <a:r>
                <a:rPr lang="en-US" altLang="ja-JP" sz="1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3-deoxy-manno-octulosonate </a:t>
              </a:r>
              <a:r>
                <a:rPr lang="en-US" altLang="ja-JP" sz="1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cytidylyltransferase</a:t>
              </a:r>
              <a:endParaRPr lang="ja-JP" altLang="en-US" sz="1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8" name="正方形/長方形 48">
              <a:extLst>
                <a:ext uri="{FF2B5EF4-FFF2-40B4-BE49-F238E27FC236}">
                  <a16:creationId xmlns:a16="http://schemas.microsoft.com/office/drawing/2014/main" id="{ADB52DDE-B52B-D749-8482-A1DDEB6374CD}"/>
                </a:ext>
              </a:extLst>
            </p:cNvPr>
            <p:cNvSpPr/>
            <p:nvPr/>
          </p:nvSpPr>
          <p:spPr>
            <a:xfrm>
              <a:off x="4577266" y="2086076"/>
              <a:ext cx="166930" cy="72000"/>
            </a:xfrm>
            <a:prstGeom prst="rect">
              <a:avLst/>
            </a:prstGeom>
            <a:noFill/>
            <a:ln w="12700" cmpd="sng">
              <a:solidFill>
                <a:srgbClr val="0CFFEF"/>
              </a:solidFill>
              <a:prstDash val="sysDash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kumimoji="1" lang="ja-JP" altLang="en-US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9" name="正方形/長方形 49">
              <a:extLst>
                <a:ext uri="{FF2B5EF4-FFF2-40B4-BE49-F238E27FC236}">
                  <a16:creationId xmlns:a16="http://schemas.microsoft.com/office/drawing/2014/main" id="{16A8E455-7301-CB44-8A54-FAF28F9CE1BE}"/>
                </a:ext>
              </a:extLst>
            </p:cNvPr>
            <p:cNvSpPr/>
            <p:nvPr/>
          </p:nvSpPr>
          <p:spPr>
            <a:xfrm>
              <a:off x="147110" y="5543358"/>
              <a:ext cx="2307794" cy="957457"/>
            </a:xfrm>
            <a:prstGeom prst="rect">
              <a:avLst/>
            </a:prstGeom>
            <a:ln w="12700">
              <a:solidFill>
                <a:srgbClr val="FF26FA"/>
              </a:solidFill>
              <a:prstDash val="dash"/>
            </a:ln>
          </p:spPr>
          <p:txBody>
            <a:bodyPr wrap="square" anchor="ctr">
              <a:spAutoFit/>
            </a:bodyPr>
            <a:lstStyle/>
            <a:p>
              <a:r>
                <a:rPr lang="en-US" altLang="ja-JP" sz="1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K01627</a:t>
              </a:r>
              <a:r>
                <a:rPr lang="en-US" altLang="ja-JP" sz="1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  <a:p>
              <a:r>
                <a:rPr lang="en-US" altLang="ja-JP" sz="1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2-dehydro-3-deoxyphosphooctonate </a:t>
              </a:r>
              <a:r>
                <a:rPr lang="en-US" altLang="ja-JP" sz="1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aldolase</a:t>
              </a:r>
              <a:endParaRPr lang="ja-JP" altLang="en-US" sz="1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0" name="正方形/長方形 51">
              <a:extLst>
                <a:ext uri="{FF2B5EF4-FFF2-40B4-BE49-F238E27FC236}">
                  <a16:creationId xmlns:a16="http://schemas.microsoft.com/office/drawing/2014/main" id="{33C8772B-1414-1C4C-AD55-224D963FB297}"/>
                </a:ext>
              </a:extLst>
            </p:cNvPr>
            <p:cNvSpPr/>
            <p:nvPr/>
          </p:nvSpPr>
          <p:spPr>
            <a:xfrm>
              <a:off x="5228811" y="2087311"/>
              <a:ext cx="166930" cy="72000"/>
            </a:xfrm>
            <a:prstGeom prst="rect">
              <a:avLst/>
            </a:prstGeom>
            <a:noFill/>
            <a:ln w="12700" cmpd="sng">
              <a:solidFill>
                <a:srgbClr val="FF26FA"/>
              </a:solidFill>
              <a:prstDash val="sysDash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kumimoji="1" lang="ja-JP" altLang="en-US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42" name="TextBox 41">
            <a:extLst>
              <a:ext uri="{FF2B5EF4-FFF2-40B4-BE49-F238E27FC236}">
                <a16:creationId xmlns:a16="http://schemas.microsoft.com/office/drawing/2014/main" id="{37DC0496-800E-1D42-829C-4A2C69789B5F}"/>
              </a:ext>
            </a:extLst>
          </p:cNvPr>
          <p:cNvSpPr txBox="1"/>
          <p:nvPr/>
        </p:nvSpPr>
        <p:spPr>
          <a:xfrm>
            <a:off x="167054" y="6952381"/>
            <a:ext cx="63920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Functional orthologs are defined in the context of KEGG pathway maps and other molecular networks, which are created as networks of K number nodes (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Kanehisa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 al. 2014). The function of each gene is shown in the lipopolysaccharide biosynthesis pathway map.</a:t>
            </a:r>
            <a:r>
              <a:rPr lang="x-none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15565107"/>
      </p:ext>
    </p:extLst>
  </p:cSld>
  <p:clrMapOvr>
    <a:masterClrMapping/>
  </p:clrMapOvr>
</p:sld>
</file>

<file path=ppt/theme/theme1.xml><?xml version="1.0" encoding="utf-8"?>
<a:theme xmlns:a="http://schemas.openxmlformats.org/drawingml/2006/main" name="Shoda 2018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Titin N-fragment_Figure 1 190330 combined.pptx" id="{D6E536A0-6A23-3F46-8A80-F8BFE3339D9D}" vid="{1254C7C1-1D2A-104E-920D-E70FFE13EEA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Shoda 2018</Template>
  <TotalTime>140</TotalTime>
  <Words>97</Words>
  <Application>Microsoft Office PowerPoint</Application>
  <PresentationFormat>A4 210 x 297 mm</PresentationFormat>
  <Paragraphs>18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Shoda 2018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Jones Charles</dc:creator>
  <cp:lastModifiedBy>Sechang Oh</cp:lastModifiedBy>
  <cp:revision>20</cp:revision>
  <cp:lastPrinted>2018-08-15T22:12:07Z</cp:lastPrinted>
  <dcterms:created xsi:type="dcterms:W3CDTF">2020-05-05T05:36:12Z</dcterms:created>
  <dcterms:modified xsi:type="dcterms:W3CDTF">2021-01-13T03:17:40Z</dcterms:modified>
</cp:coreProperties>
</file>