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>
        <p:scale>
          <a:sx n="130" d="100"/>
          <a:sy n="130" d="100"/>
        </p:scale>
        <p:origin x="-24" y="-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7C0D8-8C7B-4E64-8D4C-BFD95C7A5FE6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2BC0F-365C-408D-966D-A3C0C4A9AE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666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C1DE-75D6-4D87-B70F-2EECA41B8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A1D02D-994C-499A-B8D7-09DE79051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7B4BE-7F38-4AAC-87EE-1020A80B2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D8A92-F1BE-4397-A7E5-E9C8BD2A9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11FE2-585F-437E-BE77-9FB046F4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540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38F20-5299-40EB-AE18-36865A08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5337A-45A5-4D92-9663-2F6928D9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C24E6-3D32-4188-9CCC-C7AA2E7DC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ACE76-DAC5-4B8E-B1C1-CCED1770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416E2-DACB-4454-A3A9-4F14B6B01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6451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58DE04-CD49-4F4D-BB0D-3E8956F60A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965E-BEB8-414B-AFA1-503E66CDD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A049D-806B-4B73-87E0-20403E768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3D799-3491-4100-B78E-03062103A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A94AF-8888-4E2B-98D1-121193B64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084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99697-5195-4693-95E6-12847A459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7AFE4-9015-4BF9-ABB7-A5F5B7DCE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A387-D9CE-4A65-ACB9-79192DE52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68723-A68F-42C1-AABC-39D6F0710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E3E79-40D2-44B9-B6F2-8F48B2D9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716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5CAC-6B89-45FD-B2B5-954025252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ABCCA-8D2B-4942-AFF8-FAF24989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D9E4D-DC3A-4C22-9768-F80182C84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47620-8ACC-4BA0-8BBA-73B33DEE9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5B8D0-DF8E-4F8D-B55F-7B92167BE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89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749D-DCB5-4FFD-82A8-CD94F2D0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649F3-9A64-4455-8CC0-2C27EDC9B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DFCEF-FA7A-4EA7-8285-CAD756364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ACD19-3392-48EB-9B69-34A09C5D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F896E-3467-4949-AA92-2FF72D693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1AA67-8F6A-4D19-B246-8E0B68D1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764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132C5-F376-4A3A-8818-04D144A0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55C0E-FCF6-4C3B-A74D-C4F849029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2C828-8D1F-4645-8D8C-6300015B1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A48AF2-812C-4292-B016-F29E3E7A70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533FC3-06AB-42A2-90E0-08DEC6707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3E697-083D-4420-AF3E-67FDDEFFE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B99807-743B-46BB-948A-B1A9FA18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4C012F-0741-4AD4-8813-60CA397F8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3414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E1BC5-6B6C-413A-93D4-1737A7AC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815150-848D-4431-960F-89E116D1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967A-E762-4B4C-9C9F-71D502CC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5EB351-7832-42EC-B9F7-E4073D5CD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756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545DC-7324-4FCF-A854-A5514FA0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D7572C-7E90-43C1-A1CD-391E884F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6AA9D6-A5C3-408A-8E41-8FD8F7E8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914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EE3CE-676C-4541-89FE-BAB1D2744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E5A8A-AD60-4A1B-AF92-7BE40AA91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6862E-C142-4CC6-AF1D-C78F49967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A8339-5917-4AD7-8216-1202F672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AE8A7-6B83-44DA-9A86-2CD61C20E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3D1B6-DA04-45CF-A506-932CE93B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139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726DB-E259-481E-BA8F-B906FBC5E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0DFBA4-A75B-4B8F-BE0C-7AD91BD08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27B9A-950C-4444-B108-020DE8C41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9DED6-532D-48C4-829F-01EDBE893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47B25-7CAC-4728-883A-9F036758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55836-296F-4F34-82AA-407F155E2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668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5A2D3A-F061-47B6-94A2-CB8CF5EBE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2DD63-611B-488D-895D-143C48B09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100BB-3959-473B-8B80-F2A1B55EAC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81FC1-8DA8-484A-8515-8761131C27C4}" type="datetimeFigureOut">
              <a:rPr lang="en-CA" smtClean="0"/>
              <a:t>2021-09-01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BDD76-86F3-44DA-ABBF-0E4C03427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8AEDE-76EC-4044-B987-AF0171B87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0B124-9EBB-4EE3-82DB-36987AC5D31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933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FEB50E2-351F-4A4A-8B12-7C907845B75F}"/>
              </a:ext>
            </a:extLst>
          </p:cNvPr>
          <p:cNvSpPr/>
          <p:nvPr/>
        </p:nvSpPr>
        <p:spPr>
          <a:xfrm>
            <a:off x="2656856" y="3635866"/>
            <a:ext cx="518044" cy="227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2D724B-25BD-43C5-84D8-62E6D73D3FD6}"/>
              </a:ext>
            </a:extLst>
          </p:cNvPr>
          <p:cNvSpPr/>
          <p:nvPr/>
        </p:nvSpPr>
        <p:spPr>
          <a:xfrm>
            <a:off x="4624148" y="2032479"/>
            <a:ext cx="756547" cy="227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2ACCB055-90BA-45F4-83E8-AB7A76D49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82927"/>
              </p:ext>
            </p:extLst>
          </p:nvPr>
        </p:nvGraphicFramePr>
        <p:xfrm>
          <a:off x="3087871" y="4110355"/>
          <a:ext cx="2764847" cy="882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7773">
                  <a:extLst>
                    <a:ext uri="{9D8B030D-6E8A-4147-A177-3AD203B41FA5}">
                      <a16:colId xmlns:a16="http://schemas.microsoft.com/office/drawing/2014/main" val="2843055657"/>
                    </a:ext>
                  </a:extLst>
                </a:gridCol>
                <a:gridCol w="717032">
                  <a:extLst>
                    <a:ext uri="{9D8B030D-6E8A-4147-A177-3AD203B41FA5}">
                      <a16:colId xmlns:a16="http://schemas.microsoft.com/office/drawing/2014/main" val="3134466855"/>
                    </a:ext>
                  </a:extLst>
                </a:gridCol>
                <a:gridCol w="755021">
                  <a:extLst>
                    <a:ext uri="{9D8B030D-6E8A-4147-A177-3AD203B41FA5}">
                      <a16:colId xmlns:a16="http://schemas.microsoft.com/office/drawing/2014/main" val="313659425"/>
                    </a:ext>
                  </a:extLst>
                </a:gridCol>
                <a:gridCol w="755021">
                  <a:extLst>
                    <a:ext uri="{9D8B030D-6E8A-4147-A177-3AD203B41FA5}">
                      <a16:colId xmlns:a16="http://schemas.microsoft.com/office/drawing/2014/main" val="41388872"/>
                    </a:ext>
                  </a:extLst>
                </a:gridCol>
              </a:tblGrid>
              <a:tr h="181259">
                <a:tc>
                  <a:txBody>
                    <a:bodyPr/>
                    <a:lstStyle/>
                    <a:p>
                      <a:pPr algn="l" fontAlgn="b"/>
                      <a:r>
                        <a:rPr lang="en-CA" sz="800" u="none" strike="noStrike" dirty="0">
                          <a:effectLst/>
                        </a:rPr>
                        <a:t> </a:t>
                      </a:r>
                      <a:endParaRPr lang="en-CA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800" b="1" u="none" strike="noStrike" dirty="0">
                          <a:effectLst/>
                        </a:rPr>
                        <a:t>Number of Cases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Number of Deceased Patients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1" dirty="0">
                          <a:effectLst/>
                        </a:rPr>
                        <a:t>Median Months Survival</a:t>
                      </a:r>
                    </a:p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92137346"/>
                  </a:ext>
                </a:extLst>
              </a:tr>
              <a:tr h="94036">
                <a:tc>
                  <a:txBody>
                    <a:bodyPr/>
                    <a:lstStyle/>
                    <a:p>
                      <a:pPr algn="l" fontAlgn="b"/>
                      <a:r>
                        <a:rPr lang="en-CA" sz="800" b="1" u="none" strike="noStrike" dirty="0">
                          <a:effectLst/>
                        </a:rPr>
                        <a:t>TGF</a:t>
                      </a:r>
                      <a:r>
                        <a:rPr lang="el-GR" sz="800" b="1" u="none" strike="noStrike" dirty="0">
                          <a:effectLst/>
                        </a:rPr>
                        <a:t>β </a:t>
                      </a:r>
                      <a:r>
                        <a:rPr lang="en-CA" sz="800" b="1" u="none" strike="noStrike" dirty="0">
                          <a:effectLst/>
                        </a:rPr>
                        <a:t>High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800" b="1" u="none" strike="noStrike" dirty="0">
                          <a:effectLst/>
                        </a:rPr>
                        <a:t>326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800" b="1" u="none" strike="noStrike" dirty="0">
                          <a:effectLst/>
                        </a:rPr>
                        <a:t>55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1" dirty="0">
                          <a:effectLst/>
                        </a:rPr>
                        <a:t>122.83</a:t>
                      </a:r>
                    </a:p>
                    <a:p>
                      <a:pPr algn="r" fontAlgn="b"/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28025550"/>
                  </a:ext>
                </a:extLst>
              </a:tr>
              <a:tr h="94036">
                <a:tc>
                  <a:txBody>
                    <a:bodyPr/>
                    <a:lstStyle/>
                    <a:p>
                      <a:pPr algn="l" fontAlgn="b"/>
                      <a:r>
                        <a:rPr lang="en-CA" sz="800" b="1" u="none" strike="noStrike" dirty="0">
                          <a:effectLst/>
                        </a:rPr>
                        <a:t>TGF</a:t>
                      </a:r>
                      <a:r>
                        <a:rPr lang="el-GR" sz="800" b="1" u="none" strike="noStrike" dirty="0">
                          <a:effectLst/>
                        </a:rPr>
                        <a:t>β </a:t>
                      </a:r>
                      <a:r>
                        <a:rPr lang="en-CA" sz="800" b="1" u="none" strike="noStrike" dirty="0">
                          <a:effectLst/>
                        </a:rPr>
                        <a:t>Low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800" b="1" u="none" strike="noStrike" dirty="0">
                          <a:effectLst/>
                        </a:rPr>
                        <a:t>754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800" b="1" u="none" strike="noStrike" dirty="0">
                          <a:effectLst/>
                        </a:rPr>
                        <a:t>96</a:t>
                      </a:r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1" dirty="0">
                          <a:effectLst/>
                        </a:rPr>
                        <a:t>140.28</a:t>
                      </a:r>
                    </a:p>
                    <a:p>
                      <a:pPr algn="r" fontAlgn="b"/>
                      <a:endParaRPr lang="en-CA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06102459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35556596-A541-4579-B7C3-89DFBC7EC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729" y="4507767"/>
            <a:ext cx="253299" cy="45270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13F4359-7250-4B1D-9AF7-A9CD9E81FBF7}"/>
              </a:ext>
            </a:extLst>
          </p:cNvPr>
          <p:cNvSpPr txBox="1"/>
          <p:nvPr/>
        </p:nvSpPr>
        <p:spPr>
          <a:xfrm>
            <a:off x="5425215" y="3887897"/>
            <a:ext cx="2423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900" dirty="0"/>
              <a:t>*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2ED9854-70D3-49DC-80E5-AED8EAD7EB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9038" y="1502522"/>
            <a:ext cx="2973446" cy="2552857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DB73105-FBBC-420A-A671-67B31CAF856E}"/>
              </a:ext>
            </a:extLst>
          </p:cNvPr>
          <p:cNvSpPr txBox="1"/>
          <p:nvPr/>
        </p:nvSpPr>
        <p:spPr>
          <a:xfrm>
            <a:off x="2730180" y="130125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C70587-0D7B-407C-8215-449D31FABFAA}"/>
              </a:ext>
            </a:extLst>
          </p:cNvPr>
          <p:cNvSpPr txBox="1"/>
          <p:nvPr/>
        </p:nvSpPr>
        <p:spPr>
          <a:xfrm>
            <a:off x="3640496" y="1301251"/>
            <a:ext cx="2105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/>
              <a:t>Overall Patient Survival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FB41FC-3E52-4484-9458-703E4C5A602C}"/>
              </a:ext>
            </a:extLst>
          </p:cNvPr>
          <p:cNvSpPr txBox="1"/>
          <p:nvPr/>
        </p:nvSpPr>
        <p:spPr>
          <a:xfrm>
            <a:off x="5005865" y="3251580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1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6585CAC-E1E8-4BA2-8969-4659850C4480}"/>
              </a:ext>
            </a:extLst>
          </p:cNvPr>
          <p:cNvSpPr txBox="1"/>
          <p:nvPr/>
        </p:nvSpPr>
        <p:spPr>
          <a:xfrm>
            <a:off x="1275549" y="962697"/>
            <a:ext cx="862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/>
              <a:t>Figure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09A7AD-7337-4A74-92E5-229CC924AF2B}"/>
              </a:ext>
            </a:extLst>
          </p:cNvPr>
          <p:cNvSpPr txBox="1"/>
          <p:nvPr/>
        </p:nvSpPr>
        <p:spPr>
          <a:xfrm>
            <a:off x="-565153" y="5237263"/>
            <a:ext cx="8831624" cy="735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56080" algn="just">
              <a:lnSpc>
                <a:spcPct val="95000"/>
              </a:lnSpc>
              <a:spcBef>
                <a:spcPts val="1200"/>
              </a:spcBef>
              <a:spcAft>
                <a:spcPts val="30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1: Database Analysis of TGF-β Gene Expression and Survival in Breast Cancer Patients (A</a:t>
            </a:r>
            <a:r>
              <a:rPr lang="en-US" sz="1100" b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Kaplan–Meier curves for overall survival of the patients with high expression of TGF-β signaling in cancer samples (red curve) in comparison with patients with unaltered expression (TGF-β low, blue curve). n = 1082, *P = 0.0303, log‐rank test.</a:t>
            </a:r>
            <a:r>
              <a:rPr lang="en-US" sz="11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sz="1100" b="1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62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100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Sulaiman</dc:creator>
  <cp:lastModifiedBy>Andrew Sulaiman</cp:lastModifiedBy>
  <cp:revision>68</cp:revision>
  <dcterms:created xsi:type="dcterms:W3CDTF">2020-06-12T17:28:51Z</dcterms:created>
  <dcterms:modified xsi:type="dcterms:W3CDTF">2021-09-01T04:52:40Z</dcterms:modified>
</cp:coreProperties>
</file>