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59" r:id="rId2"/>
    <p:sldId id="360" r:id="rId3"/>
    <p:sldId id="357" r:id="rId4"/>
    <p:sldId id="368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2" autoAdjust="0"/>
    <p:restoredTop sz="96370" autoAdjust="0"/>
  </p:normalViewPr>
  <p:slideViewPr>
    <p:cSldViewPr snapToGrid="0">
      <p:cViewPr varScale="1">
        <p:scale>
          <a:sx n="59" d="100"/>
          <a:sy n="59" d="100"/>
        </p:scale>
        <p:origin x="1842" y="108"/>
      </p:cViewPr>
      <p:guideLst>
        <p:guide orient="horz" pos="4320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r">
              <a:defRPr sz="1300"/>
            </a:lvl1pPr>
          </a:lstStyle>
          <a:p>
            <a:fld id="{B95628DD-5DAB-464C-BED0-E904D9CA100A}" type="datetimeFigureOut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0" tIns="47780" rIns="95560" bIns="4778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5560" tIns="47780" rIns="95560" bIns="4778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r">
              <a:defRPr sz="1300"/>
            </a:lvl1pPr>
          </a:lstStyle>
          <a:p>
            <a:fld id="{4BFC4B83-732A-45DD-A34E-0FBC854146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0319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5416-C7DF-41D9-9AAD-0C42A1F2553C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48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1403-B6E0-4E9A-8523-5C5D7D8D07C7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14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ED7E-0DE1-418E-A158-64231A2B7BDF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91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96D0-8C75-45A4-8075-538C3443FC54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32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7865-B2D5-49F4-ACDC-B795668DD5AE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382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3C69-1EB1-41A4-8D4E-1BC89A323539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42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9B8-F2C5-4635-8505-BA1985EE9498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775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60A5-1F5B-469D-AF01-AB06F70890B8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796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F3D9-DEDC-465C-A4FF-089F392E02C9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251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320F-729E-4876-A9AB-51D1CC1E13D1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973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8F90D-3805-44E6-B368-01AFB9AB4DE4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05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7BC21-A3F5-44FA-A145-8E4CD19CD807}" type="datetime1">
              <a:rPr lang="ko-KR" altLang="en-US" smtClean="0"/>
              <a:t>2023-05-08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FC50-2405-4FDA-94F0-F50062948E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081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60120" rtl="0" eaLnBrk="1" latinLnBrk="1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1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626727" y="1815029"/>
            <a:ext cx="7653803" cy="3452505"/>
            <a:chOff x="2328530" y="3179688"/>
            <a:chExt cx="6929111" cy="3101700"/>
          </a:xfrm>
        </p:grpSpPr>
        <p:grpSp>
          <p:nvGrpSpPr>
            <p:cNvPr id="3" name="그룹 2"/>
            <p:cNvGrpSpPr/>
            <p:nvPr/>
          </p:nvGrpSpPr>
          <p:grpSpPr>
            <a:xfrm>
              <a:off x="2328530" y="3179688"/>
              <a:ext cx="6929111" cy="3101700"/>
              <a:chOff x="2328530" y="3179688"/>
              <a:chExt cx="6929111" cy="3101700"/>
            </a:xfrm>
          </p:grpSpPr>
          <p:grpSp>
            <p:nvGrpSpPr>
              <p:cNvPr id="8" name="그룹 7"/>
              <p:cNvGrpSpPr/>
              <p:nvPr/>
            </p:nvGrpSpPr>
            <p:grpSpPr>
              <a:xfrm>
                <a:off x="2328530" y="3179688"/>
                <a:ext cx="6929111" cy="3101700"/>
                <a:chOff x="2328530" y="3179688"/>
                <a:chExt cx="6929111" cy="3101700"/>
              </a:xfrm>
            </p:grpSpPr>
            <p:grpSp>
              <p:nvGrpSpPr>
                <p:cNvPr id="11" name="그룹 10"/>
                <p:cNvGrpSpPr/>
                <p:nvPr/>
              </p:nvGrpSpPr>
              <p:grpSpPr>
                <a:xfrm>
                  <a:off x="2328530" y="3179688"/>
                  <a:ext cx="6929111" cy="3101700"/>
                  <a:chOff x="2328530" y="3179688"/>
                  <a:chExt cx="6929111" cy="3101700"/>
                </a:xfrm>
              </p:grpSpPr>
              <p:grpSp>
                <p:nvGrpSpPr>
                  <p:cNvPr id="15" name="그룹 14"/>
                  <p:cNvGrpSpPr/>
                  <p:nvPr/>
                </p:nvGrpSpPr>
                <p:grpSpPr>
                  <a:xfrm>
                    <a:off x="2328530" y="4107799"/>
                    <a:ext cx="6929111" cy="2173589"/>
                    <a:chOff x="2328530" y="4107799"/>
                    <a:chExt cx="6929111" cy="2173589"/>
                  </a:xfrm>
                </p:grpSpPr>
                <p:pic>
                  <p:nvPicPr>
                    <p:cNvPr id="19" name="Picture 2" descr="https://www.frontiersin.org/files/Articles/504873/fimmu-11-00191-HTML/image_m/fimmu-11-00191-g003.jpg"/>
                    <p:cNvPicPr>
                      <a:picLocks noChangeAspect="1" noChangeArrowheads="1"/>
                    </p:cNvPicPr>
                    <p:nvPr/>
                  </p:nvPicPr>
                  <p:blipFill rotWithShape="1"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l="30594" t="18660" r="53542" b="76769"/>
                    <a:stretch/>
                  </p:blipFill>
                  <p:spPr bwMode="auto">
                    <a:xfrm rot="10800000">
                      <a:off x="2913320" y="4619848"/>
                      <a:ext cx="1446028" cy="329610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  <p:grpSp>
                  <p:nvGrpSpPr>
                    <p:cNvPr id="20" name="그룹 19"/>
                    <p:cNvGrpSpPr/>
                    <p:nvPr/>
                  </p:nvGrpSpPr>
                  <p:grpSpPr>
                    <a:xfrm>
                      <a:off x="2328530" y="4997302"/>
                      <a:ext cx="6929111" cy="1284086"/>
                      <a:chOff x="2328530" y="4997302"/>
                      <a:chExt cx="6929111" cy="1284086"/>
                    </a:xfrm>
                  </p:grpSpPr>
                  <p:pic>
                    <p:nvPicPr>
                      <p:cNvPr id="23" name="Picture 2" descr="https://www.frontiersin.org/files/Articles/504873/fimmu-11-00191-HTML/image_m/fimmu-11-00191-g003.jpg"/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6707" t="18463" r="33168" b="68447"/>
                      <a:stretch/>
                    </p:blipFill>
                    <p:spPr bwMode="auto">
                      <a:xfrm>
                        <a:off x="2583711" y="5337544"/>
                        <a:ext cx="3657600" cy="9438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  <p:pic>
                    <p:nvPicPr>
                      <p:cNvPr id="24" name="Picture 2" descr="https://www.frontiersin.org/files/Articles/504873/fimmu-11-00191-HTML/image_m/fimmu-11-00191-g003.jpg"/>
                      <p:cNvPicPr>
                        <a:picLocks noChangeAspect="1" noChangeArrowheads="1"/>
                      </p:cNvPicPr>
                      <p:nvPr/>
                    </p:nvPicPr>
                    <p:blipFill rotWithShape="1"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3985" t="14580" b="81144"/>
                      <a:stretch/>
                    </p:blipFill>
                    <p:spPr bwMode="auto">
                      <a:xfrm>
                        <a:off x="2328530" y="4997302"/>
                        <a:ext cx="6929111" cy="3083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  <p:sp>
                    <p:nvSpPr>
                      <p:cNvPr id="25" name="직사각형 24"/>
                      <p:cNvSpPr/>
                      <p:nvPr/>
                    </p:nvSpPr>
                    <p:spPr>
                      <a:xfrm>
                        <a:off x="2966484" y="5869172"/>
                        <a:ext cx="1063256" cy="30725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26" name="TextBox 25"/>
                      <p:cNvSpPr txBox="1"/>
                      <p:nvPr/>
                    </p:nvSpPr>
                    <p:spPr>
                      <a:xfrm>
                        <a:off x="2970989" y="5847906"/>
                        <a:ext cx="1072730" cy="29238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altLang="ko-KR" sz="13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25 mg/m</a:t>
                        </a:r>
                        <a:r>
                          <a:rPr lang="en-US" altLang="ko-KR" sz="1300" baseline="30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2</a:t>
                        </a:r>
                        <a:r>
                          <a:rPr lang="en-US" altLang="ko-KR" sz="13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/d</a:t>
                        </a:r>
                        <a:endParaRPr lang="ko-KR" altLang="en-US" sz="1300" dirty="0"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pic>
                  <p:nvPicPr>
                    <p:cNvPr id="21" name="그림 20"/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2814920" y="4107799"/>
                      <a:ext cx="768252" cy="246235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22" name="TextBox 21"/>
                    <p:cNvSpPr txBox="1"/>
                    <p:nvPr/>
                  </p:nvSpPr>
                  <p:spPr>
                    <a:xfrm>
                      <a:off x="2868083" y="4342043"/>
                      <a:ext cx="98777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 mg/kg/d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pic>
                <p:nvPicPr>
                  <p:cNvPr id="16" name="그림 15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289558" y="3179688"/>
                    <a:ext cx="1381125" cy="923925"/>
                  </a:xfrm>
                  <a:prstGeom prst="rect">
                    <a:avLst/>
                  </a:prstGeom>
                </p:spPr>
              </p:pic>
              <p:pic>
                <p:nvPicPr>
                  <p:cNvPr id="17" name="그림 16"/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4706900" y="4595812"/>
                    <a:ext cx="247650" cy="409575"/>
                  </a:xfrm>
                  <a:prstGeom prst="rect">
                    <a:avLst/>
                  </a:prstGeom>
                </p:spPr>
              </p:pic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4429813" y="4131399"/>
                    <a:ext cx="801823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ko-KR" sz="1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PBSCs</a:t>
                    </a:r>
                  </a:p>
                  <a:p>
                    <a:r>
                      <a:rPr lang="en-US" altLang="ko-KR" sz="1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infusion</a:t>
                    </a:r>
                    <a:endParaRPr lang="ko-KR" altLang="en-US" sz="14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pic>
              <p:nvPicPr>
                <p:cNvPr id="12" name="그림 11"/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 flipV="1">
                  <a:off x="6505577" y="4659610"/>
                  <a:ext cx="223284" cy="334926"/>
                </a:xfrm>
                <a:prstGeom prst="rect">
                  <a:avLst/>
                </a:prstGeom>
              </p:spPr>
            </p:pic>
            <p:pic>
              <p:nvPicPr>
                <p:cNvPr id="13" name="그림 12"/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 flipV="1">
                  <a:off x="5798288" y="4681005"/>
                  <a:ext cx="223284" cy="334926"/>
                </a:xfrm>
                <a:prstGeom prst="rect">
                  <a:avLst/>
                </a:prstGeom>
              </p:spPr>
            </p:pic>
            <p:pic>
              <p:nvPicPr>
                <p:cNvPr id="14" name="그림 13"/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 flipV="1">
                  <a:off x="5068603" y="4662376"/>
                  <a:ext cx="223284" cy="334926"/>
                </a:xfrm>
                <a:prstGeom prst="rect">
                  <a:avLst/>
                </a:prstGeom>
              </p:spPr>
            </p:pic>
          </p:grpSp>
          <p:cxnSp>
            <p:nvCxnSpPr>
              <p:cNvPr id="9" name="직선 화살표 연결선 8"/>
              <p:cNvCxnSpPr/>
              <p:nvPr/>
            </p:nvCxnSpPr>
            <p:spPr>
              <a:xfrm>
                <a:off x="5867400" y="4550920"/>
                <a:ext cx="1267047" cy="0"/>
              </a:xfrm>
              <a:prstGeom prst="straightConnector1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7212866" y="4373228"/>
                <a:ext cx="1495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MMF d+5 to +35</a:t>
                </a:r>
                <a:endParaRPr lang="ko-KR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4" name="직선 화살표 연결선 3"/>
            <p:cNvCxnSpPr/>
            <p:nvPr/>
          </p:nvCxnSpPr>
          <p:spPr>
            <a:xfrm>
              <a:off x="5867400" y="4246120"/>
              <a:ext cx="1267047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7212866" y="4077027"/>
              <a:ext cx="6216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>
                  <a:latin typeface="Arial" panose="020B0604020202020204" pitchFamily="34" charset="0"/>
                  <a:cs typeface="Arial" panose="020B0604020202020204" pitchFamily="34" charset="0"/>
                </a:rPr>
                <a:t>Tacro</a:t>
              </a:r>
              <a:endParaRPr lang="ko-KR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" name="직선 화살표 연결선 5"/>
            <p:cNvCxnSpPr/>
            <p:nvPr/>
          </p:nvCxnSpPr>
          <p:spPr>
            <a:xfrm>
              <a:off x="5872053" y="3934317"/>
              <a:ext cx="1267047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217519" y="3765224"/>
              <a:ext cx="9605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>
                  <a:latin typeface="Arial" panose="020B0604020202020204" pitchFamily="34" charset="0"/>
                  <a:cs typeface="Arial" panose="020B0604020202020204" pitchFamily="34" charset="0"/>
                </a:rPr>
                <a:t>Filgrastim</a:t>
              </a:r>
              <a:endParaRPr lang="ko-KR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609015" y="5309234"/>
            <a:ext cx="4878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Myeloablating conditioning (MAC) regimen</a:t>
            </a:r>
            <a:endParaRPr lang="ko-KR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1391971" y="6676674"/>
            <a:ext cx="7888559" cy="3131578"/>
            <a:chOff x="2020186" y="3574022"/>
            <a:chExt cx="7035436" cy="2604584"/>
          </a:xfrm>
        </p:grpSpPr>
        <p:pic>
          <p:nvPicPr>
            <p:cNvPr id="29" name="Picture 2" descr="https://www.frontiersin.org/files/Articles/504873/fimmu-11-00191-HTML/image_m/fimmu-11-00191-g003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51" t="30" r="42616" b="86551"/>
            <a:stretch/>
          </p:blipFill>
          <p:spPr bwMode="auto">
            <a:xfrm>
              <a:off x="2020186" y="3968806"/>
              <a:ext cx="3129516" cy="9675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" descr="https://www.frontiersin.org/files/Articles/504873/fimmu-11-00191-HTML/image_m/fimmu-11-00191-g003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168" t="14433" b="68447"/>
            <a:stretch/>
          </p:blipFill>
          <p:spPr bwMode="auto">
            <a:xfrm>
              <a:off x="2052083" y="4944139"/>
              <a:ext cx="7003539" cy="12344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직사각형 30"/>
            <p:cNvSpPr/>
            <p:nvPr/>
          </p:nvSpPr>
          <p:spPr>
            <a:xfrm>
              <a:off x="3721395" y="4189227"/>
              <a:ext cx="382773" cy="2232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2" name="그림 3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12781" y="4181457"/>
              <a:ext cx="169382" cy="211728"/>
            </a:xfrm>
            <a:prstGeom prst="rect">
              <a:avLst/>
            </a:prstGeom>
          </p:spPr>
        </p:pic>
        <p:pic>
          <p:nvPicPr>
            <p:cNvPr id="33" name="그림 3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25089" y="3838164"/>
              <a:ext cx="835615" cy="614423"/>
            </a:xfrm>
            <a:prstGeom prst="rect">
              <a:avLst/>
            </a:prstGeom>
          </p:spPr>
        </p:pic>
        <p:pic>
          <p:nvPicPr>
            <p:cNvPr id="34" name="그림 33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782326" y="4562196"/>
              <a:ext cx="1955358" cy="374174"/>
            </a:xfrm>
            <a:prstGeom prst="rect">
              <a:avLst/>
            </a:prstGeom>
          </p:spPr>
        </p:pic>
        <p:pic>
          <p:nvPicPr>
            <p:cNvPr id="35" name="그림 34"/>
            <p:cNvPicPr>
              <a:picLocks noChangeAspect="1"/>
            </p:cNvPicPr>
            <p:nvPr/>
          </p:nvPicPr>
          <p:blipFill rotWithShape="1">
            <a:blip r:embed="rId10"/>
            <a:srcRect b="4620"/>
            <a:stretch/>
          </p:blipFill>
          <p:spPr>
            <a:xfrm>
              <a:off x="5547058" y="3574022"/>
              <a:ext cx="2959267" cy="925790"/>
            </a:xfrm>
            <a:prstGeom prst="rect">
              <a:avLst/>
            </a:prstGeom>
          </p:spPr>
        </p:pic>
      </p:grpSp>
      <p:sp>
        <p:nvSpPr>
          <p:cNvPr id="36" name="TextBox 35"/>
          <p:cNvSpPr txBox="1"/>
          <p:nvPr/>
        </p:nvSpPr>
        <p:spPr>
          <a:xfrm>
            <a:off x="1609015" y="9970479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Reduced intensity conditioning regimen</a:t>
            </a:r>
            <a:endParaRPr lang="ko-KR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AA5353D-9F27-45B3-8D9C-C1302D9A076C}"/>
              </a:ext>
            </a:extLst>
          </p:cNvPr>
          <p:cNvSpPr txBox="1"/>
          <p:nvPr/>
        </p:nvSpPr>
        <p:spPr>
          <a:xfrm>
            <a:off x="167096" y="319488"/>
            <a:ext cx="304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 S1.</a:t>
            </a:r>
            <a:endParaRPr lang="ko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BF766C-2B90-42AA-9B3A-CAC7565DA78A}"/>
              </a:ext>
            </a:extLst>
          </p:cNvPr>
          <p:cNvSpPr txBox="1"/>
          <p:nvPr/>
        </p:nvSpPr>
        <p:spPr>
          <a:xfrm>
            <a:off x="360045" y="1857964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A</a:t>
            </a:r>
            <a:endParaRPr lang="ko-KR" altLang="en-US" sz="24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ABF766C-2B90-42AA-9B3A-CAC7565DA78A}"/>
              </a:ext>
            </a:extLst>
          </p:cNvPr>
          <p:cNvSpPr txBox="1"/>
          <p:nvPr/>
        </p:nvSpPr>
        <p:spPr>
          <a:xfrm>
            <a:off x="360045" y="693719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B</a:t>
            </a:r>
            <a:endParaRPr lang="ko-KR" altLang="en-US" sz="2400" b="1" dirty="0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46B736E-8374-4B2D-8273-BCF64FADBDD6}"/>
              </a:ext>
            </a:extLst>
          </p:cNvPr>
          <p:cNvSpPr/>
          <p:nvPr/>
        </p:nvSpPr>
        <p:spPr>
          <a:xfrm>
            <a:off x="391916" y="10622054"/>
            <a:ext cx="88886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Figure S1. Study designs for haploidentical HSCT with </a:t>
            </a:r>
            <a:r>
              <a:rPr lang="en-US" altLang="ko-KR" b="1" dirty="0" err="1"/>
              <a:t>PTCy</a:t>
            </a:r>
            <a:r>
              <a:rPr lang="en-US" altLang="ko-KR" b="1" dirty="0"/>
              <a:t>. </a:t>
            </a:r>
          </a:p>
          <a:p>
            <a:r>
              <a:rPr lang="en-US" altLang="ko-KR" dirty="0"/>
              <a:t>With PBSC infusion on day 0 and </a:t>
            </a:r>
            <a:r>
              <a:rPr lang="en-US" altLang="ko-KR" dirty="0" err="1"/>
              <a:t>PTCy</a:t>
            </a:r>
            <a:r>
              <a:rPr lang="en-US" altLang="ko-KR" dirty="0"/>
              <a:t> on post-transplant days 3 and 4, patients received either the (A)</a:t>
            </a:r>
            <a:r>
              <a:rPr lang="en-US" altLang="ko-KR" b="1" dirty="0"/>
              <a:t> </a:t>
            </a:r>
            <a:r>
              <a:rPr lang="en-US" altLang="ko-KR" dirty="0" err="1"/>
              <a:t>myeloablating</a:t>
            </a:r>
            <a:r>
              <a:rPr lang="en-US" altLang="ko-KR" dirty="0"/>
              <a:t> conditioning regimen (N = 19) or (B) reduced intensity conditioning regimen in the week prior to transplant. </a:t>
            </a:r>
            <a:endParaRPr lang="nn-NO" altLang="ko-KR" dirty="0"/>
          </a:p>
        </p:txBody>
      </p:sp>
    </p:spTree>
    <p:extLst>
      <p:ext uri="{BB962C8B-B14F-4D97-AF65-F5344CB8AC3E}">
        <p14:creationId xmlns:p14="http://schemas.microsoft.com/office/powerpoint/2010/main" val="50634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09BFD4B1-31AB-4D4F-9A18-3E617CED14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433" r="22723" b="67545"/>
          <a:stretch/>
        </p:blipFill>
        <p:spPr>
          <a:xfrm>
            <a:off x="1739648" y="2307896"/>
            <a:ext cx="1456661" cy="1598720"/>
          </a:xfrm>
          <a:prstGeom prst="rect">
            <a:avLst/>
          </a:prstGeom>
        </p:spPr>
      </p:pic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KJ1_He5K1_Figures &amp; Supp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FC50-2405-4FDA-94F0-F50062948EE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A5353D-9F27-45B3-8D9C-C1302D9A076C}"/>
              </a:ext>
            </a:extLst>
          </p:cNvPr>
          <p:cNvSpPr txBox="1"/>
          <p:nvPr/>
        </p:nvSpPr>
        <p:spPr>
          <a:xfrm>
            <a:off x="324909" y="534641"/>
            <a:ext cx="304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 S2.</a:t>
            </a:r>
            <a:endParaRPr lang="ko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CB176C8-72C9-4306-84E8-F335DE91B6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976" r="31747" b="10449"/>
          <a:stretch/>
        </p:blipFill>
        <p:spPr>
          <a:xfrm>
            <a:off x="3533774" y="1594175"/>
            <a:ext cx="4574737" cy="3571729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D5D3DD27-9415-4A3F-81F7-8BC7E4E9CA97}"/>
              </a:ext>
            </a:extLst>
          </p:cNvPr>
          <p:cNvSpPr/>
          <p:nvPr/>
        </p:nvSpPr>
        <p:spPr>
          <a:xfrm>
            <a:off x="410415" y="5800635"/>
            <a:ext cx="88482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Figure S2. Frequency of CD4+ T cells in LE vs non-LE patients.</a:t>
            </a:r>
          </a:p>
          <a:p>
            <a:r>
              <a:rPr lang="en-US" altLang="ko-KR" dirty="0"/>
              <a:t>(A) Flow cytometry gating strategy. (B) Statistical analysis before (BT) and on days 3, 5, and </a:t>
            </a:r>
          </a:p>
          <a:p>
            <a:r>
              <a:rPr lang="en-US" altLang="ko-KR" dirty="0"/>
              <a:t>21 post-HCST</a:t>
            </a:r>
            <a:r>
              <a:rPr lang="en-US" altLang="ko-KR" b="1" dirty="0"/>
              <a:t>. </a:t>
            </a:r>
            <a:r>
              <a:rPr lang="en-US" altLang="ko-KR" dirty="0">
                <a:solidFill>
                  <a:srgbClr val="FF0000"/>
                </a:solidFill>
              </a:rPr>
              <a:t>Statistical difference by </a:t>
            </a:r>
            <a:r>
              <a:rPr lang="en-US" altLang="ko-KR" dirty="0" smtClean="0">
                <a:solidFill>
                  <a:srgbClr val="FF0000"/>
                </a:solidFill>
              </a:rPr>
              <a:t>two </a:t>
            </a:r>
            <a:r>
              <a:rPr lang="en-US" altLang="ko-KR" dirty="0">
                <a:solidFill>
                  <a:srgbClr val="FF0000"/>
                </a:solidFill>
              </a:rPr>
              <a:t>tailed </a:t>
            </a:r>
            <a:r>
              <a:rPr lang="en-US" altLang="ko-KR" dirty="0" smtClean="0">
                <a:solidFill>
                  <a:srgbClr val="FF0000"/>
                </a:solidFill>
              </a:rPr>
              <a:t>t-test. </a:t>
            </a:r>
            <a:endParaRPr lang="nn-NO" altLang="ko-KR" dirty="0"/>
          </a:p>
        </p:txBody>
      </p:sp>
    </p:spTree>
    <p:extLst>
      <p:ext uri="{BB962C8B-B14F-4D97-AF65-F5344CB8AC3E}">
        <p14:creationId xmlns:p14="http://schemas.microsoft.com/office/powerpoint/2010/main" val="225481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CBE57475-66F2-443C-A874-B2343C6BD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14" y="1647437"/>
            <a:ext cx="2546115" cy="2507440"/>
          </a:xfrm>
          <a:prstGeom prst="rect">
            <a:avLst/>
          </a:prstGeom>
        </p:spPr>
      </p:pic>
      <p:sp>
        <p:nvSpPr>
          <p:cNvPr id="9" name="슬라이드 번호 개체 틀 2"/>
          <p:cNvSpPr txBox="1">
            <a:spLocks/>
          </p:cNvSpPr>
          <p:nvPr/>
        </p:nvSpPr>
        <p:spPr>
          <a:xfrm>
            <a:off x="6842011" y="719584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BF0FC50-2405-4FDA-94F0-F50062948EE8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A5353D-9F27-45B3-8D9C-C1302D9A076C}"/>
              </a:ext>
            </a:extLst>
          </p:cNvPr>
          <p:cNvSpPr txBox="1"/>
          <p:nvPr/>
        </p:nvSpPr>
        <p:spPr>
          <a:xfrm>
            <a:off x="167096" y="319488"/>
            <a:ext cx="304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 S3.</a:t>
            </a:r>
            <a:endParaRPr lang="ko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BF766C-2B90-42AA-9B3A-CAC7565DA78A}"/>
              </a:ext>
            </a:extLst>
          </p:cNvPr>
          <p:cNvSpPr txBox="1"/>
          <p:nvPr/>
        </p:nvSpPr>
        <p:spPr>
          <a:xfrm>
            <a:off x="224046" y="114192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A</a:t>
            </a:r>
            <a:endParaRPr lang="ko-KR" altLang="en-US" sz="24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BF766C-2B90-42AA-9B3A-CAC7565DA78A}"/>
              </a:ext>
            </a:extLst>
          </p:cNvPr>
          <p:cNvSpPr txBox="1"/>
          <p:nvPr/>
        </p:nvSpPr>
        <p:spPr>
          <a:xfrm>
            <a:off x="4318103" y="1050869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B</a:t>
            </a:r>
            <a:endParaRPr lang="ko-KR" altLang="en-US" sz="24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BF766C-2B90-42AA-9B3A-CAC7565DA78A}"/>
              </a:ext>
            </a:extLst>
          </p:cNvPr>
          <p:cNvSpPr txBox="1"/>
          <p:nvPr/>
        </p:nvSpPr>
        <p:spPr>
          <a:xfrm>
            <a:off x="254504" y="4672414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C</a:t>
            </a:r>
            <a:endParaRPr lang="ko-KR" altLang="en-US" sz="2400" b="1" dirty="0"/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C48D0A39-3AF3-4E32-91E2-585CE89A40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663" r="31151" b="9478"/>
          <a:stretch/>
        </p:blipFill>
        <p:spPr>
          <a:xfrm>
            <a:off x="4865573" y="1281701"/>
            <a:ext cx="3952875" cy="3238912"/>
          </a:xfrm>
          <a:prstGeom prst="rect">
            <a:avLst/>
          </a:prstGeom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6AFF22CB-E1DC-4DEC-B59C-ED2C536A9CE3}"/>
              </a:ext>
            </a:extLst>
          </p:cNvPr>
          <p:cNvSpPr/>
          <p:nvPr/>
        </p:nvSpPr>
        <p:spPr>
          <a:xfrm>
            <a:off x="441437" y="8553459"/>
            <a:ext cx="88482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Figure S3. Frequency of CD4+Foxp3+ T cells in LE vs non-LE patients.</a:t>
            </a:r>
          </a:p>
          <a:p>
            <a:r>
              <a:rPr lang="en-US" altLang="ko-KR" b="1" dirty="0"/>
              <a:t> </a:t>
            </a:r>
            <a:r>
              <a:rPr lang="en-US" altLang="ko-KR" dirty="0"/>
              <a:t>(A)</a:t>
            </a:r>
            <a:r>
              <a:rPr lang="en-US" altLang="ko-KR" b="1" dirty="0"/>
              <a:t> </a:t>
            </a:r>
            <a:r>
              <a:rPr lang="en-US" altLang="ko-KR" dirty="0"/>
              <a:t>Flow cytometry gating strategy. (B) Statistical analysis before (BT) and on days 3, 5, and 21 post-HCST. </a:t>
            </a:r>
            <a:r>
              <a:rPr lang="en-US" altLang="ko-KR" dirty="0">
                <a:solidFill>
                  <a:srgbClr val="FF0000"/>
                </a:solidFill>
              </a:rPr>
              <a:t>Statistical difference by unpaired two tailed </a:t>
            </a:r>
            <a:r>
              <a:rPr lang="en-US" altLang="ko-KR" dirty="0" smtClean="0">
                <a:solidFill>
                  <a:srgbClr val="FF0000"/>
                </a:solidFill>
              </a:rPr>
              <a:t>t-test. </a:t>
            </a:r>
            <a:r>
              <a:rPr lang="nn-NO" altLang="ko-KR" dirty="0"/>
              <a:t>*</a:t>
            </a:r>
            <a:r>
              <a:rPr lang="nn-NO" altLang="ko-KR" i="1" dirty="0"/>
              <a:t>p</a:t>
            </a:r>
            <a:r>
              <a:rPr lang="nn-NO" altLang="ko-KR" dirty="0"/>
              <a:t> &lt; 0.05, **</a:t>
            </a:r>
            <a:r>
              <a:rPr lang="nn-NO" altLang="ko-KR" i="1" dirty="0"/>
              <a:t>p</a:t>
            </a:r>
            <a:r>
              <a:rPr lang="nn-NO" altLang="ko-KR" dirty="0"/>
              <a:t> &lt; 0.01, ***</a:t>
            </a:r>
            <a:r>
              <a:rPr lang="nn-NO" altLang="ko-KR" i="1" dirty="0"/>
              <a:t>p</a:t>
            </a:r>
            <a:r>
              <a:rPr lang="nn-NO" altLang="ko-KR" dirty="0"/>
              <a:t> &lt; 0.001</a:t>
            </a:r>
            <a:r>
              <a:rPr lang="nn-NO" altLang="ko-KR" dirty="0" smtClean="0"/>
              <a:t>. 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/>
              <a:t>(C</a:t>
            </a:r>
            <a:r>
              <a:rPr lang="en-US" altLang="ko-KR" dirty="0"/>
              <a:t>) </a:t>
            </a:r>
            <a:r>
              <a:rPr lang="en-US" altLang="ko-KR" dirty="0" smtClean="0">
                <a:solidFill>
                  <a:srgbClr val="FF0000"/>
                </a:solidFill>
              </a:rPr>
              <a:t>Spearman </a:t>
            </a:r>
            <a:r>
              <a:rPr lang="en-US" altLang="ko-KR" dirty="0" smtClean="0"/>
              <a:t>correlation </a:t>
            </a:r>
            <a:r>
              <a:rPr lang="en-US" altLang="ko-KR" dirty="0"/>
              <a:t>analysis with severity of acute GVHD at BT (left), post-HCST day 5 (mid), and post-HCST day 21 (right). </a:t>
            </a:r>
            <a:r>
              <a:rPr lang="en-US" altLang="ko-KR" dirty="0">
                <a:solidFill>
                  <a:srgbClr val="FF0000"/>
                </a:solidFill>
              </a:rPr>
              <a:t>The Spearman’s correlation coefficient (r) and p value were indicated. </a:t>
            </a:r>
            <a:endParaRPr lang="nn-NO" altLang="ko-KR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BFF47C2-EF85-4300-A40D-B4A6852DEAAF}"/>
              </a:ext>
            </a:extLst>
          </p:cNvPr>
          <p:cNvSpPr txBox="1">
            <a:spLocks noChangeAspect="1"/>
          </p:cNvSpPr>
          <p:nvPr/>
        </p:nvSpPr>
        <p:spPr>
          <a:xfrm>
            <a:off x="2517293" y="5399323"/>
            <a:ext cx="8114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rgbClr val="FF0000"/>
                </a:solidFill>
                <a:cs typeface="Arial" panose="020B0604020202020204" pitchFamily="34" charset="0"/>
              </a:rPr>
              <a:t>r = 0.635</a:t>
            </a:r>
          </a:p>
          <a:p>
            <a:r>
              <a:rPr lang="en-US" altLang="ko-KR" sz="1100" b="1" dirty="0">
                <a:solidFill>
                  <a:srgbClr val="FF0000"/>
                </a:solidFill>
                <a:cs typeface="Arial" panose="020B0604020202020204" pitchFamily="34" charset="0"/>
              </a:rPr>
              <a:t>p &lt; 0.01</a:t>
            </a:r>
            <a:endParaRPr lang="ko-KR" altLang="en-US" sz="11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F96C20-010E-4983-BB0F-EA6A9187E9C3}"/>
              </a:ext>
            </a:extLst>
          </p:cNvPr>
          <p:cNvSpPr txBox="1">
            <a:spLocks noChangeAspect="1"/>
          </p:cNvSpPr>
          <p:nvPr/>
        </p:nvSpPr>
        <p:spPr>
          <a:xfrm>
            <a:off x="5337719" y="5407051"/>
            <a:ext cx="896635" cy="438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rgbClr val="FF0000"/>
                </a:solidFill>
                <a:cs typeface="Arial" panose="020B0604020202020204" pitchFamily="34" charset="0"/>
              </a:rPr>
              <a:t>r = - 0.636</a:t>
            </a:r>
          </a:p>
          <a:p>
            <a:r>
              <a:rPr lang="en-US" altLang="ko-KR" sz="1100" b="1" dirty="0">
                <a:solidFill>
                  <a:srgbClr val="FF0000"/>
                </a:solidFill>
                <a:cs typeface="Arial" panose="020B0604020202020204" pitchFamily="34" charset="0"/>
              </a:rPr>
              <a:t>p &lt; 0.01</a:t>
            </a:r>
            <a:endParaRPr lang="ko-KR" altLang="en-US" sz="11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3B83AC4-6A3C-42E6-B523-2F73D1CA0F0C}"/>
              </a:ext>
            </a:extLst>
          </p:cNvPr>
          <p:cNvSpPr txBox="1">
            <a:spLocks noChangeAspect="1"/>
          </p:cNvSpPr>
          <p:nvPr/>
        </p:nvSpPr>
        <p:spPr>
          <a:xfrm>
            <a:off x="8272844" y="5414335"/>
            <a:ext cx="12524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srgbClr val="FF0000"/>
                </a:solidFill>
                <a:cs typeface="Arial" panose="020B0604020202020204" pitchFamily="34" charset="0"/>
              </a:rPr>
              <a:t>r = - 0.389</a:t>
            </a:r>
          </a:p>
          <a:p>
            <a:r>
              <a:rPr lang="en-US" altLang="ko-KR" sz="1100" b="1" dirty="0">
                <a:solidFill>
                  <a:srgbClr val="FF0000"/>
                </a:solidFill>
                <a:cs typeface="Arial" panose="020B0604020202020204" pitchFamily="34" charset="0"/>
              </a:rPr>
              <a:t>p = 0.188</a:t>
            </a:r>
            <a:endParaRPr lang="ko-KR" altLang="en-US" sz="11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7805A1-CDC9-4B1B-AA19-3997E0F60436}"/>
              </a:ext>
            </a:extLst>
          </p:cNvPr>
          <p:cNvSpPr txBox="1"/>
          <p:nvPr/>
        </p:nvSpPr>
        <p:spPr>
          <a:xfrm>
            <a:off x="1741866" y="5021161"/>
            <a:ext cx="514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BT</a:t>
            </a:r>
            <a:endParaRPr lang="ko-KR" altLang="en-US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03F762-5FAF-47C2-8B0D-E12DB9A55978}"/>
              </a:ext>
            </a:extLst>
          </p:cNvPr>
          <p:cNvSpPr txBox="1"/>
          <p:nvPr/>
        </p:nvSpPr>
        <p:spPr>
          <a:xfrm>
            <a:off x="4488909" y="5021161"/>
            <a:ext cx="7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DAY5</a:t>
            </a:r>
            <a:endParaRPr lang="ko-KR" altLang="en-US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34CE2A3-215D-4937-929D-79C4E4876A75}"/>
              </a:ext>
            </a:extLst>
          </p:cNvPr>
          <p:cNvSpPr txBox="1"/>
          <p:nvPr/>
        </p:nvSpPr>
        <p:spPr>
          <a:xfrm>
            <a:off x="7418532" y="5021161"/>
            <a:ext cx="9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DAY21</a:t>
            </a:r>
            <a:endParaRPr lang="ko-KR" alt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553FF1-796C-4C6D-B49B-39424035F516}"/>
              </a:ext>
            </a:extLst>
          </p:cNvPr>
          <p:cNvSpPr txBox="1"/>
          <p:nvPr/>
        </p:nvSpPr>
        <p:spPr>
          <a:xfrm>
            <a:off x="3531657" y="7354529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% of Foxp3+ in CD4+</a:t>
            </a:r>
            <a:r>
              <a:rPr lang="ko-KR" altLang="en-US" dirty="0"/>
              <a:t> </a:t>
            </a:r>
            <a:r>
              <a:rPr lang="en-US" altLang="ko-KR" dirty="0"/>
              <a:t>cells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B64EA953-CE50-46B6-B651-86E7B4927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893" y="5200267"/>
            <a:ext cx="3435030" cy="224187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1859202D-CF8B-4586-997B-9133D067ECD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3409"/>
          <a:stretch/>
        </p:blipFill>
        <p:spPr>
          <a:xfrm>
            <a:off x="3142647" y="5196840"/>
            <a:ext cx="3357930" cy="2163397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0B64E552-035C-4F15-AF2E-E26EB16F8E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7202" y="5207886"/>
            <a:ext cx="3320847" cy="224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531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CF249B-8B75-4244-94E9-2D3AADEA9CC2}"/>
              </a:ext>
            </a:extLst>
          </p:cNvPr>
          <p:cNvSpPr txBox="1"/>
          <p:nvPr/>
        </p:nvSpPr>
        <p:spPr>
          <a:xfrm>
            <a:off x="167096" y="319488"/>
            <a:ext cx="304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Table  S1.</a:t>
            </a:r>
            <a:endParaRPr lang="ko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E719244-C84B-4C3F-90B7-3F7CC9A33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598" y="1411602"/>
            <a:ext cx="9239039" cy="17125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EB3E8C-C192-4574-94FE-8032B1F4D0CC}"/>
              </a:ext>
            </a:extLst>
          </p:cNvPr>
          <p:cNvSpPr txBox="1"/>
          <p:nvPr/>
        </p:nvSpPr>
        <p:spPr>
          <a:xfrm>
            <a:off x="167096" y="964612"/>
            <a:ext cx="9576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Supplementary Table 1. Comparison of vasodilation and dyspnea between </a:t>
            </a:r>
            <a:r>
              <a:rPr lang="en-US" altLang="ko-KR" dirty="0" smtClean="0"/>
              <a:t>LE </a:t>
            </a:r>
            <a:r>
              <a:rPr lang="en-US" altLang="ko-KR" dirty="0"/>
              <a:t>and </a:t>
            </a:r>
            <a:r>
              <a:rPr lang="en-US" altLang="ko-KR" dirty="0" smtClean="0"/>
              <a:t>non-LE </a:t>
            </a:r>
            <a:r>
              <a:rPr lang="en-US" altLang="ko-KR" dirty="0"/>
              <a:t>patients</a:t>
            </a:r>
            <a:endParaRPr lang="ko-KR" altLang="ko-KR" dirty="0"/>
          </a:p>
          <a:p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774832-82B5-4D9C-90AA-158BB03F3B9F}"/>
              </a:ext>
            </a:extLst>
          </p:cNvPr>
          <p:cNvSpPr txBox="1"/>
          <p:nvPr/>
        </p:nvSpPr>
        <p:spPr>
          <a:xfrm>
            <a:off x="8817687" y="2523955"/>
            <a:ext cx="655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ko-KR" sz="1200" kern="1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ko-KR" sz="1200" kern="1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o-KR" altLang="ko-KR" sz="1200" kern="1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1200" kern="1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12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8A7726-38C3-412E-B3E4-E0FD8B31857F}"/>
              </a:ext>
            </a:extLst>
          </p:cNvPr>
          <p:cNvSpPr txBox="1"/>
          <p:nvPr/>
        </p:nvSpPr>
        <p:spPr>
          <a:xfrm>
            <a:off x="234598" y="4796238"/>
            <a:ext cx="304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Table  S2.</a:t>
            </a:r>
            <a:endParaRPr lang="ko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43904A-28EC-4229-A3CE-30368E0F14FF}"/>
              </a:ext>
            </a:extLst>
          </p:cNvPr>
          <p:cNvSpPr txBox="1"/>
          <p:nvPr/>
        </p:nvSpPr>
        <p:spPr>
          <a:xfrm>
            <a:off x="167096" y="5460412"/>
            <a:ext cx="8136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en-US" altLang="ko-KR" dirty="0"/>
              <a:t>Supplementary Table 2. Comparison of HLA types between </a:t>
            </a:r>
            <a:r>
              <a:rPr lang="en-US" altLang="ko-KR" dirty="0" smtClean="0"/>
              <a:t>LE </a:t>
            </a:r>
            <a:r>
              <a:rPr lang="en-US" altLang="ko-KR" dirty="0"/>
              <a:t>and </a:t>
            </a:r>
            <a:r>
              <a:rPr lang="en-US" altLang="ko-KR" dirty="0" smtClean="0"/>
              <a:t>non-LE </a:t>
            </a:r>
            <a:r>
              <a:rPr lang="en-US" altLang="ko-KR" dirty="0"/>
              <a:t>patients</a:t>
            </a:r>
            <a:endParaRPr lang="ko-KR" altLang="ko-KR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716D700D-B543-4CC9-98F4-19EEF371C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256" y="5912230"/>
            <a:ext cx="9224381" cy="20626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DE5AE9-5170-461A-8638-C67884B28DC7}"/>
              </a:ext>
            </a:extLst>
          </p:cNvPr>
          <p:cNvSpPr txBox="1"/>
          <p:nvPr/>
        </p:nvSpPr>
        <p:spPr>
          <a:xfrm>
            <a:off x="8804424" y="7343605"/>
            <a:ext cx="655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ko-KR" sz="1200" kern="1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ko-KR" sz="1200" kern="1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o-KR" altLang="ko-KR" sz="1200" kern="1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1200" kern="1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12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024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35373</TotalTime>
  <Words>329</Words>
  <Application>Microsoft Office PowerPoint</Application>
  <PresentationFormat>A3 용지(297x420mm)</PresentationFormat>
  <Paragraphs>43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680</cp:revision>
  <cp:lastPrinted>2023-01-11T07:37:31Z</cp:lastPrinted>
  <dcterms:created xsi:type="dcterms:W3CDTF">2020-11-12T09:37:24Z</dcterms:created>
  <dcterms:modified xsi:type="dcterms:W3CDTF">2023-05-08T05:05:03Z</dcterms:modified>
</cp:coreProperties>
</file>