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1397" r:id="rId2"/>
    <p:sldId id="1401" r:id="rId3"/>
    <p:sldId id="265" r:id="rId4"/>
    <p:sldId id="262" r:id="rId5"/>
    <p:sldId id="620" r:id="rId6"/>
    <p:sldId id="1402" r:id="rId7"/>
    <p:sldId id="458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9B1A9-996F-45F2-80B7-2AD481796F1F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7C836-6B98-4D9B-8F98-04CCBD226B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41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72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7095224-7ED9-4B44-A06E-358848ECD590}" type="slidenum">
              <a:rPr lang="ja-JP" altLang="en-US" smtClean="0">
                <a:latin typeface="Times" pitchFamily="18" charset="0"/>
                <a:ea typeface="Osaka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ja-JP" altLang="en-US">
              <a:latin typeface="Times" pitchFamily="18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45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0E7A1EA-F48C-45CA-9FA2-CA72A93419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33A7FF-99BB-451A-BF50-B037DFFA0900}" type="slidenum">
              <a:rPr lang="en-US" altLang="ja-JP">
                <a:ea typeface="ＭＳ Ｐゴシック" panose="020B0600070205080204" pitchFamily="50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C13EBC0-A51A-450F-82DD-50CE4A2D7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849A5D80-D150-46F1-92C6-6F60A2855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72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7095224-7ED9-4B44-A06E-358848ECD590}" type="slidenum">
              <a:rPr lang="ja-JP" altLang="en-US" smtClean="0">
                <a:latin typeface="Times" pitchFamily="18" charset="0"/>
                <a:ea typeface="Osaka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ja-JP" altLang="en-US">
              <a:latin typeface="Times" pitchFamily="18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2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144F77-6DE5-4D42-B630-25B0E0887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8AC95DD-58AA-40FE-8BE0-D5DDF098D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F74E6C-61DB-4598-A454-BB9FA762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0F9AD26-BD29-4ED1-8F64-18024294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4E5A2F-4A65-4743-A2E5-50687717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71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93FD6-B09A-4C48-A6BE-D2264FED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3FD8E6-23A2-4780-9C94-009AD85F6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D059E03-4DBA-4956-8E45-A7609DC8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93CE46-17FE-4BAA-910C-D1BD5AC4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2E293B-91CE-4432-A24A-9240E59D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974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42F2E38-FB0B-4997-86B5-F922AE6FB0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A376912-1BF1-4ADB-AB54-D1002C5B6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7DACD-7661-493A-9485-D86A70653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9D143F-A866-4288-931E-79E04E74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E5CC0EA-553A-4F2D-9F8F-696983BB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67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0F0316-71F0-42DF-AC68-7FDBDB3E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CA7775-CD18-4EB5-93C9-5C30FA6C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FF6576-3C58-467E-936E-BA19406B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00B268-37A5-4BBB-84B0-52179723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0A6805-BBD6-45A0-8945-AD6C36BC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19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5D8948-F65C-4598-97FD-4C5EFC0B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452B328-0146-482F-A639-FF8877E85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85F7A8-70B9-481D-84B0-351C3E07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D191BA-9EC6-47C4-BC6F-510DBDF4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9608AC-5BDE-4562-9AFD-A4F65FA0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32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CAD5B0-09C0-48AE-91D3-049E3CE2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2CD00B-A704-44BF-B9FF-0F2B4C1DB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3DE5591-309F-4608-B89F-A65339FD9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EEE172-D1AB-47C2-B1EF-83ACC7BE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6959E39-30E2-41B0-8761-E1336298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956867C-DCEA-4747-86CC-7293929C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707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6030AF-BE34-40A2-8DE3-BD110652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F919DC-D961-4A98-8E4F-7E37EC0C5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6E82C2-2843-4E42-9116-073CD5FC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B50E390-79F2-4EE6-BA1F-59D76BBD2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1BC1CD-A921-4826-95B7-D64FA058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42E4373-CD18-4543-9004-E08ED9F8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E666F-A049-4436-96F1-97E11FE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335752D-0C0E-49C8-8BC2-337DC0C6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95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A491D7-E7B4-4A07-8F95-161E7D8B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E5799D3-E9DA-499C-82F6-7E40CAB4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13948B7-6F9C-429F-8623-C3D564BA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9E0CA6C-0600-4169-9CA8-8414B2CF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36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2A304C4-6FB2-4378-9BFC-98433688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6B4B016-7810-4DD4-B12B-DDEF7C00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F88C44-E9AC-4173-959E-A423B3AD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73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AFF3EA-DF22-4E7E-99EB-E9E24DEB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BF9991-2E8D-496B-B3AB-F066BEDDF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73592EF-E313-4C18-BDCC-9D42D4BE6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1244A0A-8131-4C05-B126-11C40743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420136E-9D22-469E-91ED-E7D2FF75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CA1B76-BC18-42D2-A944-223E72A7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85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511EB3-50B2-46CC-93E1-F854424CA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BF2655E-DD28-4BB3-9134-51F367773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3D3C9AE-E574-4BB6-A7BA-3DEB163DA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F750486-B1F1-4148-9F50-B9602BAF2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7A6854-CB99-4CD0-A6F3-26D27E15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E346B18-3C48-45CC-8642-617A21A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73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944528E-7B95-43E7-BE78-AD427E37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592A928-1446-4DB7-809B-23DA0348D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4F9389-DD8E-4846-B574-90E5E5260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316E5-F7CB-49CC-A26C-299E9BB19E17}" type="datetimeFigureOut">
              <a:rPr kumimoji="1" lang="ja-JP" altLang="en-US" smtClean="0"/>
              <a:t>2023/8/30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C495F0-3E9C-42D1-B985-F6CE6EFA7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A2D273-9771-4DE7-8214-8E9104E1B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59CFA-E0DD-48EC-815E-F93A23C29A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48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9" y="2126934"/>
            <a:ext cx="5115962" cy="295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79" y="1992086"/>
            <a:ext cx="5692279" cy="346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矢印 7"/>
          <p:cNvSpPr/>
          <p:nvPr/>
        </p:nvSpPr>
        <p:spPr>
          <a:xfrm>
            <a:off x="4825636" y="3215638"/>
            <a:ext cx="530134" cy="409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622" name="テキスト ボックス 14"/>
          <p:cNvSpPr txBox="1">
            <a:spLocks noChangeArrowheads="1"/>
          </p:cNvSpPr>
          <p:nvPr/>
        </p:nvSpPr>
        <p:spPr bwMode="auto">
          <a:xfrm>
            <a:off x="2002019" y="1289958"/>
            <a:ext cx="1508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3" name="テキスト ボックス 15"/>
          <p:cNvSpPr txBox="1">
            <a:spLocks noChangeArrowheads="1"/>
          </p:cNvSpPr>
          <p:nvPr/>
        </p:nvSpPr>
        <p:spPr bwMode="auto">
          <a:xfrm>
            <a:off x="6477272" y="1165173"/>
            <a:ext cx="3817137" cy="4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Arteriosclerotic  lesion </a:t>
            </a:r>
            <a:endParaRPr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4" name="テキスト ボックス 16"/>
          <p:cNvSpPr txBox="1">
            <a:spLocks noChangeArrowheads="1"/>
          </p:cNvSpPr>
          <p:nvPr/>
        </p:nvSpPr>
        <p:spPr bwMode="auto">
          <a:xfrm>
            <a:off x="1124494" y="361241"/>
            <a:ext cx="11669486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Arteriosclerotic lesion   </a:t>
            </a:r>
            <a:r>
              <a:rPr lang="ja-JP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ー</a:t>
            </a: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Ⅰ</a:t>
            </a:r>
            <a:r>
              <a:rPr lang="ja-JP" alt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ー</a:t>
            </a:r>
            <a:r>
              <a:rPr lang="en-US" altLang="ja-JP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ja-JP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493987" y="2597700"/>
            <a:ext cx="979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C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CAVI</a:t>
            </a:r>
            <a:endParaRPr lang="ja-JP" altLang="en-US" sz="2800" dirty="0"/>
          </a:p>
        </p:txBody>
      </p:sp>
      <p:sp>
        <p:nvSpPr>
          <p:cNvPr id="26" name="下矢印 25"/>
          <p:cNvSpPr/>
          <p:nvPr/>
        </p:nvSpPr>
        <p:spPr>
          <a:xfrm flipV="1">
            <a:off x="5445161" y="2627411"/>
            <a:ext cx="215900" cy="32155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" name="コネクタ: カギ線 3">
            <a:extLst>
              <a:ext uri="{FF2B5EF4-FFF2-40B4-BE49-F238E27FC236}">
                <a16:creationId xmlns:a16="http://schemas.microsoft.com/office/drawing/2014/main" id="{4D0907CA-E415-4790-A726-146F86C5F419}"/>
              </a:ext>
            </a:extLst>
          </p:cNvPr>
          <p:cNvCxnSpPr/>
          <p:nvPr/>
        </p:nvCxnSpPr>
        <p:spPr>
          <a:xfrm rot="5400000" flipH="1" flipV="1">
            <a:off x="12134850" y="3204210"/>
            <a:ext cx="1143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972997-4531-4D16-B3FF-D34EB1F02B32}"/>
              </a:ext>
            </a:extLst>
          </p:cNvPr>
          <p:cNvSpPr txBox="1"/>
          <p:nvPr/>
        </p:nvSpPr>
        <p:spPr>
          <a:xfrm>
            <a:off x="4801273" y="5391080"/>
            <a:ext cx="171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err="1"/>
              <a:t>Cho</a:t>
            </a:r>
            <a:r>
              <a:rPr lang="en-US" altLang="ja-JP" sz="1600" b="1" dirty="0" err="1"/>
              <a:t>l</a:t>
            </a:r>
            <a:r>
              <a:rPr kumimoji="1" lang="en-US" altLang="ja-JP" sz="1600" b="1" dirty="0" err="1"/>
              <a:t>oesterol</a:t>
            </a:r>
            <a:endParaRPr kumimoji="1" lang="ja-JP" altLang="en-US" sz="1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4A1144-7FF7-4B6D-8399-BDB47D4199A0}"/>
              </a:ext>
            </a:extLst>
          </p:cNvPr>
          <p:cNvSpPr txBox="1"/>
          <p:nvPr/>
        </p:nvSpPr>
        <p:spPr>
          <a:xfrm>
            <a:off x="6501385" y="5354813"/>
            <a:ext cx="2136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err="1"/>
              <a:t>Oxycholesterols</a:t>
            </a:r>
            <a:endParaRPr kumimoji="1" lang="en-US" altLang="ja-JP" sz="1600" b="1" dirty="0"/>
          </a:p>
          <a:p>
            <a:r>
              <a:rPr lang="ja-JP" altLang="en-US" sz="1600" b="1" dirty="0"/>
              <a:t>　     </a:t>
            </a:r>
            <a:r>
              <a:rPr lang="en-US" altLang="ja-JP" sz="1600" b="1" dirty="0"/>
              <a:t>(Toxic) </a:t>
            </a:r>
            <a:r>
              <a:rPr kumimoji="1" lang="en-US" altLang="ja-JP" sz="1600" b="1" dirty="0"/>
              <a:t> </a:t>
            </a:r>
            <a:endParaRPr kumimoji="1" lang="ja-JP" altLang="en-US" sz="16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B54377-C142-4471-A722-17D45D0066E3}"/>
              </a:ext>
            </a:extLst>
          </p:cNvPr>
          <p:cNvSpPr txBox="1"/>
          <p:nvPr/>
        </p:nvSpPr>
        <p:spPr>
          <a:xfrm>
            <a:off x="5818523" y="5637354"/>
            <a:ext cx="181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Oxidation </a:t>
            </a:r>
            <a:endParaRPr kumimoji="1" lang="ja-JP" altLang="en-US" sz="1600" b="1" dirty="0"/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98A5E28B-3602-4E23-9466-314F18F6C4C7}"/>
              </a:ext>
            </a:extLst>
          </p:cNvPr>
          <p:cNvSpPr/>
          <p:nvPr/>
        </p:nvSpPr>
        <p:spPr>
          <a:xfrm rot="5400000" flipV="1">
            <a:off x="6262590" y="5418295"/>
            <a:ext cx="171992" cy="267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E47B48-BB85-4BD0-84EA-6D75E5C5AEEA}"/>
              </a:ext>
            </a:extLst>
          </p:cNvPr>
          <p:cNvSpPr txBox="1"/>
          <p:nvPr/>
        </p:nvSpPr>
        <p:spPr>
          <a:xfrm>
            <a:off x="116478" y="3947160"/>
            <a:ext cx="178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/>
              <a:t>Vasa vasorum</a:t>
            </a:r>
            <a:endParaRPr kumimoji="1" lang="ja-JP" altLang="en-US" sz="1600" b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FE5D87-009F-4736-B3DD-6182D26293FE}"/>
              </a:ext>
            </a:extLst>
          </p:cNvPr>
          <p:cNvSpPr/>
          <p:nvPr/>
        </p:nvSpPr>
        <p:spPr>
          <a:xfrm>
            <a:off x="4798030" y="5352836"/>
            <a:ext cx="3421295" cy="5445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6C8CC0-8828-4A6D-8BCD-FB9B664E5E89}"/>
              </a:ext>
            </a:extLst>
          </p:cNvPr>
          <p:cNvSpPr txBox="1"/>
          <p:nvPr/>
        </p:nvSpPr>
        <p:spPr>
          <a:xfrm>
            <a:off x="5081145" y="5055322"/>
            <a:ext cx="290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　　</a:t>
            </a:r>
            <a:r>
              <a:rPr kumimoji="1" lang="en-US" altLang="ja-JP" b="1" dirty="0"/>
              <a:t>Lipid Pool </a:t>
            </a:r>
            <a:endParaRPr kumimoji="1" lang="ja-JP" altLang="en-US" b="1" dirty="0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E35D257-A335-46EA-A15E-ED673B3F067A}"/>
              </a:ext>
            </a:extLst>
          </p:cNvPr>
          <p:cNvCxnSpPr>
            <a:cxnSpLocks/>
          </p:cNvCxnSpPr>
          <p:nvPr/>
        </p:nvCxnSpPr>
        <p:spPr>
          <a:xfrm flipH="1">
            <a:off x="6443009" y="3852809"/>
            <a:ext cx="995482" cy="1233335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03B04C8-4813-403F-96C4-04A404030855}"/>
              </a:ext>
            </a:extLst>
          </p:cNvPr>
          <p:cNvCxnSpPr>
            <a:cxnSpLocks/>
          </p:cNvCxnSpPr>
          <p:nvPr/>
        </p:nvCxnSpPr>
        <p:spPr>
          <a:xfrm flipH="1" flipV="1">
            <a:off x="7974813" y="3932106"/>
            <a:ext cx="1508234" cy="145155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2AA30F3-501E-45B9-85FF-57EE582D99A7}"/>
              </a:ext>
            </a:extLst>
          </p:cNvPr>
          <p:cNvSpPr txBox="1"/>
          <p:nvPr/>
        </p:nvSpPr>
        <p:spPr>
          <a:xfrm>
            <a:off x="8652406" y="1900719"/>
            <a:ext cx="3419729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Smooth muscle cell proliferation</a:t>
            </a:r>
          </a:p>
          <a:p>
            <a:r>
              <a:rPr kumimoji="1" lang="en-US" altLang="ja-JP" sz="1600" b="1" dirty="0"/>
              <a:t> </a:t>
            </a:r>
            <a:endParaRPr kumimoji="1" lang="ja-JP" altLang="en-US" sz="16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07BE9A4-DC24-458E-A381-09B411D3D4F3}"/>
              </a:ext>
            </a:extLst>
          </p:cNvPr>
          <p:cNvCxnSpPr>
            <a:cxnSpLocks/>
          </p:cNvCxnSpPr>
          <p:nvPr/>
        </p:nvCxnSpPr>
        <p:spPr>
          <a:xfrm>
            <a:off x="7253555" y="2373330"/>
            <a:ext cx="184935" cy="70891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DEAD28-C08B-4656-8A38-2970062AE07E}"/>
              </a:ext>
            </a:extLst>
          </p:cNvPr>
          <p:cNvSpPr txBox="1"/>
          <p:nvPr/>
        </p:nvSpPr>
        <p:spPr>
          <a:xfrm>
            <a:off x="175260" y="175260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Fig1 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5EFE5E-B1AB-470F-BF10-C141F24D7825}"/>
              </a:ext>
            </a:extLst>
          </p:cNvPr>
          <p:cNvSpPr txBox="1"/>
          <p:nvPr/>
        </p:nvSpPr>
        <p:spPr>
          <a:xfrm>
            <a:off x="6022452" y="2001077"/>
            <a:ext cx="3850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Inflammatory Reaction</a:t>
            </a:r>
            <a:endParaRPr kumimoji="1" lang="ja-JP" altLang="en-US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9521C6-F2CD-4E84-B71C-C3577338D9E8}"/>
              </a:ext>
            </a:extLst>
          </p:cNvPr>
          <p:cNvSpPr txBox="1"/>
          <p:nvPr/>
        </p:nvSpPr>
        <p:spPr>
          <a:xfrm>
            <a:off x="8125416" y="5301958"/>
            <a:ext cx="323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　　</a:t>
            </a:r>
            <a:r>
              <a:rPr kumimoji="1" lang="en-US" altLang="ja-JP" b="1" dirty="0"/>
              <a:t>Neovascularization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D50A0CD-154A-47F5-B47B-26FCC2D6757F}"/>
              </a:ext>
            </a:extLst>
          </p:cNvPr>
          <p:cNvSpPr txBox="1"/>
          <p:nvPr/>
        </p:nvSpPr>
        <p:spPr>
          <a:xfrm>
            <a:off x="2026922" y="2497181"/>
            <a:ext cx="2567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b="1" dirty="0"/>
              <a:t>Intima</a:t>
            </a:r>
            <a:endParaRPr kumimoji="1" lang="ja-JP" altLang="en-US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21B2615-D608-4977-B056-D2604FDA8604}"/>
              </a:ext>
            </a:extLst>
          </p:cNvPr>
          <p:cNvSpPr txBox="1"/>
          <p:nvPr/>
        </p:nvSpPr>
        <p:spPr>
          <a:xfrm>
            <a:off x="1914393" y="4683731"/>
            <a:ext cx="33397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Media : </a:t>
            </a:r>
            <a:r>
              <a:rPr lang="en-US" altLang="ja-JP" b="1" dirty="0"/>
              <a:t>smooth muscle cell </a:t>
            </a:r>
            <a:endParaRPr kumimoji="1" lang="ja-JP" altLang="en-US" b="1" dirty="0"/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A5D71CFD-1503-4ECE-A7C8-DA0AD294FF54}"/>
              </a:ext>
            </a:extLst>
          </p:cNvPr>
          <p:cNvCxnSpPr>
            <a:cxnSpLocks/>
          </p:cNvCxnSpPr>
          <p:nvPr/>
        </p:nvCxnSpPr>
        <p:spPr>
          <a:xfrm>
            <a:off x="2585357" y="2808515"/>
            <a:ext cx="1" cy="8817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B8E48C2D-E81C-447F-B753-2BDF46CDF1AE}"/>
              </a:ext>
            </a:extLst>
          </p:cNvPr>
          <p:cNvCxnSpPr>
            <a:cxnSpLocks/>
          </p:cNvCxnSpPr>
          <p:nvPr/>
        </p:nvCxnSpPr>
        <p:spPr>
          <a:xfrm flipH="1">
            <a:off x="996044" y="3804557"/>
            <a:ext cx="898070" cy="1632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7BC2074-0EC8-4266-8454-723AA4DAE34A}"/>
              </a:ext>
            </a:extLst>
          </p:cNvPr>
          <p:cNvSpPr txBox="1"/>
          <p:nvPr/>
        </p:nvSpPr>
        <p:spPr>
          <a:xfrm>
            <a:off x="1028698" y="5067300"/>
            <a:ext cx="155447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kumimoji="1" lang="en-US" altLang="ja-JP" b="1" dirty="0"/>
          </a:p>
          <a:p>
            <a:r>
              <a:rPr lang="en-US" altLang="ja-JP" b="1" dirty="0"/>
              <a:t>Adventitia</a:t>
            </a:r>
            <a:endParaRPr kumimoji="1" lang="ja-JP" altLang="en-US" b="1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505856D4-36AC-4B12-A9CC-43B6A1402902}"/>
              </a:ext>
            </a:extLst>
          </p:cNvPr>
          <p:cNvCxnSpPr>
            <a:cxnSpLocks/>
          </p:cNvCxnSpPr>
          <p:nvPr/>
        </p:nvCxnSpPr>
        <p:spPr>
          <a:xfrm flipH="1">
            <a:off x="1371600" y="4163785"/>
            <a:ext cx="636815" cy="120831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2D2DB0A-A682-45DA-8A0E-87A6E5022EAD}"/>
              </a:ext>
            </a:extLst>
          </p:cNvPr>
          <p:cNvCxnSpPr>
            <a:cxnSpLocks/>
          </p:cNvCxnSpPr>
          <p:nvPr/>
        </p:nvCxnSpPr>
        <p:spPr>
          <a:xfrm flipH="1">
            <a:off x="2465798" y="4054928"/>
            <a:ext cx="299173" cy="7020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F020F70-D1EE-4146-A8F3-E4B23C783B85}"/>
              </a:ext>
            </a:extLst>
          </p:cNvPr>
          <p:cNvSpPr txBox="1"/>
          <p:nvPr/>
        </p:nvSpPr>
        <p:spPr>
          <a:xfrm>
            <a:off x="8693156" y="2160325"/>
            <a:ext cx="322486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Macrophage infiltration</a:t>
            </a:r>
            <a:endParaRPr kumimoji="1" lang="en-US" altLang="ja-JP" sz="16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3D008C2-1B99-4230-A45E-1A973818A21C}"/>
              </a:ext>
            </a:extLst>
          </p:cNvPr>
          <p:cNvSpPr txBox="1"/>
          <p:nvPr/>
        </p:nvSpPr>
        <p:spPr>
          <a:xfrm>
            <a:off x="8681663" y="6534364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Shimizu</a:t>
            </a:r>
            <a:r>
              <a:rPr lang="ja-JP" altLang="en-US" dirty="0"/>
              <a:t>＆</a:t>
            </a:r>
            <a:r>
              <a:rPr lang="en-US" altLang="ja-JP" dirty="0"/>
              <a:t>Shirai </a:t>
            </a:r>
            <a:r>
              <a:rPr kumimoji="1" lang="en-US" altLang="ja-JP" dirty="0"/>
              <a:t>, ISVH, 2021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4460808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BEA47D-A5DA-4892-9E34-D48C2B0D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88" y="855670"/>
            <a:ext cx="5510162" cy="38023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FCF652-A71D-486A-BF45-7F3CF65D2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22" y="808837"/>
            <a:ext cx="5488661" cy="392285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AEED8C-E096-4448-B0C4-C0C53AF14CEB}"/>
              </a:ext>
            </a:extLst>
          </p:cNvPr>
          <p:cNvSpPr txBox="1"/>
          <p:nvPr/>
        </p:nvSpPr>
        <p:spPr>
          <a:xfrm>
            <a:off x="7682514" y="4747615"/>
            <a:ext cx="3497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Smooth muscle cell under </a:t>
            </a:r>
            <a:r>
              <a:rPr lang="en-US" altLang="ja-JP" b="1" dirty="0"/>
              <a:t>A</a:t>
            </a:r>
            <a:r>
              <a:rPr kumimoji="1" lang="en-US" altLang="ja-JP" b="1" dirty="0"/>
              <a:t>poptosis of smooth muscle cell in human coronary atheromatous lesion (</a:t>
            </a:r>
            <a:r>
              <a:rPr lang="en-US" altLang="ja-JP" b="1" dirty="0"/>
              <a:t>E</a:t>
            </a:r>
            <a:r>
              <a:rPr kumimoji="1" lang="en-US" altLang="ja-JP" b="1" dirty="0"/>
              <a:t>lectron</a:t>
            </a:r>
            <a:r>
              <a:rPr lang="ja-JP" altLang="en-US" b="1" dirty="0"/>
              <a:t> </a:t>
            </a:r>
            <a:r>
              <a:rPr lang="en-US" altLang="ja-JP" b="1" dirty="0"/>
              <a:t>microscope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DAF413-CE87-4E29-81CB-6EF148FFCADF}"/>
              </a:ext>
            </a:extLst>
          </p:cNvPr>
          <p:cNvSpPr txBox="1"/>
          <p:nvPr/>
        </p:nvSpPr>
        <p:spPr>
          <a:xfrm>
            <a:off x="2117448" y="4918567"/>
            <a:ext cx="3497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Cultured smooth muscle cell under apoptosis by adding oxysterol rich fraction</a:t>
            </a:r>
            <a:endParaRPr kumimoji="1" lang="ja-JP" altLang="en-US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6CE5FB-07D2-4D22-943B-D60717DD4699}"/>
              </a:ext>
            </a:extLst>
          </p:cNvPr>
          <p:cNvSpPr txBox="1"/>
          <p:nvPr/>
        </p:nvSpPr>
        <p:spPr>
          <a:xfrm>
            <a:off x="175260" y="175260"/>
            <a:ext cx="108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Fig</a:t>
            </a:r>
            <a:r>
              <a:rPr kumimoji="1" lang="ja-JP" altLang="en-US" dirty="0"/>
              <a:t>２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BFDD62-7DD8-4906-A4EC-95315BFA7A29}"/>
              </a:ext>
            </a:extLst>
          </p:cNvPr>
          <p:cNvSpPr txBox="1"/>
          <p:nvPr/>
        </p:nvSpPr>
        <p:spPr>
          <a:xfrm>
            <a:off x="800100" y="662940"/>
            <a:ext cx="38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A</a:t>
            </a:r>
            <a:endParaRPr kumimoji="1" lang="ja-JP" altLang="en-US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C196D2-E25E-40FA-845B-A780BA072496}"/>
              </a:ext>
            </a:extLst>
          </p:cNvPr>
          <p:cNvSpPr txBox="1"/>
          <p:nvPr/>
        </p:nvSpPr>
        <p:spPr>
          <a:xfrm>
            <a:off x="6499860" y="624840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B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37514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8" t="27010" r="37627" b="36090"/>
          <a:stretch>
            <a:fillRect/>
          </a:stretch>
        </p:blipFill>
        <p:spPr bwMode="auto">
          <a:xfrm>
            <a:off x="3908426" y="750214"/>
            <a:ext cx="4115339" cy="23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4" t="26845" r="33148" b="31731"/>
          <a:stretch>
            <a:fillRect/>
          </a:stretch>
        </p:blipFill>
        <p:spPr bwMode="auto">
          <a:xfrm>
            <a:off x="3908426" y="3669014"/>
            <a:ext cx="4172005" cy="23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テキスト ボックス 1"/>
          <p:cNvSpPr txBox="1">
            <a:spLocks noChangeArrowheads="1"/>
          </p:cNvSpPr>
          <p:nvPr/>
        </p:nvSpPr>
        <p:spPr bwMode="auto">
          <a:xfrm>
            <a:off x="3411856" y="0"/>
            <a:ext cx="7024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itchFamily="34" charset="0"/>
              </a:rPr>
              <a:t>Carotid </a:t>
            </a:r>
            <a:r>
              <a:rPr lang="en-US" altLang="ja-JP" dirty="0" err="1">
                <a:latin typeface="Arial" pitchFamily="34" charset="0"/>
              </a:rPr>
              <a:t>Endoarterectomy</a:t>
            </a:r>
            <a:endParaRPr lang="ja-JP" altLang="en-US" dirty="0">
              <a:latin typeface="Arial" pitchFamily="34" charset="0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5704157" y="3155352"/>
            <a:ext cx="523875" cy="303212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0600" name="テキスト ボックス 3"/>
          <p:cNvSpPr txBox="1">
            <a:spLocks noChangeArrowheads="1"/>
          </p:cNvSpPr>
          <p:nvPr/>
        </p:nvSpPr>
        <p:spPr bwMode="auto">
          <a:xfrm>
            <a:off x="368216" y="1758642"/>
            <a:ext cx="40569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itchFamily="34" charset="0"/>
              </a:rPr>
              <a:t>Thickened intimal </a:t>
            </a:r>
            <a:r>
              <a:rPr lang="en-US" altLang="ja-JP" sz="2400" dirty="0" err="1">
                <a:latin typeface="Arial" pitchFamily="34" charset="0"/>
              </a:rPr>
              <a:t>arterioscletotic</a:t>
            </a:r>
            <a:r>
              <a:rPr lang="en-US" altLang="ja-JP" sz="2400" dirty="0">
                <a:latin typeface="Arial" pitchFamily="34" charset="0"/>
              </a:rPr>
              <a:t>  lesion  </a:t>
            </a:r>
            <a:endParaRPr lang="ja-JP" altLang="en-US" sz="2400" dirty="0">
              <a:latin typeface="Arial" pitchFamily="34" charset="0"/>
            </a:endParaRPr>
          </a:p>
        </p:txBody>
      </p:sp>
      <p:sp>
        <p:nvSpPr>
          <p:cNvPr id="5" name="左中かっこ 4"/>
          <p:cNvSpPr/>
          <p:nvPr/>
        </p:nvSpPr>
        <p:spPr>
          <a:xfrm>
            <a:off x="3599771" y="1801499"/>
            <a:ext cx="346075" cy="854344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0603" name="テキスト ボックス 10"/>
          <p:cNvSpPr txBox="1">
            <a:spLocks noChangeArrowheads="1"/>
          </p:cNvSpPr>
          <p:nvPr/>
        </p:nvSpPr>
        <p:spPr bwMode="auto">
          <a:xfrm>
            <a:off x="229416" y="3977775"/>
            <a:ext cx="3191328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itchFamily="34" charset="0"/>
              </a:rPr>
              <a:t>Disclosed medial smooth muscle cell layer 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itchFamily="34" charset="0"/>
              </a:rPr>
              <a:t>The blood oozes out on smooth muscle cell layer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itchFamily="34" charset="0"/>
              </a:rPr>
              <a:t>Oozed blood was stopped with noradrenaline</a:t>
            </a:r>
            <a:endParaRPr lang="ja-JP" altLang="en-US" sz="2000" dirty="0">
              <a:latin typeface="Arial" pitchFamily="34" charset="0"/>
            </a:endParaRPr>
          </a:p>
        </p:txBody>
      </p:sp>
      <p:sp>
        <p:nvSpPr>
          <p:cNvPr id="12" name="左中かっこ 11"/>
          <p:cNvSpPr/>
          <p:nvPr/>
        </p:nvSpPr>
        <p:spPr>
          <a:xfrm>
            <a:off x="3489325" y="4075907"/>
            <a:ext cx="390766" cy="1755551"/>
          </a:xfrm>
          <a:prstGeom prst="leftBrac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0605" name="テキスト ボックス 12"/>
          <p:cNvSpPr txBox="1">
            <a:spLocks noChangeArrowheads="1"/>
          </p:cNvSpPr>
          <p:nvPr/>
        </p:nvSpPr>
        <p:spPr bwMode="auto">
          <a:xfrm>
            <a:off x="8372645" y="3537298"/>
            <a:ext cx="30889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latin typeface="Arial" pitchFamily="34" charset="0"/>
              </a:rPr>
              <a:t>Peeled intimal lesion</a:t>
            </a:r>
            <a:endParaRPr lang="ja-JP" altLang="en-US" dirty="0">
              <a:latin typeface="Arial" pitchFamily="34" charset="0"/>
            </a:endParaRPr>
          </a:p>
        </p:txBody>
      </p:sp>
      <p:sp>
        <p:nvSpPr>
          <p:cNvPr id="2" name="左中かっこ 1"/>
          <p:cNvSpPr/>
          <p:nvPr/>
        </p:nvSpPr>
        <p:spPr>
          <a:xfrm rot="16200000">
            <a:off x="4707989" y="5297951"/>
            <a:ext cx="265819" cy="172651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88719" y="6488668"/>
            <a:ext cx="643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Bleeding after peeling intimal atheromatous layer </a:t>
            </a:r>
            <a:endParaRPr lang="ja-JP" altLang="en-US" b="1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C0E7F0E-FF0E-4BE3-85B5-57EC13F94C20}"/>
              </a:ext>
            </a:extLst>
          </p:cNvPr>
          <p:cNvCxnSpPr/>
          <p:nvPr/>
        </p:nvCxnSpPr>
        <p:spPr>
          <a:xfrm flipH="1">
            <a:off x="7289289" y="4075907"/>
            <a:ext cx="1083356" cy="4444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矢印 22">
            <a:extLst>
              <a:ext uri="{FF2B5EF4-FFF2-40B4-BE49-F238E27FC236}">
                <a16:creationId xmlns:a16="http://schemas.microsoft.com/office/drawing/2014/main" id="{A8AA958E-16BC-46A8-84CD-FDF0CC69BD3F}"/>
              </a:ext>
            </a:extLst>
          </p:cNvPr>
          <p:cNvSpPr/>
          <p:nvPr/>
        </p:nvSpPr>
        <p:spPr>
          <a:xfrm rot="5223983">
            <a:off x="1644713" y="5234154"/>
            <a:ext cx="281764" cy="3315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EFE3B6-C0BD-4105-826A-E234F6AEF15A}"/>
              </a:ext>
            </a:extLst>
          </p:cNvPr>
          <p:cNvSpPr txBox="1"/>
          <p:nvPr/>
        </p:nvSpPr>
        <p:spPr>
          <a:xfrm>
            <a:off x="350520" y="274320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Fig3 A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CECECAC-565E-4E60-9201-3A402754B9E3}"/>
              </a:ext>
            </a:extLst>
          </p:cNvPr>
          <p:cNvSpPr txBox="1"/>
          <p:nvPr/>
        </p:nvSpPr>
        <p:spPr>
          <a:xfrm>
            <a:off x="8681663" y="6534364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Shimizu</a:t>
            </a:r>
            <a:r>
              <a:rPr lang="ja-JP" altLang="en-US" dirty="0"/>
              <a:t>＆</a:t>
            </a:r>
            <a:r>
              <a:rPr lang="en-US" altLang="ja-JP" dirty="0"/>
              <a:t>Shirai </a:t>
            </a:r>
            <a:r>
              <a:rPr kumimoji="1" lang="en-US" altLang="ja-JP" dirty="0"/>
              <a:t>, ISVH, 2021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712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8090"/>
          <a:stretch>
            <a:fillRect/>
          </a:stretch>
        </p:blipFill>
        <p:spPr bwMode="auto">
          <a:xfrm>
            <a:off x="1687947" y="882757"/>
            <a:ext cx="3930071" cy="24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 r="8090"/>
          <a:stretch>
            <a:fillRect/>
          </a:stretch>
        </p:blipFill>
        <p:spPr bwMode="auto">
          <a:xfrm>
            <a:off x="1688958" y="3874941"/>
            <a:ext cx="3901352" cy="24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9766"/>
          <a:stretch>
            <a:fillRect/>
          </a:stretch>
        </p:blipFill>
        <p:spPr bwMode="auto">
          <a:xfrm>
            <a:off x="6245083" y="3821621"/>
            <a:ext cx="4041918" cy="250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四角形: 角を丸くする 1">
            <a:extLst/>
          </p:cNvPr>
          <p:cNvSpPr/>
          <p:nvPr/>
        </p:nvSpPr>
        <p:spPr>
          <a:xfrm>
            <a:off x="7416801" y="647701"/>
            <a:ext cx="2100263" cy="1554163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四角形: 角を丸くする 10">
            <a:extLst/>
          </p:cNvPr>
          <p:cNvSpPr/>
          <p:nvPr/>
        </p:nvSpPr>
        <p:spPr>
          <a:xfrm>
            <a:off x="7444511" y="4204854"/>
            <a:ext cx="1983508" cy="1373909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67595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2949"/>
          <a:stretch>
            <a:fillRect/>
          </a:stretch>
        </p:blipFill>
        <p:spPr bwMode="auto">
          <a:xfrm>
            <a:off x="6240464" y="864268"/>
            <a:ext cx="3956481" cy="244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矢印 3"/>
          <p:cNvSpPr/>
          <p:nvPr/>
        </p:nvSpPr>
        <p:spPr>
          <a:xfrm>
            <a:off x="5734195" y="4773902"/>
            <a:ext cx="476250" cy="423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597" name="テキスト ボックス 4"/>
          <p:cNvSpPr txBox="1">
            <a:spLocks noChangeArrowheads="1"/>
          </p:cNvSpPr>
          <p:nvPr/>
        </p:nvSpPr>
        <p:spPr bwMode="auto">
          <a:xfrm>
            <a:off x="2303755" y="3325091"/>
            <a:ext cx="155473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itchFamily="34" charset="0"/>
              </a:rPr>
              <a:t>Saline </a:t>
            </a:r>
            <a:r>
              <a:rPr lang="en-US" altLang="ja-JP" sz="1600" dirty="0" err="1">
                <a:latin typeface="Arial" pitchFamily="34" charset="0"/>
              </a:rPr>
              <a:t>gause</a:t>
            </a:r>
            <a:r>
              <a:rPr lang="en-US" altLang="ja-JP" sz="1600" dirty="0">
                <a:latin typeface="Arial" pitchFamily="34" charset="0"/>
              </a:rPr>
              <a:t> </a:t>
            </a:r>
            <a:endParaRPr lang="ja-JP" altLang="en-US" sz="1600" dirty="0">
              <a:latin typeface="Arial" pitchFamily="34" charset="0"/>
            </a:endParaRPr>
          </a:p>
        </p:txBody>
      </p:sp>
      <p:sp>
        <p:nvSpPr>
          <p:cNvPr id="67598" name="テキスト ボックス 15"/>
          <p:cNvSpPr txBox="1">
            <a:spLocks noChangeArrowheads="1"/>
          </p:cNvSpPr>
          <p:nvPr/>
        </p:nvSpPr>
        <p:spPr bwMode="auto">
          <a:xfrm>
            <a:off x="1949280" y="6352310"/>
            <a:ext cx="2297139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itchFamily="34" charset="0"/>
              </a:rPr>
              <a:t>Noradrenaline  gauze </a:t>
            </a:r>
            <a:endParaRPr lang="ja-JP" altLang="en-US" sz="1600" dirty="0">
              <a:latin typeface="Arial" pitchFamily="34" charset="0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725825" y="2118447"/>
            <a:ext cx="53975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21" name="四角形: 角を丸くする 10">
            <a:extLst/>
          </p:cNvPr>
          <p:cNvSpPr/>
          <p:nvPr/>
        </p:nvSpPr>
        <p:spPr>
          <a:xfrm>
            <a:off x="7403090" y="1136073"/>
            <a:ext cx="2045709" cy="1353704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5640CDF-1328-4B1A-B0D5-219B04660082}"/>
              </a:ext>
            </a:extLst>
          </p:cNvPr>
          <p:cNvSpPr txBox="1"/>
          <p:nvPr/>
        </p:nvSpPr>
        <p:spPr>
          <a:xfrm>
            <a:off x="7460673" y="3553692"/>
            <a:ext cx="339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Bleeding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7F72C1A-7611-4EFC-8AAD-6861600407BD}"/>
              </a:ext>
            </a:extLst>
          </p:cNvPr>
          <p:cNvSpPr txBox="1"/>
          <p:nvPr/>
        </p:nvSpPr>
        <p:spPr>
          <a:xfrm>
            <a:off x="7550727" y="519547"/>
            <a:ext cx="339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Bleeding </a:t>
            </a:r>
            <a:r>
              <a:rPr kumimoji="1" lang="en-US" altLang="ja-JP" sz="2000" b="1" dirty="0"/>
              <a:t>+ </a:t>
            </a:r>
            <a:endParaRPr kumimoji="1" lang="ja-JP" altLang="en-US" sz="2000" b="1" dirty="0"/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04CD0AC2-8A0B-4407-811A-BCCD8B15A243}"/>
              </a:ext>
            </a:extLst>
          </p:cNvPr>
          <p:cNvSpPr/>
          <p:nvPr/>
        </p:nvSpPr>
        <p:spPr>
          <a:xfrm>
            <a:off x="8686800" y="3643745"/>
            <a:ext cx="131618" cy="18010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3B4D52-2223-4585-AA88-59E8C4F02714}"/>
              </a:ext>
            </a:extLst>
          </p:cNvPr>
          <p:cNvSpPr txBox="1"/>
          <p:nvPr/>
        </p:nvSpPr>
        <p:spPr>
          <a:xfrm>
            <a:off x="239683" y="128847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Fig3B</a:t>
            </a:r>
            <a:endParaRPr kumimoji="1" lang="ja-JP" altLang="en-US" b="1" dirty="0"/>
          </a:p>
        </p:txBody>
      </p:sp>
      <p:sp>
        <p:nvSpPr>
          <p:cNvPr id="6" name="矢印: 上 5">
            <a:extLst>
              <a:ext uri="{FF2B5EF4-FFF2-40B4-BE49-F238E27FC236}">
                <a16:creationId xmlns:a16="http://schemas.microsoft.com/office/drawing/2014/main" id="{1CB4311C-C172-457F-AC30-75709B6155CF}"/>
              </a:ext>
            </a:extLst>
          </p:cNvPr>
          <p:cNvSpPr/>
          <p:nvPr/>
        </p:nvSpPr>
        <p:spPr>
          <a:xfrm rot="1704886" flipH="1">
            <a:off x="3205789" y="2187486"/>
            <a:ext cx="64247" cy="126669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上 24">
            <a:extLst>
              <a:ext uri="{FF2B5EF4-FFF2-40B4-BE49-F238E27FC236}">
                <a16:creationId xmlns:a16="http://schemas.microsoft.com/office/drawing/2014/main" id="{52D7A1FC-92C0-47C1-BBCE-8245358A896E}"/>
              </a:ext>
            </a:extLst>
          </p:cNvPr>
          <p:cNvSpPr/>
          <p:nvPr/>
        </p:nvSpPr>
        <p:spPr>
          <a:xfrm rot="1704886" flipH="1">
            <a:off x="2996233" y="4988819"/>
            <a:ext cx="109287" cy="150371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021C8E-5062-4831-8315-5535E07DB202}"/>
              </a:ext>
            </a:extLst>
          </p:cNvPr>
          <p:cNvSpPr txBox="1"/>
          <p:nvPr/>
        </p:nvSpPr>
        <p:spPr>
          <a:xfrm>
            <a:off x="1623753" y="0"/>
            <a:ext cx="998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Effect of noradrenaline-dipped gauze on bleeding on the surface of </a:t>
            </a:r>
          </a:p>
          <a:p>
            <a:r>
              <a:rPr lang="en-US" altLang="ja-JP" b="1" dirty="0"/>
              <a:t>    denuded </a:t>
            </a:r>
            <a:r>
              <a:rPr kumimoji="1" lang="en-US" altLang="ja-JP" b="1" dirty="0"/>
              <a:t>medial smooth muscle cell layer at carotid </a:t>
            </a:r>
            <a:r>
              <a:rPr lang="en-US" altLang="ja-JP" b="1" dirty="0"/>
              <a:t>e</a:t>
            </a:r>
            <a:r>
              <a:rPr kumimoji="1" lang="en-US" altLang="ja-JP" b="1" dirty="0"/>
              <a:t>ndarterectomy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FE635AA-C8FD-461F-AEF2-BB890978D180}"/>
              </a:ext>
            </a:extLst>
          </p:cNvPr>
          <p:cNvSpPr txBox="1"/>
          <p:nvPr/>
        </p:nvSpPr>
        <p:spPr>
          <a:xfrm>
            <a:off x="8661115" y="6488668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Shimizu</a:t>
            </a:r>
            <a:r>
              <a:rPr lang="ja-JP" altLang="en-US" dirty="0"/>
              <a:t>＆</a:t>
            </a:r>
            <a:r>
              <a:rPr lang="en-US" altLang="ja-JP" dirty="0"/>
              <a:t>Shirai </a:t>
            </a:r>
            <a:r>
              <a:rPr kumimoji="1" lang="en-US" altLang="ja-JP" dirty="0"/>
              <a:t>, ISVH, 2021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15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大動脈マクロ">
            <a:extLst>
              <a:ext uri="{FF2B5EF4-FFF2-40B4-BE49-F238E27FC236}">
                <a16:creationId xmlns:a16="http://schemas.microsoft.com/office/drawing/2014/main" id="{1D807D27-5978-495F-BBE1-676CF2BBA5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6640" y="550190"/>
            <a:ext cx="4398328" cy="2938183"/>
          </a:xfrm>
          <a:noFill/>
        </p:spPr>
      </p:pic>
      <p:graphicFrame>
        <p:nvGraphicFramePr>
          <p:cNvPr id="16387" name="Object 3">
            <a:extLst>
              <a:ext uri="{FF2B5EF4-FFF2-40B4-BE49-F238E27FC236}">
                <a16:creationId xmlns:a16="http://schemas.microsoft.com/office/drawing/2014/main" id="{AD456FC4-71D2-456F-A1AA-BF191D98DEF0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19821218"/>
              </p:ext>
            </p:extLst>
          </p:nvPr>
        </p:nvGraphicFramePr>
        <p:xfrm>
          <a:off x="6661554" y="3654997"/>
          <a:ext cx="4468175" cy="3351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写真" r:id="rId5" imgW="12193702" imgH="9142857" progId="MSPhotoEd.3">
                  <p:embed/>
                </p:oleObj>
              </mc:Choice>
              <mc:Fallback>
                <p:oleObj name="Photo Editor 写真" r:id="rId5" imgW="12193702" imgH="9142857" progId="MSPhotoEd.3">
                  <p:embed/>
                  <p:pic>
                    <p:nvPicPr>
                      <p:cNvPr id="16387" name="Object 3">
                        <a:extLst>
                          <a:ext uri="{FF2B5EF4-FFF2-40B4-BE49-F238E27FC236}">
                            <a16:creationId xmlns:a16="http://schemas.microsoft.com/office/drawing/2014/main" id="{AD456FC4-71D2-456F-A1AA-BF191D98DE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1554" y="3654997"/>
                        <a:ext cx="4468175" cy="3351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4">
            <a:extLst>
              <a:ext uri="{FF2B5EF4-FFF2-40B4-BE49-F238E27FC236}">
                <a16:creationId xmlns:a16="http://schemas.microsoft.com/office/drawing/2014/main" id="{648B5109-197D-4665-8416-A684234C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645" y="563880"/>
            <a:ext cx="3007995" cy="9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solidFill>
                  <a:srgbClr val="FFC000"/>
                </a:solidFill>
                <a:latin typeface="Arial" panose="020B0604020202020204" pitchFamily="34" charset="0"/>
              </a:rPr>
              <a:t>50ys old</a:t>
            </a:r>
            <a:r>
              <a:rPr lang="ja-JP" altLang="en-US" sz="24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C000"/>
                </a:solidFill>
                <a:latin typeface="Arial" panose="020B0604020202020204" pitchFamily="34" charset="0"/>
              </a:rPr>
              <a:t>woman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dirty="0">
                <a:solidFill>
                  <a:srgbClr val="102EC2"/>
                </a:solidFill>
                <a:latin typeface="Arial" panose="020B0604020202020204" pitchFamily="34" charset="0"/>
              </a:rPr>
              <a:t>　</a:t>
            </a:r>
            <a:endParaRPr lang="en-US" altLang="ja-JP" sz="2000" dirty="0">
              <a:solidFill>
                <a:srgbClr val="102EC2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6121954A-0B48-4BA1-B35D-C4D5E794E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3440" y="998221"/>
            <a:ext cx="179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>
                <a:solidFill>
                  <a:srgbClr val="FFFF00"/>
                </a:solidFill>
                <a:latin typeface="Arial" panose="020B0604020202020204" pitchFamily="34" charset="0"/>
              </a:rPr>
              <a:t>CAVI=7.3 </a:t>
            </a:r>
            <a:endParaRPr lang="ja-JP" altLang="en-US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6392" name="Picture 9" descr="P4282926">
            <a:extLst>
              <a:ext uri="{FF2B5EF4-FFF2-40B4-BE49-F238E27FC236}">
                <a16:creationId xmlns:a16="http://schemas.microsoft.com/office/drawing/2014/main" id="{B7C7483E-8BA9-49CC-A4FF-29554CBF5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3618403"/>
            <a:ext cx="4896803" cy="323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F6FD1BCE-32E2-4275-95A3-24CE1F1AE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865" y="3688080"/>
            <a:ext cx="3007995" cy="9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solidFill>
                  <a:srgbClr val="FFC000"/>
                </a:solidFill>
                <a:latin typeface="Arial" panose="020B0604020202020204" pitchFamily="34" charset="0"/>
              </a:rPr>
              <a:t>74ys old man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dirty="0">
                <a:solidFill>
                  <a:srgbClr val="102EC2"/>
                </a:solidFill>
                <a:latin typeface="Arial" panose="020B0604020202020204" pitchFamily="34" charset="0"/>
              </a:rPr>
              <a:t>　</a:t>
            </a:r>
            <a:endParaRPr lang="en-US" altLang="ja-JP" sz="2000" dirty="0">
              <a:solidFill>
                <a:srgbClr val="102EC2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DB078B1-EA58-4F9A-BB92-33EF6C41C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820" y="4046221"/>
            <a:ext cx="179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>
                <a:solidFill>
                  <a:srgbClr val="FFFF00"/>
                </a:solidFill>
                <a:latin typeface="Arial" panose="020B0604020202020204" pitchFamily="34" charset="0"/>
              </a:rPr>
              <a:t>CAVI=11.0 </a:t>
            </a:r>
            <a:endParaRPr lang="ja-JP" altLang="en-US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5FE14C2-7E13-48BE-B701-E1D433E9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045" y="3688080"/>
            <a:ext cx="3007995" cy="9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b="1" dirty="0">
                <a:solidFill>
                  <a:srgbClr val="FFC000"/>
                </a:solidFill>
                <a:latin typeface="Arial" panose="020B0604020202020204" pitchFamily="34" charset="0"/>
              </a:rPr>
              <a:t>76ys old man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2000" dirty="0">
                <a:solidFill>
                  <a:srgbClr val="102EC2"/>
                </a:solidFill>
                <a:latin typeface="Arial" panose="020B0604020202020204" pitchFamily="34" charset="0"/>
              </a:rPr>
              <a:t>　</a:t>
            </a:r>
            <a:endParaRPr lang="en-US" altLang="ja-JP" sz="2000" dirty="0">
              <a:solidFill>
                <a:srgbClr val="102EC2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0621E99-E8F5-417D-8BF7-266AE047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46221"/>
            <a:ext cx="179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>
                <a:solidFill>
                  <a:srgbClr val="FFFF00"/>
                </a:solidFill>
                <a:latin typeface="Arial" panose="020B0604020202020204" pitchFamily="34" charset="0"/>
              </a:rPr>
              <a:t>CAVI=11.0 </a:t>
            </a:r>
            <a:endParaRPr lang="ja-JP" altLang="en-US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218050-93BF-436A-B075-E21395C26E9D}"/>
              </a:ext>
            </a:extLst>
          </p:cNvPr>
          <p:cNvSpPr txBox="1"/>
          <p:nvPr/>
        </p:nvSpPr>
        <p:spPr>
          <a:xfrm>
            <a:off x="350520" y="274320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Fig 4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9B7C6E-F5DD-43DE-AF8A-1D2A9B3A6BD3}"/>
              </a:ext>
            </a:extLst>
          </p:cNvPr>
          <p:cNvSpPr txBox="1"/>
          <p:nvPr/>
        </p:nvSpPr>
        <p:spPr>
          <a:xfrm>
            <a:off x="3101546" y="543697"/>
            <a:ext cx="3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A</a:t>
            </a:r>
            <a:endParaRPr kumimoji="1" lang="ja-JP" altLang="en-US" sz="2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0D4C22-B96E-4C3F-9D8A-392637C49D39}"/>
              </a:ext>
            </a:extLst>
          </p:cNvPr>
          <p:cNvSpPr txBox="1"/>
          <p:nvPr/>
        </p:nvSpPr>
        <p:spPr>
          <a:xfrm>
            <a:off x="877329" y="1544595"/>
            <a:ext cx="53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A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A86E827-0342-4AAF-BCBD-C0305F48772E}"/>
              </a:ext>
            </a:extLst>
          </p:cNvPr>
          <p:cNvSpPr txBox="1"/>
          <p:nvPr/>
        </p:nvSpPr>
        <p:spPr>
          <a:xfrm>
            <a:off x="576649" y="3566983"/>
            <a:ext cx="38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B</a:t>
            </a:r>
            <a:endParaRPr kumimoji="1" lang="ja-JP" altLang="en-US" sz="24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0BCF5D-6198-4CC8-91A5-99F71DE3CAC1}"/>
              </a:ext>
            </a:extLst>
          </p:cNvPr>
          <p:cNvSpPr txBox="1"/>
          <p:nvPr/>
        </p:nvSpPr>
        <p:spPr>
          <a:xfrm>
            <a:off x="9952234" y="236305"/>
            <a:ext cx="223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Shirai, 2011, JAT 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719446"/>
            <a:ext cx="3566159" cy="180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93" y="2487115"/>
            <a:ext cx="5148944" cy="280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37" y="2682240"/>
            <a:ext cx="338518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01" y="1046286"/>
            <a:ext cx="1803179" cy="14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右矢印 8"/>
          <p:cNvSpPr/>
          <p:nvPr/>
        </p:nvSpPr>
        <p:spPr>
          <a:xfrm>
            <a:off x="3090453" y="3481257"/>
            <a:ext cx="304802" cy="289559"/>
          </a:xfrm>
          <a:prstGeom prst="rightArrow">
            <a:avLst>
              <a:gd name="adj1" fmla="val 50001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C00000"/>
              </a:solidFill>
            </a:endParaRPr>
          </a:p>
        </p:txBody>
      </p:sp>
      <p:sp>
        <p:nvSpPr>
          <p:cNvPr id="10" name="右矢印 9"/>
          <p:cNvSpPr/>
          <p:nvPr/>
        </p:nvSpPr>
        <p:spPr>
          <a:xfrm rot="160628">
            <a:off x="8048802" y="3471441"/>
            <a:ext cx="308191" cy="20685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68619" name="テキスト ボックス 11"/>
          <p:cNvSpPr txBox="1">
            <a:spLocks noChangeArrowheads="1"/>
          </p:cNvSpPr>
          <p:nvPr/>
        </p:nvSpPr>
        <p:spPr bwMode="auto">
          <a:xfrm>
            <a:off x="3174715" y="4941870"/>
            <a:ext cx="370288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C00000"/>
                </a:solidFill>
                <a:latin typeface="Times" pitchFamily="18" charset="0"/>
              </a:rPr>
              <a:t>　</a:t>
            </a:r>
            <a:r>
              <a:rPr lang="en-US" altLang="ja-JP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 smooth muscle cell   	contraction =</a:t>
            </a:r>
          </a:p>
        </p:txBody>
      </p:sp>
      <p:sp>
        <p:nvSpPr>
          <p:cNvPr id="68620" name="テキスト ボックス 12"/>
          <p:cNvSpPr txBox="1">
            <a:spLocks noChangeArrowheads="1"/>
          </p:cNvSpPr>
          <p:nvPr/>
        </p:nvSpPr>
        <p:spPr bwMode="auto">
          <a:xfrm>
            <a:off x="8695055" y="4232154"/>
            <a:ext cx="4225303" cy="4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Myocardial infarction</a:t>
            </a:r>
            <a:endParaRPr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1" name="テキスト ボックス 13"/>
          <p:cNvSpPr txBox="1">
            <a:spLocks noChangeArrowheads="1"/>
          </p:cNvSpPr>
          <p:nvPr/>
        </p:nvSpPr>
        <p:spPr bwMode="auto">
          <a:xfrm>
            <a:off x="8744158" y="2345986"/>
            <a:ext cx="3672452" cy="47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Hemorrhage</a:t>
            </a:r>
            <a:endParaRPr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4" name="テキスト ボックス 16"/>
          <p:cNvSpPr txBox="1">
            <a:spLocks noChangeArrowheads="1"/>
          </p:cNvSpPr>
          <p:nvPr/>
        </p:nvSpPr>
        <p:spPr bwMode="auto">
          <a:xfrm>
            <a:off x="674914" y="224743"/>
            <a:ext cx="11669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muscle cell contraction and Plaque rupture</a:t>
            </a:r>
            <a:r>
              <a:rPr lang="ja-JP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ja-JP" alt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ー</a:t>
            </a:r>
            <a:r>
              <a:rPr lang="en-US" altLang="ja-JP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Ⅱ</a:t>
            </a:r>
            <a:r>
              <a:rPr lang="ja-JP" alt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ー</a:t>
            </a:r>
            <a:r>
              <a:rPr lang="en-US" altLang="ja-JP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ja-JP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25" name="正方形/長方形 17"/>
          <p:cNvSpPr>
            <a:spLocks noChangeArrowheads="1"/>
          </p:cNvSpPr>
          <p:nvPr/>
        </p:nvSpPr>
        <p:spPr bwMode="auto">
          <a:xfrm>
            <a:off x="3616640" y="1074420"/>
            <a:ext cx="526828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   Medial smooth muscle cell contraction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Stragled</a:t>
            </a: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vasa vasorum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Is</a:t>
            </a:r>
            <a:r>
              <a:rPr lang="ja-JP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ｃ</a:t>
            </a:r>
            <a:r>
              <a:rPr lang="en-US" altLang="ja-JP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hemia</a:t>
            </a:r>
            <a:endParaRPr lang="en-US" altLang="ja-JP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Necrosis         Plaque rupture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　　　　     　</a:t>
            </a:r>
            <a:endParaRPr lang="en-US" altLang="ja-JP" sz="1800" b="1" dirty="0">
              <a:latin typeface="Arial" panose="020B0604020202020204" pitchFamily="34" charset="0"/>
              <a:ea typeface="HGP創英角ﾎﾟｯﾌﾟ体" pitchFamily="50" charset="-128"/>
              <a:cs typeface="Arial" panose="020B0604020202020204" pitchFamily="34" charset="0"/>
            </a:endParaRPr>
          </a:p>
        </p:txBody>
      </p:sp>
      <p:pic>
        <p:nvPicPr>
          <p:cNvPr id="686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05" y="4846860"/>
            <a:ext cx="2736695" cy="126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右矢印 22"/>
          <p:cNvSpPr/>
          <p:nvPr/>
        </p:nvSpPr>
        <p:spPr>
          <a:xfrm rot="19198882">
            <a:off x="8030914" y="2949540"/>
            <a:ext cx="441057" cy="1904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8629" name="テキスト ボックス 23"/>
          <p:cNvSpPr txBox="1">
            <a:spLocks noChangeArrowheads="1"/>
          </p:cNvSpPr>
          <p:nvPr/>
        </p:nvSpPr>
        <p:spPr bwMode="auto">
          <a:xfrm>
            <a:off x="8777028" y="5958840"/>
            <a:ext cx="3788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Dissecting aneurysm </a:t>
            </a:r>
            <a:endParaRPr lang="ja-JP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27827" y="4977317"/>
            <a:ext cx="105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CAVI</a:t>
            </a:r>
            <a:endParaRPr lang="ja-JP" altLang="en-US" sz="2400" dirty="0"/>
          </a:p>
        </p:txBody>
      </p:sp>
      <p:sp>
        <p:nvSpPr>
          <p:cNvPr id="26" name="下矢印 25"/>
          <p:cNvSpPr/>
          <p:nvPr/>
        </p:nvSpPr>
        <p:spPr>
          <a:xfrm flipV="1">
            <a:off x="1856896" y="4961310"/>
            <a:ext cx="284324" cy="3803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9" name="直線コネクタ 18"/>
          <p:cNvCxnSpPr>
            <a:cxnSpLocks/>
          </p:cNvCxnSpPr>
          <p:nvPr/>
        </p:nvCxnSpPr>
        <p:spPr>
          <a:xfrm flipV="1">
            <a:off x="4733904" y="4274049"/>
            <a:ext cx="423723" cy="78229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C61AF16-424F-4A84-AFF6-FE6DA11ED056}"/>
              </a:ext>
            </a:extLst>
          </p:cNvPr>
          <p:cNvSpPr txBox="1"/>
          <p:nvPr/>
        </p:nvSpPr>
        <p:spPr>
          <a:xfrm>
            <a:off x="3166704" y="5732980"/>
            <a:ext cx="356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              Stress</a:t>
            </a:r>
          </a:p>
          <a:p>
            <a:r>
              <a:rPr lang="en-US" altLang="ja-JP" b="1" dirty="0"/>
              <a:t>Vasoconstrictive substances</a:t>
            </a:r>
            <a:endParaRPr kumimoji="1" lang="ja-JP" altLang="en-US" b="1" dirty="0"/>
          </a:p>
        </p:txBody>
      </p:sp>
      <p:sp>
        <p:nvSpPr>
          <p:cNvPr id="37" name="右矢印 8">
            <a:extLst>
              <a:ext uri="{FF2B5EF4-FFF2-40B4-BE49-F238E27FC236}">
                <a16:creationId xmlns:a16="http://schemas.microsoft.com/office/drawing/2014/main" id="{98C8DC07-56B0-4C3F-A327-FAC8C87751DA}"/>
              </a:ext>
            </a:extLst>
          </p:cNvPr>
          <p:cNvSpPr/>
          <p:nvPr/>
        </p:nvSpPr>
        <p:spPr>
          <a:xfrm rot="5400000">
            <a:off x="4786992" y="1757502"/>
            <a:ext cx="195947" cy="244927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C00000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20A8AA2-065B-4032-B9BC-B0C183D7E66B}"/>
              </a:ext>
            </a:extLst>
          </p:cNvPr>
          <p:cNvSpPr txBox="1"/>
          <p:nvPr/>
        </p:nvSpPr>
        <p:spPr>
          <a:xfrm>
            <a:off x="137160" y="106680"/>
            <a:ext cx="9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Fig5</a:t>
            </a:r>
            <a:endParaRPr kumimoji="1" lang="ja-JP" altLang="en-US" dirty="0"/>
          </a:p>
        </p:txBody>
      </p:sp>
      <p:sp>
        <p:nvSpPr>
          <p:cNvPr id="36" name="右矢印 8">
            <a:extLst>
              <a:ext uri="{FF2B5EF4-FFF2-40B4-BE49-F238E27FC236}">
                <a16:creationId xmlns:a16="http://schemas.microsoft.com/office/drawing/2014/main" id="{72B97070-7C54-4D3D-9C06-07125F24D475}"/>
              </a:ext>
            </a:extLst>
          </p:cNvPr>
          <p:cNvSpPr/>
          <p:nvPr/>
        </p:nvSpPr>
        <p:spPr>
          <a:xfrm rot="5400000" flipH="1">
            <a:off x="4542842" y="5489682"/>
            <a:ext cx="179614" cy="277584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C00000"/>
              </a:solidFill>
            </a:endParaRPr>
          </a:p>
        </p:txBody>
      </p:sp>
      <p:sp>
        <p:nvSpPr>
          <p:cNvPr id="38" name="右矢印 8">
            <a:extLst>
              <a:ext uri="{FF2B5EF4-FFF2-40B4-BE49-F238E27FC236}">
                <a16:creationId xmlns:a16="http://schemas.microsoft.com/office/drawing/2014/main" id="{8FA88AAB-2F05-4376-9A2B-BF6B8DB9CB27}"/>
              </a:ext>
            </a:extLst>
          </p:cNvPr>
          <p:cNvSpPr/>
          <p:nvPr/>
        </p:nvSpPr>
        <p:spPr>
          <a:xfrm rot="5400000">
            <a:off x="4743454" y="2330088"/>
            <a:ext cx="234039" cy="217713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C00000"/>
              </a:solidFill>
            </a:endParaRPr>
          </a:p>
        </p:txBody>
      </p:sp>
      <p:sp>
        <p:nvSpPr>
          <p:cNvPr id="39" name="右矢印 22">
            <a:extLst>
              <a:ext uri="{FF2B5EF4-FFF2-40B4-BE49-F238E27FC236}">
                <a16:creationId xmlns:a16="http://schemas.microsoft.com/office/drawing/2014/main" id="{BE78BA51-1D4C-4F59-9D85-575074AA0835}"/>
              </a:ext>
            </a:extLst>
          </p:cNvPr>
          <p:cNvSpPr/>
          <p:nvPr/>
        </p:nvSpPr>
        <p:spPr>
          <a:xfrm>
            <a:off x="5370126" y="2582495"/>
            <a:ext cx="375354" cy="1371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1" name="右矢印 9">
            <a:extLst>
              <a:ext uri="{FF2B5EF4-FFF2-40B4-BE49-F238E27FC236}">
                <a16:creationId xmlns:a16="http://schemas.microsoft.com/office/drawing/2014/main" id="{67B2A311-BF71-4EFC-A58E-A57AD1C266A5}"/>
              </a:ext>
            </a:extLst>
          </p:cNvPr>
          <p:cNvSpPr/>
          <p:nvPr/>
        </p:nvSpPr>
        <p:spPr>
          <a:xfrm rot="3108221" flipV="1">
            <a:off x="7848974" y="4184418"/>
            <a:ext cx="946918" cy="1969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D7F4F2-0867-4CC0-903F-10F9E284EF3D}"/>
              </a:ext>
            </a:extLst>
          </p:cNvPr>
          <p:cNvSpPr txBox="1"/>
          <p:nvPr/>
        </p:nvSpPr>
        <p:spPr>
          <a:xfrm>
            <a:off x="5549072" y="4755564"/>
            <a:ext cx="3177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Strangled </a:t>
            </a:r>
            <a:r>
              <a:rPr lang="en-US" altLang="ja-JP" b="1" dirty="0"/>
              <a:t>v</a:t>
            </a:r>
            <a:r>
              <a:rPr kumimoji="1" lang="en-US" altLang="ja-JP" b="1" dirty="0"/>
              <a:t>asa vasorum </a:t>
            </a:r>
            <a:endParaRPr kumimoji="1" lang="ja-JP" altLang="en-US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6E8E614D-BF23-4A31-A4D5-27676B6C0708}"/>
              </a:ext>
            </a:extLst>
          </p:cNvPr>
          <p:cNvCxnSpPr>
            <a:cxnSpLocks/>
          </p:cNvCxnSpPr>
          <p:nvPr/>
        </p:nvCxnSpPr>
        <p:spPr>
          <a:xfrm flipH="1" flipV="1">
            <a:off x="5476126" y="4171308"/>
            <a:ext cx="462338" cy="68836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AD933143-68EA-4327-A0AC-47E7A8005511}"/>
              </a:ext>
            </a:extLst>
          </p:cNvPr>
          <p:cNvCxnSpPr>
            <a:cxnSpLocks/>
          </p:cNvCxnSpPr>
          <p:nvPr/>
        </p:nvCxnSpPr>
        <p:spPr>
          <a:xfrm>
            <a:off x="4859676" y="2835667"/>
            <a:ext cx="267128" cy="50343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5837C55-C073-4C7E-95D6-8A8E0F23CD59}"/>
              </a:ext>
            </a:extLst>
          </p:cNvPr>
          <p:cNvSpPr txBox="1"/>
          <p:nvPr/>
        </p:nvSpPr>
        <p:spPr>
          <a:xfrm>
            <a:off x="791538" y="2447647"/>
            <a:ext cx="265175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Vulnerable plaque </a:t>
            </a:r>
            <a:endParaRPr kumimoji="1" lang="ja-JP" altLang="en-US" b="1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CAD65458-2BA8-41C3-909A-7F1480D1E86F}"/>
              </a:ext>
            </a:extLst>
          </p:cNvPr>
          <p:cNvCxnSpPr>
            <a:cxnSpLocks/>
          </p:cNvCxnSpPr>
          <p:nvPr/>
        </p:nvCxnSpPr>
        <p:spPr>
          <a:xfrm flipH="1" flipV="1">
            <a:off x="1615440" y="3764280"/>
            <a:ext cx="457200" cy="66294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B89AA8-3127-4D7D-9907-97A618F2D9C6}"/>
              </a:ext>
            </a:extLst>
          </p:cNvPr>
          <p:cNvSpPr/>
          <p:nvPr/>
        </p:nvSpPr>
        <p:spPr>
          <a:xfrm>
            <a:off x="1257642" y="4381341"/>
            <a:ext cx="1827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Vasa vasorum </a:t>
            </a:r>
            <a:endParaRPr lang="ja-JP" altLang="en-US" dirty="0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6387133A-0A7C-4B2D-899F-738B0CF15B58}"/>
              </a:ext>
            </a:extLst>
          </p:cNvPr>
          <p:cNvCxnSpPr>
            <a:cxnSpLocks/>
          </p:cNvCxnSpPr>
          <p:nvPr/>
        </p:nvCxnSpPr>
        <p:spPr>
          <a:xfrm flipH="1">
            <a:off x="1653540" y="2796540"/>
            <a:ext cx="121920" cy="60198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下矢印 25">
            <a:extLst>
              <a:ext uri="{FF2B5EF4-FFF2-40B4-BE49-F238E27FC236}">
                <a16:creationId xmlns:a16="http://schemas.microsoft.com/office/drawing/2014/main" id="{377AF8DD-07BA-4470-8098-973B7F9FE383}"/>
              </a:ext>
            </a:extLst>
          </p:cNvPr>
          <p:cNvSpPr/>
          <p:nvPr/>
        </p:nvSpPr>
        <p:spPr>
          <a:xfrm flipV="1">
            <a:off x="6947484" y="5252235"/>
            <a:ext cx="223364" cy="281940"/>
          </a:xfrm>
          <a:prstGeom prst="downArrow">
            <a:avLst>
              <a:gd name="adj1" fmla="val 4317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1141815-4359-4E22-87D1-CC376DDA20B4}"/>
              </a:ext>
            </a:extLst>
          </p:cNvPr>
          <p:cNvSpPr/>
          <p:nvPr/>
        </p:nvSpPr>
        <p:spPr>
          <a:xfrm>
            <a:off x="5764236" y="5171252"/>
            <a:ext cx="116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ΔCAVI</a:t>
            </a:r>
            <a:endParaRPr lang="ja-JP" altLang="en-US" sz="24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1AC9258-5EF2-4EDC-8A9A-7BA2AAF32B59}"/>
              </a:ext>
            </a:extLst>
          </p:cNvPr>
          <p:cNvSpPr txBox="1"/>
          <p:nvPr/>
        </p:nvSpPr>
        <p:spPr>
          <a:xfrm>
            <a:off x="8486454" y="6488668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Shimizu</a:t>
            </a:r>
            <a:r>
              <a:rPr lang="ja-JP" altLang="en-US" dirty="0"/>
              <a:t>＆</a:t>
            </a:r>
            <a:r>
              <a:rPr lang="en-US" altLang="ja-JP" dirty="0"/>
              <a:t>Shirai </a:t>
            </a:r>
            <a:r>
              <a:rPr kumimoji="1" lang="en-US" altLang="ja-JP" dirty="0"/>
              <a:t>, ISVH, 2021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7489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54CE14-1732-47F0-8EDD-4A8A18C68B67}"/>
              </a:ext>
            </a:extLst>
          </p:cNvPr>
          <p:cNvSpPr txBox="1"/>
          <p:nvPr/>
        </p:nvSpPr>
        <p:spPr>
          <a:xfrm>
            <a:off x="2354581" y="1127760"/>
            <a:ext cx="850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Treatments and </a:t>
            </a: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edicines for </a:t>
            </a:r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</a:rPr>
              <a:t>igh CAVI  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E050508-EB26-435D-B8EC-BD3F4A42FC16}"/>
              </a:ext>
            </a:extLst>
          </p:cNvPr>
          <p:cNvSpPr/>
          <p:nvPr/>
        </p:nvSpPr>
        <p:spPr>
          <a:xfrm>
            <a:off x="980172" y="2641680"/>
            <a:ext cx="2872191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1" dirty="0"/>
              <a:t>Weight</a:t>
            </a:r>
            <a:r>
              <a:rPr lang="ja-JP" altLang="en-US" b="1" dirty="0"/>
              <a:t> </a:t>
            </a:r>
            <a:r>
              <a:rPr lang="en-US" altLang="ja-JP" b="1" dirty="0"/>
              <a:t>reduction</a:t>
            </a:r>
          </a:p>
          <a:p>
            <a:r>
              <a:rPr lang="en-US" altLang="ja-JP" b="1" dirty="0"/>
              <a:t>Visceral fat reduction</a:t>
            </a:r>
          </a:p>
          <a:p>
            <a:r>
              <a:rPr lang="en-US" altLang="ja-JP" b="1" dirty="0"/>
              <a:t>       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699A5B1-5D4E-4CE3-9E03-0E974C3224EC}"/>
              </a:ext>
            </a:extLst>
          </p:cNvPr>
          <p:cNvSpPr/>
          <p:nvPr/>
        </p:nvSpPr>
        <p:spPr>
          <a:xfrm>
            <a:off x="3875225" y="2819984"/>
            <a:ext cx="2121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ARB: Olmesartan</a:t>
            </a:r>
          </a:p>
          <a:p>
            <a:r>
              <a:rPr lang="en-US" altLang="ja-JP" b="1" dirty="0"/>
              <a:t>CCB: Cilnidipine</a:t>
            </a:r>
          </a:p>
          <a:p>
            <a:r>
              <a:rPr lang="en-US" altLang="ja-JP" b="1" dirty="0"/>
              <a:t>          Efonidipine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D58F263-C395-416C-ABAC-D4408DA37C59}"/>
              </a:ext>
            </a:extLst>
          </p:cNvPr>
          <p:cNvSpPr/>
          <p:nvPr/>
        </p:nvSpPr>
        <p:spPr>
          <a:xfrm>
            <a:off x="6246133" y="2831091"/>
            <a:ext cx="2471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Rapid-acting insulin </a:t>
            </a:r>
          </a:p>
          <a:p>
            <a:r>
              <a:rPr lang="en-US" altLang="ja-JP" b="1" dirty="0"/>
              <a:t>Pioglitazone</a:t>
            </a:r>
          </a:p>
          <a:p>
            <a:r>
              <a:rPr lang="en-US" altLang="ja-JP" b="1" dirty="0"/>
              <a:t>Glimepiride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196E6C3-BBBD-4D12-BE47-8F5BB99A464E}"/>
              </a:ext>
            </a:extLst>
          </p:cNvPr>
          <p:cNvSpPr/>
          <p:nvPr/>
        </p:nvSpPr>
        <p:spPr>
          <a:xfrm>
            <a:off x="8812985" y="2874634"/>
            <a:ext cx="28466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/>
              <a:t>Pitavastatin</a:t>
            </a:r>
            <a:endParaRPr lang="en-US" altLang="ja-JP" b="1" dirty="0"/>
          </a:p>
          <a:p>
            <a:r>
              <a:rPr lang="en-US" altLang="ja-JP" b="1" dirty="0"/>
              <a:t>Bezafibrate</a:t>
            </a:r>
          </a:p>
          <a:p>
            <a:r>
              <a:rPr lang="en-US" altLang="ja-JP" b="1" dirty="0" err="1"/>
              <a:t>Eicosapentaenoic</a:t>
            </a:r>
            <a:r>
              <a:rPr lang="en-US" altLang="ja-JP" b="1" dirty="0"/>
              <a:t> acid</a:t>
            </a:r>
          </a:p>
          <a:p>
            <a:endParaRPr lang="en-US" altLang="ja-JP" b="1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43C76A0-0CA5-4B84-BBEC-906B6B09EA62}"/>
              </a:ext>
            </a:extLst>
          </p:cNvPr>
          <p:cNvSpPr/>
          <p:nvPr/>
        </p:nvSpPr>
        <p:spPr>
          <a:xfrm>
            <a:off x="4084259" y="4676295"/>
            <a:ext cx="2569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Resveratrol</a:t>
            </a:r>
          </a:p>
          <a:p>
            <a:r>
              <a:rPr lang="en-US" altLang="ja-JP" b="1" dirty="0"/>
              <a:t> s-Equal</a:t>
            </a:r>
          </a:p>
          <a:p>
            <a:endParaRPr lang="en-US" altLang="ja-JP" b="1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5601327-4F5A-4A47-A9AB-E2B0F6F518A1}"/>
              </a:ext>
            </a:extLst>
          </p:cNvPr>
          <p:cNvSpPr/>
          <p:nvPr/>
        </p:nvSpPr>
        <p:spPr>
          <a:xfrm>
            <a:off x="966562" y="3319860"/>
            <a:ext cx="2803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/>
              <a:t>CPAP therapy for SAS</a:t>
            </a:r>
          </a:p>
          <a:p>
            <a:r>
              <a:rPr lang="en-US" altLang="ja-JP" b="1" dirty="0"/>
              <a:t> Exercise</a:t>
            </a:r>
          </a:p>
          <a:p>
            <a:r>
              <a:rPr lang="en-US" altLang="ja-JP" b="1" dirty="0"/>
              <a:t>Smoking cessation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EF88B01-D2B6-48E4-9884-C4B2D09E64D3}"/>
              </a:ext>
            </a:extLst>
          </p:cNvPr>
          <p:cNvSpPr/>
          <p:nvPr/>
        </p:nvSpPr>
        <p:spPr>
          <a:xfrm>
            <a:off x="804455" y="4145388"/>
            <a:ext cx="2125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     </a:t>
            </a:r>
            <a:r>
              <a:rPr lang="en-US" altLang="ja-JP" b="1" dirty="0" err="1"/>
              <a:t>Waon</a:t>
            </a:r>
            <a:r>
              <a:rPr lang="en-US" altLang="ja-JP" b="1" dirty="0"/>
              <a:t> therapy 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29E4E31-E90B-4E0C-9BDA-94D7F20B7126}"/>
              </a:ext>
            </a:extLst>
          </p:cNvPr>
          <p:cNvSpPr txBox="1"/>
          <p:nvPr/>
        </p:nvSpPr>
        <p:spPr>
          <a:xfrm>
            <a:off x="137160" y="152400"/>
            <a:ext cx="119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Table 1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0D586A-B0EE-47EB-A76D-F5CF7D2BD95C}"/>
              </a:ext>
            </a:extLst>
          </p:cNvPr>
          <p:cNvSpPr txBox="1"/>
          <p:nvPr/>
        </p:nvSpPr>
        <p:spPr>
          <a:xfrm>
            <a:off x="3855720" y="2316480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Rounded MT Bold" panose="020F0704030504030204" pitchFamily="34" charset="0"/>
              </a:rPr>
              <a:t>Antihypertensives</a:t>
            </a:r>
            <a:endParaRPr kumimoji="1" lang="ja-JP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D0386B-4CB9-4D4E-A08E-2CAB609BE784}"/>
              </a:ext>
            </a:extLst>
          </p:cNvPr>
          <p:cNvSpPr txBox="1"/>
          <p:nvPr/>
        </p:nvSpPr>
        <p:spPr>
          <a:xfrm>
            <a:off x="1287780" y="2293620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Rounded MT Bold" panose="020F0704030504030204" pitchFamily="34" charset="0"/>
              </a:rPr>
              <a:t>Life style change</a:t>
            </a:r>
            <a:endParaRPr kumimoji="1" lang="ja-JP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0AC8DD-27A9-4FCA-A6F1-2B9EA24FA310}"/>
              </a:ext>
            </a:extLst>
          </p:cNvPr>
          <p:cNvSpPr txBox="1"/>
          <p:nvPr/>
        </p:nvSpPr>
        <p:spPr>
          <a:xfrm>
            <a:off x="6141720" y="2316480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Rounded MT Bold" panose="020F0704030504030204" pitchFamily="34" charset="0"/>
              </a:rPr>
              <a:t>Anti diabetic drugs </a:t>
            </a:r>
            <a:endParaRPr kumimoji="1" lang="ja-JP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753CB8-BF74-4421-B34D-5900E27AF1BF}"/>
              </a:ext>
            </a:extLst>
          </p:cNvPr>
          <p:cNvSpPr txBox="1"/>
          <p:nvPr/>
        </p:nvSpPr>
        <p:spPr>
          <a:xfrm>
            <a:off x="8656320" y="2331720"/>
            <a:ext cx="260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Arial Rounded MT Bold" panose="020F0704030504030204" pitchFamily="34" charset="0"/>
              </a:rPr>
              <a:t>Lipid lowering agents </a:t>
            </a:r>
            <a:endParaRPr kumimoji="1" lang="ja-JP" alt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691C4F-B569-4862-9E7C-ED0AE43F74D7}"/>
              </a:ext>
            </a:extLst>
          </p:cNvPr>
          <p:cNvSpPr txBox="1"/>
          <p:nvPr/>
        </p:nvSpPr>
        <p:spPr>
          <a:xfrm>
            <a:off x="3896909" y="4272967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>
                <a:latin typeface="Arial Rounded MT Bold" panose="020F0704030504030204" pitchFamily="34" charset="0"/>
              </a:rPr>
              <a:t>Supplyments</a:t>
            </a:r>
            <a:r>
              <a:rPr kumimoji="1" lang="en-US" altLang="ja-JP" b="1" dirty="0">
                <a:latin typeface="Arial Rounded MT Bold" panose="020F0704030504030204" pitchFamily="34" charset="0"/>
              </a:rPr>
              <a:t>  </a:t>
            </a:r>
            <a:endParaRPr kumimoji="1" lang="ja-JP" altLang="en-US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74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334</Words>
  <Application>Microsoft Office PowerPoint</Application>
  <PresentationFormat>ワイド画面</PresentationFormat>
  <Paragraphs>108</Paragraphs>
  <Slides>7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7" baseType="lpstr">
      <vt:lpstr>HGP創英角ﾎﾟｯﾌﾟ体</vt:lpstr>
      <vt:lpstr>ＭＳ Ｐゴシック</vt:lpstr>
      <vt:lpstr>Osaka</vt:lpstr>
      <vt:lpstr>游ゴシック</vt:lpstr>
      <vt:lpstr>游ゴシック Light</vt:lpstr>
      <vt:lpstr>Arial</vt:lpstr>
      <vt:lpstr>Arial Rounded MT Bold</vt:lpstr>
      <vt:lpstr>Times</vt:lpstr>
      <vt:lpstr>Office テーマ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Shirai</dc:creator>
  <cp:lastModifiedBy>Shirai</cp:lastModifiedBy>
  <cp:revision>43</cp:revision>
  <dcterms:created xsi:type="dcterms:W3CDTF">2022-11-01T14:07:53Z</dcterms:created>
  <dcterms:modified xsi:type="dcterms:W3CDTF">2023-08-30T10:27:57Z</dcterms:modified>
</cp:coreProperties>
</file>