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78" r:id="rId2"/>
    <p:sldId id="275" r:id="rId3"/>
    <p:sldId id="283" r:id="rId4"/>
    <p:sldId id="280" r:id="rId5"/>
    <p:sldId id="284" r:id="rId6"/>
    <p:sldId id="260" r:id="rId7"/>
    <p:sldId id="285" r:id="rId8"/>
    <p:sldId id="281" r:id="rId9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92D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93447" autoAdjust="0"/>
  </p:normalViewPr>
  <p:slideViewPr>
    <p:cSldViewPr snapToGrid="0">
      <p:cViewPr varScale="1">
        <p:scale>
          <a:sx n="41" d="100"/>
          <a:sy n="41" d="100"/>
        </p:scale>
        <p:origin x="23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E1CA6-65D4-4E3A-9093-DEBCBE2725EE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6ADB4-9060-460B-A9C7-971D30EB91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432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6ADB4-9060-460B-A9C7-971D30EB91E8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223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965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574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320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172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5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785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200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040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902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542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371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2BF78-5E7A-494B-98E0-3751AE5AACE2}" type="datetimeFigureOut">
              <a:rPr lang="en-SG" smtClean="0"/>
              <a:t>2/5/2024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45562-25DC-4D8F-89F3-580918E9DF0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222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13" Type="http://schemas.openxmlformats.org/officeDocument/2006/relationships/image" Target="../media/image18.jpg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12" Type="http://schemas.openxmlformats.org/officeDocument/2006/relationships/image" Target="../media/image17.jpg"/><Relationship Id="rId17" Type="http://schemas.openxmlformats.org/officeDocument/2006/relationships/image" Target="../media/image21.emf"/><Relationship Id="rId2" Type="http://schemas.openxmlformats.org/officeDocument/2006/relationships/image" Target="../media/image9.png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6.tif"/><Relationship Id="rId5" Type="http://schemas.openxmlformats.org/officeDocument/2006/relationships/image" Target="../media/image11.emf"/><Relationship Id="rId15" Type="http://schemas.openxmlformats.org/officeDocument/2006/relationships/image" Target="../media/image20.jpg"/><Relationship Id="rId10" Type="http://schemas.openxmlformats.org/officeDocument/2006/relationships/image" Target="../media/image15.ti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4.tif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13" Type="http://schemas.openxmlformats.org/officeDocument/2006/relationships/image" Target="../media/image31.tif"/><Relationship Id="rId18" Type="http://schemas.openxmlformats.org/officeDocument/2006/relationships/image" Target="../media/image34.emf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5.tif"/><Relationship Id="rId12" Type="http://schemas.openxmlformats.org/officeDocument/2006/relationships/image" Target="../media/image30.tif"/><Relationship Id="rId17" Type="http://schemas.openxmlformats.org/officeDocument/2006/relationships/oleObject" Target="../embeddings/oleObject13.bin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"/><Relationship Id="rId11" Type="http://schemas.openxmlformats.org/officeDocument/2006/relationships/image" Target="../media/image29.tif"/><Relationship Id="rId5" Type="http://schemas.openxmlformats.org/officeDocument/2006/relationships/image" Target="../media/image23.tif"/><Relationship Id="rId15" Type="http://schemas.openxmlformats.org/officeDocument/2006/relationships/image" Target="../media/image33.png"/><Relationship Id="rId10" Type="http://schemas.openxmlformats.org/officeDocument/2006/relationships/image" Target="../media/image28.tif"/><Relationship Id="rId4" Type="http://schemas.openxmlformats.org/officeDocument/2006/relationships/image" Target="../media/image22.emf"/><Relationship Id="rId9" Type="http://schemas.openxmlformats.org/officeDocument/2006/relationships/image" Target="../media/image27.t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8DA738-48E1-5C49-A6FA-1AAF2F474D3C}"/>
              </a:ext>
            </a:extLst>
          </p:cNvPr>
          <p:cNvSpPr txBox="1"/>
          <p:nvPr/>
        </p:nvSpPr>
        <p:spPr>
          <a:xfrm>
            <a:off x="831850" y="3149600"/>
            <a:ext cx="61087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Supplementary</a:t>
            </a:r>
            <a:endParaRPr lang="en-SG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93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24F488-BF5C-CA59-134C-93699830C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969099"/>
              </p:ext>
            </p:extLst>
          </p:nvPr>
        </p:nvGraphicFramePr>
        <p:xfrm>
          <a:off x="1787629" y="7221803"/>
          <a:ext cx="2217737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4482249" imgH="2908964" progId="Prism6.Document">
                  <p:embed/>
                </p:oleObj>
              </mc:Choice>
              <mc:Fallback>
                <p:oleObj name="Prism 6" r:id="rId2" imgW="4482249" imgH="2908964" progId="Prism6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824F488-BF5C-CA59-134C-93699830C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7629" y="7221803"/>
                        <a:ext cx="2217737" cy="1439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2C2E1FB-DD12-BA9B-840D-58299A97D6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23522"/>
              </p:ext>
            </p:extLst>
          </p:nvPr>
        </p:nvGraphicFramePr>
        <p:xfrm>
          <a:off x="3586211" y="1396735"/>
          <a:ext cx="2187575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4363404" imgH="3006566" progId="Prism6.Document">
                  <p:embed/>
                </p:oleObj>
              </mc:Choice>
              <mc:Fallback>
                <p:oleObj name="Prism 6" r:id="rId4" imgW="4363404" imgH="3006566" progId="Prism6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2C2E1FB-DD12-BA9B-840D-58299A97D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6211" y="1396735"/>
                        <a:ext cx="2187575" cy="150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8A64CC5-6E8B-E6A7-9E26-15E189B34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840625"/>
              </p:ext>
            </p:extLst>
          </p:nvPr>
        </p:nvGraphicFramePr>
        <p:xfrm>
          <a:off x="1769939" y="1478728"/>
          <a:ext cx="2225675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6" imgW="4390775" imgH="2787232" progId="Prism6.Document">
                  <p:embed/>
                </p:oleObj>
              </mc:Choice>
              <mc:Fallback>
                <p:oleObj name="Prism 6" r:id="rId6" imgW="4390775" imgH="2787232" progId="Prism6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8A64CC5-6E8B-E6A7-9E26-15E189B34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9939" y="1478728"/>
                        <a:ext cx="2225675" cy="141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306703-EA56-71F8-B3A3-E8CC7666155B}"/>
              </a:ext>
            </a:extLst>
          </p:cNvPr>
          <p:cNvSpPr txBox="1"/>
          <p:nvPr/>
        </p:nvSpPr>
        <p:spPr>
          <a:xfrm>
            <a:off x="1526830" y="1248894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S1A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A9FFD-2864-A443-999A-180765DC1C34}"/>
              </a:ext>
            </a:extLst>
          </p:cNvPr>
          <p:cNvSpPr txBox="1"/>
          <p:nvPr/>
        </p:nvSpPr>
        <p:spPr>
          <a:xfrm>
            <a:off x="1560932" y="2875789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S1B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C460EEB-EFDA-37C8-BF62-D05FE33C6C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256697"/>
              </p:ext>
            </p:extLst>
          </p:nvPr>
        </p:nvGraphicFramePr>
        <p:xfrm>
          <a:off x="1467819" y="3347651"/>
          <a:ext cx="2406650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8" imgW="4902888" imgH="2719883" progId="Prism6.Document">
                  <p:embed/>
                </p:oleObj>
              </mc:Choice>
              <mc:Fallback>
                <p:oleObj name="Prism 6" r:id="rId8" imgW="4902888" imgH="2719883" progId="Prism6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C460EEB-EFDA-37C8-BF62-D05FE33C6C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7819" y="3347651"/>
                        <a:ext cx="2406650" cy="133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02F1DBE-A99B-BBF1-61FB-669D7B11AE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059928"/>
              </p:ext>
            </p:extLst>
          </p:nvPr>
        </p:nvGraphicFramePr>
        <p:xfrm>
          <a:off x="3464018" y="3280549"/>
          <a:ext cx="24003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0" imgW="4674201" imgH="2828290" progId="Prism6.Document">
                  <p:embed/>
                </p:oleObj>
              </mc:Choice>
              <mc:Fallback>
                <p:oleObj name="Prism 6" r:id="rId10" imgW="4674201" imgH="2828290" progId="Prism6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02F1DBE-A99B-BBF1-61FB-669D7B11AE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64018" y="3280549"/>
                        <a:ext cx="2400300" cy="145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ED84459-DB4F-05F8-B2C8-25EEEDDCBD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367953"/>
              </p:ext>
            </p:extLst>
          </p:nvPr>
        </p:nvGraphicFramePr>
        <p:xfrm>
          <a:off x="3591392" y="5127491"/>
          <a:ext cx="23495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2" imgW="4399778" imgH="2761301" progId="Prism6.Document">
                  <p:embed/>
                </p:oleObj>
              </mc:Choice>
              <mc:Fallback>
                <p:oleObj name="Prism 6" r:id="rId12" imgW="4399778" imgH="2761301" progId="Prism6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ED84459-DB4F-05F8-B2C8-25EEEDDCBD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91392" y="5127491"/>
                        <a:ext cx="2349500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A1A69C6-DD11-94A1-03D4-A46E34E168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85219"/>
              </p:ext>
            </p:extLst>
          </p:nvPr>
        </p:nvGraphicFramePr>
        <p:xfrm>
          <a:off x="1627064" y="5034330"/>
          <a:ext cx="2368550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4" imgW="4518983" imgH="2970190" progId="Prism6.Document">
                  <p:embed/>
                </p:oleObj>
              </mc:Choice>
              <mc:Fallback>
                <p:oleObj name="Prism 6" r:id="rId14" imgW="4518983" imgH="2970190" progId="Prism6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A1A69C6-DD11-94A1-03D4-A46E34E168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27064" y="5034330"/>
                        <a:ext cx="2368550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3FE8F02-A46F-24A8-4628-E805BAD4D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719848"/>
              </p:ext>
            </p:extLst>
          </p:nvPr>
        </p:nvGraphicFramePr>
        <p:xfrm>
          <a:off x="3602403" y="7363728"/>
          <a:ext cx="217646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6" imgW="4564720" imgH="2712320" progId="Prism6.Document">
                  <p:embed/>
                </p:oleObj>
              </mc:Choice>
              <mc:Fallback>
                <p:oleObj name="Prism 6" r:id="rId16" imgW="4564720" imgH="2712320" progId="Prism6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3FE8F02-A46F-24A8-4628-E805BAD4D5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02403" y="7363728"/>
                        <a:ext cx="2176463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2C8805C-A280-6220-750D-B669F737DAE6}"/>
              </a:ext>
            </a:extLst>
          </p:cNvPr>
          <p:cNvSpPr txBox="1">
            <a:spLocks/>
          </p:cNvSpPr>
          <p:nvPr/>
        </p:nvSpPr>
        <p:spPr>
          <a:xfrm>
            <a:off x="2135892" y="1253369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OCT4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64C203-7F9B-E13B-FBC0-90535F41A08F}"/>
              </a:ext>
            </a:extLst>
          </p:cNvPr>
          <p:cNvSpPr txBox="1">
            <a:spLocks/>
          </p:cNvSpPr>
          <p:nvPr/>
        </p:nvSpPr>
        <p:spPr>
          <a:xfrm>
            <a:off x="3850611" y="1253369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NANOG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0EFB16-772A-5295-9F5E-66E35FF8BBD1}"/>
              </a:ext>
            </a:extLst>
          </p:cNvPr>
          <p:cNvSpPr txBox="1">
            <a:spLocks/>
          </p:cNvSpPr>
          <p:nvPr/>
        </p:nvSpPr>
        <p:spPr>
          <a:xfrm>
            <a:off x="4079413" y="3102802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NeuN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804E82D-68F7-13F6-50F0-8F0BE72E12EE}"/>
              </a:ext>
            </a:extLst>
          </p:cNvPr>
          <p:cNvSpPr txBox="1">
            <a:spLocks/>
          </p:cNvSpPr>
          <p:nvPr/>
        </p:nvSpPr>
        <p:spPr>
          <a:xfrm>
            <a:off x="2062475" y="3102802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MAP2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556882D-EBED-FDB1-B161-849956F839DA}"/>
              </a:ext>
            </a:extLst>
          </p:cNvPr>
          <p:cNvSpPr txBox="1">
            <a:spLocks/>
          </p:cNvSpPr>
          <p:nvPr/>
        </p:nvSpPr>
        <p:spPr>
          <a:xfrm>
            <a:off x="2074011" y="6911146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FOXA2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401B06-6A4D-BB0C-2128-8BFC58B5EEAC}"/>
              </a:ext>
            </a:extLst>
          </p:cNvPr>
          <p:cNvSpPr txBox="1">
            <a:spLocks/>
          </p:cNvSpPr>
          <p:nvPr/>
        </p:nvSpPr>
        <p:spPr>
          <a:xfrm>
            <a:off x="3885618" y="6911146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2ACF342-4104-C3D9-F60D-1FFE605057DC}"/>
              </a:ext>
            </a:extLst>
          </p:cNvPr>
          <p:cNvSpPr txBox="1">
            <a:spLocks/>
          </p:cNvSpPr>
          <p:nvPr/>
        </p:nvSpPr>
        <p:spPr>
          <a:xfrm>
            <a:off x="2137943" y="4818732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NeuroD1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726DF31-467F-FFA9-BDA1-7C9135745F84}"/>
              </a:ext>
            </a:extLst>
          </p:cNvPr>
          <p:cNvSpPr txBox="1">
            <a:spLocks/>
          </p:cNvSpPr>
          <p:nvPr/>
        </p:nvSpPr>
        <p:spPr>
          <a:xfrm>
            <a:off x="4005366" y="4830833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i="1" dirty="0">
                <a:latin typeface="Arial" panose="020B0604020202020204" pitchFamily="34" charset="0"/>
                <a:cs typeface="Arial" panose="020B0604020202020204" pitchFamily="34" charset="0"/>
              </a:rPr>
              <a:t>BDNF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4D9CE-8B8B-08B2-CAAD-A64DFCF09601}"/>
              </a:ext>
            </a:extLst>
          </p:cNvPr>
          <p:cNvSpPr txBox="1"/>
          <p:nvPr/>
        </p:nvSpPr>
        <p:spPr>
          <a:xfrm>
            <a:off x="1560931" y="6570752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S1C</a:t>
            </a:r>
          </a:p>
        </p:txBody>
      </p:sp>
    </p:spTree>
    <p:extLst>
      <p:ext uri="{BB962C8B-B14F-4D97-AF65-F5344CB8AC3E}">
        <p14:creationId xmlns:p14="http://schemas.microsoft.com/office/powerpoint/2010/main" val="102285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E63387-5A4F-5243-693E-13178955D58C}"/>
              </a:ext>
            </a:extLst>
          </p:cNvPr>
          <p:cNvSpPr txBox="1"/>
          <p:nvPr/>
        </p:nvSpPr>
        <p:spPr>
          <a:xfrm>
            <a:off x="0" y="162913"/>
            <a:ext cx="7772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Supplementary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igure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qPCR quality control of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day 40 dopaminergic neurons (A)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RT-qPCR analysis of relative mRNA expression of stem cell markers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OCT4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NANOG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RT-qPCR analysis of relative mRNA expression of neuronal markers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MAP2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NeuN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NeuroD1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BDNF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RT-qPCR analysis of relative mRNA expression of dopaminergic neuron-specific markers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FOXA2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DAT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(A-C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Data is represented as mean ± SD (n≥3). Data was analyzed by unpaired student’s t-test. Data was analyzed by unpaired student’s t-test. 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0.05. 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0.01. 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0.001. ****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0.0001. </a:t>
            </a:r>
            <a:endParaRPr lang="en-SG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8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EB697-A3A5-01FB-300E-03DABB0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146" y="1963188"/>
            <a:ext cx="1864669" cy="46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EEA70-08F6-84BD-7C5A-2F9214E9A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46" y="1629079"/>
            <a:ext cx="1907606" cy="272516"/>
          </a:xfrm>
          <a:prstGeom prst="rect">
            <a:avLst/>
          </a:prstGeom>
        </p:spPr>
      </p:pic>
      <p:graphicFrame>
        <p:nvGraphicFramePr>
          <p:cNvPr id="4" name="Table 25">
            <a:extLst>
              <a:ext uri="{FF2B5EF4-FFF2-40B4-BE49-F238E27FC236}">
                <a16:creationId xmlns:a16="http://schemas.microsoft.com/office/drawing/2014/main" id="{7984C74B-5113-4BED-3D81-9B8622EA5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62947"/>
              </p:ext>
            </p:extLst>
          </p:nvPr>
        </p:nvGraphicFramePr>
        <p:xfrm>
          <a:off x="3775898" y="1610880"/>
          <a:ext cx="928819" cy="79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819">
                  <a:extLst>
                    <a:ext uri="{9D8B030D-6E8A-4147-A177-3AD203B41FA5}">
                      <a16:colId xmlns:a16="http://schemas.microsoft.com/office/drawing/2014/main" val="1786243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SG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OCTN1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53731"/>
                  </a:ext>
                </a:extLst>
              </a:tr>
              <a:tr h="423512">
                <a:tc>
                  <a:txBody>
                    <a:bodyPr/>
                    <a:lstStyle/>
                    <a:p>
                      <a:pPr algn="ctr"/>
                      <a:r>
                        <a:rPr lang="en-SG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Caveolin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12206"/>
                  </a:ext>
                </a:extLst>
              </a:tr>
            </a:tbl>
          </a:graphicData>
        </a:graphic>
      </p:graphicFrame>
      <p:graphicFrame>
        <p:nvGraphicFramePr>
          <p:cNvPr id="5" name="Table 25">
            <a:extLst>
              <a:ext uri="{FF2B5EF4-FFF2-40B4-BE49-F238E27FC236}">
                <a16:creationId xmlns:a16="http://schemas.microsoft.com/office/drawing/2014/main" id="{C409AA32-74FB-775B-A5A3-F0FFDFC6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661007"/>
              </p:ext>
            </p:extLst>
          </p:nvPr>
        </p:nvGraphicFramePr>
        <p:xfrm>
          <a:off x="6735182" y="1615424"/>
          <a:ext cx="649770" cy="79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770">
                  <a:extLst>
                    <a:ext uri="{9D8B030D-6E8A-4147-A177-3AD203B41FA5}">
                      <a16:colId xmlns:a16="http://schemas.microsoft.com/office/drawing/2014/main" val="1786243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SG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60kDa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53731"/>
                  </a:ext>
                </a:extLst>
              </a:tr>
              <a:tr h="423512">
                <a:tc>
                  <a:txBody>
                    <a:bodyPr/>
                    <a:lstStyle/>
                    <a:p>
                      <a:pPr algn="ctr"/>
                      <a:r>
                        <a:rPr lang="en-SG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22kDa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12206"/>
                  </a:ext>
                </a:extLst>
              </a:tr>
            </a:tbl>
          </a:graphicData>
        </a:graphic>
      </p:graphicFrame>
      <p:graphicFrame>
        <p:nvGraphicFramePr>
          <p:cNvPr id="6" name="Table 29">
            <a:extLst>
              <a:ext uri="{FF2B5EF4-FFF2-40B4-BE49-F238E27FC236}">
                <a16:creationId xmlns:a16="http://schemas.microsoft.com/office/drawing/2014/main" id="{FD14A525-3E6B-7748-996F-3B682C8C8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7139"/>
              </p:ext>
            </p:extLst>
          </p:nvPr>
        </p:nvGraphicFramePr>
        <p:xfrm>
          <a:off x="4766145" y="980771"/>
          <a:ext cx="190760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869">
                  <a:extLst>
                    <a:ext uri="{9D8B030D-6E8A-4147-A177-3AD203B41FA5}">
                      <a16:colId xmlns:a16="http://schemas.microsoft.com/office/drawing/2014/main" val="1722801020"/>
                    </a:ext>
                  </a:extLst>
                </a:gridCol>
                <a:gridCol w="635869">
                  <a:extLst>
                    <a:ext uri="{9D8B030D-6E8A-4147-A177-3AD203B41FA5}">
                      <a16:colId xmlns:a16="http://schemas.microsoft.com/office/drawing/2014/main" val="2530434372"/>
                    </a:ext>
                  </a:extLst>
                </a:gridCol>
                <a:gridCol w="635869">
                  <a:extLst>
                    <a:ext uri="{9D8B030D-6E8A-4147-A177-3AD203B41FA5}">
                      <a16:colId xmlns:a16="http://schemas.microsoft.com/office/drawing/2014/main" val="927610518"/>
                    </a:ext>
                  </a:extLst>
                </a:gridCol>
              </a:tblGrid>
              <a:tr h="399301">
                <a:tc>
                  <a:txBody>
                    <a:bodyPr/>
                    <a:lstStyle/>
                    <a:p>
                      <a:pPr algn="ctr"/>
                      <a:r>
                        <a:rPr lang="en-S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SH-SY5Y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D40 iDA + 6OHDA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D40</a:t>
                      </a:r>
                    </a:p>
                    <a:p>
                      <a:pPr algn="ctr"/>
                      <a:r>
                        <a:rPr lang="en-SG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773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C76B599-5427-B884-CF7F-2350CCF3C8CC}"/>
              </a:ext>
            </a:extLst>
          </p:cNvPr>
          <p:cNvSpPr txBox="1"/>
          <p:nvPr/>
        </p:nvSpPr>
        <p:spPr>
          <a:xfrm>
            <a:off x="268255" y="149703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S2A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6CC6ACE-964D-C9E7-0BB5-B87F31124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19528"/>
              </p:ext>
            </p:extLst>
          </p:nvPr>
        </p:nvGraphicFramePr>
        <p:xfrm>
          <a:off x="971220" y="3835032"/>
          <a:ext cx="2439084" cy="2724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4052247" imgH="4529657" progId="Prism6.Document">
                  <p:embed/>
                </p:oleObj>
              </mc:Choice>
              <mc:Fallback>
                <p:oleObj name="Prism 6" r:id="rId4" imgW="4052247" imgH="4529657" progId="Prism6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6CC6ACE-964D-C9E7-0BB5-B87F31124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220" y="3835032"/>
                        <a:ext cx="2439084" cy="2724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C0048F-FC82-9757-60B4-A6857175C0B8}"/>
              </a:ext>
            </a:extLst>
          </p:cNvPr>
          <p:cNvSpPr txBox="1"/>
          <p:nvPr/>
        </p:nvSpPr>
        <p:spPr>
          <a:xfrm>
            <a:off x="254234" y="3271855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46A26-37BA-D7DA-800F-D0FB6217EE3C}"/>
              </a:ext>
            </a:extLst>
          </p:cNvPr>
          <p:cNvSpPr txBox="1"/>
          <p:nvPr/>
        </p:nvSpPr>
        <p:spPr>
          <a:xfrm>
            <a:off x="1591393" y="3315792"/>
            <a:ext cx="15087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Cellular ET Uptake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438D3B7-A9D4-61D0-E874-2423053AFC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947519"/>
              </p:ext>
            </p:extLst>
          </p:nvPr>
        </p:nvGraphicFramePr>
        <p:xfrm>
          <a:off x="4431590" y="3561147"/>
          <a:ext cx="2614701" cy="301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6" imgW="3884784" imgH="4474914" progId="Prism6.Document">
                  <p:embed/>
                </p:oleObj>
              </mc:Choice>
              <mc:Fallback>
                <p:oleObj name="Prism 6" r:id="rId6" imgW="3884784" imgH="4474914" progId="Prism6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438D3B7-A9D4-61D0-E874-2423053AF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1590" y="3561147"/>
                        <a:ext cx="2614701" cy="3012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E1D7CDA-592B-47F4-AB1F-0528A442BA06}"/>
              </a:ext>
            </a:extLst>
          </p:cNvPr>
          <p:cNvSpPr txBox="1"/>
          <p:nvPr/>
        </p:nvSpPr>
        <p:spPr>
          <a:xfrm>
            <a:off x="3876802" y="3244928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38288D-F366-2D7D-5FF7-656EAD1142CD}"/>
              </a:ext>
            </a:extLst>
          </p:cNvPr>
          <p:cNvSpPr txBox="1">
            <a:spLocks/>
          </p:cNvSpPr>
          <p:nvPr/>
        </p:nvSpPr>
        <p:spPr>
          <a:xfrm>
            <a:off x="5103685" y="3347261"/>
            <a:ext cx="1570067" cy="253308"/>
          </a:xfrm>
          <a:prstGeom prst="rect">
            <a:avLst/>
          </a:prstGeom>
        </p:spPr>
        <p:txBody>
          <a:bodyPr vert="horz" lIns="103632" tIns="51816" rIns="103632" bIns="5181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Cellular ET Uptake</a:t>
            </a:r>
          </a:p>
        </p:txBody>
      </p:sp>
      <p:pic>
        <p:nvPicPr>
          <p:cNvPr id="50" name="Picture 49" descr="A group of blue dots&#10;&#10;Description automatically generated with medium confidence">
            <a:extLst>
              <a:ext uri="{FF2B5EF4-FFF2-40B4-BE49-F238E27FC236}">
                <a16:creationId xmlns:a16="http://schemas.microsoft.com/office/drawing/2014/main" id="{B678BE4A-E99F-6D3B-D4CA-5D45B9E18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0" y="7017564"/>
            <a:ext cx="1297064" cy="1297064"/>
          </a:xfrm>
          <a:prstGeom prst="rect">
            <a:avLst/>
          </a:prstGeom>
        </p:spPr>
      </p:pic>
      <p:pic>
        <p:nvPicPr>
          <p:cNvPr id="52" name="Picture 51" descr="A green glowing cells on a black background&#10;&#10;Description automatically generated">
            <a:extLst>
              <a:ext uri="{FF2B5EF4-FFF2-40B4-BE49-F238E27FC236}">
                <a16:creationId xmlns:a16="http://schemas.microsoft.com/office/drawing/2014/main" id="{92D58091-C4FF-7F20-6140-636930F82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19" y="7006647"/>
            <a:ext cx="1358376" cy="1307981"/>
          </a:xfrm>
          <a:prstGeom prst="rect">
            <a:avLst/>
          </a:prstGeom>
        </p:spPr>
      </p:pic>
      <p:pic>
        <p:nvPicPr>
          <p:cNvPr id="54" name="Picture 53" descr="Red and black background with many lines&#10;&#10;Description automatically generated with medium confidence">
            <a:extLst>
              <a:ext uri="{FF2B5EF4-FFF2-40B4-BE49-F238E27FC236}">
                <a16:creationId xmlns:a16="http://schemas.microsoft.com/office/drawing/2014/main" id="{2375486C-9D30-CF60-B060-2E5DF8461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37" y="8611634"/>
            <a:ext cx="1295517" cy="1297064"/>
          </a:xfrm>
          <a:prstGeom prst="rect">
            <a:avLst/>
          </a:prstGeom>
        </p:spPr>
      </p:pic>
      <p:pic>
        <p:nvPicPr>
          <p:cNvPr id="56" name="Picture 55" descr="A close-up of a cell&#10;&#10;Description automatically generated">
            <a:extLst>
              <a:ext uri="{FF2B5EF4-FFF2-40B4-BE49-F238E27FC236}">
                <a16:creationId xmlns:a16="http://schemas.microsoft.com/office/drawing/2014/main" id="{C77F7C9F-E0B1-4A96-33BA-BCF930F7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19" y="8609239"/>
            <a:ext cx="1358375" cy="1305068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6AF551-A037-8EDA-A6AD-7E8EAB9E386F}"/>
              </a:ext>
            </a:extLst>
          </p:cNvPr>
          <p:cNvCxnSpPr>
            <a:cxnSpLocks/>
          </p:cNvCxnSpPr>
          <p:nvPr/>
        </p:nvCxnSpPr>
        <p:spPr>
          <a:xfrm>
            <a:off x="3645833" y="9878965"/>
            <a:ext cx="33688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25FBB910-A976-2103-2C5B-2DF48C206A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3" y="7017564"/>
            <a:ext cx="1297064" cy="1297064"/>
          </a:xfrm>
          <a:prstGeom prst="rect">
            <a:avLst/>
          </a:prstGeom>
        </p:spPr>
      </p:pic>
      <p:pic>
        <p:nvPicPr>
          <p:cNvPr id="59" name="Picture 58" descr="A picture containing laser&#10;&#10;Description automatically generated">
            <a:extLst>
              <a:ext uri="{FF2B5EF4-FFF2-40B4-BE49-F238E27FC236}">
                <a16:creationId xmlns:a16="http://schemas.microsoft.com/office/drawing/2014/main" id="{F04D49BF-5F76-27AC-7B78-0820B96873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84" y="7017564"/>
            <a:ext cx="1297064" cy="1297064"/>
          </a:xfrm>
          <a:prstGeom prst="rect">
            <a:avLst/>
          </a:prstGeom>
        </p:spPr>
      </p:pic>
      <p:pic>
        <p:nvPicPr>
          <p:cNvPr id="60" name="Picture 59" descr="A close up of a fire&#10;&#10;Description automatically generated with medium confidence">
            <a:extLst>
              <a:ext uri="{FF2B5EF4-FFF2-40B4-BE49-F238E27FC236}">
                <a16:creationId xmlns:a16="http://schemas.microsoft.com/office/drawing/2014/main" id="{39775C59-C3B8-5E9E-FD97-7F7BDA3DDE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3" y="8611633"/>
            <a:ext cx="1325999" cy="1297064"/>
          </a:xfrm>
          <a:prstGeom prst="rect">
            <a:avLst/>
          </a:prstGeom>
        </p:spPr>
      </p:pic>
      <p:pic>
        <p:nvPicPr>
          <p:cNvPr id="61" name="Picture 60" descr="A picture containing laser&#10;&#10;Description automatically generated">
            <a:extLst>
              <a:ext uri="{FF2B5EF4-FFF2-40B4-BE49-F238E27FC236}">
                <a16:creationId xmlns:a16="http://schemas.microsoft.com/office/drawing/2014/main" id="{8AF71DA5-604E-7545-BC01-2A7BAF5654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84" y="8617243"/>
            <a:ext cx="1325999" cy="129706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E5F93E2-8390-9982-7D1A-89C654517038}"/>
              </a:ext>
            </a:extLst>
          </p:cNvPr>
          <p:cNvSpPr txBox="1"/>
          <p:nvPr/>
        </p:nvSpPr>
        <p:spPr>
          <a:xfrm>
            <a:off x="1259166" y="6787666"/>
            <a:ext cx="204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6A9F49E-9F21-7235-9553-C9A20E92EDB7}"/>
              </a:ext>
            </a:extLst>
          </p:cNvPr>
          <p:cNvSpPr txBox="1"/>
          <p:nvPr/>
        </p:nvSpPr>
        <p:spPr>
          <a:xfrm>
            <a:off x="1232297" y="8392169"/>
            <a:ext cx="204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OCTN1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614154-1649-D258-747A-88E54A4F9938}"/>
              </a:ext>
            </a:extLst>
          </p:cNvPr>
          <p:cNvSpPr txBox="1"/>
          <p:nvPr/>
        </p:nvSpPr>
        <p:spPr>
          <a:xfrm>
            <a:off x="2110593" y="6787666"/>
            <a:ext cx="197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Tyrosine Hydroxylase</a:t>
            </a:r>
            <a:r>
              <a:rPr lang="en-SG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C90AA1-4CEE-0B89-6BF8-FBCF34E4634B}"/>
              </a:ext>
            </a:extLst>
          </p:cNvPr>
          <p:cNvSpPr txBox="1"/>
          <p:nvPr/>
        </p:nvSpPr>
        <p:spPr>
          <a:xfrm>
            <a:off x="2647090" y="8400998"/>
            <a:ext cx="91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Merge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400D51-3D90-895A-6E00-34B8DEFE9A50}"/>
              </a:ext>
            </a:extLst>
          </p:cNvPr>
          <p:cNvSpPr txBox="1"/>
          <p:nvPr/>
        </p:nvSpPr>
        <p:spPr>
          <a:xfrm>
            <a:off x="268255" y="6541230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A79C25-9DA2-16D1-1C15-59EC71EF5FC3}"/>
              </a:ext>
            </a:extLst>
          </p:cNvPr>
          <p:cNvCxnSpPr>
            <a:cxnSpLocks/>
          </p:cNvCxnSpPr>
          <p:nvPr/>
        </p:nvCxnSpPr>
        <p:spPr>
          <a:xfrm>
            <a:off x="1835321" y="82347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39D1AC1-B1F4-F655-290E-D7277BD5E1A3}"/>
              </a:ext>
            </a:extLst>
          </p:cNvPr>
          <p:cNvCxnSpPr>
            <a:cxnSpLocks/>
          </p:cNvCxnSpPr>
          <p:nvPr/>
        </p:nvCxnSpPr>
        <p:spPr>
          <a:xfrm>
            <a:off x="3245021" y="82220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8462A8A-7521-A14D-ADEC-5343A340CE50}"/>
              </a:ext>
            </a:extLst>
          </p:cNvPr>
          <p:cNvCxnSpPr>
            <a:cxnSpLocks/>
          </p:cNvCxnSpPr>
          <p:nvPr/>
        </p:nvCxnSpPr>
        <p:spPr>
          <a:xfrm>
            <a:off x="1873421" y="97841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160D174-CE4F-27FB-4AAD-FEECB1A482CC}"/>
              </a:ext>
            </a:extLst>
          </p:cNvPr>
          <p:cNvCxnSpPr>
            <a:cxnSpLocks/>
          </p:cNvCxnSpPr>
          <p:nvPr/>
        </p:nvCxnSpPr>
        <p:spPr>
          <a:xfrm>
            <a:off x="3270421" y="97841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A1AD354-2916-A57B-B371-12D2D22BF88B}"/>
              </a:ext>
            </a:extLst>
          </p:cNvPr>
          <p:cNvSpPr txBox="1"/>
          <p:nvPr/>
        </p:nvSpPr>
        <p:spPr>
          <a:xfrm>
            <a:off x="5719948" y="6748590"/>
            <a:ext cx="197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Tyrosine Hydroxylase</a:t>
            </a:r>
            <a:r>
              <a:rPr lang="en-SG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A854D3-5BAD-D2A3-617F-419B8196DD60}"/>
              </a:ext>
            </a:extLst>
          </p:cNvPr>
          <p:cNvSpPr txBox="1"/>
          <p:nvPr/>
        </p:nvSpPr>
        <p:spPr>
          <a:xfrm>
            <a:off x="4828836" y="6787666"/>
            <a:ext cx="204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9EBA92E-C22D-2AA2-23DD-466C1FF6707E}"/>
              </a:ext>
            </a:extLst>
          </p:cNvPr>
          <p:cNvSpPr txBox="1"/>
          <p:nvPr/>
        </p:nvSpPr>
        <p:spPr>
          <a:xfrm>
            <a:off x="4808011" y="8391157"/>
            <a:ext cx="2041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OCTN1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5FAC1E1-9057-2C45-1302-516CFFD0CDF4}"/>
              </a:ext>
            </a:extLst>
          </p:cNvPr>
          <p:cNvSpPr txBox="1"/>
          <p:nvPr/>
        </p:nvSpPr>
        <p:spPr>
          <a:xfrm>
            <a:off x="6302173" y="8391157"/>
            <a:ext cx="91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Merge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98CF4B-DCCB-4959-77FF-41FCAA334894}"/>
              </a:ext>
            </a:extLst>
          </p:cNvPr>
          <p:cNvCxnSpPr>
            <a:cxnSpLocks/>
          </p:cNvCxnSpPr>
          <p:nvPr/>
        </p:nvCxnSpPr>
        <p:spPr>
          <a:xfrm>
            <a:off x="5390021" y="82220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8409B26-86D0-4677-C58A-DF2264F32D5E}"/>
              </a:ext>
            </a:extLst>
          </p:cNvPr>
          <p:cNvCxnSpPr>
            <a:cxnSpLocks/>
          </p:cNvCxnSpPr>
          <p:nvPr/>
        </p:nvCxnSpPr>
        <p:spPr>
          <a:xfrm>
            <a:off x="6870272" y="82220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B8E0DE-C925-97B1-8D0A-624242A0F99A}"/>
              </a:ext>
            </a:extLst>
          </p:cNvPr>
          <p:cNvCxnSpPr>
            <a:cxnSpLocks/>
          </p:cNvCxnSpPr>
          <p:nvPr/>
        </p:nvCxnSpPr>
        <p:spPr>
          <a:xfrm>
            <a:off x="5390094" y="978418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D3E913F-CB3D-BEA2-2FA1-D11D5FE847E4}"/>
              </a:ext>
            </a:extLst>
          </p:cNvPr>
          <p:cNvCxnSpPr>
            <a:cxnSpLocks/>
          </p:cNvCxnSpPr>
          <p:nvPr/>
        </p:nvCxnSpPr>
        <p:spPr>
          <a:xfrm>
            <a:off x="6877061" y="9783832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A6DEAF-1527-79EA-3C47-B6856A8CC74D}"/>
              </a:ext>
            </a:extLst>
          </p:cNvPr>
          <p:cNvSpPr txBox="1"/>
          <p:nvPr/>
        </p:nvSpPr>
        <p:spPr>
          <a:xfrm>
            <a:off x="3876802" y="6553867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S2F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986BF5C-D4C1-01C7-7A0A-9A76D4CB9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756808"/>
              </p:ext>
            </p:extLst>
          </p:nvPr>
        </p:nvGraphicFramePr>
        <p:xfrm>
          <a:off x="936832" y="378460"/>
          <a:ext cx="2287587" cy="294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6" imgW="3954650" imgH="5084655" progId="Prism6.Document">
                  <p:embed/>
                </p:oleObj>
              </mc:Choice>
              <mc:Fallback>
                <p:oleObj name="Prism 6" r:id="rId16" imgW="3954650" imgH="5084655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36832" y="378460"/>
                        <a:ext cx="2287587" cy="294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6360329-4D55-56DE-4B3C-E4654B3697B3}"/>
              </a:ext>
            </a:extLst>
          </p:cNvPr>
          <p:cNvSpPr txBox="1"/>
          <p:nvPr/>
        </p:nvSpPr>
        <p:spPr>
          <a:xfrm>
            <a:off x="3913067" y="149703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S2B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3C291-89FE-3905-626C-9401D92303F5}"/>
              </a:ext>
            </a:extLst>
          </p:cNvPr>
          <p:cNvSpPr txBox="1"/>
          <p:nvPr/>
        </p:nvSpPr>
        <p:spPr>
          <a:xfrm>
            <a:off x="1691938" y="160114"/>
            <a:ext cx="16305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Cell viability assay</a:t>
            </a:r>
          </a:p>
        </p:txBody>
      </p:sp>
    </p:spTree>
    <p:extLst>
      <p:ext uri="{BB962C8B-B14F-4D97-AF65-F5344CB8AC3E}">
        <p14:creationId xmlns:p14="http://schemas.microsoft.com/office/powerpoint/2010/main" val="103955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31914-AFE4-4847-FAC0-18EA1A64F7A7}"/>
              </a:ext>
            </a:extLst>
          </p:cNvPr>
          <p:cNvSpPr txBox="1"/>
          <p:nvPr/>
        </p:nvSpPr>
        <p:spPr>
          <a:xfrm>
            <a:off x="0" y="212911"/>
            <a:ext cx="7772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Supplementary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igure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Expression of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ET transporter, OCTN1, and intracellular uptake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 ET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protects TH+ cells.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(A)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rotection of ET against 6-OHDA neurotoxicity was dose-depende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nt.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Western blot showing expression of OCTN1 in SH-SY5Y, D40 iDA and 6OHDA treated D40 iDA lysates, respectively. Images are representative of three independent experiments (n=3).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LC-MS assay showing ET uptake into SH-SY5Ys (n=3).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(D)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LC-MS assay showing ET uptake into day 40 iDAs (n=3).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Confocal imagining showing expression of TH and OCTN1 in SH-SY5Ys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(D)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Confocal imagining showing expression of TH and  OCTN1 in D40 iDAs. Images are representative of three independent experiments (n=3).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(A, C-D)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Data is represented as mean ± SD (n=3). Data were analyzed by One-Way ANOVA with Bonferroni’s multiple comparison post-hoc test.  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0.05. 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0.01. 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0.001. ****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0.0001.</a:t>
            </a:r>
            <a:endParaRPr lang="en-SG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8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5C49C3B8-A338-CF39-9586-3E6F45C411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268264"/>
              </p:ext>
            </p:extLst>
          </p:nvPr>
        </p:nvGraphicFramePr>
        <p:xfrm>
          <a:off x="551405" y="4337736"/>
          <a:ext cx="2439084" cy="272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4164970" imgH="4657872" progId="Prism6.Document">
                  <p:embed/>
                </p:oleObj>
              </mc:Choice>
              <mc:Fallback>
                <p:oleObj name="Prism 6" r:id="rId3" imgW="4164970" imgH="4657872" progId="Prism6.Document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5C49C3B8-A338-CF39-9586-3E6F45C41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405" y="4337736"/>
                        <a:ext cx="2439084" cy="2726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462F2C16-51EA-12D0-AF2D-2EC6BF7494B8}"/>
              </a:ext>
            </a:extLst>
          </p:cNvPr>
          <p:cNvSpPr txBox="1"/>
          <p:nvPr/>
        </p:nvSpPr>
        <p:spPr>
          <a:xfrm>
            <a:off x="1283249" y="481832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S3A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18A64-B81E-272B-FF57-62FA51476FBF}"/>
              </a:ext>
            </a:extLst>
          </p:cNvPr>
          <p:cNvSpPr txBox="1"/>
          <p:nvPr/>
        </p:nvSpPr>
        <p:spPr>
          <a:xfrm>
            <a:off x="1078137" y="4252852"/>
            <a:ext cx="13856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Propidium Iodide</a:t>
            </a:r>
          </a:p>
        </p:txBody>
      </p:sp>
      <p:pic>
        <p:nvPicPr>
          <p:cNvPr id="2" name="Picture 1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F8A7BADF-6D5A-822D-F931-9D64716A2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00" y="1865684"/>
            <a:ext cx="1389576" cy="1040631"/>
          </a:xfrm>
          <a:prstGeom prst="rect">
            <a:avLst/>
          </a:prstGeom>
        </p:spPr>
      </p:pic>
      <p:pic>
        <p:nvPicPr>
          <p:cNvPr id="3" name="Picture 2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8BC4900E-3F03-7F0F-C75A-A135B23BA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01" y="2937395"/>
            <a:ext cx="1389576" cy="1046269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42FB7E28-36C1-91A6-6748-EC406481EF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47" y="782351"/>
            <a:ext cx="1385620" cy="1037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861BA3-FAA5-52FF-CF49-F2BF0D50F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89" y="1874409"/>
            <a:ext cx="1385621" cy="1039187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63201263-D167-BE97-F33A-69432004A6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89" y="2942602"/>
            <a:ext cx="1385621" cy="1043291"/>
          </a:xfrm>
          <a:prstGeom prst="rect">
            <a:avLst/>
          </a:prstGeom>
        </p:spPr>
      </p:pic>
      <p:pic>
        <p:nvPicPr>
          <p:cNvPr id="20" name="Picture 19" descr="Blue lights in the dark&#10;&#10;Description automatically generated with low confidence">
            <a:extLst>
              <a:ext uri="{FF2B5EF4-FFF2-40B4-BE49-F238E27FC236}">
                <a16:creationId xmlns:a16="http://schemas.microsoft.com/office/drawing/2014/main" id="{9B9745A5-C7E7-0FE7-A5AF-6AB2A9062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0" y="778376"/>
            <a:ext cx="1385620" cy="1043290"/>
          </a:xfrm>
          <a:prstGeom prst="rect">
            <a:avLst/>
          </a:prstGeom>
        </p:spPr>
      </p:pic>
      <p:pic>
        <p:nvPicPr>
          <p:cNvPr id="21" name="Picture 20" descr="Red lights in the dark&#10;&#10;Description automatically generated with medium confidence">
            <a:extLst>
              <a:ext uri="{FF2B5EF4-FFF2-40B4-BE49-F238E27FC236}">
                <a16:creationId xmlns:a16="http://schemas.microsoft.com/office/drawing/2014/main" id="{9CC45671-1910-1FCE-9AF4-7F4D9B914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0" y="1861709"/>
            <a:ext cx="1391155" cy="1039187"/>
          </a:xfrm>
          <a:prstGeom prst="rect">
            <a:avLst/>
          </a:prstGeom>
        </p:spPr>
      </p:pic>
      <p:pic>
        <p:nvPicPr>
          <p:cNvPr id="28" name="Picture 2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E9B9950-A9BA-B243-C7F7-0456802EB8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0" y="2942602"/>
            <a:ext cx="1385620" cy="1049463"/>
          </a:xfrm>
          <a:prstGeom prst="rect">
            <a:avLst/>
          </a:prstGeom>
        </p:spPr>
      </p:pic>
      <p:pic>
        <p:nvPicPr>
          <p:cNvPr id="29" name="Picture 28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00F6D959-2A9E-994A-51A4-65034F73A5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90" y="783347"/>
            <a:ext cx="1388164" cy="10406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1CEB85-79D0-9961-E577-0AA441142C78}"/>
              </a:ext>
            </a:extLst>
          </p:cNvPr>
          <p:cNvSpPr txBox="1"/>
          <p:nvPr/>
        </p:nvSpPr>
        <p:spPr>
          <a:xfrm>
            <a:off x="2157819" y="555991"/>
            <a:ext cx="875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ECEA82-BB40-35CE-76AD-57B71924B95B}"/>
              </a:ext>
            </a:extLst>
          </p:cNvPr>
          <p:cNvSpPr txBox="1"/>
          <p:nvPr/>
        </p:nvSpPr>
        <p:spPr>
          <a:xfrm>
            <a:off x="3518073" y="552016"/>
            <a:ext cx="875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6OHDA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759818-FC62-B3D8-B68D-A48984F96C3A}"/>
              </a:ext>
            </a:extLst>
          </p:cNvPr>
          <p:cNvSpPr txBox="1"/>
          <p:nvPr/>
        </p:nvSpPr>
        <p:spPr>
          <a:xfrm>
            <a:off x="4825973" y="552016"/>
            <a:ext cx="1196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6OHDA + 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48CD9-E099-D1B6-C49E-C63EF057B4F7}"/>
              </a:ext>
            </a:extLst>
          </p:cNvPr>
          <p:cNvSpPr txBox="1"/>
          <p:nvPr/>
        </p:nvSpPr>
        <p:spPr>
          <a:xfrm rot="16200000">
            <a:off x="1211202" y="978291"/>
            <a:ext cx="950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A6B480-EADF-FB02-863E-49BEF933FEDD}"/>
              </a:ext>
            </a:extLst>
          </p:cNvPr>
          <p:cNvSpPr txBox="1"/>
          <p:nvPr/>
        </p:nvSpPr>
        <p:spPr>
          <a:xfrm rot="16200000">
            <a:off x="1218942" y="2102565"/>
            <a:ext cx="929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MitoSOX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CDD775-717E-3457-76F3-F1C2A6072420}"/>
              </a:ext>
            </a:extLst>
          </p:cNvPr>
          <p:cNvSpPr txBox="1"/>
          <p:nvPr/>
        </p:nvSpPr>
        <p:spPr>
          <a:xfrm rot="16200000">
            <a:off x="1282275" y="3192041"/>
            <a:ext cx="80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F0721A-2265-5875-B4A3-FF4FA8D7C5FA}"/>
              </a:ext>
            </a:extLst>
          </p:cNvPr>
          <p:cNvSpPr txBox="1"/>
          <p:nvPr/>
        </p:nvSpPr>
        <p:spPr>
          <a:xfrm>
            <a:off x="260320" y="4213169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S3B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7303FC-7B30-B1E9-2BB3-B08012EC92D3}"/>
              </a:ext>
            </a:extLst>
          </p:cNvPr>
          <p:cNvCxnSpPr>
            <a:cxnSpLocks/>
          </p:cNvCxnSpPr>
          <p:nvPr/>
        </p:nvCxnSpPr>
        <p:spPr>
          <a:xfrm>
            <a:off x="2859966" y="1718330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8BF3DF-989C-FD26-AFF4-CDA01FF2FD4C}"/>
              </a:ext>
            </a:extLst>
          </p:cNvPr>
          <p:cNvCxnSpPr>
            <a:cxnSpLocks/>
          </p:cNvCxnSpPr>
          <p:nvPr/>
        </p:nvCxnSpPr>
        <p:spPr>
          <a:xfrm>
            <a:off x="4262748" y="1713231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863769B-34B7-7145-6342-2E0C3A4D2906}"/>
              </a:ext>
            </a:extLst>
          </p:cNvPr>
          <p:cNvCxnSpPr>
            <a:cxnSpLocks/>
          </p:cNvCxnSpPr>
          <p:nvPr/>
        </p:nvCxnSpPr>
        <p:spPr>
          <a:xfrm>
            <a:off x="5699135" y="1718070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84E869-6DC6-2F22-D339-5611D4EA1EA5}"/>
              </a:ext>
            </a:extLst>
          </p:cNvPr>
          <p:cNvCxnSpPr>
            <a:cxnSpLocks/>
          </p:cNvCxnSpPr>
          <p:nvPr/>
        </p:nvCxnSpPr>
        <p:spPr>
          <a:xfrm>
            <a:off x="2859966" y="2813483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3543F5-2D03-999C-144D-B14F0872FD05}"/>
              </a:ext>
            </a:extLst>
          </p:cNvPr>
          <p:cNvCxnSpPr>
            <a:cxnSpLocks/>
          </p:cNvCxnSpPr>
          <p:nvPr/>
        </p:nvCxnSpPr>
        <p:spPr>
          <a:xfrm>
            <a:off x="4262748" y="2813483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51AE67-88FC-B3DC-C56F-15B2F8B353A3}"/>
              </a:ext>
            </a:extLst>
          </p:cNvPr>
          <p:cNvCxnSpPr>
            <a:cxnSpLocks/>
          </p:cNvCxnSpPr>
          <p:nvPr/>
        </p:nvCxnSpPr>
        <p:spPr>
          <a:xfrm>
            <a:off x="5699135" y="2806395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B47E10-E993-26F4-EF8F-AA4BE87BF8D8}"/>
              </a:ext>
            </a:extLst>
          </p:cNvPr>
          <p:cNvCxnSpPr>
            <a:cxnSpLocks/>
          </p:cNvCxnSpPr>
          <p:nvPr/>
        </p:nvCxnSpPr>
        <p:spPr>
          <a:xfrm>
            <a:off x="2859966" y="3890916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74E7430-54F2-E7CC-9A71-8EB02E392829}"/>
              </a:ext>
            </a:extLst>
          </p:cNvPr>
          <p:cNvCxnSpPr>
            <a:cxnSpLocks/>
          </p:cNvCxnSpPr>
          <p:nvPr/>
        </p:nvCxnSpPr>
        <p:spPr>
          <a:xfrm>
            <a:off x="4262748" y="3890916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392815-01E3-E97E-5720-A5D58D548128}"/>
              </a:ext>
            </a:extLst>
          </p:cNvPr>
          <p:cNvCxnSpPr>
            <a:cxnSpLocks/>
          </p:cNvCxnSpPr>
          <p:nvPr/>
        </p:nvCxnSpPr>
        <p:spPr>
          <a:xfrm>
            <a:off x="5699135" y="3890916"/>
            <a:ext cx="24721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3370B26F-CA0F-394B-A2B7-A3474450F5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4485243" y="9329349"/>
            <a:ext cx="2231394" cy="427571"/>
          </a:xfrm>
          <a:prstGeom prst="rect">
            <a:avLst/>
          </a:prstGeom>
        </p:spPr>
      </p:pic>
      <p:graphicFrame>
        <p:nvGraphicFramePr>
          <p:cNvPr id="55" name="Table 12">
            <a:extLst>
              <a:ext uri="{FF2B5EF4-FFF2-40B4-BE49-F238E27FC236}">
                <a16:creationId xmlns:a16="http://schemas.microsoft.com/office/drawing/2014/main" id="{FA05563B-85C0-ED9C-0B23-12B38B35B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518093"/>
              </p:ext>
            </p:extLst>
          </p:nvPr>
        </p:nvGraphicFramePr>
        <p:xfrm>
          <a:off x="4485243" y="4397835"/>
          <a:ext cx="2231395" cy="1437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860">
                  <a:extLst>
                    <a:ext uri="{9D8B030D-6E8A-4147-A177-3AD203B41FA5}">
                      <a16:colId xmlns:a16="http://schemas.microsoft.com/office/drawing/2014/main" val="3790407585"/>
                    </a:ext>
                  </a:extLst>
                </a:gridCol>
                <a:gridCol w="420698">
                  <a:extLst>
                    <a:ext uri="{9D8B030D-6E8A-4147-A177-3AD203B41FA5}">
                      <a16:colId xmlns:a16="http://schemas.microsoft.com/office/drawing/2014/main" val="1811258612"/>
                    </a:ext>
                  </a:extLst>
                </a:gridCol>
                <a:gridCol w="446279">
                  <a:extLst>
                    <a:ext uri="{9D8B030D-6E8A-4147-A177-3AD203B41FA5}">
                      <a16:colId xmlns:a16="http://schemas.microsoft.com/office/drawing/2014/main" val="668748744"/>
                    </a:ext>
                  </a:extLst>
                </a:gridCol>
                <a:gridCol w="446279">
                  <a:extLst>
                    <a:ext uri="{9D8B030D-6E8A-4147-A177-3AD203B41FA5}">
                      <a16:colId xmlns:a16="http://schemas.microsoft.com/office/drawing/2014/main" val="3487565138"/>
                    </a:ext>
                  </a:extLst>
                </a:gridCol>
                <a:gridCol w="446279">
                  <a:extLst>
                    <a:ext uri="{9D8B030D-6E8A-4147-A177-3AD203B41FA5}">
                      <a16:colId xmlns:a16="http://schemas.microsoft.com/office/drawing/2014/main" val="1446023484"/>
                    </a:ext>
                  </a:extLst>
                </a:gridCol>
              </a:tblGrid>
              <a:tr h="1437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SG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SG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SG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6OHDA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SG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6OHDA + ET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SG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6OHDA + ET + VHCL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629628"/>
                  </a:ext>
                </a:extLst>
              </a:tr>
            </a:tbl>
          </a:graphicData>
        </a:graphic>
      </p:graphicFrame>
      <p:pic>
        <p:nvPicPr>
          <p:cNvPr id="58" name="Picture 57">
            <a:extLst>
              <a:ext uri="{FF2B5EF4-FFF2-40B4-BE49-F238E27FC236}">
                <a16:creationId xmlns:a16="http://schemas.microsoft.com/office/drawing/2014/main" id="{E427C9D2-FB07-889F-0399-34E3C0927E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5243" y="5895919"/>
            <a:ext cx="2231394" cy="337326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6F3CED-26A5-3FB3-1D08-E8B83D0DF56D}"/>
              </a:ext>
            </a:extLst>
          </p:cNvPr>
          <p:cNvSpPr txBox="1"/>
          <p:nvPr/>
        </p:nvSpPr>
        <p:spPr>
          <a:xfrm>
            <a:off x="6716638" y="5923217"/>
            <a:ext cx="9990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100kDa</a:t>
            </a: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50kDa</a:t>
            </a: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37kDa</a:t>
            </a: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25kDa</a:t>
            </a:r>
          </a:p>
          <a:p>
            <a:endParaRPr lang="en-SG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42kDa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4D9E16-2270-638C-B28A-E75759B97F36}"/>
              </a:ext>
            </a:extLst>
          </p:cNvPr>
          <p:cNvSpPr txBox="1"/>
          <p:nvPr/>
        </p:nvSpPr>
        <p:spPr>
          <a:xfrm>
            <a:off x="3843012" y="9395813"/>
            <a:ext cx="774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SG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1DE14A-F269-E102-A0DE-8D120FB69CE2}"/>
              </a:ext>
            </a:extLst>
          </p:cNvPr>
          <p:cNvSpPr txBox="1"/>
          <p:nvPr/>
        </p:nvSpPr>
        <p:spPr>
          <a:xfrm>
            <a:off x="3556423" y="4269534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S3C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36EB09-89AD-7DB1-DC42-28D53DDCE570}"/>
              </a:ext>
            </a:extLst>
          </p:cNvPr>
          <p:cNvSpPr txBox="1"/>
          <p:nvPr/>
        </p:nvSpPr>
        <p:spPr>
          <a:xfrm>
            <a:off x="259073" y="7110102"/>
            <a:ext cx="67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S3D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FB7DAD-FF20-F9CA-3602-E0936152F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15726"/>
              </p:ext>
            </p:extLst>
          </p:nvPr>
        </p:nvGraphicFramePr>
        <p:xfrm>
          <a:off x="497097" y="7294767"/>
          <a:ext cx="2494570" cy="2775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17" imgW="3908913" imgH="4349940" progId="Prism6.Document">
                  <p:embed/>
                </p:oleObj>
              </mc:Choice>
              <mc:Fallback>
                <p:oleObj name="Prism 6" r:id="rId17" imgW="3908913" imgH="4349940" progId="Prism6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FFB7DAD-FF20-F9CA-3602-E0936152F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97097" y="7294767"/>
                        <a:ext cx="2494570" cy="2775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B6A514-098D-6D4B-CC7D-2D0FE3032B9F}"/>
              </a:ext>
            </a:extLst>
          </p:cNvPr>
          <p:cNvSpPr txBox="1"/>
          <p:nvPr/>
        </p:nvSpPr>
        <p:spPr>
          <a:xfrm>
            <a:off x="933868" y="6398599"/>
            <a:ext cx="92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7E9E7-4D07-7261-329F-C8B6052D2A5F}"/>
              </a:ext>
            </a:extLst>
          </p:cNvPr>
          <p:cNvSpPr txBox="1"/>
          <p:nvPr/>
        </p:nvSpPr>
        <p:spPr>
          <a:xfrm>
            <a:off x="749413" y="7149592"/>
            <a:ext cx="2043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dirty="0">
                <a:latin typeface="Arial" panose="020B0604020202020204" pitchFamily="34" charset="0"/>
                <a:cs typeface="Arial" panose="020B0604020202020204" pitchFamily="34" charset="0"/>
              </a:rPr>
              <a:t>Tau</a:t>
            </a:r>
          </a:p>
        </p:txBody>
      </p:sp>
    </p:spTree>
    <p:extLst>
      <p:ext uri="{BB962C8B-B14F-4D97-AF65-F5344CB8AC3E}">
        <p14:creationId xmlns:p14="http://schemas.microsoft.com/office/powerpoint/2010/main" val="38820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819CB-76E4-C8DD-E3C3-6FEA88AE5882}"/>
              </a:ext>
            </a:extLst>
          </p:cNvPr>
          <p:cNvSpPr txBox="1"/>
          <p:nvPr/>
        </p:nvSpPr>
        <p:spPr>
          <a:xfrm>
            <a:off x="0" y="205903"/>
            <a:ext cx="7772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Supplementary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igure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ET ameliorates oxidative stress and global protein carbonylation in SH-SY5Y cells.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Fluorescence cytochemistry live-cell imaging for mROS. DAPI (blue) stains for nucleus whereas MitoSOX (red) stains for mROS.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(B)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Propidium iodide assay to quantify cell death in the treatment groups. Higher MFI readings would denote a greater number of non-viable cells present and vice versa. (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Immunoblot of the different treatment groups.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β-actin was used as the housekeeping protein for normalization.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Flow cytometry analysis to quantify relative tau protein expression among the treatment groups, as compared to control. 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(B-D)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Data are represented as mean ± SD (n=3). Data were analyzed by One-Way ANOVA with Bonferroni’s multiple comparison post-hoc test. 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0.05. 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0.01. 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0.001. **** p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≤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0.0001.</a:t>
            </a:r>
            <a:endParaRPr lang="en-SG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5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B75B3E2-9553-8DCB-DD1D-6FFD3E801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86" y="939800"/>
            <a:ext cx="6703695" cy="508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6858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zh-CN" sz="1000" b="1" i="0" u="none" strike="noStrike" cap="none" normalizeH="0" baseline="0" dirty="0">
                <a:ln>
                  <a:noFill/>
                </a:ln>
                <a:effectLst/>
                <a:latin typeface="Palatino Linotype" panose="02040502050505030304" pitchFamily="18" charset="0"/>
                <a:ea typeface="+mj-ea"/>
                <a:cs typeface="+mj-cs"/>
              </a:rPr>
              <a:t>Supplementary Table S1. 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effectLst/>
                <a:latin typeface="Palatino Linotype" panose="02040502050505030304" pitchFamily="18" charset="0"/>
                <a:ea typeface="+mj-ea"/>
                <a:cs typeface="+mj-cs"/>
              </a:rPr>
              <a:t>Primers used for RT-qPCR.</a:t>
            </a:r>
          </a:p>
          <a:p>
            <a:pPr marL="0" marR="0" lvl="0" indent="0" algn="ctr" defTabSz="6858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zh-CN" sz="1000" b="0" i="0" u="none" strike="noStrike" cap="none" normalizeH="0" baseline="0" dirty="0">
              <a:ln>
                <a:noFill/>
              </a:ln>
              <a:effectLst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E2D17F-1236-8AAE-0EB6-75B61D361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952363"/>
              </p:ext>
            </p:extLst>
          </p:nvPr>
        </p:nvGraphicFramePr>
        <p:xfrm>
          <a:off x="1706411" y="1314070"/>
          <a:ext cx="4736722" cy="634359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3580">
                  <a:extLst>
                    <a:ext uri="{9D8B030D-6E8A-4147-A177-3AD203B41FA5}">
                      <a16:colId xmlns:a16="http://schemas.microsoft.com/office/drawing/2014/main" val="4271108937"/>
                    </a:ext>
                  </a:extLst>
                </a:gridCol>
                <a:gridCol w="1546427">
                  <a:extLst>
                    <a:ext uri="{9D8B030D-6E8A-4147-A177-3AD203B41FA5}">
                      <a16:colId xmlns:a16="http://schemas.microsoft.com/office/drawing/2014/main" val="2546897696"/>
                    </a:ext>
                  </a:extLst>
                </a:gridCol>
                <a:gridCol w="2846715">
                  <a:extLst>
                    <a:ext uri="{9D8B030D-6E8A-4147-A177-3AD203B41FA5}">
                      <a16:colId xmlns:a16="http://schemas.microsoft.com/office/drawing/2014/main" val="3590557127"/>
                    </a:ext>
                  </a:extLst>
                </a:gridCol>
              </a:tblGrid>
              <a:tr h="321815">
                <a:tc>
                  <a:txBody>
                    <a:bodyPr/>
                    <a:lstStyle/>
                    <a:p>
                      <a:pPr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S/N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Primers (</a:t>
                      </a:r>
                      <a:r>
                        <a:rPr lang="en-US" sz="900" b="1" i="1" u="none" strike="noStrike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Homo Sapiens</a:t>
                      </a:r>
                      <a:r>
                        <a:rPr lang="en-US" sz="900" b="1" i="0" u="none" strike="noStrike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105156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Sequences (5’ to 3’)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288300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GAPDH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marR="105156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GCAAATTCCATGGCACCGT</a:t>
                      </a:r>
                      <a:r>
                        <a:rPr lang="en-US" sz="900" b="0" i="0" u="none" strike="noStrike" spc="5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105156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7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GCCCCACTTGATTTTGGAGG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820122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ACTB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33832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</a:p>
                    <a:p>
                      <a:pPr marL="64008" marR="33832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AGATGAGATTGGCATGGCTTTA 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813816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 GGACTTCCTGTAACAACGCATC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256215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marR="7498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</a:t>
                      </a:r>
                      <a:r>
                        <a:rPr lang="en-US" sz="900" b="0" i="0" u="none" strike="noStrike" spc="-7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CCTGAAGCAGAAGAGGATCACC</a:t>
                      </a:r>
                      <a:r>
                        <a:rPr lang="en-US" sz="900" b="0" i="0" u="none" strike="noStrike" spc="-285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7498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1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AAAGCGGCAGATGGTCGTTTGG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13925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NANOG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905256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CTCCAACATCCTGAACCTCAGC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905256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7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CGTCACACCATTGCTATTCTTCG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231812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MAP2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marR="713232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</a:t>
                      </a:r>
                      <a:r>
                        <a:rPr lang="en-US" sz="900" b="0" i="0" u="none" strike="noStrike" spc="-4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AGGCTGTAGCAGTCCTGAAAGG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713232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15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4008" marR="713232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CTTCCTCCACTGTGACAGTCTG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33832"/>
                  </a:ext>
                </a:extLst>
              </a:tr>
              <a:tr h="333462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NeuN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68580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</a:p>
                    <a:p>
                      <a:pPr marL="64008" marR="68580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TACGCAGCCTACAGATACGCTC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68580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70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4008" marR="68580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TGGTTCCAATGCTGTAGGTCGC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32626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NeuroD1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marR="768096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GGTGCCTTGCTATTCTAAGACGC</a:t>
                      </a:r>
                      <a:r>
                        <a:rPr lang="en-US" sz="900" b="0" i="0" u="none" strike="noStrike" spc="5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768096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spc="-5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5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GCAAAGCGTCTGAACGAAGGAG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440745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BDNF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896112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CATCCGAGGACAAGGTGGCTTG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896112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1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GCCGAACTTTCTGGTCCTCATC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761448"/>
                  </a:ext>
                </a:extLst>
              </a:tr>
              <a:tr h="612996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FOXA2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008" marR="877824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</a:t>
                      </a:r>
                      <a:r>
                        <a:rPr lang="en-US" sz="900" b="0" i="0" u="none" strike="noStrike" spc="-7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GGAACACCACTACGCCTTCAAC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877824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</a:t>
                      </a:r>
                      <a:r>
                        <a:rPr lang="en-US" sz="900" b="0" i="0" u="none" strike="noStrike" spc="-1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AGTGCATCACCTGTTCGTAGGC</a:t>
                      </a:r>
                      <a:endParaRPr lang="en-US" sz="17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365315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1" u="none" strike="noStrike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marR="33832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Forward: </a:t>
                      </a:r>
                    </a:p>
                    <a:p>
                      <a:pPr marL="64008" marR="338328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CCTCAACGACACTTTTGGGACC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777240" algn="l" fontAlgn="t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Reverse: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AGTAGAGCAGCACGATGACCAG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5" marR="8735" marT="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0052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A3C4F8-10F0-9699-CFCE-12839E1E5C75}"/>
              </a:ext>
            </a:extLst>
          </p:cNvPr>
          <p:cNvSpPr txBox="1"/>
          <p:nvPr/>
        </p:nvSpPr>
        <p:spPr>
          <a:xfrm>
            <a:off x="951136" y="414110"/>
            <a:ext cx="6131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Supplementary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table 1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rimer sequences used for RT-qPCR</a:t>
            </a:r>
            <a:endParaRPr lang="en-SG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52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24830</TotalTime>
  <Words>665</Words>
  <Application>Microsoft Office PowerPoint</Application>
  <PresentationFormat>Custom</PresentationFormat>
  <Paragraphs>129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Palatino Linotype</vt:lpstr>
      <vt:lpstr>Office Theme</vt:lpstr>
      <vt:lpstr>Prism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Leow Meng Kiat</dc:creator>
  <cp:lastModifiedBy>Damien Leow Meng Kiat</cp:lastModifiedBy>
  <cp:revision>34</cp:revision>
  <dcterms:created xsi:type="dcterms:W3CDTF">2024-01-27T16:05:40Z</dcterms:created>
  <dcterms:modified xsi:type="dcterms:W3CDTF">2024-05-03T07:55:46Z</dcterms:modified>
</cp:coreProperties>
</file>