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684" y="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000" b="1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000" b="1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3/17/2018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000" b="1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3/17/2018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3/17/2018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8739" y="139954"/>
            <a:ext cx="8986520" cy="3308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000" b="1" i="0">
                <a:solidFill>
                  <a:schemeClr val="tx1"/>
                </a:solidFill>
                <a:latin typeface="Calibri"/>
                <a:cs typeface="Calibri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60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8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3/17/2018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78739" y="139954"/>
            <a:ext cx="98361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pc="-5" dirty="0"/>
              <a:t>Figure</a:t>
            </a:r>
            <a:r>
              <a:rPr spc="-80" dirty="0"/>
              <a:t> </a:t>
            </a:r>
            <a:r>
              <a:rPr dirty="0"/>
              <a:t>S</a:t>
            </a:r>
            <a:r>
              <a:rPr lang="en-CA"/>
              <a:t>1</a:t>
            </a:r>
            <a:endParaRPr dirty="0"/>
          </a:p>
        </p:txBody>
      </p:sp>
      <p:sp>
        <p:nvSpPr>
          <p:cNvPr id="3" name="object 3"/>
          <p:cNvSpPr/>
          <p:nvPr/>
        </p:nvSpPr>
        <p:spPr>
          <a:xfrm>
            <a:off x="6074664" y="4392929"/>
            <a:ext cx="643890" cy="0"/>
          </a:xfrm>
          <a:custGeom>
            <a:avLst/>
            <a:gdLst/>
            <a:ahLst/>
            <a:cxnLst/>
            <a:rect l="l" t="t" r="r" b="b"/>
            <a:pathLst>
              <a:path w="643890">
                <a:moveTo>
                  <a:pt x="0" y="0"/>
                </a:moveTo>
                <a:lnTo>
                  <a:pt x="643889" y="0"/>
                </a:lnTo>
              </a:path>
            </a:pathLst>
          </a:custGeom>
          <a:ln w="1981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2964942" y="4392929"/>
            <a:ext cx="2521585" cy="0"/>
          </a:xfrm>
          <a:custGeom>
            <a:avLst/>
            <a:gdLst/>
            <a:ahLst/>
            <a:cxnLst/>
            <a:rect l="l" t="t" r="r" b="b"/>
            <a:pathLst>
              <a:path w="2521585">
                <a:moveTo>
                  <a:pt x="0" y="0"/>
                </a:moveTo>
                <a:lnTo>
                  <a:pt x="2521458" y="0"/>
                </a:lnTo>
              </a:path>
            </a:pathLst>
          </a:custGeom>
          <a:ln w="1981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074664" y="3976878"/>
            <a:ext cx="643890" cy="0"/>
          </a:xfrm>
          <a:custGeom>
            <a:avLst/>
            <a:gdLst/>
            <a:ahLst/>
            <a:cxnLst/>
            <a:rect l="l" t="t" r="r" b="b"/>
            <a:pathLst>
              <a:path w="643890">
                <a:moveTo>
                  <a:pt x="0" y="0"/>
                </a:moveTo>
                <a:lnTo>
                  <a:pt x="643889" y="0"/>
                </a:lnTo>
              </a:path>
            </a:pathLst>
          </a:custGeom>
          <a:ln w="1981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2964942" y="3976878"/>
            <a:ext cx="2521585" cy="0"/>
          </a:xfrm>
          <a:custGeom>
            <a:avLst/>
            <a:gdLst/>
            <a:ahLst/>
            <a:cxnLst/>
            <a:rect l="l" t="t" r="r" b="b"/>
            <a:pathLst>
              <a:path w="2521585">
                <a:moveTo>
                  <a:pt x="0" y="0"/>
                </a:moveTo>
                <a:lnTo>
                  <a:pt x="2521458" y="0"/>
                </a:lnTo>
              </a:path>
            </a:pathLst>
          </a:custGeom>
          <a:ln w="1981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6074664" y="3560826"/>
            <a:ext cx="643890" cy="0"/>
          </a:xfrm>
          <a:custGeom>
            <a:avLst/>
            <a:gdLst/>
            <a:ahLst/>
            <a:cxnLst/>
            <a:rect l="l" t="t" r="r" b="b"/>
            <a:pathLst>
              <a:path w="643890">
                <a:moveTo>
                  <a:pt x="0" y="0"/>
                </a:moveTo>
                <a:lnTo>
                  <a:pt x="643889" y="0"/>
                </a:lnTo>
              </a:path>
            </a:pathLst>
          </a:custGeom>
          <a:ln w="1981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2964942" y="3560826"/>
            <a:ext cx="2521585" cy="0"/>
          </a:xfrm>
          <a:custGeom>
            <a:avLst/>
            <a:gdLst/>
            <a:ahLst/>
            <a:cxnLst/>
            <a:rect l="l" t="t" r="r" b="b"/>
            <a:pathLst>
              <a:path w="2521585">
                <a:moveTo>
                  <a:pt x="0" y="0"/>
                </a:moveTo>
                <a:lnTo>
                  <a:pt x="2521458" y="0"/>
                </a:lnTo>
              </a:path>
            </a:pathLst>
          </a:custGeom>
          <a:ln w="1981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6074664" y="3144773"/>
            <a:ext cx="643890" cy="0"/>
          </a:xfrm>
          <a:custGeom>
            <a:avLst/>
            <a:gdLst/>
            <a:ahLst/>
            <a:cxnLst/>
            <a:rect l="l" t="t" r="r" b="b"/>
            <a:pathLst>
              <a:path w="643890">
                <a:moveTo>
                  <a:pt x="0" y="0"/>
                </a:moveTo>
                <a:lnTo>
                  <a:pt x="643889" y="0"/>
                </a:lnTo>
              </a:path>
            </a:pathLst>
          </a:custGeom>
          <a:ln w="1981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2964942" y="3144773"/>
            <a:ext cx="2521585" cy="0"/>
          </a:xfrm>
          <a:custGeom>
            <a:avLst/>
            <a:gdLst/>
            <a:ahLst/>
            <a:cxnLst/>
            <a:rect l="l" t="t" r="r" b="b"/>
            <a:pathLst>
              <a:path w="2521585">
                <a:moveTo>
                  <a:pt x="0" y="0"/>
                </a:moveTo>
                <a:lnTo>
                  <a:pt x="2521458" y="0"/>
                </a:lnTo>
              </a:path>
            </a:pathLst>
          </a:custGeom>
          <a:ln w="1981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6074664" y="2728722"/>
            <a:ext cx="643890" cy="0"/>
          </a:xfrm>
          <a:custGeom>
            <a:avLst/>
            <a:gdLst/>
            <a:ahLst/>
            <a:cxnLst/>
            <a:rect l="l" t="t" r="r" b="b"/>
            <a:pathLst>
              <a:path w="643890">
                <a:moveTo>
                  <a:pt x="0" y="0"/>
                </a:moveTo>
                <a:lnTo>
                  <a:pt x="643889" y="0"/>
                </a:lnTo>
              </a:path>
            </a:pathLst>
          </a:custGeom>
          <a:ln w="1981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2964942" y="2728722"/>
            <a:ext cx="2521585" cy="0"/>
          </a:xfrm>
          <a:custGeom>
            <a:avLst/>
            <a:gdLst/>
            <a:ahLst/>
            <a:cxnLst/>
            <a:rect l="l" t="t" r="r" b="b"/>
            <a:pathLst>
              <a:path w="2521585">
                <a:moveTo>
                  <a:pt x="0" y="0"/>
                </a:moveTo>
                <a:lnTo>
                  <a:pt x="2521458" y="0"/>
                </a:lnTo>
              </a:path>
            </a:pathLst>
          </a:custGeom>
          <a:ln w="1981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2964942" y="2311145"/>
            <a:ext cx="3754120" cy="0"/>
          </a:xfrm>
          <a:custGeom>
            <a:avLst/>
            <a:gdLst/>
            <a:ahLst/>
            <a:cxnLst/>
            <a:rect l="l" t="t" r="r" b="b"/>
            <a:pathLst>
              <a:path w="3754120">
                <a:moveTo>
                  <a:pt x="0" y="0"/>
                </a:moveTo>
                <a:lnTo>
                  <a:pt x="3753611" y="0"/>
                </a:lnTo>
              </a:path>
            </a:pathLst>
          </a:custGeom>
          <a:ln w="1981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2964942" y="1895094"/>
            <a:ext cx="3754120" cy="0"/>
          </a:xfrm>
          <a:custGeom>
            <a:avLst/>
            <a:gdLst/>
            <a:ahLst/>
            <a:cxnLst/>
            <a:rect l="l" t="t" r="r" b="b"/>
            <a:pathLst>
              <a:path w="3754120">
                <a:moveTo>
                  <a:pt x="0" y="0"/>
                </a:moveTo>
                <a:lnTo>
                  <a:pt x="3753611" y="0"/>
                </a:lnTo>
              </a:path>
            </a:pathLst>
          </a:custGeom>
          <a:ln w="1981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3608832" y="4530852"/>
            <a:ext cx="588645" cy="279400"/>
          </a:xfrm>
          <a:custGeom>
            <a:avLst/>
            <a:gdLst/>
            <a:ahLst/>
            <a:cxnLst/>
            <a:rect l="l" t="t" r="r" b="b"/>
            <a:pathLst>
              <a:path w="588645" h="279400">
                <a:moveTo>
                  <a:pt x="588263" y="0"/>
                </a:moveTo>
                <a:lnTo>
                  <a:pt x="0" y="0"/>
                </a:lnTo>
                <a:lnTo>
                  <a:pt x="0" y="278892"/>
                </a:lnTo>
                <a:lnTo>
                  <a:pt x="588263" y="278892"/>
                </a:lnTo>
                <a:lnTo>
                  <a:pt x="588263" y="0"/>
                </a:lnTo>
                <a:close/>
              </a:path>
            </a:pathLst>
          </a:custGeom>
          <a:solidFill>
            <a:srgbClr val="4471C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5486400" y="2450592"/>
            <a:ext cx="588645" cy="2359660"/>
          </a:xfrm>
          <a:custGeom>
            <a:avLst/>
            <a:gdLst/>
            <a:ahLst/>
            <a:cxnLst/>
            <a:rect l="l" t="t" r="r" b="b"/>
            <a:pathLst>
              <a:path w="588645" h="2359660">
                <a:moveTo>
                  <a:pt x="588263" y="0"/>
                </a:moveTo>
                <a:lnTo>
                  <a:pt x="0" y="0"/>
                </a:lnTo>
                <a:lnTo>
                  <a:pt x="0" y="2359152"/>
                </a:lnTo>
                <a:lnTo>
                  <a:pt x="588263" y="2359152"/>
                </a:lnTo>
                <a:lnTo>
                  <a:pt x="588263" y="0"/>
                </a:lnTo>
                <a:close/>
              </a:path>
            </a:pathLst>
          </a:custGeom>
          <a:solidFill>
            <a:srgbClr val="4471C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3902964" y="4530852"/>
            <a:ext cx="0" cy="120650"/>
          </a:xfrm>
          <a:custGeom>
            <a:avLst/>
            <a:gdLst/>
            <a:ahLst/>
            <a:cxnLst/>
            <a:rect l="l" t="t" r="r" b="b"/>
            <a:pathLst>
              <a:path h="120650">
                <a:moveTo>
                  <a:pt x="0" y="0"/>
                </a:moveTo>
                <a:lnTo>
                  <a:pt x="0" y="120396"/>
                </a:lnTo>
              </a:path>
            </a:pathLst>
          </a:custGeom>
          <a:ln w="9144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3902964" y="4411979"/>
            <a:ext cx="0" cy="119380"/>
          </a:xfrm>
          <a:custGeom>
            <a:avLst/>
            <a:gdLst/>
            <a:ahLst/>
            <a:cxnLst/>
            <a:rect l="l" t="t" r="r" b="b"/>
            <a:pathLst>
              <a:path h="119379">
                <a:moveTo>
                  <a:pt x="0" y="118872"/>
                </a:moveTo>
                <a:lnTo>
                  <a:pt x="0" y="0"/>
                </a:lnTo>
              </a:path>
            </a:pathLst>
          </a:custGeom>
          <a:ln w="9144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3874008" y="4651247"/>
            <a:ext cx="58419" cy="0"/>
          </a:xfrm>
          <a:custGeom>
            <a:avLst/>
            <a:gdLst/>
            <a:ahLst/>
            <a:cxnLst/>
            <a:rect l="l" t="t" r="r" b="b"/>
            <a:pathLst>
              <a:path w="58420">
                <a:moveTo>
                  <a:pt x="0" y="0"/>
                </a:moveTo>
                <a:lnTo>
                  <a:pt x="57912" y="0"/>
                </a:lnTo>
              </a:path>
            </a:pathLst>
          </a:custGeom>
          <a:ln w="9144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3874008" y="4411979"/>
            <a:ext cx="58419" cy="0"/>
          </a:xfrm>
          <a:custGeom>
            <a:avLst/>
            <a:gdLst/>
            <a:ahLst/>
            <a:cxnLst/>
            <a:rect l="l" t="t" r="r" b="b"/>
            <a:pathLst>
              <a:path w="58420">
                <a:moveTo>
                  <a:pt x="0" y="0"/>
                </a:moveTo>
                <a:lnTo>
                  <a:pt x="57912" y="0"/>
                </a:lnTo>
              </a:path>
            </a:pathLst>
          </a:custGeom>
          <a:ln w="9144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5780532" y="2450592"/>
            <a:ext cx="0" cy="318770"/>
          </a:xfrm>
          <a:custGeom>
            <a:avLst/>
            <a:gdLst/>
            <a:ahLst/>
            <a:cxnLst/>
            <a:rect l="l" t="t" r="r" b="b"/>
            <a:pathLst>
              <a:path h="318769">
                <a:moveTo>
                  <a:pt x="0" y="0"/>
                </a:moveTo>
                <a:lnTo>
                  <a:pt x="0" y="318516"/>
                </a:lnTo>
              </a:path>
            </a:pathLst>
          </a:custGeom>
          <a:ln w="9144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5780532" y="2132076"/>
            <a:ext cx="0" cy="318770"/>
          </a:xfrm>
          <a:custGeom>
            <a:avLst/>
            <a:gdLst/>
            <a:ahLst/>
            <a:cxnLst/>
            <a:rect l="l" t="t" r="r" b="b"/>
            <a:pathLst>
              <a:path h="318769">
                <a:moveTo>
                  <a:pt x="0" y="318515"/>
                </a:moveTo>
                <a:lnTo>
                  <a:pt x="0" y="0"/>
                </a:lnTo>
              </a:path>
            </a:pathLst>
          </a:custGeom>
          <a:ln w="9144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5751576" y="2769107"/>
            <a:ext cx="56515" cy="0"/>
          </a:xfrm>
          <a:custGeom>
            <a:avLst/>
            <a:gdLst/>
            <a:ahLst/>
            <a:cxnLst/>
            <a:rect l="l" t="t" r="r" b="b"/>
            <a:pathLst>
              <a:path w="56514">
                <a:moveTo>
                  <a:pt x="0" y="0"/>
                </a:moveTo>
                <a:lnTo>
                  <a:pt x="56387" y="0"/>
                </a:lnTo>
              </a:path>
            </a:pathLst>
          </a:custGeom>
          <a:ln w="9144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5751576" y="2132076"/>
            <a:ext cx="56515" cy="0"/>
          </a:xfrm>
          <a:custGeom>
            <a:avLst/>
            <a:gdLst/>
            <a:ahLst/>
            <a:cxnLst/>
            <a:rect l="l" t="t" r="r" b="b"/>
            <a:pathLst>
              <a:path w="56514">
                <a:moveTo>
                  <a:pt x="0" y="0"/>
                </a:moveTo>
                <a:lnTo>
                  <a:pt x="56387" y="0"/>
                </a:lnTo>
              </a:path>
            </a:pathLst>
          </a:custGeom>
          <a:ln w="9144">
            <a:solidFill>
              <a:srgbClr val="585858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2964942" y="1895094"/>
            <a:ext cx="0" cy="2914015"/>
          </a:xfrm>
          <a:custGeom>
            <a:avLst/>
            <a:gdLst/>
            <a:ahLst/>
            <a:cxnLst/>
            <a:rect l="l" t="t" r="r" b="b"/>
            <a:pathLst>
              <a:path h="2914015">
                <a:moveTo>
                  <a:pt x="0" y="2913887"/>
                </a:moveTo>
                <a:lnTo>
                  <a:pt x="0" y="0"/>
                </a:lnTo>
              </a:path>
            </a:pathLst>
          </a:custGeom>
          <a:ln w="28956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2964942" y="4808982"/>
            <a:ext cx="3754120" cy="0"/>
          </a:xfrm>
          <a:custGeom>
            <a:avLst/>
            <a:gdLst/>
            <a:ahLst/>
            <a:cxnLst/>
            <a:rect l="l" t="t" r="r" b="b"/>
            <a:pathLst>
              <a:path w="3754120">
                <a:moveTo>
                  <a:pt x="0" y="0"/>
                </a:moveTo>
                <a:lnTo>
                  <a:pt x="3753611" y="0"/>
                </a:lnTo>
              </a:path>
            </a:pathLst>
          </a:custGeom>
          <a:ln w="28956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 txBox="1"/>
          <p:nvPr/>
        </p:nvSpPr>
        <p:spPr>
          <a:xfrm>
            <a:off x="2656713" y="2190369"/>
            <a:ext cx="180975" cy="270637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1200" b="1" dirty="0">
                <a:latin typeface="Calibri"/>
                <a:cs typeface="Calibri"/>
              </a:rPr>
              <a:t>12</a:t>
            </a:r>
            <a:endParaRPr sz="12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55"/>
              </a:spcBef>
            </a:pPr>
            <a:endParaRPr sz="1550">
              <a:latin typeface="Times New Roman"/>
              <a:cs typeface="Times New Roman"/>
            </a:endParaRPr>
          </a:p>
          <a:p>
            <a:pPr algn="ctr">
              <a:lnSpc>
                <a:spcPct val="100000"/>
              </a:lnSpc>
            </a:pPr>
            <a:r>
              <a:rPr sz="1200" b="1" dirty="0">
                <a:latin typeface="Calibri"/>
                <a:cs typeface="Calibri"/>
              </a:rPr>
              <a:t>10</a:t>
            </a:r>
            <a:endParaRPr sz="12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550">
              <a:latin typeface="Times New Roman"/>
              <a:cs typeface="Times New Roman"/>
            </a:endParaRPr>
          </a:p>
          <a:p>
            <a:pPr marL="75565" algn="ctr">
              <a:lnSpc>
                <a:spcPct val="100000"/>
              </a:lnSpc>
            </a:pPr>
            <a:r>
              <a:rPr sz="1200" b="1" dirty="0">
                <a:latin typeface="Calibri"/>
                <a:cs typeface="Calibri"/>
              </a:rPr>
              <a:t>8</a:t>
            </a:r>
            <a:endParaRPr sz="12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550">
              <a:latin typeface="Times New Roman"/>
              <a:cs typeface="Times New Roman"/>
            </a:endParaRPr>
          </a:p>
          <a:p>
            <a:pPr marL="75565" algn="ctr">
              <a:lnSpc>
                <a:spcPct val="100000"/>
              </a:lnSpc>
            </a:pPr>
            <a:r>
              <a:rPr sz="1200" b="1" dirty="0">
                <a:latin typeface="Calibri"/>
                <a:cs typeface="Calibri"/>
              </a:rPr>
              <a:t>6</a:t>
            </a:r>
            <a:endParaRPr sz="12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55"/>
              </a:spcBef>
            </a:pPr>
            <a:endParaRPr sz="1550">
              <a:latin typeface="Times New Roman"/>
              <a:cs typeface="Times New Roman"/>
            </a:endParaRPr>
          </a:p>
          <a:p>
            <a:pPr marL="75565" algn="ctr">
              <a:lnSpc>
                <a:spcPct val="100000"/>
              </a:lnSpc>
            </a:pPr>
            <a:r>
              <a:rPr sz="1200" b="1" dirty="0">
                <a:latin typeface="Calibri"/>
                <a:cs typeface="Calibri"/>
              </a:rPr>
              <a:t>4</a:t>
            </a:r>
            <a:endParaRPr sz="12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550">
              <a:latin typeface="Times New Roman"/>
              <a:cs typeface="Times New Roman"/>
            </a:endParaRPr>
          </a:p>
          <a:p>
            <a:pPr marL="75565" algn="ctr">
              <a:lnSpc>
                <a:spcPct val="100000"/>
              </a:lnSpc>
            </a:pPr>
            <a:r>
              <a:rPr sz="1200" b="1" dirty="0">
                <a:latin typeface="Calibri"/>
                <a:cs typeface="Calibri"/>
              </a:rPr>
              <a:t>2</a:t>
            </a:r>
            <a:endParaRPr sz="12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1550">
              <a:latin typeface="Times New Roman"/>
              <a:cs typeface="Times New Roman"/>
            </a:endParaRPr>
          </a:p>
          <a:p>
            <a:pPr marL="75565" algn="ctr">
              <a:lnSpc>
                <a:spcPct val="100000"/>
              </a:lnSpc>
            </a:pPr>
            <a:r>
              <a:rPr sz="1200" b="1" dirty="0">
                <a:latin typeface="Calibri"/>
                <a:cs typeface="Calibri"/>
              </a:rPr>
              <a:t>0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28" name="object 28"/>
          <p:cNvSpPr txBox="1"/>
          <p:nvPr/>
        </p:nvSpPr>
        <p:spPr>
          <a:xfrm>
            <a:off x="2656713" y="1774317"/>
            <a:ext cx="180975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b="1" dirty="0">
                <a:latin typeface="Calibri"/>
                <a:cs typeface="Calibri"/>
              </a:rPr>
              <a:t>14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29" name="object 29"/>
          <p:cNvSpPr txBox="1"/>
          <p:nvPr/>
        </p:nvSpPr>
        <p:spPr>
          <a:xfrm>
            <a:off x="3725417" y="4886705"/>
            <a:ext cx="357505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b="1" dirty="0">
                <a:latin typeface="Calibri"/>
                <a:cs typeface="Calibri"/>
              </a:rPr>
              <a:t>U266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30" name="object 30"/>
          <p:cNvSpPr txBox="1"/>
          <p:nvPr/>
        </p:nvSpPr>
        <p:spPr>
          <a:xfrm>
            <a:off x="5492622" y="4886705"/>
            <a:ext cx="576580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b="1" dirty="0">
                <a:latin typeface="Calibri"/>
                <a:cs typeface="Calibri"/>
              </a:rPr>
              <a:t>U26</a:t>
            </a:r>
            <a:r>
              <a:rPr sz="1200" b="1" spc="-10" dirty="0">
                <a:latin typeface="Calibri"/>
                <a:cs typeface="Calibri"/>
              </a:rPr>
              <a:t>6</a:t>
            </a:r>
            <a:r>
              <a:rPr sz="1200" b="1" dirty="0">
                <a:latin typeface="Calibri"/>
                <a:cs typeface="Calibri"/>
              </a:rPr>
              <a:t>-3D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31" name="object 31"/>
          <p:cNvSpPr txBox="1"/>
          <p:nvPr/>
        </p:nvSpPr>
        <p:spPr>
          <a:xfrm>
            <a:off x="2462910" y="2379326"/>
            <a:ext cx="177800" cy="1949450"/>
          </a:xfrm>
          <a:prstGeom prst="rect">
            <a:avLst/>
          </a:prstGeom>
        </p:spPr>
        <p:txBody>
          <a:bodyPr vert="vert270" wrap="square" lIns="0" tIns="0" rIns="0" bIns="0" rtlCol="0">
            <a:spAutoFit/>
          </a:bodyPr>
          <a:lstStyle/>
          <a:p>
            <a:pPr marL="12700">
              <a:lnSpc>
                <a:spcPts val="1240"/>
              </a:lnSpc>
            </a:pPr>
            <a:r>
              <a:rPr sz="1200" b="1" dirty="0">
                <a:latin typeface="Calibri"/>
                <a:cs typeface="Calibri"/>
              </a:rPr>
              <a:t>Nu</a:t>
            </a:r>
            <a:r>
              <a:rPr sz="1200" b="1" spc="-5" dirty="0">
                <a:latin typeface="Calibri"/>
                <a:cs typeface="Calibri"/>
              </a:rPr>
              <a:t>m</a:t>
            </a:r>
            <a:r>
              <a:rPr sz="1200" b="1" dirty="0">
                <a:latin typeface="Calibri"/>
                <a:cs typeface="Calibri"/>
              </a:rPr>
              <a:t>b</a:t>
            </a:r>
            <a:r>
              <a:rPr sz="1200" b="1" spc="-5" dirty="0">
                <a:latin typeface="Calibri"/>
                <a:cs typeface="Calibri"/>
              </a:rPr>
              <a:t>e</a:t>
            </a:r>
            <a:r>
              <a:rPr sz="1200" b="1" dirty="0">
                <a:latin typeface="Calibri"/>
                <a:cs typeface="Calibri"/>
              </a:rPr>
              <a:t>r</a:t>
            </a:r>
            <a:r>
              <a:rPr sz="1200" b="1" spc="-5" dirty="0">
                <a:latin typeface="Calibri"/>
                <a:cs typeface="Calibri"/>
              </a:rPr>
              <a:t> </a:t>
            </a:r>
            <a:r>
              <a:rPr sz="1200" b="1" dirty="0">
                <a:latin typeface="Calibri"/>
                <a:cs typeface="Calibri"/>
              </a:rPr>
              <a:t>of</a:t>
            </a:r>
            <a:r>
              <a:rPr sz="1200" b="1" spc="-5" dirty="0">
                <a:latin typeface="Calibri"/>
                <a:cs typeface="Calibri"/>
              </a:rPr>
              <a:t> cel</a:t>
            </a:r>
            <a:r>
              <a:rPr sz="1200" b="1" dirty="0">
                <a:latin typeface="Calibri"/>
                <a:cs typeface="Calibri"/>
              </a:rPr>
              <a:t>l</a:t>
            </a:r>
            <a:r>
              <a:rPr sz="1200" b="1" spc="-5" dirty="0">
                <a:latin typeface="Calibri"/>
                <a:cs typeface="Calibri"/>
              </a:rPr>
              <a:t> c</a:t>
            </a:r>
            <a:r>
              <a:rPr sz="1200" b="1" spc="0" dirty="0">
                <a:latin typeface="Calibri"/>
                <a:cs typeface="Calibri"/>
              </a:rPr>
              <a:t>l</a:t>
            </a:r>
            <a:r>
              <a:rPr sz="1200" b="1" dirty="0">
                <a:latin typeface="Calibri"/>
                <a:cs typeface="Calibri"/>
              </a:rPr>
              <a:t>u</a:t>
            </a:r>
            <a:r>
              <a:rPr sz="1200" b="1" spc="-15" dirty="0">
                <a:latin typeface="Calibri"/>
                <a:cs typeface="Calibri"/>
              </a:rPr>
              <a:t>s</a:t>
            </a:r>
            <a:r>
              <a:rPr sz="1200" b="1" spc="-10" dirty="0">
                <a:latin typeface="Calibri"/>
                <a:cs typeface="Calibri"/>
              </a:rPr>
              <a:t>t</a:t>
            </a:r>
            <a:r>
              <a:rPr sz="1200" b="1" spc="-5" dirty="0">
                <a:latin typeface="Calibri"/>
                <a:cs typeface="Calibri"/>
              </a:rPr>
              <a:t>e</a:t>
            </a:r>
            <a:r>
              <a:rPr sz="1200" b="1" spc="-10" dirty="0">
                <a:latin typeface="Calibri"/>
                <a:cs typeface="Calibri"/>
              </a:rPr>
              <a:t>r</a:t>
            </a:r>
            <a:r>
              <a:rPr sz="1200" b="1" dirty="0">
                <a:latin typeface="Calibri"/>
                <a:cs typeface="Calibri"/>
              </a:rPr>
              <a:t>s</a:t>
            </a:r>
            <a:r>
              <a:rPr sz="1200" b="1" spc="-30" dirty="0">
                <a:latin typeface="Calibri"/>
                <a:cs typeface="Calibri"/>
              </a:rPr>
              <a:t> </a:t>
            </a:r>
            <a:r>
              <a:rPr sz="1200" b="1" spc="-5" dirty="0">
                <a:latin typeface="Calibri"/>
                <a:cs typeface="Calibri"/>
              </a:rPr>
              <a:t>&gt;</a:t>
            </a:r>
            <a:r>
              <a:rPr sz="1200" b="1" dirty="0">
                <a:latin typeface="Calibri"/>
                <a:cs typeface="Calibri"/>
              </a:rPr>
              <a:t>50µm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32" name="object 32"/>
          <p:cNvSpPr txBox="1"/>
          <p:nvPr/>
        </p:nvSpPr>
        <p:spPr>
          <a:xfrm>
            <a:off x="4801615" y="1572513"/>
            <a:ext cx="139700" cy="2997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800" dirty="0">
                <a:latin typeface="Calibri"/>
                <a:cs typeface="Calibri"/>
              </a:rPr>
              <a:t>*</a:t>
            </a:r>
            <a:endParaRPr sz="1800">
              <a:latin typeface="Calibri"/>
              <a:cs typeface="Calibri"/>
            </a:endParaRPr>
          </a:p>
        </p:txBody>
      </p:sp>
      <p:sp>
        <p:nvSpPr>
          <p:cNvPr id="33" name="object 33"/>
          <p:cNvSpPr/>
          <p:nvPr/>
        </p:nvSpPr>
        <p:spPr>
          <a:xfrm>
            <a:off x="3944873" y="1995677"/>
            <a:ext cx="1856739" cy="0"/>
          </a:xfrm>
          <a:custGeom>
            <a:avLst/>
            <a:gdLst/>
            <a:ahLst/>
            <a:cxnLst/>
            <a:rect l="l" t="t" r="r" b="b"/>
            <a:pathLst>
              <a:path w="1856739">
                <a:moveTo>
                  <a:pt x="0" y="0"/>
                </a:moveTo>
                <a:lnTo>
                  <a:pt x="1856486" y="0"/>
                </a:lnTo>
              </a:path>
            </a:pathLst>
          </a:custGeom>
          <a:ln w="28956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20</Words>
  <Application>Microsoft Office PowerPoint</Application>
  <PresentationFormat>On-screen Show (4:3)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Calibri</vt:lpstr>
      <vt:lpstr>Times New Roman</vt:lpstr>
      <vt:lpstr>Office Theme</vt:lpstr>
      <vt:lpstr>Figure S1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Figure S1-52</dc:title>
  <dc:creator>Winston Huang</dc:creator>
  <cp:lastModifiedBy>Winston Huang</cp:lastModifiedBy>
  <cp:revision>1</cp:revision>
  <dcterms:created xsi:type="dcterms:W3CDTF">2018-03-17T22:23:31Z</dcterms:created>
  <dcterms:modified xsi:type="dcterms:W3CDTF">2018-03-17T22:23:56Z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2018-02-10T00:00:00Z</vt:filetime>
  </property>
  <property fmtid="{D5CDD505-2E9C-101B-9397-08002B2CF9AE}" pid="3" name="Creator">
    <vt:lpwstr>Microsoft® PowerPoint® 2016</vt:lpwstr>
  </property>
  <property fmtid="{D5CDD505-2E9C-101B-9397-08002B2CF9AE}" pid="4" name="LastSaved">
    <vt:filetime>2018-03-17T00:00:00Z</vt:filetime>
  </property>
</Properties>
</file>