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4" r:id="rId2"/>
    <p:sldId id="286" r:id="rId3"/>
    <p:sldId id="262" r:id="rId4"/>
    <p:sldId id="283" r:id="rId5"/>
    <p:sldId id="268" r:id="rId6"/>
    <p:sldId id="285" r:id="rId7"/>
    <p:sldId id="263" r:id="rId8"/>
    <p:sldId id="267" r:id="rId9"/>
    <p:sldId id="259" r:id="rId10"/>
    <p:sldId id="257" r:id="rId11"/>
    <p:sldId id="276" r:id="rId12"/>
    <p:sldId id="277" r:id="rId13"/>
    <p:sldId id="278" r:id="rId14"/>
    <p:sldId id="279" r:id="rId15"/>
    <p:sldId id="280" r:id="rId16"/>
    <p:sldId id="281" r:id="rId17"/>
    <p:sldId id="284"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6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0" d="100"/>
          <a:sy n="70" d="100"/>
        </p:scale>
        <p:origin x="73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IN"/>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19AF9B68-D12A-4AA2-98F0-C57BDEF390B0}" type="datetimeFigureOut">
              <a:rPr lang="en-IN" smtClean="0"/>
              <a:t>24-01-2020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2A03BC8-61CF-4CE7-BECF-6099AF7AE0E7}" type="slidenum">
              <a:rPr lang="en-IN" smtClean="0"/>
              <a:t>‹#›</a:t>
            </a:fld>
            <a:endParaRPr lang="en-IN"/>
          </a:p>
        </p:txBody>
      </p:sp>
    </p:spTree>
    <p:extLst>
      <p:ext uri="{BB962C8B-B14F-4D97-AF65-F5344CB8AC3E}">
        <p14:creationId xmlns:p14="http://schemas.microsoft.com/office/powerpoint/2010/main" val="40248457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19AF9B68-D12A-4AA2-98F0-C57BDEF390B0}" type="datetimeFigureOut">
              <a:rPr lang="en-IN" smtClean="0"/>
              <a:t>24-01-2020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2A03BC8-61CF-4CE7-BECF-6099AF7AE0E7}" type="slidenum">
              <a:rPr lang="en-IN" smtClean="0"/>
              <a:t>‹#›</a:t>
            </a:fld>
            <a:endParaRPr lang="en-IN"/>
          </a:p>
        </p:txBody>
      </p:sp>
    </p:spTree>
    <p:extLst>
      <p:ext uri="{BB962C8B-B14F-4D97-AF65-F5344CB8AC3E}">
        <p14:creationId xmlns:p14="http://schemas.microsoft.com/office/powerpoint/2010/main" val="809370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19AF9B68-D12A-4AA2-98F0-C57BDEF390B0}" type="datetimeFigureOut">
              <a:rPr lang="en-IN" smtClean="0"/>
              <a:t>24-01-2020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2A03BC8-61CF-4CE7-BECF-6099AF7AE0E7}" type="slidenum">
              <a:rPr lang="en-IN" smtClean="0"/>
              <a:t>‹#›</a:t>
            </a:fld>
            <a:endParaRPr lang="en-IN"/>
          </a:p>
        </p:txBody>
      </p:sp>
    </p:spTree>
    <p:extLst>
      <p:ext uri="{BB962C8B-B14F-4D97-AF65-F5344CB8AC3E}">
        <p14:creationId xmlns:p14="http://schemas.microsoft.com/office/powerpoint/2010/main" val="21497593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19AF9B68-D12A-4AA2-98F0-C57BDEF390B0}" type="datetimeFigureOut">
              <a:rPr lang="en-IN" smtClean="0"/>
              <a:t>24-01-2020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2A03BC8-61CF-4CE7-BECF-6099AF7AE0E7}" type="slidenum">
              <a:rPr lang="en-IN" smtClean="0"/>
              <a:t>‹#›</a:t>
            </a:fld>
            <a:endParaRPr lang="en-IN"/>
          </a:p>
        </p:txBody>
      </p:sp>
    </p:spTree>
    <p:extLst>
      <p:ext uri="{BB962C8B-B14F-4D97-AF65-F5344CB8AC3E}">
        <p14:creationId xmlns:p14="http://schemas.microsoft.com/office/powerpoint/2010/main" val="7468408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IN"/>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9AF9B68-D12A-4AA2-98F0-C57BDEF390B0}" type="datetimeFigureOut">
              <a:rPr lang="en-IN" smtClean="0"/>
              <a:t>24-01-2020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2A03BC8-61CF-4CE7-BECF-6099AF7AE0E7}" type="slidenum">
              <a:rPr lang="en-IN" smtClean="0"/>
              <a:t>‹#›</a:t>
            </a:fld>
            <a:endParaRPr lang="en-IN"/>
          </a:p>
        </p:txBody>
      </p:sp>
    </p:spTree>
    <p:extLst>
      <p:ext uri="{BB962C8B-B14F-4D97-AF65-F5344CB8AC3E}">
        <p14:creationId xmlns:p14="http://schemas.microsoft.com/office/powerpoint/2010/main" val="40361316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19AF9B68-D12A-4AA2-98F0-C57BDEF390B0}" type="datetimeFigureOut">
              <a:rPr lang="en-IN" smtClean="0"/>
              <a:t>24-01-2020</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B2A03BC8-61CF-4CE7-BECF-6099AF7AE0E7}" type="slidenum">
              <a:rPr lang="en-IN" smtClean="0"/>
              <a:t>‹#›</a:t>
            </a:fld>
            <a:endParaRPr lang="en-IN"/>
          </a:p>
        </p:txBody>
      </p:sp>
    </p:spTree>
    <p:extLst>
      <p:ext uri="{BB962C8B-B14F-4D97-AF65-F5344CB8AC3E}">
        <p14:creationId xmlns:p14="http://schemas.microsoft.com/office/powerpoint/2010/main" val="32509603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IN"/>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19AF9B68-D12A-4AA2-98F0-C57BDEF390B0}" type="datetimeFigureOut">
              <a:rPr lang="en-IN" smtClean="0"/>
              <a:t>24-01-2020</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B2A03BC8-61CF-4CE7-BECF-6099AF7AE0E7}" type="slidenum">
              <a:rPr lang="en-IN" smtClean="0"/>
              <a:t>‹#›</a:t>
            </a:fld>
            <a:endParaRPr lang="en-IN"/>
          </a:p>
        </p:txBody>
      </p:sp>
    </p:spTree>
    <p:extLst>
      <p:ext uri="{BB962C8B-B14F-4D97-AF65-F5344CB8AC3E}">
        <p14:creationId xmlns:p14="http://schemas.microsoft.com/office/powerpoint/2010/main" val="40415264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19AF9B68-D12A-4AA2-98F0-C57BDEF390B0}" type="datetimeFigureOut">
              <a:rPr lang="en-IN" smtClean="0"/>
              <a:t>24-01-2020</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B2A03BC8-61CF-4CE7-BECF-6099AF7AE0E7}" type="slidenum">
              <a:rPr lang="en-IN" smtClean="0"/>
              <a:t>‹#›</a:t>
            </a:fld>
            <a:endParaRPr lang="en-IN"/>
          </a:p>
        </p:txBody>
      </p:sp>
    </p:spTree>
    <p:extLst>
      <p:ext uri="{BB962C8B-B14F-4D97-AF65-F5344CB8AC3E}">
        <p14:creationId xmlns:p14="http://schemas.microsoft.com/office/powerpoint/2010/main" val="37805860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AF9B68-D12A-4AA2-98F0-C57BDEF390B0}" type="datetimeFigureOut">
              <a:rPr lang="en-IN" smtClean="0"/>
              <a:t>24-01-2020</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B2A03BC8-61CF-4CE7-BECF-6099AF7AE0E7}" type="slidenum">
              <a:rPr lang="en-IN" smtClean="0"/>
              <a:t>‹#›</a:t>
            </a:fld>
            <a:endParaRPr lang="en-IN"/>
          </a:p>
        </p:txBody>
      </p:sp>
    </p:spTree>
    <p:extLst>
      <p:ext uri="{BB962C8B-B14F-4D97-AF65-F5344CB8AC3E}">
        <p14:creationId xmlns:p14="http://schemas.microsoft.com/office/powerpoint/2010/main" val="31253561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IN"/>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9AF9B68-D12A-4AA2-98F0-C57BDEF390B0}" type="datetimeFigureOut">
              <a:rPr lang="en-IN" smtClean="0"/>
              <a:t>24-01-2020</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B2A03BC8-61CF-4CE7-BECF-6099AF7AE0E7}" type="slidenum">
              <a:rPr lang="en-IN" smtClean="0"/>
              <a:t>‹#›</a:t>
            </a:fld>
            <a:endParaRPr lang="en-IN"/>
          </a:p>
        </p:txBody>
      </p:sp>
    </p:spTree>
    <p:extLst>
      <p:ext uri="{BB962C8B-B14F-4D97-AF65-F5344CB8AC3E}">
        <p14:creationId xmlns:p14="http://schemas.microsoft.com/office/powerpoint/2010/main" val="14351212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IN"/>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9AF9B68-D12A-4AA2-98F0-C57BDEF390B0}" type="datetimeFigureOut">
              <a:rPr lang="en-IN" smtClean="0"/>
              <a:t>24-01-2020</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B2A03BC8-61CF-4CE7-BECF-6099AF7AE0E7}" type="slidenum">
              <a:rPr lang="en-IN" smtClean="0"/>
              <a:t>‹#›</a:t>
            </a:fld>
            <a:endParaRPr lang="en-IN"/>
          </a:p>
        </p:txBody>
      </p:sp>
    </p:spTree>
    <p:extLst>
      <p:ext uri="{BB962C8B-B14F-4D97-AF65-F5344CB8AC3E}">
        <p14:creationId xmlns:p14="http://schemas.microsoft.com/office/powerpoint/2010/main" val="10000938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AF9B68-D12A-4AA2-98F0-C57BDEF390B0}" type="datetimeFigureOut">
              <a:rPr lang="en-IN" smtClean="0"/>
              <a:t>24-01-2020</a:t>
            </a:fld>
            <a:endParaRPr lang="en-IN"/>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A03BC8-61CF-4CE7-BECF-6099AF7AE0E7}" type="slidenum">
              <a:rPr lang="en-IN" smtClean="0"/>
              <a:t>‹#›</a:t>
            </a:fld>
            <a:endParaRPr lang="en-IN"/>
          </a:p>
        </p:txBody>
      </p:sp>
    </p:spTree>
    <p:extLst>
      <p:ext uri="{BB962C8B-B14F-4D97-AF65-F5344CB8AC3E}">
        <p14:creationId xmlns:p14="http://schemas.microsoft.com/office/powerpoint/2010/main" val="27240485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750560" y="1513840"/>
            <a:ext cx="6096000" cy="3139321"/>
          </a:xfrm>
          <a:prstGeom prst="rect">
            <a:avLst/>
          </a:prstGeom>
        </p:spPr>
        <p:txBody>
          <a:bodyPr>
            <a:spAutoFit/>
          </a:bodyPr>
          <a:lstStyle/>
          <a:p>
            <a:endParaRPr lang="en-US" dirty="0"/>
          </a:p>
          <a:p>
            <a:r>
              <a:rPr lang="en-US" dirty="0"/>
              <a:t>No	Station Name	</a:t>
            </a:r>
            <a:r>
              <a:rPr lang="en-US" dirty="0" smtClean="0"/>
              <a:t>   Latitude [N]     Longitude [E]</a:t>
            </a:r>
            <a:endParaRPr lang="en-US" dirty="0"/>
          </a:p>
          <a:p>
            <a:r>
              <a:rPr lang="en-US" dirty="0"/>
              <a:t>1	Davos	</a:t>
            </a:r>
            <a:r>
              <a:rPr lang="en-US" dirty="0" smtClean="0"/>
              <a:t>	      46.81</a:t>
            </a:r>
            <a:r>
              <a:rPr lang="en-US" dirty="0"/>
              <a:t>	 </a:t>
            </a:r>
            <a:r>
              <a:rPr lang="en-US" dirty="0" smtClean="0"/>
              <a:t>                9.84</a:t>
            </a:r>
            <a:endParaRPr lang="en-US" dirty="0"/>
          </a:p>
          <a:p>
            <a:r>
              <a:rPr lang="en-US" dirty="0"/>
              <a:t>2	</a:t>
            </a:r>
            <a:r>
              <a:rPr lang="en-US" dirty="0" err="1"/>
              <a:t>FluelaHospiz</a:t>
            </a:r>
            <a:r>
              <a:rPr lang="en-US" dirty="0"/>
              <a:t>	</a:t>
            </a:r>
            <a:r>
              <a:rPr lang="en-US" dirty="0" smtClean="0"/>
              <a:t>      46.75</a:t>
            </a:r>
            <a:r>
              <a:rPr lang="en-US" dirty="0"/>
              <a:t>	</a:t>
            </a:r>
            <a:r>
              <a:rPr lang="en-US" dirty="0" smtClean="0"/>
              <a:t>                 9.94</a:t>
            </a:r>
            <a:endParaRPr lang="en-US" dirty="0"/>
          </a:p>
          <a:p>
            <a:r>
              <a:rPr lang="en-US" dirty="0"/>
              <a:t>3	</a:t>
            </a:r>
            <a:r>
              <a:rPr lang="en-US" dirty="0" err="1" smtClean="0"/>
              <a:t>DavosWeissfluhjoch</a:t>
            </a:r>
            <a:r>
              <a:rPr lang="en-US" dirty="0" smtClean="0"/>
              <a:t>      46.82</a:t>
            </a:r>
            <a:r>
              <a:rPr lang="en-US" dirty="0"/>
              <a:t>	</a:t>
            </a:r>
            <a:r>
              <a:rPr lang="en-US" dirty="0" smtClean="0"/>
              <a:t>                 </a:t>
            </a:r>
            <a:r>
              <a:rPr lang="en-US" dirty="0"/>
              <a:t>9.80</a:t>
            </a:r>
          </a:p>
          <a:p>
            <a:r>
              <a:rPr lang="en-US" dirty="0"/>
              <a:t>4	</a:t>
            </a:r>
            <a:r>
              <a:rPr lang="en-US" dirty="0" err="1"/>
              <a:t>DavosHanengretji</a:t>
            </a:r>
            <a:r>
              <a:rPr lang="en-US" dirty="0"/>
              <a:t>	 </a:t>
            </a:r>
            <a:r>
              <a:rPr lang="en-US" dirty="0" smtClean="0"/>
              <a:t>      46.78</a:t>
            </a:r>
            <a:r>
              <a:rPr lang="en-US" dirty="0"/>
              <a:t>	 </a:t>
            </a:r>
            <a:r>
              <a:rPr lang="en-US" dirty="0" smtClean="0"/>
              <a:t>                9.77</a:t>
            </a:r>
            <a:endParaRPr lang="en-US" dirty="0"/>
          </a:p>
          <a:p>
            <a:r>
              <a:rPr lang="en-US" dirty="0"/>
              <a:t>5	</a:t>
            </a:r>
            <a:r>
              <a:rPr lang="en-US" dirty="0" err="1"/>
              <a:t>KlostersGatschiefer</a:t>
            </a:r>
            <a:r>
              <a:rPr lang="en-US" dirty="0"/>
              <a:t>	 </a:t>
            </a:r>
            <a:r>
              <a:rPr lang="en-US" dirty="0" smtClean="0"/>
              <a:t>      46.84</a:t>
            </a:r>
            <a:r>
              <a:rPr lang="en-US" dirty="0"/>
              <a:t>	</a:t>
            </a:r>
            <a:r>
              <a:rPr lang="en-US" dirty="0" smtClean="0"/>
              <a:t>                 </a:t>
            </a:r>
            <a:r>
              <a:rPr lang="en-US" dirty="0"/>
              <a:t>9.93</a:t>
            </a:r>
          </a:p>
          <a:p>
            <a:r>
              <a:rPr lang="en-US" dirty="0"/>
              <a:t>6	</a:t>
            </a:r>
            <a:r>
              <a:rPr lang="en-US" dirty="0" err="1"/>
              <a:t>DavosStilli</a:t>
            </a:r>
            <a:r>
              <a:rPr lang="en-US" dirty="0"/>
              <a:t>	 </a:t>
            </a:r>
            <a:r>
              <a:rPr lang="en-US" dirty="0" smtClean="0"/>
              <a:t>      46.81</a:t>
            </a:r>
            <a:r>
              <a:rPr lang="en-US" dirty="0"/>
              <a:t>	 </a:t>
            </a:r>
            <a:r>
              <a:rPr lang="en-US" dirty="0" smtClean="0"/>
              <a:t>                9.84</a:t>
            </a:r>
            <a:endParaRPr lang="en-US" dirty="0"/>
          </a:p>
          <a:p>
            <a:r>
              <a:rPr lang="en-US" dirty="0"/>
              <a:t>7	</a:t>
            </a:r>
            <a:r>
              <a:rPr lang="en-US" dirty="0" err="1"/>
              <a:t>DavosParsenn</a:t>
            </a:r>
            <a:r>
              <a:rPr lang="en-US" dirty="0"/>
              <a:t>	 </a:t>
            </a:r>
            <a:r>
              <a:rPr lang="en-US" dirty="0" smtClean="0"/>
              <a:t>      46.85</a:t>
            </a:r>
            <a:r>
              <a:rPr lang="en-US" dirty="0"/>
              <a:t>	</a:t>
            </a:r>
            <a:r>
              <a:rPr lang="en-US" dirty="0" smtClean="0"/>
              <a:t>                 </a:t>
            </a:r>
            <a:r>
              <a:rPr lang="en-US" dirty="0"/>
              <a:t>9.80</a:t>
            </a:r>
          </a:p>
          <a:p>
            <a:r>
              <a:rPr lang="en-US" dirty="0"/>
              <a:t>8	</a:t>
            </a:r>
            <a:r>
              <a:rPr lang="en-US" dirty="0" err="1"/>
              <a:t>KlostersMadrisa</a:t>
            </a:r>
            <a:r>
              <a:rPr lang="en-US" dirty="0"/>
              <a:t>	</a:t>
            </a:r>
            <a:r>
              <a:rPr lang="en-US" dirty="0" smtClean="0"/>
              <a:t>       46.90  </a:t>
            </a:r>
            <a:r>
              <a:rPr lang="en-US" dirty="0"/>
              <a:t>	9.87</a:t>
            </a:r>
          </a:p>
          <a:p>
            <a:endParaRPr lang="en-US" dirty="0"/>
          </a:p>
        </p:txBody>
      </p:sp>
      <p:sp>
        <p:nvSpPr>
          <p:cNvPr id="8" name="TextBox 7"/>
          <p:cNvSpPr txBox="1"/>
          <p:nvPr/>
        </p:nvSpPr>
        <p:spPr>
          <a:xfrm>
            <a:off x="467361" y="5923280"/>
            <a:ext cx="8080161" cy="369332"/>
          </a:xfrm>
          <a:prstGeom prst="rect">
            <a:avLst/>
          </a:prstGeom>
          <a:noFill/>
        </p:spPr>
        <p:txBody>
          <a:bodyPr wrap="none" rtlCol="0">
            <a:spAutoFit/>
          </a:bodyPr>
          <a:lstStyle/>
          <a:p>
            <a:r>
              <a:rPr lang="en-US" b="1" dirty="0" smtClean="0">
                <a:latin typeface="Times New Roman" panose="02020603050405020304" pitchFamily="18" charset="0"/>
                <a:cs typeface="Times New Roman" panose="02020603050405020304" pitchFamily="18" charset="0"/>
              </a:rPr>
              <a:t>Figure S1(a)</a:t>
            </a:r>
            <a:r>
              <a:rPr lang="en-US" dirty="0" smtClean="0">
                <a:latin typeface="Times New Roman" panose="02020603050405020304" pitchFamily="18" charset="0"/>
                <a:cs typeface="Times New Roman" panose="02020603050405020304" pitchFamily="18" charset="0"/>
              </a:rPr>
              <a:t>. Spatial distribution of meteorological stations in the Swiss Alps region. </a:t>
            </a:r>
            <a:endParaRPr lang="en-US" dirty="0">
              <a:latin typeface="Times New Roman" panose="02020603050405020304" pitchFamily="18" charset="0"/>
              <a:cs typeface="Times New Roman" panose="02020603050405020304" pitchFamily="18" charset="0"/>
            </a:endParaRPr>
          </a:p>
        </p:txBody>
      </p:sp>
      <p:grpSp>
        <p:nvGrpSpPr>
          <p:cNvPr id="5" name="Group 4"/>
          <p:cNvGrpSpPr/>
          <p:nvPr/>
        </p:nvGrpSpPr>
        <p:grpSpPr>
          <a:xfrm>
            <a:off x="467361" y="1501253"/>
            <a:ext cx="4913855" cy="3700667"/>
            <a:chOff x="467361" y="1501253"/>
            <a:chExt cx="4913855" cy="3700667"/>
          </a:xfrm>
        </p:grpSpPr>
        <p:pic>
          <p:nvPicPr>
            <p:cNvPr id="3" name="Picture 2"/>
            <p:cNvPicPr>
              <a:picLocks noChangeAspect="1"/>
            </p:cNvPicPr>
            <p:nvPr/>
          </p:nvPicPr>
          <p:blipFill>
            <a:blip r:embed="rId2"/>
            <a:stretch>
              <a:fillRect/>
            </a:stretch>
          </p:blipFill>
          <p:spPr>
            <a:xfrm>
              <a:off x="467361" y="1513840"/>
              <a:ext cx="4913855" cy="3688080"/>
            </a:xfrm>
            <a:prstGeom prst="rect">
              <a:avLst/>
            </a:prstGeom>
          </p:spPr>
        </p:pic>
        <p:pic>
          <p:nvPicPr>
            <p:cNvPr id="2" name="Picture 1"/>
            <p:cNvPicPr>
              <a:picLocks noChangeAspect="1"/>
            </p:cNvPicPr>
            <p:nvPr/>
          </p:nvPicPr>
          <p:blipFill rotWithShape="1">
            <a:blip r:embed="rId3" cstate="print">
              <a:extLst>
                <a:ext uri="{28A0092B-C50C-407E-A947-70E740481C1C}">
                  <a14:useLocalDpi xmlns:a14="http://schemas.microsoft.com/office/drawing/2010/main"/>
                </a:ext>
              </a:extLst>
            </a:blip>
            <a:srcRect l="91039" t="1394" r="2593" b="76914"/>
            <a:stretch/>
          </p:blipFill>
          <p:spPr>
            <a:xfrm>
              <a:off x="1214650" y="1501253"/>
              <a:ext cx="300251" cy="681819"/>
            </a:xfrm>
            <a:prstGeom prst="rect">
              <a:avLst/>
            </a:prstGeom>
          </p:spPr>
        </p:pic>
        <p:pic>
          <p:nvPicPr>
            <p:cNvPr id="4" name="Picture 3"/>
            <p:cNvPicPr>
              <a:picLocks noChangeAspect="1"/>
            </p:cNvPicPr>
            <p:nvPr/>
          </p:nvPicPr>
          <p:blipFill rotWithShape="1">
            <a:blip r:embed="rId3" cstate="print">
              <a:extLst>
                <a:ext uri="{28A0092B-C50C-407E-A947-70E740481C1C}">
                  <a14:useLocalDpi xmlns:a14="http://schemas.microsoft.com/office/drawing/2010/main"/>
                </a:ext>
              </a:extLst>
            </a:blip>
            <a:srcRect l="14754" t="80597" r="59773" b="7065"/>
            <a:stretch/>
          </p:blipFill>
          <p:spPr>
            <a:xfrm>
              <a:off x="1241946" y="4681181"/>
              <a:ext cx="929813" cy="300252"/>
            </a:xfrm>
            <a:prstGeom prst="rect">
              <a:avLst/>
            </a:prstGeom>
          </p:spPr>
        </p:pic>
      </p:grpSp>
    </p:spTree>
    <p:extLst>
      <p:ext uri="{BB962C8B-B14F-4D97-AF65-F5344CB8AC3E}">
        <p14:creationId xmlns:p14="http://schemas.microsoft.com/office/powerpoint/2010/main" val="8232449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037231" y="150125"/>
            <a:ext cx="10235819" cy="5964072"/>
            <a:chOff x="259309" y="0"/>
            <a:chExt cx="10847298" cy="6416112"/>
          </a:xfrm>
        </p:grpSpPr>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17400" t="9453" r="18800" b="16295"/>
            <a:stretch/>
          </p:blipFill>
          <p:spPr>
            <a:xfrm>
              <a:off x="2729552" y="3176112"/>
              <a:ext cx="4243766" cy="3240000"/>
            </a:xfrm>
            <a:prstGeom prst="rect">
              <a:avLst/>
            </a:prstGeom>
          </p:spPr>
        </p:pic>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17018" t="8287" r="17463" b="16878"/>
            <a:stretch/>
          </p:blipFill>
          <p:spPr>
            <a:xfrm>
              <a:off x="259309" y="0"/>
              <a:ext cx="4324200" cy="3240000"/>
            </a:xfrm>
            <a:prstGeom prst="rect">
              <a:avLst/>
            </a:prstGeom>
          </p:spPr>
        </p:pic>
        <p:pic>
          <p:nvPicPr>
            <p:cNvPr id="7" name="Picture 6"/>
            <p:cNvPicPr>
              <a:picLocks noChangeAspect="1"/>
            </p:cNvPicPr>
            <p:nvPr/>
          </p:nvPicPr>
          <p:blipFill rotWithShape="1">
            <a:blip r:embed="rId4">
              <a:extLst>
                <a:ext uri="{28A0092B-C50C-407E-A947-70E740481C1C}">
                  <a14:useLocalDpi xmlns:a14="http://schemas.microsoft.com/office/drawing/2010/main" val="0"/>
                </a:ext>
              </a:extLst>
            </a:blip>
            <a:srcRect l="83110" t="31583" r="4856" b="38425"/>
            <a:stretch/>
          </p:blipFill>
          <p:spPr>
            <a:xfrm>
              <a:off x="9785443" y="2115403"/>
              <a:ext cx="1321164" cy="2160000"/>
            </a:xfrm>
            <a:prstGeom prst="rect">
              <a:avLst/>
            </a:prstGeom>
          </p:spPr>
        </p:pic>
        <p:pic>
          <p:nvPicPr>
            <p:cNvPr id="8" name="Picture 7"/>
            <p:cNvPicPr>
              <a:picLocks noChangeAspect="1"/>
            </p:cNvPicPr>
            <p:nvPr/>
          </p:nvPicPr>
          <p:blipFill rotWithShape="1">
            <a:blip r:embed="rId4">
              <a:extLst>
                <a:ext uri="{28A0092B-C50C-407E-A947-70E740481C1C}">
                  <a14:useLocalDpi xmlns:a14="http://schemas.microsoft.com/office/drawing/2010/main" val="0"/>
                </a:ext>
              </a:extLst>
            </a:blip>
            <a:srcRect l="19119" t="8579" r="18227" b="17169"/>
            <a:stretch/>
          </p:blipFill>
          <p:spPr>
            <a:xfrm>
              <a:off x="5254386" y="0"/>
              <a:ext cx="4167530" cy="3240000"/>
            </a:xfrm>
            <a:prstGeom prst="rect">
              <a:avLst/>
            </a:prstGeom>
          </p:spPr>
        </p:pic>
      </p:grpSp>
      <p:sp>
        <p:nvSpPr>
          <p:cNvPr id="10" name="Rectangle 9"/>
          <p:cNvSpPr/>
          <p:nvPr/>
        </p:nvSpPr>
        <p:spPr>
          <a:xfrm>
            <a:off x="1196804" y="6163220"/>
            <a:ext cx="8594310" cy="369332"/>
          </a:xfrm>
          <a:prstGeom prst="rect">
            <a:avLst/>
          </a:prstGeom>
        </p:spPr>
        <p:txBody>
          <a:bodyPr wrap="square">
            <a:spAutoFit/>
          </a:bodyPr>
          <a:lstStyle/>
          <a:p>
            <a:pPr algn="ctr"/>
            <a:r>
              <a:rPr lang="en-IN" b="1" dirty="0" smtClean="0">
                <a:latin typeface="Times New Roman" panose="02020603050405020304" pitchFamily="18" charset="0"/>
                <a:ea typeface="Calibri" panose="020F0502020204030204" pitchFamily="34" charset="0"/>
              </a:rPr>
              <a:t>Figure S5.  </a:t>
            </a:r>
            <a:r>
              <a:rPr lang="en-IN" dirty="0" smtClean="0">
                <a:latin typeface="Times New Roman" panose="02020603050405020304" pitchFamily="18" charset="0"/>
                <a:ea typeface="Calibri" panose="020F0502020204030204" pitchFamily="34" charset="0"/>
              </a:rPr>
              <a:t>NDVI map of Grand Mesa during 2017. </a:t>
            </a:r>
            <a:endParaRPr lang="en-IN" dirty="0"/>
          </a:p>
        </p:txBody>
      </p:sp>
    </p:spTree>
    <p:extLst>
      <p:ext uri="{BB962C8B-B14F-4D97-AF65-F5344CB8AC3E}">
        <p14:creationId xmlns:p14="http://schemas.microsoft.com/office/powerpoint/2010/main" val="27287081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018159" y="429030"/>
            <a:ext cx="10058398" cy="4571476"/>
            <a:chOff x="1018159" y="429030"/>
            <a:chExt cx="10058398" cy="4571476"/>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8159" y="429030"/>
              <a:ext cx="10058398" cy="4571476"/>
            </a:xfrm>
            <a:prstGeom prst="rect">
              <a:avLst/>
            </a:prstGeom>
          </p:spPr>
        </p:pic>
        <p:sp>
          <p:nvSpPr>
            <p:cNvPr id="5" name="TextBox 4"/>
            <p:cNvSpPr txBox="1"/>
            <p:nvPr/>
          </p:nvSpPr>
          <p:spPr>
            <a:xfrm>
              <a:off x="2959380" y="4031923"/>
              <a:ext cx="1906291" cy="369332"/>
            </a:xfrm>
            <a:prstGeom prst="rect">
              <a:avLst/>
            </a:prstGeom>
            <a:noFill/>
          </p:spPr>
          <p:txBody>
            <a:bodyPr wrap="none" rtlCol="0">
              <a:spAutoFit/>
            </a:bodyPr>
            <a:lstStyle/>
            <a:p>
              <a:r>
                <a:rPr lang="en-US" dirty="0" smtClean="0"/>
                <a:t>December </a:t>
              </a:r>
              <a:r>
                <a:rPr lang="en-US" dirty="0"/>
                <a:t>8</a:t>
              </a:r>
              <a:r>
                <a:rPr lang="en-US" dirty="0" smtClean="0"/>
                <a:t>, 2017</a:t>
              </a:r>
              <a:endParaRPr lang="en-US" dirty="0"/>
            </a:p>
          </p:txBody>
        </p:sp>
        <p:sp>
          <p:nvSpPr>
            <p:cNvPr id="6" name="TextBox 5"/>
            <p:cNvSpPr txBox="1"/>
            <p:nvPr/>
          </p:nvSpPr>
          <p:spPr>
            <a:xfrm>
              <a:off x="7814304" y="4060058"/>
              <a:ext cx="1906291" cy="369332"/>
            </a:xfrm>
            <a:prstGeom prst="rect">
              <a:avLst/>
            </a:prstGeom>
            <a:noFill/>
          </p:spPr>
          <p:txBody>
            <a:bodyPr wrap="none" rtlCol="0">
              <a:spAutoFit/>
            </a:bodyPr>
            <a:lstStyle/>
            <a:p>
              <a:r>
                <a:rPr lang="en-US" dirty="0" smtClean="0"/>
                <a:t>December </a:t>
              </a:r>
              <a:r>
                <a:rPr lang="en-US" dirty="0"/>
                <a:t>9</a:t>
              </a:r>
              <a:r>
                <a:rPr lang="en-US" dirty="0" smtClean="0"/>
                <a:t>, 2017</a:t>
              </a:r>
              <a:endParaRPr lang="en-US" dirty="0"/>
            </a:p>
          </p:txBody>
        </p:sp>
      </p:grpSp>
      <p:sp>
        <p:nvSpPr>
          <p:cNvPr id="7" name="Rectangle 6"/>
          <p:cNvSpPr/>
          <p:nvPr/>
        </p:nvSpPr>
        <p:spPr>
          <a:xfrm>
            <a:off x="1648047" y="5347294"/>
            <a:ext cx="8944926" cy="646331"/>
          </a:xfrm>
          <a:prstGeom prst="rect">
            <a:avLst/>
          </a:prstGeom>
        </p:spPr>
        <p:txBody>
          <a:bodyPr wrap="square">
            <a:spAutoFit/>
          </a:bodyPr>
          <a:lstStyle/>
          <a:p>
            <a:r>
              <a:rPr lang="en-IN" b="1" dirty="0" smtClean="0">
                <a:latin typeface="Times New Roman" panose="02020603050405020304" pitchFamily="18" charset="0"/>
                <a:ea typeface="Calibri" panose="020F0502020204030204" pitchFamily="34" charset="0"/>
              </a:rPr>
              <a:t>Figure S6(a).   </a:t>
            </a:r>
            <a:r>
              <a:rPr lang="en-IN" dirty="0" smtClean="0">
                <a:latin typeface="Times New Roman" panose="02020603050405020304" pitchFamily="18" charset="0"/>
                <a:ea typeface="Calibri" panose="020F0502020204030204" pitchFamily="34" charset="0"/>
              </a:rPr>
              <a:t>Variation of  air </a:t>
            </a:r>
            <a:r>
              <a:rPr lang="en-IN" dirty="0">
                <a:latin typeface="Times New Roman" panose="02020603050405020304" pitchFamily="18" charset="0"/>
                <a:ea typeface="Calibri" panose="020F0502020204030204" pitchFamily="34" charset="0"/>
              </a:rPr>
              <a:t>t</a:t>
            </a:r>
            <a:r>
              <a:rPr lang="en-IN" dirty="0" smtClean="0">
                <a:latin typeface="Times New Roman" panose="02020603050405020304" pitchFamily="18" charset="0"/>
                <a:ea typeface="Calibri" panose="020F0502020204030204" pitchFamily="34" charset="0"/>
              </a:rPr>
              <a:t>emperature at Grand Mesa on December 9, 2017 ( with </a:t>
            </a:r>
            <a:r>
              <a:rPr lang="en-IN" dirty="0">
                <a:latin typeface="Times New Roman" panose="02020603050405020304" pitchFamily="18" charset="0"/>
                <a:ea typeface="Calibri" panose="020F0502020204030204" pitchFamily="34" charset="0"/>
              </a:rPr>
              <a:t>S</a:t>
            </a:r>
            <a:r>
              <a:rPr lang="en-IN" dirty="0" smtClean="0">
                <a:latin typeface="Times New Roman" panose="02020603050405020304" pitchFamily="18" charset="0"/>
                <a:ea typeface="Calibri" panose="020F0502020204030204" pitchFamily="34" charset="0"/>
              </a:rPr>
              <a:t>entinel-1 acquisition) from SnowEx 2017 observatory (Raw and Processed) and HRRR data.</a:t>
            </a:r>
            <a:endParaRPr lang="en-IN" dirty="0"/>
          </a:p>
        </p:txBody>
      </p:sp>
    </p:spTree>
    <p:extLst>
      <p:ext uri="{BB962C8B-B14F-4D97-AF65-F5344CB8AC3E}">
        <p14:creationId xmlns:p14="http://schemas.microsoft.com/office/powerpoint/2010/main" val="35402886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6265" y="686543"/>
            <a:ext cx="10058398" cy="4571476"/>
          </a:xfrm>
          <a:prstGeom prst="rect">
            <a:avLst/>
          </a:prstGeom>
        </p:spPr>
      </p:pic>
      <p:sp>
        <p:nvSpPr>
          <p:cNvPr id="5" name="TextBox 4"/>
          <p:cNvSpPr txBox="1"/>
          <p:nvPr/>
        </p:nvSpPr>
        <p:spPr>
          <a:xfrm>
            <a:off x="3466844" y="4292263"/>
            <a:ext cx="1657377" cy="369332"/>
          </a:xfrm>
          <a:prstGeom prst="rect">
            <a:avLst/>
          </a:prstGeom>
          <a:noFill/>
        </p:spPr>
        <p:txBody>
          <a:bodyPr wrap="none" rtlCol="0">
            <a:spAutoFit/>
          </a:bodyPr>
          <a:lstStyle/>
          <a:p>
            <a:r>
              <a:rPr lang="en-US" dirty="0" smtClean="0"/>
              <a:t>January 1, 2018</a:t>
            </a:r>
            <a:endParaRPr lang="en-US" dirty="0"/>
          </a:p>
        </p:txBody>
      </p:sp>
      <p:sp>
        <p:nvSpPr>
          <p:cNvPr id="6" name="TextBox 5"/>
          <p:cNvSpPr txBox="1"/>
          <p:nvPr/>
        </p:nvSpPr>
        <p:spPr>
          <a:xfrm>
            <a:off x="7378554" y="4292263"/>
            <a:ext cx="1657377" cy="369332"/>
          </a:xfrm>
          <a:prstGeom prst="rect">
            <a:avLst/>
          </a:prstGeom>
          <a:noFill/>
        </p:spPr>
        <p:txBody>
          <a:bodyPr wrap="none" rtlCol="0">
            <a:spAutoFit/>
          </a:bodyPr>
          <a:lstStyle/>
          <a:p>
            <a:r>
              <a:rPr lang="en-US" dirty="0"/>
              <a:t>January </a:t>
            </a:r>
            <a:r>
              <a:rPr lang="en-US" dirty="0" smtClean="0"/>
              <a:t>2, </a:t>
            </a:r>
            <a:r>
              <a:rPr lang="en-US" dirty="0"/>
              <a:t>2018</a:t>
            </a:r>
          </a:p>
        </p:txBody>
      </p:sp>
      <p:sp>
        <p:nvSpPr>
          <p:cNvPr id="7" name="Rectangle 6"/>
          <p:cNvSpPr/>
          <p:nvPr/>
        </p:nvSpPr>
        <p:spPr>
          <a:xfrm>
            <a:off x="1998663" y="5347294"/>
            <a:ext cx="8946000" cy="646331"/>
          </a:xfrm>
          <a:prstGeom prst="rect">
            <a:avLst/>
          </a:prstGeom>
        </p:spPr>
        <p:txBody>
          <a:bodyPr wrap="square">
            <a:spAutoFit/>
          </a:bodyPr>
          <a:lstStyle/>
          <a:p>
            <a:r>
              <a:rPr lang="en-IN" b="1" dirty="0" smtClean="0">
                <a:latin typeface="Times New Roman" panose="02020603050405020304" pitchFamily="18" charset="0"/>
                <a:ea typeface="Calibri" panose="020F0502020204030204" pitchFamily="34" charset="0"/>
              </a:rPr>
              <a:t>Figure S6(b).  </a:t>
            </a:r>
            <a:r>
              <a:rPr lang="en-IN" dirty="0" smtClean="0">
                <a:latin typeface="Times New Roman" panose="02020603050405020304" pitchFamily="18" charset="0"/>
                <a:ea typeface="Calibri" panose="020F0502020204030204" pitchFamily="34" charset="0"/>
              </a:rPr>
              <a:t>Variation of  air </a:t>
            </a:r>
            <a:r>
              <a:rPr lang="en-IN" dirty="0">
                <a:latin typeface="Times New Roman" panose="02020603050405020304" pitchFamily="18" charset="0"/>
                <a:ea typeface="Calibri" panose="020F0502020204030204" pitchFamily="34" charset="0"/>
              </a:rPr>
              <a:t>t</a:t>
            </a:r>
            <a:r>
              <a:rPr lang="en-IN" dirty="0" smtClean="0">
                <a:latin typeface="Times New Roman" panose="02020603050405020304" pitchFamily="18" charset="0"/>
                <a:ea typeface="Calibri" panose="020F0502020204030204" pitchFamily="34" charset="0"/>
              </a:rPr>
              <a:t>emperature at Grand Mesa on January 2, 2018 (with </a:t>
            </a:r>
            <a:r>
              <a:rPr lang="en-IN" dirty="0">
                <a:latin typeface="Times New Roman" panose="02020603050405020304" pitchFamily="18" charset="0"/>
                <a:ea typeface="Calibri" panose="020F0502020204030204" pitchFamily="34" charset="0"/>
              </a:rPr>
              <a:t>S</a:t>
            </a:r>
            <a:r>
              <a:rPr lang="en-IN" dirty="0" smtClean="0">
                <a:latin typeface="Times New Roman" panose="02020603050405020304" pitchFamily="18" charset="0"/>
                <a:ea typeface="Calibri" panose="020F0502020204030204" pitchFamily="34" charset="0"/>
              </a:rPr>
              <a:t>entinel-1 acquisition) from SnowEx 2017 observatory (Raw and Processed) and HRRR data.</a:t>
            </a:r>
            <a:endParaRPr lang="en-IN" dirty="0"/>
          </a:p>
        </p:txBody>
      </p:sp>
    </p:spTree>
    <p:extLst>
      <p:ext uri="{BB962C8B-B14F-4D97-AF65-F5344CB8AC3E}">
        <p14:creationId xmlns:p14="http://schemas.microsoft.com/office/powerpoint/2010/main" val="15795317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022924" y="630273"/>
            <a:ext cx="10058398" cy="4571476"/>
            <a:chOff x="572758" y="658408"/>
            <a:chExt cx="10058398" cy="4571476"/>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2758" y="658408"/>
              <a:ext cx="10058398" cy="4571476"/>
            </a:xfrm>
            <a:prstGeom prst="rect">
              <a:avLst/>
            </a:prstGeom>
          </p:spPr>
        </p:pic>
        <p:sp>
          <p:nvSpPr>
            <p:cNvPr id="5" name="TextBox 4"/>
            <p:cNvSpPr txBox="1"/>
            <p:nvPr/>
          </p:nvSpPr>
          <p:spPr>
            <a:xfrm>
              <a:off x="3908972" y="4283966"/>
              <a:ext cx="1770998" cy="369332"/>
            </a:xfrm>
            <a:prstGeom prst="rect">
              <a:avLst/>
            </a:prstGeom>
            <a:noFill/>
          </p:spPr>
          <p:txBody>
            <a:bodyPr wrap="none" rtlCol="0">
              <a:spAutoFit/>
            </a:bodyPr>
            <a:lstStyle/>
            <a:p>
              <a:r>
                <a:rPr lang="en-US" dirty="0" smtClean="0"/>
                <a:t>February </a:t>
              </a:r>
              <a:r>
                <a:rPr lang="en-US" dirty="0"/>
                <a:t>6</a:t>
              </a:r>
              <a:r>
                <a:rPr lang="en-US" dirty="0" smtClean="0"/>
                <a:t>, 2018</a:t>
              </a:r>
              <a:endParaRPr lang="en-US" dirty="0"/>
            </a:p>
          </p:txBody>
        </p:sp>
        <p:sp>
          <p:nvSpPr>
            <p:cNvPr id="6" name="TextBox 5"/>
            <p:cNvSpPr txBox="1"/>
            <p:nvPr/>
          </p:nvSpPr>
          <p:spPr>
            <a:xfrm>
              <a:off x="7901069" y="4267562"/>
              <a:ext cx="1770998" cy="369332"/>
            </a:xfrm>
            <a:prstGeom prst="rect">
              <a:avLst/>
            </a:prstGeom>
            <a:noFill/>
          </p:spPr>
          <p:txBody>
            <a:bodyPr wrap="none" rtlCol="0">
              <a:spAutoFit/>
            </a:bodyPr>
            <a:lstStyle/>
            <a:p>
              <a:r>
                <a:rPr lang="en-US" dirty="0" smtClean="0"/>
                <a:t>February 7, </a:t>
              </a:r>
              <a:r>
                <a:rPr lang="en-US" dirty="0"/>
                <a:t>2018</a:t>
              </a:r>
            </a:p>
          </p:txBody>
        </p:sp>
      </p:grpSp>
      <p:sp>
        <p:nvSpPr>
          <p:cNvPr id="7" name="Rectangle 6"/>
          <p:cNvSpPr/>
          <p:nvPr/>
        </p:nvSpPr>
        <p:spPr>
          <a:xfrm>
            <a:off x="1786270" y="5347294"/>
            <a:ext cx="8806703" cy="646331"/>
          </a:xfrm>
          <a:prstGeom prst="rect">
            <a:avLst/>
          </a:prstGeom>
        </p:spPr>
        <p:txBody>
          <a:bodyPr wrap="square">
            <a:spAutoFit/>
          </a:bodyPr>
          <a:lstStyle/>
          <a:p>
            <a:r>
              <a:rPr lang="en-IN" b="1" dirty="0" smtClean="0">
                <a:latin typeface="Times New Roman" panose="02020603050405020304" pitchFamily="18" charset="0"/>
                <a:ea typeface="Calibri" panose="020F0502020204030204" pitchFamily="34" charset="0"/>
              </a:rPr>
              <a:t>Figure S6(c).   </a:t>
            </a:r>
            <a:r>
              <a:rPr lang="en-IN" dirty="0" smtClean="0">
                <a:latin typeface="Times New Roman" panose="02020603050405020304" pitchFamily="18" charset="0"/>
                <a:ea typeface="Calibri" panose="020F0502020204030204" pitchFamily="34" charset="0"/>
              </a:rPr>
              <a:t>Variation of  air </a:t>
            </a:r>
            <a:r>
              <a:rPr lang="en-IN" dirty="0">
                <a:latin typeface="Times New Roman" panose="02020603050405020304" pitchFamily="18" charset="0"/>
                <a:ea typeface="Calibri" panose="020F0502020204030204" pitchFamily="34" charset="0"/>
              </a:rPr>
              <a:t>t</a:t>
            </a:r>
            <a:r>
              <a:rPr lang="en-IN" dirty="0" smtClean="0">
                <a:latin typeface="Times New Roman" panose="02020603050405020304" pitchFamily="18" charset="0"/>
                <a:ea typeface="Calibri" panose="020F0502020204030204" pitchFamily="34" charset="0"/>
              </a:rPr>
              <a:t>emperature at Grand Mesa on February 7, 2018 ( with </a:t>
            </a:r>
            <a:r>
              <a:rPr lang="en-IN" dirty="0">
                <a:latin typeface="Times New Roman" panose="02020603050405020304" pitchFamily="18" charset="0"/>
                <a:ea typeface="Calibri" panose="020F0502020204030204" pitchFamily="34" charset="0"/>
              </a:rPr>
              <a:t>S</a:t>
            </a:r>
            <a:r>
              <a:rPr lang="en-IN" dirty="0" smtClean="0">
                <a:latin typeface="Times New Roman" panose="02020603050405020304" pitchFamily="18" charset="0"/>
                <a:ea typeface="Calibri" panose="020F0502020204030204" pitchFamily="34" charset="0"/>
              </a:rPr>
              <a:t>entinel-1 acquisition) from SnowEx 2017 observatory (Raw and Processed) and HRRR data.</a:t>
            </a:r>
            <a:endParaRPr lang="en-IN" dirty="0"/>
          </a:p>
        </p:txBody>
      </p:sp>
    </p:spTree>
    <p:extLst>
      <p:ext uri="{BB962C8B-B14F-4D97-AF65-F5344CB8AC3E}">
        <p14:creationId xmlns:p14="http://schemas.microsoft.com/office/powerpoint/2010/main" val="4361233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870021" y="623199"/>
            <a:ext cx="9890484" cy="4495160"/>
            <a:chOff x="870021" y="623199"/>
            <a:chExt cx="9890484" cy="449516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0021" y="623199"/>
              <a:ext cx="9890484" cy="4495160"/>
            </a:xfrm>
            <a:prstGeom prst="rect">
              <a:avLst/>
            </a:prstGeom>
          </p:spPr>
        </p:pic>
        <p:sp>
          <p:nvSpPr>
            <p:cNvPr id="5" name="TextBox 4"/>
            <p:cNvSpPr txBox="1"/>
            <p:nvPr/>
          </p:nvSpPr>
          <p:spPr>
            <a:xfrm>
              <a:off x="3908972" y="4283966"/>
              <a:ext cx="1654427" cy="369332"/>
            </a:xfrm>
            <a:prstGeom prst="rect">
              <a:avLst/>
            </a:prstGeom>
            <a:noFill/>
          </p:spPr>
          <p:txBody>
            <a:bodyPr wrap="none" rtlCol="0">
              <a:spAutoFit/>
            </a:bodyPr>
            <a:lstStyle/>
            <a:p>
              <a:r>
                <a:rPr lang="en-US" dirty="0" smtClean="0"/>
                <a:t>March 02, 2018</a:t>
              </a:r>
              <a:endParaRPr lang="en-US" dirty="0"/>
            </a:p>
          </p:txBody>
        </p:sp>
        <p:sp>
          <p:nvSpPr>
            <p:cNvPr id="6" name="TextBox 5"/>
            <p:cNvSpPr txBox="1"/>
            <p:nvPr/>
          </p:nvSpPr>
          <p:spPr>
            <a:xfrm>
              <a:off x="8131952" y="4222767"/>
              <a:ext cx="1537409" cy="369332"/>
            </a:xfrm>
            <a:prstGeom prst="rect">
              <a:avLst/>
            </a:prstGeom>
            <a:noFill/>
          </p:spPr>
          <p:txBody>
            <a:bodyPr wrap="none" rtlCol="0">
              <a:spAutoFit/>
            </a:bodyPr>
            <a:lstStyle/>
            <a:p>
              <a:r>
                <a:rPr lang="en-US" dirty="0" smtClean="0"/>
                <a:t>March 3, </a:t>
              </a:r>
              <a:r>
                <a:rPr lang="en-US" dirty="0"/>
                <a:t>2018</a:t>
              </a:r>
            </a:p>
          </p:txBody>
        </p:sp>
      </p:grpSp>
      <p:sp>
        <p:nvSpPr>
          <p:cNvPr id="7" name="Rectangle 6"/>
          <p:cNvSpPr/>
          <p:nvPr/>
        </p:nvSpPr>
        <p:spPr>
          <a:xfrm>
            <a:off x="1190847" y="5262234"/>
            <a:ext cx="8921571" cy="646331"/>
          </a:xfrm>
          <a:prstGeom prst="rect">
            <a:avLst/>
          </a:prstGeom>
        </p:spPr>
        <p:txBody>
          <a:bodyPr wrap="square">
            <a:spAutoFit/>
          </a:bodyPr>
          <a:lstStyle/>
          <a:p>
            <a:r>
              <a:rPr lang="en-IN" b="1" dirty="0" smtClean="0">
                <a:latin typeface="Times New Roman" panose="02020603050405020304" pitchFamily="18" charset="0"/>
                <a:ea typeface="Calibri" panose="020F0502020204030204" pitchFamily="34" charset="0"/>
              </a:rPr>
              <a:t>Figure S6(d).   </a:t>
            </a:r>
            <a:r>
              <a:rPr lang="en-IN" dirty="0" smtClean="0">
                <a:latin typeface="Times New Roman" panose="02020603050405020304" pitchFamily="18" charset="0"/>
                <a:ea typeface="Calibri" panose="020F0502020204030204" pitchFamily="34" charset="0"/>
              </a:rPr>
              <a:t>Variation of  air </a:t>
            </a:r>
            <a:r>
              <a:rPr lang="en-IN" dirty="0">
                <a:latin typeface="Times New Roman" panose="02020603050405020304" pitchFamily="18" charset="0"/>
                <a:ea typeface="Calibri" panose="020F0502020204030204" pitchFamily="34" charset="0"/>
              </a:rPr>
              <a:t>t</a:t>
            </a:r>
            <a:r>
              <a:rPr lang="en-IN" dirty="0" smtClean="0">
                <a:latin typeface="Times New Roman" panose="02020603050405020304" pitchFamily="18" charset="0"/>
                <a:ea typeface="Calibri" panose="020F0502020204030204" pitchFamily="34" charset="0"/>
              </a:rPr>
              <a:t>emperature at Grand Mesa on March 3, 2018 ( with </a:t>
            </a:r>
            <a:r>
              <a:rPr lang="en-IN" dirty="0">
                <a:latin typeface="Times New Roman" panose="02020603050405020304" pitchFamily="18" charset="0"/>
                <a:ea typeface="Calibri" panose="020F0502020204030204" pitchFamily="34" charset="0"/>
              </a:rPr>
              <a:t>S</a:t>
            </a:r>
            <a:r>
              <a:rPr lang="en-IN" dirty="0" smtClean="0">
                <a:latin typeface="Times New Roman" panose="02020603050405020304" pitchFamily="18" charset="0"/>
                <a:ea typeface="Calibri" panose="020F0502020204030204" pitchFamily="34" charset="0"/>
              </a:rPr>
              <a:t>entinel-1 acquisition) from SnowEx 2017 observatory (Raw and Processed) and HRRR data.</a:t>
            </a:r>
            <a:endParaRPr lang="en-IN" dirty="0"/>
          </a:p>
        </p:txBody>
      </p:sp>
    </p:spTree>
    <p:extLst>
      <p:ext uri="{BB962C8B-B14F-4D97-AF65-F5344CB8AC3E}">
        <p14:creationId xmlns:p14="http://schemas.microsoft.com/office/powerpoint/2010/main" val="27287422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697577" y="529064"/>
            <a:ext cx="10058400" cy="4571476"/>
            <a:chOff x="592853" y="688552"/>
            <a:chExt cx="10058400" cy="4571476"/>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2853" y="688552"/>
              <a:ext cx="10058400" cy="4571476"/>
            </a:xfrm>
            <a:prstGeom prst="rect">
              <a:avLst/>
            </a:prstGeom>
          </p:spPr>
        </p:pic>
        <p:sp>
          <p:nvSpPr>
            <p:cNvPr id="5" name="TextBox 4"/>
            <p:cNvSpPr txBox="1"/>
            <p:nvPr/>
          </p:nvSpPr>
          <p:spPr>
            <a:xfrm>
              <a:off x="3950536" y="4292279"/>
              <a:ext cx="1491114" cy="369332"/>
            </a:xfrm>
            <a:prstGeom prst="rect">
              <a:avLst/>
            </a:prstGeom>
            <a:noFill/>
          </p:spPr>
          <p:txBody>
            <a:bodyPr wrap="none" rtlCol="0">
              <a:spAutoFit/>
            </a:bodyPr>
            <a:lstStyle/>
            <a:p>
              <a:r>
                <a:rPr lang="en-US" dirty="0" smtClean="0"/>
                <a:t>April 19, 2018</a:t>
              </a:r>
              <a:endParaRPr lang="en-US" dirty="0"/>
            </a:p>
          </p:txBody>
        </p:sp>
        <p:sp>
          <p:nvSpPr>
            <p:cNvPr id="6" name="TextBox 5"/>
            <p:cNvSpPr txBox="1"/>
            <p:nvPr/>
          </p:nvSpPr>
          <p:spPr>
            <a:xfrm>
              <a:off x="8121722" y="4292279"/>
              <a:ext cx="1491114" cy="369332"/>
            </a:xfrm>
            <a:prstGeom prst="rect">
              <a:avLst/>
            </a:prstGeom>
            <a:noFill/>
          </p:spPr>
          <p:txBody>
            <a:bodyPr wrap="none" rtlCol="0">
              <a:spAutoFit/>
            </a:bodyPr>
            <a:lstStyle/>
            <a:p>
              <a:r>
                <a:rPr lang="en-US" dirty="0" smtClean="0"/>
                <a:t>April 20, </a:t>
              </a:r>
              <a:r>
                <a:rPr lang="en-US" dirty="0"/>
                <a:t>2018</a:t>
              </a:r>
            </a:p>
          </p:txBody>
        </p:sp>
      </p:grpSp>
      <p:sp>
        <p:nvSpPr>
          <p:cNvPr id="7" name="Rectangle 6"/>
          <p:cNvSpPr/>
          <p:nvPr/>
        </p:nvSpPr>
        <p:spPr>
          <a:xfrm>
            <a:off x="697577" y="5260028"/>
            <a:ext cx="9307660" cy="646331"/>
          </a:xfrm>
          <a:prstGeom prst="rect">
            <a:avLst/>
          </a:prstGeom>
        </p:spPr>
        <p:txBody>
          <a:bodyPr wrap="square">
            <a:spAutoFit/>
          </a:bodyPr>
          <a:lstStyle/>
          <a:p>
            <a:r>
              <a:rPr lang="en-IN" b="1" dirty="0" smtClean="0">
                <a:latin typeface="Times New Roman" panose="02020603050405020304" pitchFamily="18" charset="0"/>
                <a:ea typeface="Calibri" panose="020F0502020204030204" pitchFamily="34" charset="0"/>
              </a:rPr>
              <a:t>Figure S6(e).   </a:t>
            </a:r>
            <a:r>
              <a:rPr lang="en-IN" dirty="0" smtClean="0">
                <a:latin typeface="Times New Roman" panose="02020603050405020304" pitchFamily="18" charset="0"/>
                <a:ea typeface="Calibri" panose="020F0502020204030204" pitchFamily="34" charset="0"/>
              </a:rPr>
              <a:t>Variation of  air </a:t>
            </a:r>
            <a:r>
              <a:rPr lang="en-IN" dirty="0">
                <a:latin typeface="Times New Roman" panose="02020603050405020304" pitchFamily="18" charset="0"/>
                <a:ea typeface="Calibri" panose="020F0502020204030204" pitchFamily="34" charset="0"/>
              </a:rPr>
              <a:t>t</a:t>
            </a:r>
            <a:r>
              <a:rPr lang="en-IN" dirty="0" smtClean="0">
                <a:latin typeface="Times New Roman" panose="02020603050405020304" pitchFamily="18" charset="0"/>
                <a:ea typeface="Calibri" panose="020F0502020204030204" pitchFamily="34" charset="0"/>
              </a:rPr>
              <a:t>emperature at Grand Mesa on April 20, 2018 ( with </a:t>
            </a:r>
            <a:r>
              <a:rPr lang="en-IN" dirty="0">
                <a:latin typeface="Times New Roman" panose="02020603050405020304" pitchFamily="18" charset="0"/>
                <a:ea typeface="Calibri" panose="020F0502020204030204" pitchFamily="34" charset="0"/>
              </a:rPr>
              <a:t>S</a:t>
            </a:r>
            <a:r>
              <a:rPr lang="en-IN" dirty="0" smtClean="0">
                <a:latin typeface="Times New Roman" panose="02020603050405020304" pitchFamily="18" charset="0"/>
                <a:ea typeface="Calibri" panose="020F0502020204030204" pitchFamily="34" charset="0"/>
              </a:rPr>
              <a:t>entinel-1 acquisition) from SnowEx 2017 observatory (Raw and Processed) and HRRR data.</a:t>
            </a:r>
            <a:endParaRPr lang="en-IN" dirty="0"/>
          </a:p>
        </p:txBody>
      </p:sp>
    </p:spTree>
    <p:extLst>
      <p:ext uri="{BB962C8B-B14F-4D97-AF65-F5344CB8AC3E}">
        <p14:creationId xmlns:p14="http://schemas.microsoft.com/office/powerpoint/2010/main" val="283170709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864160" y="879471"/>
            <a:ext cx="10058398" cy="4571476"/>
            <a:chOff x="864160" y="879471"/>
            <a:chExt cx="10058398" cy="4571476"/>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4160" y="879471"/>
              <a:ext cx="10058398" cy="4571476"/>
            </a:xfrm>
            <a:prstGeom prst="rect">
              <a:avLst/>
            </a:prstGeom>
          </p:spPr>
        </p:pic>
        <p:sp>
          <p:nvSpPr>
            <p:cNvPr id="5" name="TextBox 4"/>
            <p:cNvSpPr txBox="1"/>
            <p:nvPr/>
          </p:nvSpPr>
          <p:spPr>
            <a:xfrm>
              <a:off x="4402245" y="4432956"/>
              <a:ext cx="1457963" cy="369332"/>
            </a:xfrm>
            <a:prstGeom prst="rect">
              <a:avLst/>
            </a:prstGeom>
            <a:noFill/>
          </p:spPr>
          <p:txBody>
            <a:bodyPr wrap="none" rtlCol="0">
              <a:spAutoFit/>
            </a:bodyPr>
            <a:lstStyle/>
            <a:p>
              <a:r>
                <a:rPr lang="en-US" dirty="0" smtClean="0"/>
                <a:t>May 25, 2018</a:t>
              </a:r>
              <a:endParaRPr lang="en-US" dirty="0"/>
            </a:p>
          </p:txBody>
        </p:sp>
        <p:sp>
          <p:nvSpPr>
            <p:cNvPr id="6" name="TextBox 5"/>
            <p:cNvSpPr txBox="1"/>
            <p:nvPr/>
          </p:nvSpPr>
          <p:spPr>
            <a:xfrm>
              <a:off x="8493599" y="4432956"/>
              <a:ext cx="1457963" cy="369332"/>
            </a:xfrm>
            <a:prstGeom prst="rect">
              <a:avLst/>
            </a:prstGeom>
            <a:noFill/>
          </p:spPr>
          <p:txBody>
            <a:bodyPr wrap="none" rtlCol="0">
              <a:spAutoFit/>
            </a:bodyPr>
            <a:lstStyle/>
            <a:p>
              <a:r>
                <a:rPr lang="en-US" dirty="0" smtClean="0"/>
                <a:t>May 26, 2018</a:t>
              </a:r>
              <a:endParaRPr lang="en-US" dirty="0"/>
            </a:p>
          </p:txBody>
        </p:sp>
      </p:grpSp>
      <p:sp>
        <p:nvSpPr>
          <p:cNvPr id="7" name="Rectangle 6"/>
          <p:cNvSpPr/>
          <p:nvPr/>
        </p:nvSpPr>
        <p:spPr>
          <a:xfrm>
            <a:off x="1998663" y="5347294"/>
            <a:ext cx="9410072" cy="646331"/>
          </a:xfrm>
          <a:prstGeom prst="rect">
            <a:avLst/>
          </a:prstGeom>
        </p:spPr>
        <p:txBody>
          <a:bodyPr wrap="square">
            <a:spAutoFit/>
          </a:bodyPr>
          <a:lstStyle/>
          <a:p>
            <a:r>
              <a:rPr lang="en-IN" b="1" dirty="0" smtClean="0">
                <a:latin typeface="Times New Roman" panose="02020603050405020304" pitchFamily="18" charset="0"/>
                <a:ea typeface="Calibri" panose="020F0502020204030204" pitchFamily="34" charset="0"/>
              </a:rPr>
              <a:t>Figure S6(f).   </a:t>
            </a:r>
            <a:r>
              <a:rPr lang="en-IN" dirty="0" smtClean="0">
                <a:latin typeface="Times New Roman" panose="02020603050405020304" pitchFamily="18" charset="0"/>
                <a:ea typeface="Calibri" panose="020F0502020204030204" pitchFamily="34" charset="0"/>
              </a:rPr>
              <a:t>Variation of  air </a:t>
            </a:r>
            <a:r>
              <a:rPr lang="en-IN" dirty="0">
                <a:latin typeface="Times New Roman" panose="02020603050405020304" pitchFamily="18" charset="0"/>
                <a:ea typeface="Calibri" panose="020F0502020204030204" pitchFamily="34" charset="0"/>
              </a:rPr>
              <a:t>t</a:t>
            </a:r>
            <a:r>
              <a:rPr lang="en-IN" dirty="0" smtClean="0">
                <a:latin typeface="Times New Roman" panose="02020603050405020304" pitchFamily="18" charset="0"/>
                <a:ea typeface="Calibri" panose="020F0502020204030204" pitchFamily="34" charset="0"/>
              </a:rPr>
              <a:t>emperature at Grand Mesa on May 26, 2018 ( with </a:t>
            </a:r>
            <a:r>
              <a:rPr lang="en-IN" dirty="0">
                <a:latin typeface="Times New Roman" panose="02020603050405020304" pitchFamily="18" charset="0"/>
                <a:ea typeface="Calibri" panose="020F0502020204030204" pitchFamily="34" charset="0"/>
              </a:rPr>
              <a:t>S</a:t>
            </a:r>
            <a:r>
              <a:rPr lang="en-IN" dirty="0" smtClean="0">
                <a:latin typeface="Times New Roman" panose="02020603050405020304" pitchFamily="18" charset="0"/>
                <a:ea typeface="Calibri" panose="020F0502020204030204" pitchFamily="34" charset="0"/>
              </a:rPr>
              <a:t>entinel-1 acquisition) from SnowEx 2017 observatory (Raw and Processed) and HRRR data.</a:t>
            </a:r>
            <a:endParaRPr lang="en-IN" dirty="0"/>
          </a:p>
        </p:txBody>
      </p:sp>
    </p:spTree>
    <p:extLst>
      <p:ext uri="{BB962C8B-B14F-4D97-AF65-F5344CB8AC3E}">
        <p14:creationId xmlns:p14="http://schemas.microsoft.com/office/powerpoint/2010/main" val="39584993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4427" y="6238964"/>
            <a:ext cx="11961629" cy="646331"/>
          </a:xfrm>
          <a:prstGeom prst="rect">
            <a:avLst/>
          </a:prstGeom>
        </p:spPr>
        <p:txBody>
          <a:bodyPr wrap="square">
            <a:spAutoFit/>
          </a:bodyPr>
          <a:lstStyle/>
          <a:p>
            <a:pPr algn="just"/>
            <a:r>
              <a:rPr lang="en-IN" b="1" dirty="0" smtClean="0">
                <a:latin typeface="Times New Roman" panose="02020603050405020304" pitchFamily="18" charset="0"/>
                <a:ea typeface="Calibri" panose="020F0502020204030204" pitchFamily="34" charset="0"/>
              </a:rPr>
              <a:t>Figure S7</a:t>
            </a:r>
            <a:r>
              <a:rPr lang="en-IN" dirty="0" smtClean="0">
                <a:latin typeface="Times New Roman" panose="02020603050405020304" pitchFamily="18" charset="0"/>
                <a:ea typeface="Calibri" panose="020F0502020204030204" pitchFamily="34" charset="0"/>
              </a:rPr>
              <a:t>. Snow depth, precipitation and air temperature at the SNOTEL (marked in Figure S1b) stations and SnowEx Tower (air temperature only) in Grand Mesa during October 2018. Dashed black </a:t>
            </a:r>
            <a:r>
              <a:rPr lang="en-IN" dirty="0">
                <a:latin typeface="Times New Roman" panose="02020603050405020304" pitchFamily="18" charset="0"/>
                <a:ea typeface="Calibri" panose="020F0502020204030204" pitchFamily="34" charset="0"/>
              </a:rPr>
              <a:t>lines mark the Rain on Snow (</a:t>
            </a:r>
            <a:r>
              <a:rPr lang="en-IN" dirty="0" err="1">
                <a:latin typeface="Times New Roman" panose="02020603050405020304" pitchFamily="18" charset="0"/>
                <a:ea typeface="Calibri" panose="020F0502020204030204" pitchFamily="34" charset="0"/>
              </a:rPr>
              <a:t>RoS</a:t>
            </a:r>
            <a:r>
              <a:rPr lang="en-IN" dirty="0">
                <a:latin typeface="Times New Roman" panose="02020603050405020304" pitchFamily="18" charset="0"/>
                <a:ea typeface="Calibri" panose="020F0502020204030204" pitchFamily="34" charset="0"/>
              </a:rPr>
              <a:t>) </a:t>
            </a:r>
            <a:r>
              <a:rPr lang="en-IN" dirty="0" smtClean="0">
                <a:latin typeface="Times New Roman" panose="02020603050405020304" pitchFamily="18" charset="0"/>
                <a:ea typeface="Calibri" panose="020F0502020204030204" pitchFamily="34" charset="0"/>
              </a:rPr>
              <a:t>event.</a:t>
            </a:r>
            <a:endParaRPr lang="en-IN" dirty="0"/>
          </a:p>
        </p:txBody>
      </p:sp>
      <p:pic>
        <p:nvPicPr>
          <p:cNvPr id="6" name="Picture 5"/>
          <p:cNvPicPr>
            <a:picLocks noChangeAspect="1"/>
          </p:cNvPicPr>
          <p:nvPr/>
        </p:nvPicPr>
        <p:blipFill>
          <a:blip r:embed="rId2"/>
          <a:stretch>
            <a:fillRect/>
          </a:stretch>
        </p:blipFill>
        <p:spPr>
          <a:xfrm>
            <a:off x="2053851" y="-118572"/>
            <a:ext cx="6933119" cy="6480000"/>
          </a:xfrm>
          <a:prstGeom prst="rect">
            <a:avLst/>
          </a:prstGeom>
        </p:spPr>
      </p:pic>
    </p:spTree>
    <p:extLst>
      <p:ext uri="{BB962C8B-B14F-4D97-AF65-F5344CB8AC3E}">
        <p14:creationId xmlns:p14="http://schemas.microsoft.com/office/powerpoint/2010/main" val="22636197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2097137" y="5793993"/>
            <a:ext cx="8594310" cy="923330"/>
          </a:xfrm>
          <a:prstGeom prst="rect">
            <a:avLst/>
          </a:prstGeom>
        </p:spPr>
        <p:txBody>
          <a:bodyPr wrap="square">
            <a:spAutoFit/>
          </a:bodyPr>
          <a:lstStyle/>
          <a:p>
            <a:pPr algn="just"/>
            <a:r>
              <a:rPr lang="en-IN" b="1" dirty="0" smtClean="0">
                <a:latin typeface="Times New Roman" panose="02020603050405020304" pitchFamily="18" charset="0"/>
                <a:ea typeface="Calibri" panose="020F0502020204030204" pitchFamily="34" charset="0"/>
              </a:rPr>
              <a:t>Figure S1(b)</a:t>
            </a:r>
            <a:r>
              <a:rPr lang="en-IN" dirty="0" smtClean="0">
                <a:latin typeface="Times New Roman" panose="02020603050405020304" pitchFamily="18" charset="0"/>
                <a:ea typeface="Calibri" panose="020F0502020204030204" pitchFamily="34" charset="0"/>
              </a:rPr>
              <a:t>. Grand Mesa map marked with UAVSAR data coverage (maroon box), SNOTEL observatory stations (red star), SnowEx tower (blue star) and the subset areas  (blue boxes) selected for the power spectrum analyses.</a:t>
            </a:r>
            <a:endParaRPr lang="en-IN" dirty="0"/>
          </a:p>
        </p:txBody>
      </p:sp>
      <p:sp>
        <p:nvSpPr>
          <p:cNvPr id="11" name="Rectangle 10"/>
          <p:cNvSpPr/>
          <p:nvPr/>
        </p:nvSpPr>
        <p:spPr>
          <a:xfrm>
            <a:off x="6847841" y="951133"/>
            <a:ext cx="4954953" cy="1754326"/>
          </a:xfrm>
          <a:prstGeom prst="rect">
            <a:avLst/>
          </a:prstGeom>
        </p:spPr>
        <p:txBody>
          <a:bodyPr wrap="square">
            <a:spAutoFit/>
          </a:bodyPr>
          <a:lstStyle/>
          <a:p>
            <a:endParaRPr lang="en-US" dirty="0"/>
          </a:p>
          <a:p>
            <a:r>
              <a:rPr lang="en-US" dirty="0" smtClean="0"/>
              <a:t>No       Station Name     Latitude [N]     Longitude [E]</a:t>
            </a:r>
            <a:endParaRPr lang="en-US" dirty="0"/>
          </a:p>
          <a:p>
            <a:r>
              <a:rPr lang="en-US" dirty="0"/>
              <a:t>1	</a:t>
            </a:r>
            <a:r>
              <a:rPr lang="en-US" dirty="0" smtClean="0"/>
              <a:t>Station 1</a:t>
            </a:r>
            <a:r>
              <a:rPr lang="en-US" dirty="0"/>
              <a:t> </a:t>
            </a:r>
            <a:r>
              <a:rPr lang="en-US" dirty="0" smtClean="0"/>
              <a:t>            39.06</a:t>
            </a:r>
            <a:r>
              <a:rPr lang="en-US" dirty="0"/>
              <a:t>	 </a:t>
            </a:r>
            <a:r>
              <a:rPr lang="en-US" dirty="0" smtClean="0"/>
              <a:t>  -108.06</a:t>
            </a:r>
            <a:endParaRPr lang="en-US" dirty="0"/>
          </a:p>
          <a:p>
            <a:r>
              <a:rPr lang="en-US" dirty="0"/>
              <a:t>2	</a:t>
            </a:r>
            <a:r>
              <a:rPr lang="en-US" dirty="0" smtClean="0"/>
              <a:t>Station 2</a:t>
            </a:r>
            <a:r>
              <a:rPr lang="en-US" dirty="0"/>
              <a:t>	</a:t>
            </a:r>
            <a:r>
              <a:rPr lang="en-US" dirty="0" smtClean="0"/>
              <a:t>            39.05</a:t>
            </a:r>
            <a:r>
              <a:rPr lang="en-US" dirty="0"/>
              <a:t>	</a:t>
            </a:r>
            <a:r>
              <a:rPr lang="en-US" dirty="0" smtClean="0"/>
              <a:t>   -107.87</a:t>
            </a:r>
            <a:endParaRPr lang="en-US" dirty="0"/>
          </a:p>
          <a:p>
            <a:r>
              <a:rPr lang="en-US" dirty="0"/>
              <a:t>3	</a:t>
            </a:r>
            <a:r>
              <a:rPr lang="en-US" dirty="0" smtClean="0"/>
              <a:t>Tower      	</a:t>
            </a:r>
            <a:r>
              <a:rPr lang="en-US" dirty="0"/>
              <a:t> </a:t>
            </a:r>
            <a:r>
              <a:rPr lang="en-US" dirty="0" smtClean="0"/>
              <a:t>           39.03</a:t>
            </a:r>
            <a:r>
              <a:rPr lang="en-US" dirty="0"/>
              <a:t>	</a:t>
            </a:r>
            <a:r>
              <a:rPr lang="en-US" dirty="0" smtClean="0"/>
              <a:t>   -108.21</a:t>
            </a:r>
            <a:endParaRPr lang="en-US" dirty="0"/>
          </a:p>
          <a:p>
            <a:endParaRPr lang="en-US" dirty="0"/>
          </a:p>
        </p:txBody>
      </p:sp>
      <p:grpSp>
        <p:nvGrpSpPr>
          <p:cNvPr id="14" name="Group 13"/>
          <p:cNvGrpSpPr/>
          <p:nvPr/>
        </p:nvGrpSpPr>
        <p:grpSpPr>
          <a:xfrm>
            <a:off x="262676" y="338224"/>
            <a:ext cx="6283207" cy="5317618"/>
            <a:chOff x="417424" y="338224"/>
            <a:chExt cx="6283207" cy="5317618"/>
          </a:xfrm>
        </p:grpSpPr>
        <p:grpSp>
          <p:nvGrpSpPr>
            <p:cNvPr id="8" name="Group 7"/>
            <p:cNvGrpSpPr/>
            <p:nvPr/>
          </p:nvGrpSpPr>
          <p:grpSpPr>
            <a:xfrm>
              <a:off x="417424" y="338224"/>
              <a:ext cx="6283207" cy="5317618"/>
              <a:chOff x="2260291" y="605510"/>
              <a:chExt cx="6283207" cy="5317618"/>
            </a:xfrm>
          </p:grpSpPr>
          <p:pic>
            <p:nvPicPr>
              <p:cNvPr id="2"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2260291" y="605510"/>
                <a:ext cx="6283207" cy="5317618"/>
              </a:xfrm>
              <a:prstGeom prst="rect">
                <a:avLst/>
              </a:prstGeom>
              <a:noFill/>
            </p:spPr>
          </p:pic>
          <p:sp>
            <p:nvSpPr>
              <p:cNvPr id="3" name="TextBox 2"/>
              <p:cNvSpPr txBox="1"/>
              <p:nvPr/>
            </p:nvSpPr>
            <p:spPr>
              <a:xfrm>
                <a:off x="5158432" y="1866384"/>
                <a:ext cx="1101690" cy="369332"/>
              </a:xfrm>
              <a:prstGeom prst="rect">
                <a:avLst/>
              </a:prstGeom>
              <a:noFill/>
            </p:spPr>
            <p:txBody>
              <a:bodyPr wrap="square" rtlCol="0">
                <a:spAutoFit/>
              </a:bodyPr>
              <a:lstStyle/>
              <a:p>
                <a:r>
                  <a:rPr lang="en-IN" b="1" dirty="0" smtClean="0"/>
                  <a:t>Station1</a:t>
                </a:r>
                <a:endParaRPr lang="en-IN" b="1" dirty="0"/>
              </a:p>
            </p:txBody>
          </p:sp>
          <p:sp>
            <p:nvSpPr>
              <p:cNvPr id="5" name="5-Point Star 4"/>
              <p:cNvSpPr>
                <a:spLocks noChangeAspect="1"/>
              </p:cNvSpPr>
              <p:nvPr/>
            </p:nvSpPr>
            <p:spPr>
              <a:xfrm>
                <a:off x="5497526" y="2218286"/>
                <a:ext cx="252000" cy="252000"/>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6" name="5-Point Star 5"/>
              <p:cNvSpPr>
                <a:spLocks noChangeAspect="1"/>
              </p:cNvSpPr>
              <p:nvPr/>
            </p:nvSpPr>
            <p:spPr>
              <a:xfrm>
                <a:off x="7520928" y="2441026"/>
                <a:ext cx="252000" cy="252000"/>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 name="TextBox 6"/>
              <p:cNvSpPr txBox="1"/>
              <p:nvPr/>
            </p:nvSpPr>
            <p:spPr>
              <a:xfrm>
                <a:off x="7224038" y="2060988"/>
                <a:ext cx="1101690" cy="369332"/>
              </a:xfrm>
              <a:prstGeom prst="rect">
                <a:avLst/>
              </a:prstGeom>
              <a:noFill/>
            </p:spPr>
            <p:txBody>
              <a:bodyPr wrap="square" rtlCol="0">
                <a:spAutoFit/>
              </a:bodyPr>
              <a:lstStyle/>
              <a:p>
                <a:r>
                  <a:rPr lang="en-IN" b="1" dirty="0" smtClean="0"/>
                  <a:t>Station2</a:t>
                </a:r>
                <a:endParaRPr lang="en-IN" b="1" dirty="0"/>
              </a:p>
            </p:txBody>
          </p:sp>
        </p:grpSp>
        <p:sp>
          <p:nvSpPr>
            <p:cNvPr id="4" name="TextBox 3"/>
            <p:cNvSpPr txBox="1"/>
            <p:nvPr/>
          </p:nvSpPr>
          <p:spPr>
            <a:xfrm rot="-540000">
              <a:off x="1285937" y="859047"/>
              <a:ext cx="5256908" cy="1937982"/>
            </a:xfrm>
            <a:prstGeom prst="rect">
              <a:avLst/>
            </a:prstGeom>
            <a:noFill/>
            <a:ln w="57150">
              <a:solidFill>
                <a:srgbClr val="960000"/>
              </a:solidFill>
            </a:ln>
          </p:spPr>
          <p:txBody>
            <a:bodyPr wrap="square" rtlCol="0">
              <a:spAutoFit/>
            </a:bodyPr>
            <a:lstStyle/>
            <a:p>
              <a:endParaRPr lang="en-IN" dirty="0"/>
            </a:p>
          </p:txBody>
        </p:sp>
        <p:sp>
          <p:nvSpPr>
            <p:cNvPr id="12" name="5-Point Star 11"/>
            <p:cNvSpPr>
              <a:spLocks noChangeAspect="1"/>
            </p:cNvSpPr>
            <p:nvPr/>
          </p:nvSpPr>
          <p:spPr>
            <a:xfrm>
              <a:off x="1561514" y="2222692"/>
              <a:ext cx="252000" cy="252000"/>
            </a:xfrm>
            <a:prstGeom prst="star5">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3" name="TextBox 12"/>
            <p:cNvSpPr txBox="1"/>
            <p:nvPr/>
          </p:nvSpPr>
          <p:spPr>
            <a:xfrm>
              <a:off x="1167618" y="2447778"/>
              <a:ext cx="1195754" cy="369332"/>
            </a:xfrm>
            <a:prstGeom prst="rect">
              <a:avLst/>
            </a:prstGeom>
            <a:noFill/>
          </p:spPr>
          <p:txBody>
            <a:bodyPr wrap="square" rtlCol="0">
              <a:spAutoFit/>
            </a:bodyPr>
            <a:lstStyle/>
            <a:p>
              <a:r>
                <a:rPr lang="en-IN" b="1" dirty="0" smtClean="0">
                  <a:latin typeface="Arial" panose="020B0604020202020204" pitchFamily="34" charset="0"/>
                  <a:cs typeface="Arial" panose="020B0604020202020204" pitchFamily="34" charset="0"/>
                </a:rPr>
                <a:t>Tower</a:t>
              </a:r>
              <a:endParaRPr lang="en-IN" b="1"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5975662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147563" y="0"/>
            <a:ext cx="11785870" cy="5596293"/>
            <a:chOff x="147563" y="0"/>
            <a:chExt cx="11785870" cy="5596293"/>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49616" y="2716293"/>
              <a:ext cx="3883817" cy="2880000"/>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40434" y="0"/>
              <a:ext cx="3883817" cy="2880000"/>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0127" y="0"/>
              <a:ext cx="3883817" cy="2880000"/>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64468" y="2681463"/>
              <a:ext cx="3883817" cy="2880000"/>
            </a:xfrm>
            <a:prstGeom prst="rect">
              <a:avLst/>
            </a:prstGeom>
          </p:spPr>
        </p:pic>
        <p:pic>
          <p:nvPicPr>
            <p:cNvPr id="6" name="Picture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47563" y="2634408"/>
              <a:ext cx="3883817" cy="2880000"/>
            </a:xfrm>
            <a:prstGeom prst="rect">
              <a:avLst/>
            </a:prstGeom>
          </p:spPr>
        </p:pic>
        <p:pic>
          <p:nvPicPr>
            <p:cNvPr id="7" name="Picture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037174" y="0"/>
              <a:ext cx="3883817" cy="2880000"/>
            </a:xfrm>
            <a:prstGeom prst="rect">
              <a:avLst/>
            </a:prstGeom>
          </p:spPr>
        </p:pic>
      </p:grpSp>
      <p:sp>
        <p:nvSpPr>
          <p:cNvPr id="9" name="Rectangle 8"/>
          <p:cNvSpPr/>
          <p:nvPr/>
        </p:nvSpPr>
        <p:spPr>
          <a:xfrm>
            <a:off x="996287" y="5408263"/>
            <a:ext cx="10276763" cy="646331"/>
          </a:xfrm>
          <a:prstGeom prst="rect">
            <a:avLst/>
          </a:prstGeom>
        </p:spPr>
        <p:txBody>
          <a:bodyPr wrap="square">
            <a:spAutoFit/>
          </a:bodyPr>
          <a:lstStyle/>
          <a:p>
            <a:r>
              <a:rPr lang="en-IN" b="1" dirty="0">
                <a:latin typeface="Times New Roman" panose="02020603050405020304" pitchFamily="18" charset="0"/>
                <a:ea typeface="Calibri" panose="020F0502020204030204" pitchFamily="34" charset="0"/>
              </a:rPr>
              <a:t>Figure </a:t>
            </a:r>
            <a:r>
              <a:rPr lang="en-IN" b="1" dirty="0" smtClean="0">
                <a:latin typeface="Times New Roman" panose="02020603050405020304" pitchFamily="18" charset="0"/>
                <a:ea typeface="Calibri" panose="020F0502020204030204" pitchFamily="34" charset="0"/>
              </a:rPr>
              <a:t>S2(a). </a:t>
            </a:r>
            <a:r>
              <a:rPr lang="en-IN" dirty="0">
                <a:latin typeface="Times New Roman" panose="02020603050405020304" pitchFamily="18" charset="0"/>
                <a:ea typeface="Calibri" panose="020F0502020204030204" pitchFamily="34" charset="0"/>
              </a:rPr>
              <a:t>BSC variation with </a:t>
            </a:r>
            <a:r>
              <a:rPr lang="en-IN" dirty="0" smtClean="0">
                <a:latin typeface="Times New Roman" panose="02020603050405020304" pitchFamily="18" charset="0"/>
                <a:ea typeface="Calibri" panose="020F0502020204030204" pitchFamily="34" charset="0"/>
              </a:rPr>
              <a:t>snow depth </a:t>
            </a:r>
            <a:r>
              <a:rPr lang="en-IN" dirty="0">
                <a:latin typeface="Times New Roman" panose="02020603050405020304" pitchFamily="18" charset="0"/>
                <a:ea typeface="Calibri" panose="020F0502020204030204" pitchFamily="34" charset="0"/>
              </a:rPr>
              <a:t>for the Swiss </a:t>
            </a:r>
            <a:r>
              <a:rPr lang="en-IN" dirty="0" smtClean="0">
                <a:latin typeface="Times New Roman" panose="02020603050405020304" pitchFamily="18" charset="0"/>
                <a:ea typeface="Calibri" panose="020F0502020204030204" pitchFamily="34" charset="0"/>
              </a:rPr>
              <a:t>Alps stations </a:t>
            </a:r>
            <a:r>
              <a:rPr lang="en-IN" dirty="0">
                <a:latin typeface="Times New Roman" panose="02020603050405020304" pitchFamily="18" charset="0"/>
                <a:ea typeface="Calibri" panose="020F0502020204030204" pitchFamily="34" charset="0"/>
              </a:rPr>
              <a:t>during 2018 </a:t>
            </a:r>
            <a:r>
              <a:rPr lang="en-IN" dirty="0" smtClean="0">
                <a:latin typeface="Times New Roman" panose="02020603050405020304" pitchFamily="18" charset="0"/>
                <a:ea typeface="Calibri" panose="020F0502020204030204" pitchFamily="34" charset="0"/>
              </a:rPr>
              <a:t>winter. </a:t>
            </a:r>
            <a:r>
              <a:rPr lang="en-IN" dirty="0">
                <a:latin typeface="Times New Roman" panose="02020603050405020304" pitchFamily="18" charset="0"/>
                <a:ea typeface="Calibri" panose="020F0502020204030204" pitchFamily="34" charset="0"/>
              </a:rPr>
              <a:t>Points in the x-axis indicate </a:t>
            </a:r>
            <a:r>
              <a:rPr lang="en-IN" dirty="0" smtClean="0">
                <a:latin typeface="Times New Roman" panose="02020603050405020304" pitchFamily="18" charset="0"/>
                <a:ea typeface="Calibri" panose="020F0502020204030204" pitchFamily="34" charset="0"/>
              </a:rPr>
              <a:t>the observatory stations </a:t>
            </a:r>
            <a:r>
              <a:rPr lang="en-IN" dirty="0">
                <a:latin typeface="Times New Roman" panose="02020603050405020304" pitchFamily="18" charset="0"/>
                <a:ea typeface="Calibri" panose="020F0502020204030204" pitchFamily="34" charset="0"/>
              </a:rPr>
              <a:t>at the locations marked </a:t>
            </a:r>
            <a:r>
              <a:rPr lang="en-IN" dirty="0" smtClean="0">
                <a:latin typeface="Times New Roman" panose="02020603050405020304" pitchFamily="18" charset="0"/>
                <a:ea typeface="Calibri" panose="020F0502020204030204" pitchFamily="34" charset="0"/>
              </a:rPr>
              <a:t>in </a:t>
            </a:r>
            <a:r>
              <a:rPr lang="en-IN" dirty="0">
                <a:latin typeface="Times New Roman" panose="02020603050405020304" pitchFamily="18" charset="0"/>
                <a:ea typeface="Calibri" panose="020F0502020204030204" pitchFamily="34" charset="0"/>
              </a:rPr>
              <a:t>Figure </a:t>
            </a:r>
            <a:r>
              <a:rPr lang="en-IN" dirty="0" smtClean="0">
                <a:latin typeface="Times New Roman" panose="02020603050405020304" pitchFamily="18" charset="0"/>
                <a:ea typeface="Calibri" panose="020F0502020204030204" pitchFamily="34" charset="0"/>
              </a:rPr>
              <a:t>2.</a:t>
            </a:r>
            <a:endParaRPr lang="en-IN" dirty="0"/>
          </a:p>
        </p:txBody>
      </p:sp>
    </p:spTree>
    <p:extLst>
      <p:ext uri="{BB962C8B-B14F-4D97-AF65-F5344CB8AC3E}">
        <p14:creationId xmlns:p14="http://schemas.microsoft.com/office/powerpoint/2010/main" val="31656073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15236" y="5630669"/>
            <a:ext cx="8484358" cy="646331"/>
          </a:xfrm>
          <a:prstGeom prst="rect">
            <a:avLst/>
          </a:prstGeom>
        </p:spPr>
        <p:txBody>
          <a:bodyPr wrap="square">
            <a:spAutoFit/>
          </a:bodyPr>
          <a:lstStyle/>
          <a:p>
            <a:r>
              <a:rPr lang="en-IN" b="1" dirty="0">
                <a:latin typeface="Times New Roman" panose="02020603050405020304" pitchFamily="18" charset="0"/>
                <a:ea typeface="Calibri" panose="020F0502020204030204" pitchFamily="34" charset="0"/>
              </a:rPr>
              <a:t>Figure S2 </a:t>
            </a:r>
            <a:r>
              <a:rPr lang="en-IN" b="1" dirty="0" smtClean="0">
                <a:latin typeface="Times New Roman" panose="02020603050405020304" pitchFamily="18" charset="0"/>
                <a:ea typeface="Calibri" panose="020F0502020204030204" pitchFamily="34" charset="0"/>
              </a:rPr>
              <a:t>(b). </a:t>
            </a:r>
            <a:r>
              <a:rPr lang="en-IN" dirty="0" smtClean="0">
                <a:latin typeface="Times New Roman" panose="02020603050405020304" pitchFamily="18" charset="0"/>
                <a:ea typeface="Calibri" panose="020F0502020204030204" pitchFamily="34" charset="0"/>
              </a:rPr>
              <a:t>Snow depth variation </a:t>
            </a:r>
            <a:r>
              <a:rPr lang="en-IN" dirty="0">
                <a:latin typeface="Times New Roman" panose="02020603050405020304" pitchFamily="18" charset="0"/>
                <a:ea typeface="Calibri" panose="020F0502020204030204" pitchFamily="34" charset="0"/>
              </a:rPr>
              <a:t>with </a:t>
            </a:r>
            <a:r>
              <a:rPr lang="en-IN" dirty="0" smtClean="0">
                <a:latin typeface="Times New Roman" panose="02020603050405020304" pitchFamily="18" charset="0"/>
                <a:ea typeface="Calibri" panose="020F0502020204030204" pitchFamily="34" charset="0"/>
              </a:rPr>
              <a:t>Sentinel-1 BSC for </a:t>
            </a:r>
            <a:r>
              <a:rPr lang="en-IN" dirty="0">
                <a:latin typeface="Times New Roman" panose="02020603050405020304" pitchFamily="18" charset="0"/>
                <a:ea typeface="Calibri" panose="020F0502020204030204" pitchFamily="34" charset="0"/>
              </a:rPr>
              <a:t>the </a:t>
            </a:r>
            <a:r>
              <a:rPr lang="en-IN" dirty="0" smtClean="0">
                <a:latin typeface="Times New Roman" panose="02020603050405020304" pitchFamily="18" charset="0"/>
                <a:ea typeface="Calibri" panose="020F0502020204030204" pitchFamily="34" charset="0"/>
              </a:rPr>
              <a:t>Davos-</a:t>
            </a:r>
            <a:r>
              <a:rPr lang="en-IN" dirty="0" err="1" smtClean="0">
                <a:latin typeface="Times New Roman" panose="02020603050405020304" pitchFamily="18" charset="0"/>
                <a:ea typeface="Calibri" panose="020F0502020204030204" pitchFamily="34" charset="0"/>
              </a:rPr>
              <a:t>Hanengretji</a:t>
            </a:r>
            <a:r>
              <a:rPr lang="en-IN" dirty="0" smtClean="0">
                <a:latin typeface="Times New Roman" panose="02020603050405020304" pitchFamily="18" charset="0"/>
                <a:ea typeface="Calibri" panose="020F0502020204030204" pitchFamily="34" charset="0"/>
              </a:rPr>
              <a:t> station during 2017-2018 period</a:t>
            </a:r>
            <a:r>
              <a:rPr lang="en-IN" dirty="0">
                <a:latin typeface="Times New Roman" panose="02020603050405020304" pitchFamily="18" charset="0"/>
                <a:ea typeface="Calibri" panose="020F0502020204030204" pitchFamily="34" charset="0"/>
              </a:rPr>
              <a:t>.</a:t>
            </a:r>
            <a:endParaRPr lang="en-IN" dirty="0"/>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t="14582" b="12194"/>
          <a:stretch/>
        </p:blipFill>
        <p:spPr>
          <a:xfrm>
            <a:off x="1894469" y="1323833"/>
            <a:ext cx="7101528" cy="3600000"/>
          </a:xfrm>
          <a:prstGeom prst="rect">
            <a:avLst/>
          </a:prstGeom>
        </p:spPr>
      </p:pic>
    </p:spTree>
    <p:extLst>
      <p:ext uri="{BB962C8B-B14F-4D97-AF65-F5344CB8AC3E}">
        <p14:creationId xmlns:p14="http://schemas.microsoft.com/office/powerpoint/2010/main" val="12361194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996287" y="5232861"/>
            <a:ext cx="9894626" cy="646331"/>
          </a:xfrm>
          <a:prstGeom prst="rect">
            <a:avLst/>
          </a:prstGeom>
        </p:spPr>
        <p:txBody>
          <a:bodyPr wrap="square">
            <a:spAutoFit/>
          </a:bodyPr>
          <a:lstStyle/>
          <a:p>
            <a:r>
              <a:rPr lang="en-IN" b="1" dirty="0">
                <a:latin typeface="Times New Roman" panose="02020603050405020304" pitchFamily="18" charset="0"/>
                <a:ea typeface="Calibri" panose="020F0502020204030204" pitchFamily="34" charset="0"/>
              </a:rPr>
              <a:t>Figure </a:t>
            </a:r>
            <a:r>
              <a:rPr lang="en-IN" b="1" dirty="0" smtClean="0">
                <a:latin typeface="Times New Roman" panose="02020603050405020304" pitchFamily="18" charset="0"/>
                <a:ea typeface="Calibri" panose="020F0502020204030204" pitchFamily="34" charset="0"/>
              </a:rPr>
              <a:t>S2 (c). </a:t>
            </a:r>
            <a:r>
              <a:rPr lang="en-IN" dirty="0">
                <a:latin typeface="Times New Roman" panose="02020603050405020304" pitchFamily="18" charset="0"/>
                <a:ea typeface="Calibri" panose="020F0502020204030204" pitchFamily="34" charset="0"/>
              </a:rPr>
              <a:t>BSC variation with </a:t>
            </a:r>
            <a:r>
              <a:rPr lang="en-IN" dirty="0" smtClean="0">
                <a:latin typeface="Times New Roman" panose="02020603050405020304" pitchFamily="18" charset="0"/>
                <a:ea typeface="Calibri" panose="020F0502020204030204" pitchFamily="34" charset="0"/>
              </a:rPr>
              <a:t>SNOTEL (station1) snow </a:t>
            </a:r>
            <a:r>
              <a:rPr lang="en-IN" dirty="0">
                <a:latin typeface="Times New Roman" panose="02020603050405020304" pitchFamily="18" charset="0"/>
                <a:ea typeface="Calibri" panose="020F0502020204030204" pitchFamily="34" charset="0"/>
              </a:rPr>
              <a:t>depth </a:t>
            </a:r>
            <a:r>
              <a:rPr lang="en-IN" dirty="0" smtClean="0">
                <a:latin typeface="Times New Roman" panose="02020603050405020304" pitchFamily="18" charset="0"/>
                <a:ea typeface="Calibri" panose="020F0502020204030204" pitchFamily="34" charset="0"/>
              </a:rPr>
              <a:t>measurements for </a:t>
            </a:r>
            <a:r>
              <a:rPr lang="en-IN" dirty="0">
                <a:latin typeface="Times New Roman" panose="02020603050405020304" pitchFamily="18" charset="0"/>
                <a:ea typeface="Calibri" panose="020F0502020204030204" pitchFamily="34" charset="0"/>
              </a:rPr>
              <a:t>the </a:t>
            </a:r>
            <a:r>
              <a:rPr lang="en-IN" dirty="0" smtClean="0">
                <a:latin typeface="Times New Roman" panose="02020603050405020304" pitchFamily="18" charset="0"/>
                <a:ea typeface="Calibri" panose="020F0502020204030204" pitchFamily="34" charset="0"/>
              </a:rPr>
              <a:t>Grand Mesa </a:t>
            </a:r>
            <a:r>
              <a:rPr lang="en-IN" dirty="0">
                <a:latin typeface="Times New Roman" panose="02020603050405020304" pitchFamily="18" charset="0"/>
                <a:ea typeface="Calibri" panose="020F0502020204030204" pitchFamily="34" charset="0"/>
              </a:rPr>
              <a:t>during </a:t>
            </a:r>
            <a:r>
              <a:rPr lang="en-IN" dirty="0" smtClean="0">
                <a:latin typeface="Times New Roman" panose="02020603050405020304" pitchFamily="18" charset="0"/>
                <a:ea typeface="Calibri" panose="020F0502020204030204" pitchFamily="34" charset="0"/>
              </a:rPr>
              <a:t>2017-2019 period.</a:t>
            </a:r>
            <a:endParaRPr lang="en-IN" dirty="0"/>
          </a:p>
        </p:txBody>
      </p:sp>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t="15886" b="11408"/>
          <a:stretch/>
        </p:blipFill>
        <p:spPr>
          <a:xfrm>
            <a:off x="2078042" y="1296538"/>
            <a:ext cx="7427144" cy="3600000"/>
          </a:xfrm>
          <a:prstGeom prst="rect">
            <a:avLst/>
          </a:prstGeom>
        </p:spPr>
      </p:pic>
    </p:spTree>
    <p:extLst>
      <p:ext uri="{BB962C8B-B14F-4D97-AF65-F5344CB8AC3E}">
        <p14:creationId xmlns:p14="http://schemas.microsoft.com/office/powerpoint/2010/main" val="42611780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09935" y="5737828"/>
            <a:ext cx="9894626" cy="646331"/>
          </a:xfrm>
          <a:prstGeom prst="rect">
            <a:avLst/>
          </a:prstGeom>
        </p:spPr>
        <p:txBody>
          <a:bodyPr wrap="square">
            <a:spAutoFit/>
          </a:bodyPr>
          <a:lstStyle/>
          <a:p>
            <a:r>
              <a:rPr lang="en-IN" b="1" dirty="0">
                <a:latin typeface="Times New Roman" panose="02020603050405020304" pitchFamily="18" charset="0"/>
                <a:ea typeface="Calibri" panose="020F0502020204030204" pitchFamily="34" charset="0"/>
              </a:rPr>
              <a:t>Figure </a:t>
            </a:r>
            <a:r>
              <a:rPr lang="en-IN" b="1" dirty="0" smtClean="0">
                <a:latin typeface="Times New Roman" panose="02020603050405020304" pitchFamily="18" charset="0"/>
                <a:ea typeface="Calibri" panose="020F0502020204030204" pitchFamily="34" charset="0"/>
              </a:rPr>
              <a:t>S2 (d). </a:t>
            </a:r>
            <a:r>
              <a:rPr lang="en-IN" dirty="0">
                <a:latin typeface="Times New Roman" panose="02020603050405020304" pitchFamily="18" charset="0"/>
                <a:ea typeface="Calibri" panose="020F0502020204030204" pitchFamily="34" charset="0"/>
              </a:rPr>
              <a:t>BSC variation with </a:t>
            </a:r>
            <a:r>
              <a:rPr lang="en-IN" dirty="0" smtClean="0">
                <a:latin typeface="Times New Roman" panose="02020603050405020304" pitchFamily="18" charset="0"/>
                <a:ea typeface="Calibri" panose="020F0502020204030204" pitchFamily="34" charset="0"/>
              </a:rPr>
              <a:t>SNOTEL (station2) snow </a:t>
            </a:r>
            <a:r>
              <a:rPr lang="en-IN" dirty="0">
                <a:latin typeface="Times New Roman" panose="02020603050405020304" pitchFamily="18" charset="0"/>
                <a:ea typeface="Calibri" panose="020F0502020204030204" pitchFamily="34" charset="0"/>
              </a:rPr>
              <a:t>depth </a:t>
            </a:r>
            <a:r>
              <a:rPr lang="en-IN" dirty="0" smtClean="0">
                <a:latin typeface="Times New Roman" panose="02020603050405020304" pitchFamily="18" charset="0"/>
                <a:ea typeface="Calibri" panose="020F0502020204030204" pitchFamily="34" charset="0"/>
              </a:rPr>
              <a:t>measurements for </a:t>
            </a:r>
            <a:r>
              <a:rPr lang="en-IN" dirty="0">
                <a:latin typeface="Times New Roman" panose="02020603050405020304" pitchFamily="18" charset="0"/>
                <a:ea typeface="Calibri" panose="020F0502020204030204" pitchFamily="34" charset="0"/>
              </a:rPr>
              <a:t>the </a:t>
            </a:r>
            <a:r>
              <a:rPr lang="en-IN" dirty="0" smtClean="0">
                <a:latin typeface="Times New Roman" panose="02020603050405020304" pitchFamily="18" charset="0"/>
                <a:ea typeface="Calibri" panose="020F0502020204030204" pitchFamily="34" charset="0"/>
              </a:rPr>
              <a:t>Grand Mesa </a:t>
            </a:r>
            <a:r>
              <a:rPr lang="en-IN" dirty="0">
                <a:latin typeface="Times New Roman" panose="02020603050405020304" pitchFamily="18" charset="0"/>
                <a:ea typeface="Calibri" panose="020F0502020204030204" pitchFamily="34" charset="0"/>
              </a:rPr>
              <a:t>during </a:t>
            </a:r>
            <a:r>
              <a:rPr lang="en-IN" dirty="0" smtClean="0">
                <a:latin typeface="Times New Roman" panose="02020603050405020304" pitchFamily="18" charset="0"/>
                <a:ea typeface="Calibri" panose="020F0502020204030204" pitchFamily="34" charset="0"/>
              </a:rPr>
              <a:t>2017-2019 period.</a:t>
            </a:r>
            <a:endParaRPr lang="en-IN" dirty="0"/>
          </a:p>
        </p:txBody>
      </p:sp>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t="14095" b="8185"/>
          <a:stretch/>
        </p:blipFill>
        <p:spPr>
          <a:xfrm>
            <a:off x="2091689" y="1787857"/>
            <a:ext cx="6947975" cy="3600000"/>
          </a:xfrm>
          <a:prstGeom prst="rect">
            <a:avLst/>
          </a:prstGeom>
        </p:spPr>
      </p:pic>
    </p:spTree>
    <p:extLst>
      <p:ext uri="{BB962C8B-B14F-4D97-AF65-F5344CB8AC3E}">
        <p14:creationId xmlns:p14="http://schemas.microsoft.com/office/powerpoint/2010/main" val="29916848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t="6819"/>
          <a:stretch/>
        </p:blipFill>
        <p:spPr>
          <a:xfrm>
            <a:off x="1790839" y="508000"/>
            <a:ext cx="6895962" cy="5080000"/>
          </a:xfrm>
          <a:prstGeom prst="rect">
            <a:avLst/>
          </a:prstGeom>
        </p:spPr>
      </p:pic>
      <p:sp>
        <p:nvSpPr>
          <p:cNvPr id="3" name="Rectangle 2"/>
          <p:cNvSpPr/>
          <p:nvPr/>
        </p:nvSpPr>
        <p:spPr>
          <a:xfrm>
            <a:off x="995680" y="5912206"/>
            <a:ext cx="10363200" cy="646331"/>
          </a:xfrm>
          <a:prstGeom prst="rect">
            <a:avLst/>
          </a:prstGeom>
        </p:spPr>
        <p:txBody>
          <a:bodyPr wrap="square">
            <a:spAutoFit/>
          </a:bodyPr>
          <a:lstStyle/>
          <a:p>
            <a:r>
              <a:rPr lang="en-IN" b="1" dirty="0">
                <a:latin typeface="Times New Roman" panose="02020603050405020304" pitchFamily="18" charset="0"/>
                <a:ea typeface="Calibri" panose="020F0502020204030204" pitchFamily="34" charset="0"/>
                <a:cs typeface="Times New Roman" panose="02020603050405020304" pitchFamily="18" charset="0"/>
              </a:rPr>
              <a:t>Figure </a:t>
            </a:r>
            <a:r>
              <a:rPr lang="en-IN" b="1" dirty="0" smtClean="0">
                <a:latin typeface="Times New Roman" panose="02020603050405020304" pitchFamily="18" charset="0"/>
                <a:ea typeface="Calibri" panose="020F0502020204030204" pitchFamily="34" charset="0"/>
                <a:cs typeface="Times New Roman" panose="02020603050405020304" pitchFamily="18" charset="0"/>
              </a:rPr>
              <a:t>S3. </a:t>
            </a:r>
            <a:r>
              <a:rPr lang="en-IN" dirty="0" smtClean="0">
                <a:latin typeface="Times New Roman" panose="02020603050405020304" pitchFamily="18" charset="0"/>
                <a:cs typeface="Times New Roman" panose="02020603050405020304" pitchFamily="18" charset="0"/>
              </a:rPr>
              <a:t>(</a:t>
            </a:r>
            <a:r>
              <a:rPr lang="en-IN" dirty="0">
                <a:latin typeface="Times New Roman" panose="02020603050405020304" pitchFamily="18" charset="0"/>
                <a:cs typeface="Times New Roman" panose="02020603050405020304" pitchFamily="18" charset="0"/>
              </a:rPr>
              <a:t>a) BSC power spectra for </a:t>
            </a:r>
            <a:r>
              <a:rPr lang="en-IN" dirty="0" smtClean="0">
                <a:latin typeface="Times New Roman" panose="02020603050405020304" pitchFamily="18" charset="0"/>
                <a:cs typeface="Times New Roman" panose="02020603050405020304" pitchFamily="18" charset="0"/>
              </a:rPr>
              <a:t>mixed grassland </a:t>
            </a:r>
            <a:r>
              <a:rPr lang="en-IN" dirty="0">
                <a:latin typeface="Times New Roman" panose="02020603050405020304" pitchFamily="18" charset="0"/>
                <a:cs typeface="Times New Roman" panose="02020603050405020304" pitchFamily="18" charset="0"/>
              </a:rPr>
              <a:t>over Grand Mesa for VV (left) and VH (right) polarizations in the x-direction (</a:t>
            </a:r>
            <a:r>
              <a:rPr lang="en-IN" dirty="0" smtClean="0">
                <a:latin typeface="Times New Roman" panose="02020603050405020304" pitchFamily="18" charset="0"/>
                <a:cs typeface="Times New Roman" panose="02020603050405020304" pitchFamily="18" charset="0"/>
              </a:rPr>
              <a:t>W-E, top)  and y-direction  (N-S, bottom) </a:t>
            </a:r>
            <a:r>
              <a:rPr lang="en-IN" dirty="0">
                <a:latin typeface="Times New Roman" panose="02020603050405020304" pitchFamily="18" charset="0"/>
                <a:cs typeface="Times New Roman" panose="02020603050405020304" pitchFamily="18" charset="0"/>
              </a:rPr>
              <a:t>during </a:t>
            </a:r>
            <a:r>
              <a:rPr lang="en-IN" dirty="0" smtClean="0">
                <a:latin typeface="Times New Roman" panose="02020603050405020304" pitchFamily="18" charset="0"/>
                <a:cs typeface="Times New Roman" panose="02020603050405020304" pitchFamily="18" charset="0"/>
              </a:rPr>
              <a:t>2018. </a:t>
            </a:r>
            <a:endParaRPr lang="en-IN" dirty="0">
              <a:latin typeface="Times New Roman" panose="02020603050405020304" pitchFamily="18" charset="0"/>
              <a:cs typeface="Times New Roman" panose="02020603050405020304" pitchFamily="18" charset="0"/>
            </a:endParaRPr>
          </a:p>
        </p:txBody>
      </p:sp>
      <p:sp>
        <p:nvSpPr>
          <p:cNvPr id="4" name="Rectangle 3"/>
          <p:cNvSpPr/>
          <p:nvPr/>
        </p:nvSpPr>
        <p:spPr>
          <a:xfrm>
            <a:off x="3363081" y="165214"/>
            <a:ext cx="744114" cy="342786"/>
          </a:xfrm>
          <a:prstGeom prst="rect">
            <a:avLst/>
          </a:prstGeom>
        </p:spPr>
        <p:txBody>
          <a:bodyPr wrap="none">
            <a:spAutoFit/>
          </a:bodyPr>
          <a:lstStyle/>
          <a:p>
            <a:pPr algn="ctr">
              <a:lnSpc>
                <a:spcPct val="107000"/>
              </a:lnSpc>
              <a:spcAft>
                <a:spcPts val="800"/>
              </a:spcAft>
            </a:pPr>
            <a:r>
              <a:rPr lang="en-IN" sz="1600" b="1" dirty="0" smtClean="0">
                <a:latin typeface="Times New Roman" panose="02020603050405020304" pitchFamily="18" charset="0"/>
                <a:ea typeface="Calibri" panose="020F0502020204030204" pitchFamily="34" charset="0"/>
                <a:cs typeface="Latha" panose="020B0604020202020204" pitchFamily="34" charset="0"/>
              </a:rPr>
              <a:t>Mixed</a:t>
            </a:r>
            <a:endParaRPr lang="en-US" sz="1100" dirty="0">
              <a:effectLst/>
              <a:latin typeface="Calibri" panose="020F0502020204030204" pitchFamily="34" charset="0"/>
              <a:ea typeface="Calibri" panose="020F0502020204030204" pitchFamily="34" charset="0"/>
              <a:cs typeface="Latha" panose="020B0604020202020204" pitchFamily="34" charset="0"/>
            </a:endParaRPr>
          </a:p>
        </p:txBody>
      </p:sp>
      <p:pic>
        <p:nvPicPr>
          <p:cNvPr id="5" name="Picture 4"/>
          <p:cNvPicPr>
            <a:picLocks noChangeAspect="1"/>
          </p:cNvPicPr>
          <p:nvPr/>
        </p:nvPicPr>
        <p:blipFill>
          <a:blip r:embed="rId3"/>
          <a:stretch>
            <a:fillRect/>
          </a:stretch>
        </p:blipFill>
        <p:spPr>
          <a:xfrm>
            <a:off x="6580597" y="183794"/>
            <a:ext cx="798645" cy="432854"/>
          </a:xfrm>
          <a:prstGeom prst="rect">
            <a:avLst/>
          </a:prstGeom>
        </p:spPr>
      </p:pic>
    </p:spTree>
    <p:extLst>
      <p:ext uri="{BB962C8B-B14F-4D97-AF65-F5344CB8AC3E}">
        <p14:creationId xmlns:p14="http://schemas.microsoft.com/office/powerpoint/2010/main" val="4712068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967" t="6027" r="967" b="-151"/>
          <a:stretch/>
        </p:blipFill>
        <p:spPr>
          <a:xfrm>
            <a:off x="2024524" y="447040"/>
            <a:ext cx="7290036" cy="5503240"/>
          </a:xfrm>
          <a:prstGeom prst="rect">
            <a:avLst/>
          </a:prstGeom>
        </p:spPr>
      </p:pic>
      <p:sp>
        <p:nvSpPr>
          <p:cNvPr id="3" name="Rectangle 2"/>
          <p:cNvSpPr/>
          <p:nvPr/>
        </p:nvSpPr>
        <p:spPr>
          <a:xfrm>
            <a:off x="3923721" y="58344"/>
            <a:ext cx="808876" cy="374077"/>
          </a:xfrm>
          <a:prstGeom prst="rect">
            <a:avLst/>
          </a:prstGeom>
        </p:spPr>
        <p:txBody>
          <a:bodyPr wrap="none">
            <a:spAutoFit/>
          </a:bodyPr>
          <a:lstStyle/>
          <a:p>
            <a:pPr algn="ctr">
              <a:lnSpc>
                <a:spcPct val="107000"/>
              </a:lnSpc>
              <a:spcAft>
                <a:spcPts val="800"/>
              </a:spcAft>
            </a:pPr>
            <a:r>
              <a:rPr lang="en-IN" b="1" dirty="0">
                <a:latin typeface="Times New Roman" panose="02020603050405020304" pitchFamily="18" charset="0"/>
                <a:ea typeface="Calibri" panose="020F0502020204030204" pitchFamily="34" charset="0"/>
                <a:cs typeface="Latha" panose="020B0604020202020204" pitchFamily="34" charset="0"/>
              </a:rPr>
              <a:t>Forest</a:t>
            </a:r>
            <a:endParaRPr lang="en-US" sz="1200" dirty="0">
              <a:latin typeface="Calibri" panose="020F0502020204030204" pitchFamily="34" charset="0"/>
              <a:ea typeface="Calibri" panose="020F0502020204030204" pitchFamily="34" charset="0"/>
              <a:cs typeface="Latha" panose="020B0604020202020204" pitchFamily="34" charset="0"/>
            </a:endParaRPr>
          </a:p>
        </p:txBody>
      </p:sp>
      <p:sp>
        <p:nvSpPr>
          <p:cNvPr id="4" name="TextBox 3"/>
          <p:cNvSpPr txBox="1"/>
          <p:nvPr/>
        </p:nvSpPr>
        <p:spPr>
          <a:xfrm>
            <a:off x="7216488" y="74505"/>
            <a:ext cx="808876" cy="374077"/>
          </a:xfrm>
          <a:prstGeom prst="rect">
            <a:avLst/>
          </a:prstGeom>
          <a:noFill/>
        </p:spPr>
        <p:txBody>
          <a:bodyPr wrap="none" rtlCol="0">
            <a:spAutoFit/>
          </a:bodyPr>
          <a:lstStyle/>
          <a:p>
            <a:pPr lvl="0" algn="ctr">
              <a:lnSpc>
                <a:spcPct val="107000"/>
              </a:lnSpc>
              <a:spcAft>
                <a:spcPts val="800"/>
              </a:spcAft>
            </a:pPr>
            <a:r>
              <a:rPr lang="en-IN" b="1">
                <a:solidFill>
                  <a:prstClr val="black"/>
                </a:solidFill>
                <a:latin typeface="Times New Roman" panose="02020603050405020304" pitchFamily="18" charset="0"/>
                <a:ea typeface="Calibri" panose="020F0502020204030204" pitchFamily="34" charset="0"/>
                <a:cs typeface="Latha" panose="020B0604020202020204" pitchFamily="34" charset="0"/>
              </a:rPr>
              <a:t>Forest</a:t>
            </a:r>
            <a:endParaRPr lang="en-US" sz="1200" dirty="0">
              <a:solidFill>
                <a:prstClr val="black"/>
              </a:solidFill>
              <a:latin typeface="Calibri" panose="020F0502020204030204" pitchFamily="34" charset="0"/>
              <a:ea typeface="Calibri" panose="020F0502020204030204" pitchFamily="34" charset="0"/>
              <a:cs typeface="Latha" panose="020B0604020202020204" pitchFamily="34" charset="0"/>
            </a:endParaRPr>
          </a:p>
        </p:txBody>
      </p:sp>
      <p:sp>
        <p:nvSpPr>
          <p:cNvPr id="5" name="Rectangle 4"/>
          <p:cNvSpPr/>
          <p:nvPr/>
        </p:nvSpPr>
        <p:spPr>
          <a:xfrm>
            <a:off x="1249680" y="6137619"/>
            <a:ext cx="10444480" cy="646331"/>
          </a:xfrm>
          <a:prstGeom prst="rect">
            <a:avLst/>
          </a:prstGeom>
        </p:spPr>
        <p:txBody>
          <a:bodyPr wrap="square">
            <a:spAutoFit/>
          </a:bodyPr>
          <a:lstStyle/>
          <a:p>
            <a:pPr lvl="0"/>
            <a:r>
              <a:rPr lang="en-IN"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Figure </a:t>
            </a:r>
            <a:r>
              <a:rPr lang="en-IN"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S3. </a:t>
            </a:r>
            <a:r>
              <a:rPr lang="en-IN" dirty="0" smtClean="0">
                <a:solidFill>
                  <a:prstClr val="black"/>
                </a:solidFill>
                <a:latin typeface="Times New Roman" panose="02020603050405020304" pitchFamily="18" charset="0"/>
                <a:cs typeface="Times New Roman" panose="02020603050405020304" pitchFamily="18" charset="0"/>
              </a:rPr>
              <a:t>(b) </a:t>
            </a:r>
            <a:r>
              <a:rPr lang="en-IN" dirty="0">
                <a:solidFill>
                  <a:prstClr val="black"/>
                </a:solidFill>
                <a:latin typeface="Times New Roman" panose="02020603050405020304" pitchFamily="18" charset="0"/>
                <a:cs typeface="Times New Roman" panose="02020603050405020304" pitchFamily="18" charset="0"/>
              </a:rPr>
              <a:t>BSC power spectra for </a:t>
            </a:r>
            <a:r>
              <a:rPr lang="en-IN" dirty="0" smtClean="0">
                <a:solidFill>
                  <a:prstClr val="black"/>
                </a:solidFill>
                <a:latin typeface="Times New Roman" panose="02020603050405020304" pitchFamily="18" charset="0"/>
                <a:cs typeface="Times New Roman" panose="02020603050405020304" pitchFamily="18" charset="0"/>
              </a:rPr>
              <a:t>forest </a:t>
            </a:r>
            <a:r>
              <a:rPr lang="en-IN" dirty="0">
                <a:solidFill>
                  <a:prstClr val="black"/>
                </a:solidFill>
                <a:latin typeface="Times New Roman" panose="02020603050405020304" pitchFamily="18" charset="0"/>
                <a:cs typeface="Times New Roman" panose="02020603050405020304" pitchFamily="18" charset="0"/>
              </a:rPr>
              <a:t>over Grand Mesa for VV (left) and VH (right) polarizations in the x-direction (W-E, top)  and y-direction   (N-S, bottom) during </a:t>
            </a:r>
            <a:r>
              <a:rPr lang="en-IN" dirty="0" smtClean="0">
                <a:solidFill>
                  <a:prstClr val="black"/>
                </a:solidFill>
                <a:latin typeface="Times New Roman" panose="02020603050405020304" pitchFamily="18" charset="0"/>
                <a:cs typeface="Times New Roman" panose="02020603050405020304" pitchFamily="18" charset="0"/>
              </a:rPr>
              <a:t>2018. </a:t>
            </a:r>
            <a:endParaRPr lang="en-IN" dirty="0">
              <a:solidFill>
                <a:prstClr val="black"/>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002581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07595" y="645684"/>
            <a:ext cx="4655173" cy="3600000"/>
          </a:xfrm>
          <a:prstGeom prst="rect">
            <a:avLst/>
          </a:prstGeom>
        </p:spPr>
      </p:pic>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38576" r="38758" b="60709"/>
          <a:stretch/>
        </p:blipFill>
        <p:spPr>
          <a:xfrm>
            <a:off x="9486797" y="986651"/>
            <a:ext cx="2268475" cy="2880000"/>
          </a:xfrm>
          <a:prstGeom prst="rect">
            <a:avLst/>
          </a:prstGeom>
        </p:spPr>
      </p:pic>
      <p:sp>
        <p:nvSpPr>
          <p:cNvPr id="5" name="Rectangle 4"/>
          <p:cNvSpPr/>
          <p:nvPr/>
        </p:nvSpPr>
        <p:spPr>
          <a:xfrm>
            <a:off x="1337481" y="4744728"/>
            <a:ext cx="8594310" cy="369332"/>
          </a:xfrm>
          <a:prstGeom prst="rect">
            <a:avLst/>
          </a:prstGeom>
        </p:spPr>
        <p:txBody>
          <a:bodyPr wrap="square">
            <a:spAutoFit/>
          </a:bodyPr>
          <a:lstStyle/>
          <a:p>
            <a:r>
              <a:rPr lang="en-IN" b="1" dirty="0" smtClean="0">
                <a:latin typeface="Times New Roman" panose="02020603050405020304" pitchFamily="18" charset="0"/>
                <a:ea typeface="Calibri" panose="020F0502020204030204" pitchFamily="34" charset="0"/>
              </a:rPr>
              <a:t>Figure S4.  </a:t>
            </a:r>
            <a:r>
              <a:rPr lang="en-IN" dirty="0" smtClean="0">
                <a:latin typeface="Times New Roman" panose="02020603050405020304" pitchFamily="18" charset="0"/>
                <a:ea typeface="Calibri" panose="020F0502020204030204" pitchFamily="34" charset="0"/>
              </a:rPr>
              <a:t>SVVI power spectra for evergreen forest (area C, Fig. 3) in Grand Mesa. </a:t>
            </a:r>
            <a:endParaRPr lang="en-IN" dirty="0"/>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7672" y="659333"/>
            <a:ext cx="4655173" cy="3600000"/>
          </a:xfrm>
          <a:prstGeom prst="rect">
            <a:avLst/>
          </a:prstGeom>
        </p:spPr>
      </p:pic>
    </p:spTree>
    <p:extLst>
      <p:ext uri="{BB962C8B-B14F-4D97-AF65-F5344CB8AC3E}">
        <p14:creationId xmlns:p14="http://schemas.microsoft.com/office/powerpoint/2010/main" val="78573716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3458</TotalTime>
  <Words>587</Words>
  <Application>Microsoft Office PowerPoint</Application>
  <PresentationFormat>Widescreen</PresentationFormat>
  <Paragraphs>50</Paragraphs>
  <Slides>17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Calibri</vt:lpstr>
      <vt:lpstr>Calibri Light</vt:lpstr>
      <vt:lpstr>Latha</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surendar Manickam</dc:creator>
  <cp:lastModifiedBy>surendar Manickam</cp:lastModifiedBy>
  <cp:revision>92</cp:revision>
  <dcterms:created xsi:type="dcterms:W3CDTF">2019-10-14T21:07:10Z</dcterms:created>
  <dcterms:modified xsi:type="dcterms:W3CDTF">2020-01-24T05:04:58Z</dcterms:modified>
</cp:coreProperties>
</file>