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customXml/itemProps114.xml" ContentType="application/vnd.openxmlformats-officedocument.customXmlProperties+xml"/>
  <Override PartName="/customXml/itemProps115.xml" ContentType="application/vnd.openxmlformats-officedocument.customXmlProperties+xml"/>
  <Override PartName="/customXml/itemProps116.xml" ContentType="application/vnd.openxmlformats-officedocument.customXmlProperties+xml"/>
  <Override PartName="/customXml/itemProps117.xml" ContentType="application/vnd.openxmlformats-officedocument.customXmlProperties+xml"/>
  <Override PartName="/customXml/itemProps118.xml" ContentType="application/vnd.openxmlformats-officedocument.customXmlProperties+xml"/>
  <Override PartName="/customXml/itemProps119.xml" ContentType="application/vnd.openxmlformats-officedocument.customXmlProperties+xml"/>
  <Override PartName="/customXml/itemProps120.xml" ContentType="application/vnd.openxmlformats-officedocument.customXmlProperties+xml"/>
  <Override PartName="/customXml/itemProps121.xml" ContentType="application/vnd.openxmlformats-officedocument.customXmlProperties+xml"/>
  <Override PartName="/customXml/itemProps122.xml" ContentType="application/vnd.openxmlformats-officedocument.customXmlProperties+xml"/>
  <Override PartName="/customXml/itemProps123.xml" ContentType="application/vnd.openxmlformats-officedocument.customXmlProperties+xml"/>
  <Override PartName="/customXml/itemProps124.xml" ContentType="application/vnd.openxmlformats-officedocument.customXmlProperties+xml"/>
  <Override PartName="/customXml/itemProps125.xml" ContentType="application/vnd.openxmlformats-officedocument.customXmlProperties+xml"/>
  <Override PartName="/customXml/itemProps126.xml" ContentType="application/vnd.openxmlformats-officedocument.customXmlProperties+xml"/>
  <Override PartName="/customXml/itemProps127.xml" ContentType="application/vnd.openxmlformats-officedocument.customXmlProperties+xml"/>
  <Override PartName="/customXml/itemProps128.xml" ContentType="application/vnd.openxmlformats-officedocument.customXmlProperties+xml"/>
  <Override PartName="/customXml/itemProps129.xml" ContentType="application/vnd.openxmlformats-officedocument.customXmlProperties+xml"/>
  <Override PartName="/customXml/itemProps130.xml" ContentType="application/vnd.openxmlformats-officedocument.customXmlProperties+xml"/>
  <Override PartName="/customXml/itemProps131.xml" ContentType="application/vnd.openxmlformats-officedocument.customXmlProperties+xml"/>
  <Override PartName="/customXml/itemProps132.xml" ContentType="application/vnd.openxmlformats-officedocument.customXmlProperties+xml"/>
  <Override PartName="/customXml/itemProps133.xml" ContentType="application/vnd.openxmlformats-officedocument.customXmlProperties+xml"/>
  <Override PartName="/customXml/itemProps134.xml" ContentType="application/vnd.openxmlformats-officedocument.customXmlProperties+xml"/>
  <Override PartName="/customXml/itemProps135.xml" ContentType="application/vnd.openxmlformats-officedocument.customXmlProperties+xml"/>
  <Override PartName="/customXml/itemProps136.xml" ContentType="application/vnd.openxmlformats-officedocument.customXmlProperties+xml"/>
  <Override PartName="/customXml/itemProps137.xml" ContentType="application/vnd.openxmlformats-officedocument.customXmlProperties+xml"/>
  <Override PartName="/customXml/itemProps138.xml" ContentType="application/vnd.openxmlformats-officedocument.customXmlProperties+xml"/>
  <Override PartName="/customXml/itemProps139.xml" ContentType="application/vnd.openxmlformats-officedocument.customXmlProperties+xml"/>
  <Override PartName="/customXml/itemProps140.xml" ContentType="application/vnd.openxmlformats-officedocument.customXmlProperties+xml"/>
  <Override PartName="/customXml/itemProps141.xml" ContentType="application/vnd.openxmlformats-officedocument.customXmlProperties+xml"/>
  <Override PartName="/customXml/itemProps142.xml" ContentType="application/vnd.openxmlformats-officedocument.customXmlProperties+xml"/>
  <Override PartName="/customXml/itemProps143.xml" ContentType="application/vnd.openxmlformats-officedocument.customXmlProperties+xml"/>
  <Override PartName="/customXml/itemProps144.xml" ContentType="application/vnd.openxmlformats-officedocument.customXmlProperties+xml"/>
  <Override PartName="/customXml/itemProps145.xml" ContentType="application/vnd.openxmlformats-officedocument.customXmlProperties+xml"/>
  <Override PartName="/customXml/itemProps146.xml" ContentType="application/vnd.openxmlformats-officedocument.customXmlProperties+xml"/>
  <Override PartName="/customXml/itemProps147.xml" ContentType="application/vnd.openxmlformats-officedocument.customXmlProperties+xml"/>
  <Override PartName="/customXml/itemProps148.xml" ContentType="application/vnd.openxmlformats-officedocument.customXmlProperties+xml"/>
  <Override PartName="/customXml/itemProps149.xml" ContentType="application/vnd.openxmlformats-officedocument.customXmlProperties+xml"/>
  <Override PartName="/customXml/itemProps150.xml" ContentType="application/vnd.openxmlformats-officedocument.customXmlProperties+xml"/>
  <Override PartName="/customXml/itemProps151.xml" ContentType="application/vnd.openxmlformats-officedocument.customXmlProperties+xml"/>
  <Override PartName="/customXml/itemProps152.xml" ContentType="application/vnd.openxmlformats-officedocument.customXmlProperties+xml"/>
  <Override PartName="/customXml/itemProps153.xml" ContentType="application/vnd.openxmlformats-officedocument.customXmlProperties+xml"/>
  <Override PartName="/customXml/itemProps154.xml" ContentType="application/vnd.openxmlformats-officedocument.customXmlProperties+xml"/>
  <Override PartName="/customXml/itemProps155.xml" ContentType="application/vnd.openxmlformats-officedocument.customXmlProperties+xml"/>
  <Override PartName="/customXml/itemProps156.xml" ContentType="application/vnd.openxmlformats-officedocument.customXmlProperties+xml"/>
  <Override PartName="/customXml/itemProps157.xml" ContentType="application/vnd.openxmlformats-officedocument.customXmlProperties+xml"/>
  <Override PartName="/customXml/itemProps158.xml" ContentType="application/vnd.openxmlformats-officedocument.customXmlProperties+xml"/>
  <Override PartName="/customXml/itemProps159.xml" ContentType="application/vnd.openxmlformats-officedocument.customXmlProperties+xml"/>
  <Override PartName="/customXml/itemProps160.xml" ContentType="application/vnd.openxmlformats-officedocument.customXmlProperties+xml"/>
  <Override PartName="/customXml/itemProps161.xml" ContentType="application/vnd.openxmlformats-officedocument.customXmlProperties+xml"/>
  <Override PartName="/customXml/itemProps162.xml" ContentType="application/vnd.openxmlformats-officedocument.customXmlProperties+xml"/>
  <Override PartName="/customXml/itemProps163.xml" ContentType="application/vnd.openxmlformats-officedocument.customXmlProperties+xml"/>
  <Override PartName="/customXml/itemProps164.xml" ContentType="application/vnd.openxmlformats-officedocument.customXmlProperties+xml"/>
  <Override PartName="/customXml/itemProps165.xml" ContentType="application/vnd.openxmlformats-officedocument.customXmlProperties+xml"/>
  <Override PartName="/customXml/itemProps166.xml" ContentType="application/vnd.openxmlformats-officedocument.customXmlProperties+xml"/>
  <Override PartName="/customXml/itemProps167.xml" ContentType="application/vnd.openxmlformats-officedocument.customXmlProperties+xml"/>
  <Override PartName="/customXml/itemProps168.xml" ContentType="application/vnd.openxmlformats-officedocument.customXmlProperties+xml"/>
  <Override PartName="/customXml/itemProps169.xml" ContentType="application/vnd.openxmlformats-officedocument.customXmlProperties+xml"/>
  <Override PartName="/customXml/itemProps170.xml" ContentType="application/vnd.openxmlformats-officedocument.customXmlProperties+xml"/>
  <Override PartName="/customXml/itemProps171.xml" ContentType="application/vnd.openxmlformats-officedocument.customXmlProperties+xml"/>
  <Override PartName="/customXml/itemProps172.xml" ContentType="application/vnd.openxmlformats-officedocument.customXmlProperties+xml"/>
  <Override PartName="/customXml/itemProps173.xml" ContentType="application/vnd.openxmlformats-officedocument.customXmlProperties+xml"/>
  <Override PartName="/customXml/itemProps174.xml" ContentType="application/vnd.openxmlformats-officedocument.customXmlProperties+xml"/>
  <Override PartName="/customXml/itemProps175.xml" ContentType="application/vnd.openxmlformats-officedocument.customXmlProperties+xml"/>
  <Override PartName="/customXml/itemProps176.xml" ContentType="application/vnd.openxmlformats-officedocument.customXmlProperties+xml"/>
  <Override PartName="/customXml/itemProps177.xml" ContentType="application/vnd.openxmlformats-officedocument.customXmlProperties+xml"/>
  <Override PartName="/customXml/itemProps178.xml" ContentType="application/vnd.openxmlformats-officedocument.customXmlProperties+xml"/>
  <Override PartName="/customXml/itemProps179.xml" ContentType="application/vnd.openxmlformats-officedocument.customXmlProperties+xml"/>
  <Override PartName="/customXml/itemProps180.xml" ContentType="application/vnd.openxmlformats-officedocument.customXmlProperties+xml"/>
  <Override PartName="/customXml/itemProps181.xml" ContentType="application/vnd.openxmlformats-officedocument.customXmlProperties+xml"/>
  <Override PartName="/customXml/itemProps182.xml" ContentType="application/vnd.openxmlformats-officedocument.customXmlProperties+xml"/>
  <Override PartName="/customXml/itemProps183.xml" ContentType="application/vnd.openxmlformats-officedocument.customXmlProperties+xml"/>
  <Override PartName="/customXml/itemProps184.xml" ContentType="application/vnd.openxmlformats-officedocument.customXmlProperties+xml"/>
  <Override PartName="/customXml/itemProps185.xml" ContentType="application/vnd.openxmlformats-officedocument.customXmlProperties+xml"/>
  <Override PartName="/customXml/itemProps186.xml" ContentType="application/vnd.openxmlformats-officedocument.customXmlProperties+xml"/>
  <Override PartName="/customXml/itemProps187.xml" ContentType="application/vnd.openxmlformats-officedocument.customXmlProperties+xml"/>
  <Override PartName="/customXml/itemProps188.xml" ContentType="application/vnd.openxmlformats-officedocument.customXmlProperties+xml"/>
  <Override PartName="/customXml/itemProps189.xml" ContentType="application/vnd.openxmlformats-officedocument.customXmlProperties+xml"/>
  <Override PartName="/customXml/itemProps190.xml" ContentType="application/vnd.openxmlformats-officedocument.customXmlProperties+xml"/>
  <Override PartName="/customXml/itemProps191.xml" ContentType="application/vnd.openxmlformats-officedocument.customXmlProperties+xml"/>
  <Override PartName="/customXml/itemProps192.xml" ContentType="application/vnd.openxmlformats-officedocument.customXmlProperties+xml"/>
  <Override PartName="/customXml/itemProps193.xml" ContentType="application/vnd.openxmlformats-officedocument.customXmlProperties+xml"/>
  <Override PartName="/customXml/itemProps194.xml" ContentType="application/vnd.openxmlformats-officedocument.customXmlProperties+xml"/>
  <Override PartName="/customXml/itemProps195.xml" ContentType="application/vnd.openxmlformats-officedocument.customXmlProperties+xml"/>
  <Override PartName="/customXml/itemProps196.xml" ContentType="application/vnd.openxmlformats-officedocument.customXmlProperties+xml"/>
  <Override PartName="/customXml/itemProps197.xml" ContentType="application/vnd.openxmlformats-officedocument.customXmlProperties+xml"/>
  <Override PartName="/customXml/itemProps198.xml" ContentType="application/vnd.openxmlformats-officedocument.customXmlProperties+xml"/>
  <Override PartName="/customXml/itemProps199.xml" ContentType="application/vnd.openxmlformats-officedocument.customXmlProperties+xml"/>
  <Override PartName="/customXml/itemProps200.xml" ContentType="application/vnd.openxmlformats-officedocument.customXmlProperties+xml"/>
  <Override PartName="/customXml/itemProps201.xml" ContentType="application/vnd.openxmlformats-officedocument.customXmlProperties+xml"/>
  <Override PartName="/customXml/itemProps202.xml" ContentType="application/vnd.openxmlformats-officedocument.customXmlProperties+xml"/>
  <Override PartName="/customXml/itemProps203.xml" ContentType="application/vnd.openxmlformats-officedocument.customXmlProperties+xml"/>
  <Override PartName="/customXml/itemProps204.xml" ContentType="application/vnd.openxmlformats-officedocument.customXmlProperties+xml"/>
  <Override PartName="/customXml/itemProps205.xml" ContentType="application/vnd.openxmlformats-officedocument.customXmlProperties+xml"/>
  <Override PartName="/customXml/itemProps206.xml" ContentType="application/vnd.openxmlformats-officedocument.customXmlProperties+xml"/>
  <Override PartName="/customXml/itemProps207.xml" ContentType="application/vnd.openxmlformats-officedocument.customXmlProperties+xml"/>
  <Override PartName="/customXml/itemProps208.xml" ContentType="application/vnd.openxmlformats-officedocument.customXmlProperties+xml"/>
  <Override PartName="/customXml/itemProps209.xml" ContentType="application/vnd.openxmlformats-officedocument.customXmlProperties+xml"/>
  <Override PartName="/customXml/itemProps210.xml" ContentType="application/vnd.openxmlformats-officedocument.customXmlProperties+xml"/>
  <Override PartName="/customXml/itemProps211.xml" ContentType="application/vnd.openxmlformats-officedocument.customXmlProperties+xml"/>
  <Override PartName="/customXml/itemProps212.xml" ContentType="application/vnd.openxmlformats-officedocument.customXmlProperties+xml"/>
  <Override PartName="/customXml/itemProps213.xml" ContentType="application/vnd.openxmlformats-officedocument.customXmlProperties+xml"/>
  <Override PartName="/customXml/itemProps214.xml" ContentType="application/vnd.openxmlformats-officedocument.customXmlProperties+xml"/>
  <Override PartName="/customXml/itemProps215.xml" ContentType="application/vnd.openxmlformats-officedocument.customXmlProperties+xml"/>
  <Override PartName="/customXml/itemProps216.xml" ContentType="application/vnd.openxmlformats-officedocument.customXmlProperties+xml"/>
  <Override PartName="/customXml/itemProps217.xml" ContentType="application/vnd.openxmlformats-officedocument.customXmlProperties+xml"/>
  <Override PartName="/customXml/itemProps218.xml" ContentType="application/vnd.openxmlformats-officedocument.customXmlProperties+xml"/>
  <Override PartName="/customXml/itemProps219.xml" ContentType="application/vnd.openxmlformats-officedocument.customXmlProperties+xml"/>
  <Override PartName="/customXml/itemProps220.xml" ContentType="application/vnd.openxmlformats-officedocument.customXmlProperties+xml"/>
  <Override PartName="/customXml/itemProps221.xml" ContentType="application/vnd.openxmlformats-officedocument.customXmlProperties+xml"/>
  <Override PartName="/customXml/itemProps222.xml" ContentType="application/vnd.openxmlformats-officedocument.customXmlProperties+xml"/>
  <Override PartName="/customXml/itemProps223.xml" ContentType="application/vnd.openxmlformats-officedocument.customXmlProperties+xml"/>
  <Override PartName="/customXml/itemProps224.xml" ContentType="application/vnd.openxmlformats-officedocument.customXmlProperties+xml"/>
  <Override PartName="/customXml/itemProps225.xml" ContentType="application/vnd.openxmlformats-officedocument.customXmlProperties+xml"/>
  <Override PartName="/customXml/itemProps226.xml" ContentType="application/vnd.openxmlformats-officedocument.customXmlProperties+xml"/>
  <Override PartName="/customXml/itemProps227.xml" ContentType="application/vnd.openxmlformats-officedocument.customXmlProperties+xml"/>
  <Override PartName="/customXml/itemProps228.xml" ContentType="application/vnd.openxmlformats-officedocument.customXmlProperties+xml"/>
  <Override PartName="/customXml/itemProps229.xml" ContentType="application/vnd.openxmlformats-officedocument.customXmlProperties+xml"/>
  <Override PartName="/customXml/itemProps230.xml" ContentType="application/vnd.openxmlformats-officedocument.customXmlProperties+xml"/>
  <Override PartName="/customXml/itemProps231.xml" ContentType="application/vnd.openxmlformats-officedocument.customXmlProperties+xml"/>
  <Override PartName="/customXml/itemProps232.xml" ContentType="application/vnd.openxmlformats-officedocument.customXmlProperties+xml"/>
  <Override PartName="/customXml/itemProps233.xml" ContentType="application/vnd.openxmlformats-officedocument.customXmlProperties+xml"/>
  <Override PartName="/customXml/itemProps234.xml" ContentType="application/vnd.openxmlformats-officedocument.customXmlProperties+xml"/>
  <Override PartName="/customXml/itemProps235.xml" ContentType="application/vnd.openxmlformats-officedocument.customXmlProperties+xml"/>
  <Override PartName="/customXml/itemProps236.xml" ContentType="application/vnd.openxmlformats-officedocument.customXmlProperties+xml"/>
  <Override PartName="/customXml/itemProps237.xml" ContentType="application/vnd.openxmlformats-officedocument.customXmlProperties+xml"/>
  <Override PartName="/customXml/itemProps238.xml" ContentType="application/vnd.openxmlformats-officedocument.customXmlProperties+xml"/>
  <Override PartName="/customXml/itemProps239.xml" ContentType="application/vnd.openxmlformats-officedocument.customXmlProperties+xml"/>
  <Override PartName="/customXml/itemProps240.xml" ContentType="application/vnd.openxmlformats-officedocument.customXmlProperties+xml"/>
  <Override PartName="/customXml/itemProps241.xml" ContentType="application/vnd.openxmlformats-officedocument.customXmlProperties+xml"/>
  <Override PartName="/customXml/itemProps242.xml" ContentType="application/vnd.openxmlformats-officedocument.customXmlProperties+xml"/>
  <Override PartName="/customXml/itemProps243.xml" ContentType="application/vnd.openxmlformats-officedocument.customXmlProperties+xml"/>
  <Override PartName="/customXml/itemProps244.xml" ContentType="application/vnd.openxmlformats-officedocument.customXmlProperties+xml"/>
  <Override PartName="/customXml/itemProps245.xml" ContentType="application/vnd.openxmlformats-officedocument.customXmlProperties+xml"/>
  <Override PartName="/customXml/itemProps246.xml" ContentType="application/vnd.openxmlformats-officedocument.customXmlProperties+xml"/>
  <Override PartName="/customXml/itemProps247.xml" ContentType="application/vnd.openxmlformats-officedocument.customXmlProperties+xml"/>
  <Override PartName="/customXml/itemProps248.xml" ContentType="application/vnd.openxmlformats-officedocument.customXmlProperties+xml"/>
  <Override PartName="/customXml/itemProps249.xml" ContentType="application/vnd.openxmlformats-officedocument.customXmlProperties+xml"/>
  <Override PartName="/customXml/itemProps250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027627CA" w14:textId="77777777" w:rsidR="004609A9" w:rsidRPr="00FA1977" w:rsidRDefault="004609A9" w:rsidP="004609A9">
      <w:pPr>
        <w:spacing w:after="0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t>Figure S1</w:t>
      </w:r>
      <w:r w:rsidRPr="00FA1977">
        <w:rPr>
          <w:rFonts w:ascii="Times New Roman" w:hAnsi="Times New Roman" w:cs="Times New Roman"/>
          <w:b/>
          <w:bCs/>
          <w:lang w:eastAsia="zh-CN"/>
        </w:rPr>
        <w:t xml:space="preserve">. </w:t>
      </w:r>
      <w:r>
        <w:rPr>
          <w:rFonts w:ascii="Times New Roman" w:eastAsia="PMingLiU" w:hAnsi="Times New Roman" w:cs="Times New Roman"/>
          <w:lang w:eastAsia="zh-TW"/>
        </w:rPr>
        <w:t>Mi</w:t>
      </w:r>
      <w:r>
        <w:rPr>
          <w:rFonts w:ascii="Times New Roman" w:eastAsia="PMingLiU" w:hAnsi="Times New Roman" w:cs="Times New Roman" w:hint="eastAsia"/>
          <w:lang w:eastAsia="zh-TW"/>
        </w:rPr>
        <w:t>ssing pattern and proportions of extracted data from included studies</w:t>
      </w:r>
      <w:r>
        <w:rPr>
          <w:rFonts w:ascii="Times New Roman" w:hAnsi="Times New Roman" w:cs="Times New Roman"/>
          <w:lang w:eastAsia="zh-CN"/>
        </w:rPr>
        <w:t>.</w:t>
      </w:r>
    </w:p>
    <w:p w14:paraId="09E11E05" w14:textId="77777777" w:rsidR="004609A9" w:rsidRDefault="004609A9" w:rsidP="004609A9">
      <w:pPr>
        <w:spacing w:after="0"/>
        <w:ind w:firstLine="0"/>
        <w:rPr>
          <w:lang w:eastAsia="zh-CN"/>
        </w:rPr>
      </w:pPr>
      <w:r>
        <w:rPr>
          <w:noProof/>
          <w:lang w:val="en-US" w:eastAsia="zh-TW"/>
        </w:rPr>
        <w:drawing>
          <wp:inline distT="0" distB="0" distL="0" distR="0" wp14:anchorId="79940BC3" wp14:editId="3F9428FB">
            <wp:extent cx="5943600" cy="3860800"/>
            <wp:effectExtent l="0" t="0" r="0" b="6350"/>
            <wp:docPr id="60" name="圖片 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" name="missing pattern.png"/>
                    <pic:cNvPicPr/>
                  </pic:nvPicPr>
                  <pic:blipFill>
                    <a:blip r:embed="rId2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8608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C494AB0" w14:textId="77777777" w:rsidR="004609A9" w:rsidRDefault="004609A9" w:rsidP="004609A9">
      <w:pPr>
        <w:spacing w:after="0"/>
        <w:ind w:firstLine="0"/>
        <w:rPr>
          <w:b/>
          <w:bCs/>
          <w:lang w:eastAsia="zh-CN"/>
        </w:rPr>
      </w:pPr>
      <w:r>
        <w:rPr>
          <w:noProof/>
          <w:lang w:val="en-US" w:eastAsia="zh-TW"/>
        </w:rPr>
        <w:drawing>
          <wp:inline distT="0" distB="0" distL="0" distR="0" wp14:anchorId="31F509D0" wp14:editId="2086483B">
            <wp:extent cx="5943600" cy="2927281"/>
            <wp:effectExtent l="0" t="0" r="0" b="6985"/>
            <wp:docPr id="1" name="圖片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258"/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292728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2C2F421" w14:textId="77777777" w:rsidR="004609A9" w:rsidRPr="007F2F54" w:rsidRDefault="004609A9" w:rsidP="004609A9">
      <w:pPr>
        <w:spacing w:after="0" w:line="240" w:lineRule="exact"/>
        <w:ind w:firstLine="0"/>
        <w:rPr>
          <w:b/>
          <w:bCs/>
          <w:lang w:eastAsia="zh-CN"/>
        </w:rPr>
      </w:pPr>
      <w:r w:rsidRPr="007F2F54">
        <w:rPr>
          <w:rFonts w:ascii="Times New Roman" w:hAnsi="Times New Roman" w:cs="Times New Roman"/>
          <w:i/>
          <w:sz w:val="20"/>
          <w:szCs w:val="20"/>
        </w:rPr>
        <w:t>N</w:t>
      </w:r>
      <w:r w:rsidRPr="007F2F54">
        <w:rPr>
          <w:rFonts w:ascii="Times New Roman" w:hAnsi="Times New Roman" w:cs="Times New Roman" w:hint="eastAsia"/>
          <w:i/>
          <w:sz w:val="20"/>
          <w:szCs w:val="20"/>
        </w:rPr>
        <w:t>ote:</w:t>
      </w:r>
      <w:r w:rsidRPr="007F2F54">
        <w:rPr>
          <w:rFonts w:ascii="Times New Roman" w:hAnsi="Times New Roman" w:cs="Times New Roman"/>
          <w:i/>
          <w:sz w:val="20"/>
          <w:szCs w:val="20"/>
        </w:rPr>
        <w:t xml:space="preserve"> Var1: Severity, Var2: Mortality, Var3: Fever, Var4: Cough, Var5: Sputum production, Var6: </w:t>
      </w:r>
      <w:r w:rsidRPr="007F2F54">
        <w:rPr>
          <w:rFonts w:ascii="Times New Roman" w:hAnsi="Times New Roman" w:cs="Times New Roman" w:hint="eastAsia"/>
          <w:i/>
          <w:sz w:val="20"/>
          <w:szCs w:val="20"/>
        </w:rPr>
        <w:t>S</w:t>
      </w:r>
      <w:r w:rsidRPr="007F2F54">
        <w:rPr>
          <w:rFonts w:ascii="Times New Roman" w:hAnsi="Times New Roman" w:cs="Times New Roman"/>
          <w:i/>
          <w:sz w:val="20"/>
          <w:szCs w:val="20"/>
        </w:rPr>
        <w:t xml:space="preserve">ore throat, Var7: Myalgia, Var8: Fatigue, Var9: </w:t>
      </w:r>
      <w:r>
        <w:rPr>
          <w:rFonts w:ascii="Times New Roman" w:hAnsi="Times New Roman" w:cs="Times New Roman"/>
          <w:i/>
          <w:sz w:val="20"/>
          <w:szCs w:val="20"/>
        </w:rPr>
        <w:t>Dyspnoea</w:t>
      </w:r>
      <w:r w:rsidRPr="007F2F54">
        <w:rPr>
          <w:rFonts w:ascii="Times New Roman" w:hAnsi="Times New Roman" w:cs="Times New Roman"/>
          <w:i/>
          <w:sz w:val="20"/>
          <w:szCs w:val="20"/>
        </w:rPr>
        <w:t xml:space="preserve">, Var10: Headache, Var11: Nausea, Var12: </w:t>
      </w:r>
      <w:r w:rsidRPr="001C670A">
        <w:rPr>
          <w:rFonts w:ascii="Times New Roman" w:hAnsi="Times New Roman" w:cs="Times New Roman"/>
          <w:i/>
          <w:sz w:val="20"/>
          <w:szCs w:val="20"/>
        </w:rPr>
        <w:t>diarrhoea</w:t>
      </w:r>
      <w:r w:rsidRPr="007F2F54">
        <w:rPr>
          <w:rFonts w:ascii="Times New Roman" w:hAnsi="Times New Roman" w:cs="Times New Roman"/>
          <w:i/>
          <w:sz w:val="20"/>
          <w:szCs w:val="20"/>
        </w:rPr>
        <w:t xml:space="preserve">, Var13: Setting, Var14: Ethnics, Var15: Data_first, Var16: Data_last, Var17: age (mean), Var18: age (median), Var19: </w:t>
      </w:r>
      <w:r w:rsidRPr="007F2F54">
        <w:rPr>
          <w:rFonts w:ascii="Times New Roman" w:hAnsi="Times New Roman" w:cs="Times New Roman" w:hint="eastAsia"/>
          <w:i/>
          <w:sz w:val="20"/>
          <w:szCs w:val="20"/>
        </w:rPr>
        <w:t>G</w:t>
      </w:r>
      <w:r w:rsidRPr="007F2F54">
        <w:rPr>
          <w:rFonts w:ascii="Times New Roman" w:hAnsi="Times New Roman" w:cs="Times New Roman"/>
          <w:i/>
          <w:sz w:val="20"/>
          <w:szCs w:val="20"/>
        </w:rPr>
        <w:t xml:space="preserve">ender, Var20: Cardiac comorbidity, Var21: Hypertension, Var22: </w:t>
      </w:r>
      <w:r w:rsidRPr="007F2F54">
        <w:rPr>
          <w:rFonts w:ascii="Times New Roman" w:hAnsi="Times New Roman" w:cs="Times New Roman" w:hint="eastAsia"/>
          <w:i/>
          <w:sz w:val="20"/>
          <w:szCs w:val="20"/>
        </w:rPr>
        <w:t>D</w:t>
      </w:r>
      <w:r w:rsidRPr="007F2F54">
        <w:rPr>
          <w:rFonts w:ascii="Times New Roman" w:hAnsi="Times New Roman" w:cs="Times New Roman"/>
          <w:i/>
          <w:sz w:val="20"/>
          <w:szCs w:val="20"/>
        </w:rPr>
        <w:t>iabetes mellitus, Var23: COPD, Var24: Smoking</w:t>
      </w:r>
    </w:p>
    <w:p w14:paraId="4C1C7B67" w14:textId="77777777" w:rsidR="004609A9" w:rsidRPr="00FA1977" w:rsidRDefault="004609A9" w:rsidP="004609A9">
      <w:pPr>
        <w:spacing w:after="0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S2a</w:t>
      </w:r>
      <w:r w:rsidRPr="00FA1977">
        <w:rPr>
          <w:rFonts w:ascii="Times New Roman" w:hAnsi="Times New Roman" w:cs="Times New Roman"/>
          <w:lang w:eastAsia="zh-CN"/>
        </w:rPr>
        <w:t>. Forest plot for the proportion of symptoms</w:t>
      </w:r>
      <w:r>
        <w:rPr>
          <w:rFonts w:ascii="Times New Roman" w:hAnsi="Times New Roman" w:cs="Times New Roman"/>
          <w:lang w:eastAsia="zh-CN"/>
        </w:rPr>
        <w:t xml:space="preserve"> and outcomes</w:t>
      </w:r>
      <w:r w:rsidRPr="00FA1977">
        <w:rPr>
          <w:rFonts w:ascii="Times New Roman" w:hAnsi="Times New Roman" w:cs="Times New Roman"/>
          <w:lang w:eastAsia="zh-CN"/>
        </w:rPr>
        <w:t xml:space="preserve"> </w:t>
      </w:r>
      <w:r>
        <w:rPr>
          <w:rFonts w:ascii="Times New Roman" w:hAnsi="Times New Roman" w:cs="Times New Roman"/>
          <w:lang w:eastAsia="zh-CN"/>
        </w:rPr>
        <w:t xml:space="preserve">in COVID-19 patients </w:t>
      </w:r>
      <w:r w:rsidRPr="00FA1977">
        <w:rPr>
          <w:rFonts w:ascii="Times New Roman" w:hAnsi="Times New Roman" w:cs="Times New Roman"/>
          <w:lang w:eastAsia="zh-CN"/>
        </w:rPr>
        <w:t>among different study design groups.</w:t>
      </w:r>
    </w:p>
    <w:p w14:paraId="7BB705AA" w14:textId="77777777" w:rsidR="004609A9" w:rsidRDefault="004609A9" w:rsidP="004609A9">
      <w:pPr>
        <w:spacing w:after="0"/>
        <w:ind w:firstLine="0"/>
        <w:rPr>
          <w:lang w:eastAsia="zh-CN"/>
        </w:rPr>
      </w:pPr>
      <w:r>
        <w:rPr>
          <w:noProof/>
          <w:lang w:val="en-US" w:eastAsia="zh-TW"/>
        </w:rPr>
        <w:drawing>
          <wp:inline distT="0" distB="0" distL="0" distR="0" wp14:anchorId="5A8DC6D7" wp14:editId="0C1203EB">
            <wp:extent cx="5943600" cy="5943600"/>
            <wp:effectExtent l="0" t="0" r="0" b="0"/>
            <wp:docPr id="58" name="圖片 5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8" name="Study design.png"/>
                    <pic:cNvPicPr/>
                  </pic:nvPicPr>
                  <pic:blipFill>
                    <a:blip r:embed="rId25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7615680" w14:textId="77777777" w:rsidR="004609A9" w:rsidRDefault="004609A9" w:rsidP="004609A9">
      <w:pPr>
        <w:spacing w:after="0"/>
        <w:ind w:firstLine="0"/>
        <w:rPr>
          <w:b/>
          <w:bCs/>
          <w:lang w:eastAsia="zh-CN"/>
        </w:rPr>
      </w:pPr>
    </w:p>
    <w:p w14:paraId="2C403D33" w14:textId="77777777" w:rsidR="004609A9" w:rsidRDefault="004609A9" w:rsidP="004609A9">
      <w:pPr>
        <w:spacing w:after="0"/>
        <w:ind w:firstLine="0"/>
        <w:rPr>
          <w:b/>
          <w:bCs/>
          <w:lang w:eastAsia="zh-CN"/>
        </w:rPr>
      </w:pPr>
    </w:p>
    <w:p w14:paraId="3778990E" w14:textId="77777777" w:rsidR="004609A9" w:rsidRDefault="004609A9" w:rsidP="004609A9">
      <w:pPr>
        <w:spacing w:after="0"/>
        <w:ind w:firstLine="0"/>
        <w:rPr>
          <w:b/>
          <w:bCs/>
          <w:lang w:eastAsia="zh-CN"/>
        </w:rPr>
      </w:pPr>
    </w:p>
    <w:p w14:paraId="28948B86" w14:textId="77777777" w:rsidR="004609A9" w:rsidRDefault="004609A9" w:rsidP="004609A9">
      <w:pPr>
        <w:spacing w:after="0"/>
        <w:ind w:firstLine="0"/>
        <w:rPr>
          <w:rFonts w:eastAsiaTheme="minorEastAsia"/>
          <w:b/>
          <w:bCs/>
          <w:lang w:eastAsia="zh-CN"/>
        </w:rPr>
      </w:pPr>
    </w:p>
    <w:p w14:paraId="65B95A8F" w14:textId="77777777" w:rsidR="004609A9" w:rsidRPr="00FA1977" w:rsidRDefault="004609A9" w:rsidP="004609A9">
      <w:pPr>
        <w:spacing w:after="0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S2</w:t>
      </w:r>
      <w:r w:rsidRPr="00FA1977">
        <w:rPr>
          <w:rFonts w:ascii="Times New Roman" w:hAnsi="Times New Roman" w:cs="Times New Roman"/>
          <w:lang w:eastAsia="zh-CN"/>
        </w:rPr>
        <w:t>b. Forest plot for the proportion of symptoms</w:t>
      </w:r>
      <w:r>
        <w:rPr>
          <w:rFonts w:ascii="Times New Roman" w:hAnsi="Times New Roman" w:cs="Times New Roman"/>
          <w:lang w:eastAsia="zh-CN"/>
        </w:rPr>
        <w:t xml:space="preserve"> and outcomes</w:t>
      </w:r>
      <w:r w:rsidRPr="00FA1977">
        <w:rPr>
          <w:rFonts w:ascii="Times New Roman" w:hAnsi="Times New Roman" w:cs="Times New Roman"/>
          <w:lang w:eastAsia="zh-CN"/>
        </w:rPr>
        <w:t xml:space="preserve"> </w:t>
      </w:r>
      <w:r>
        <w:rPr>
          <w:rFonts w:ascii="Times New Roman" w:hAnsi="Times New Roman" w:cs="Times New Roman"/>
          <w:lang w:eastAsia="zh-CN"/>
        </w:rPr>
        <w:t xml:space="preserve">in COVID-19 patients </w:t>
      </w:r>
      <w:r w:rsidRPr="00FA1977">
        <w:rPr>
          <w:rFonts w:ascii="Times New Roman" w:hAnsi="Times New Roman" w:cs="Times New Roman"/>
          <w:lang w:eastAsia="zh-CN"/>
        </w:rPr>
        <w:t>among different ethnicity groups.</w:t>
      </w:r>
    </w:p>
    <w:p w14:paraId="12D419B6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noProof/>
          <w:lang w:val="en-US" w:eastAsia="zh-TW"/>
        </w:rPr>
        <w:drawing>
          <wp:inline distT="0" distB="0" distL="0" distR="0" wp14:anchorId="2A2D11BC" wp14:editId="1E0E1817">
            <wp:extent cx="5943600" cy="5943600"/>
            <wp:effectExtent l="0" t="0" r="0" b="0"/>
            <wp:docPr id="59" name="圖片 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9" name="Ethnics.png"/>
                    <pic:cNvPicPr/>
                  </pic:nvPicPr>
                  <pic:blipFill>
                    <a:blip r:embed="rId26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DEB14F6" w14:textId="77777777" w:rsidR="004609A9" w:rsidRPr="00F2134A" w:rsidRDefault="004609A9" w:rsidP="004609A9">
      <w:pPr>
        <w:pStyle w:val="paragraph"/>
        <w:spacing w:before="0" w:beforeAutospacing="0" w:after="0" w:afterAutospacing="0" w:line="360" w:lineRule="auto"/>
        <w:ind w:leftChars="200" w:left="480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6E9003E5" w14:textId="77777777" w:rsidR="004609A9" w:rsidRPr="00F2134A" w:rsidRDefault="004609A9" w:rsidP="004609A9">
      <w:pPr>
        <w:pStyle w:val="paragraph"/>
        <w:spacing w:before="0" w:beforeAutospacing="0" w:after="0" w:afterAutospacing="0" w:line="360" w:lineRule="auto"/>
        <w:ind w:leftChars="200" w:left="480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25F26300" w14:textId="77777777" w:rsidR="004609A9" w:rsidRPr="00F2134A" w:rsidRDefault="004609A9" w:rsidP="004609A9">
      <w:pPr>
        <w:pStyle w:val="paragraph"/>
        <w:spacing w:before="0" w:beforeAutospacing="0" w:after="0" w:afterAutospacing="0" w:line="360" w:lineRule="auto"/>
        <w:ind w:leftChars="200" w:left="480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5ECCC5C0" w14:textId="77777777" w:rsidR="004609A9" w:rsidRPr="00F2134A" w:rsidRDefault="004609A9" w:rsidP="004609A9">
      <w:pPr>
        <w:pStyle w:val="paragraph"/>
        <w:spacing w:before="0" w:beforeAutospacing="0" w:after="0" w:afterAutospacing="0" w:line="360" w:lineRule="auto"/>
        <w:ind w:leftChars="200" w:left="480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70CB2CEA" w14:textId="77777777" w:rsidR="004609A9" w:rsidRPr="00B52681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  <w:sectPr w:rsidR="004609A9" w:rsidRPr="00B52681" w:rsidSect="00F31670">
          <w:headerReference w:type="even" r:id="rId261"/>
          <w:headerReference w:type="default" r:id="rId262"/>
          <w:footerReference w:type="even" r:id="rId263"/>
          <w:footerReference w:type="default" r:id="rId264"/>
          <w:headerReference w:type="first" r:id="rId265"/>
          <w:footerReference w:type="first" r:id="rId266"/>
          <w:pgSz w:w="12240" w:h="15840"/>
          <w:pgMar w:top="1440" w:right="1440" w:bottom="1440" w:left="1440" w:header="706" w:footer="706" w:gutter="0"/>
          <w:lnNumType w:countBy="1" w:restart="continuous"/>
          <w:cols w:space="708"/>
          <w:docGrid w:linePitch="360"/>
        </w:sectPr>
      </w:pPr>
    </w:p>
    <w:p w14:paraId="3D8708DD" w14:textId="77777777" w:rsidR="004609A9" w:rsidRDefault="004609A9" w:rsidP="004609A9">
      <w:pPr>
        <w:spacing w:after="0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S3</w:t>
      </w:r>
      <w:r w:rsidRPr="00FA1977">
        <w:rPr>
          <w:rFonts w:ascii="Times New Roman" w:hAnsi="Times New Roman" w:cs="Times New Roman"/>
          <w:b/>
          <w:bCs/>
          <w:lang w:eastAsia="zh-CN"/>
        </w:rPr>
        <w:t>a.</w:t>
      </w:r>
      <w:r w:rsidRPr="005A5D2D">
        <w:rPr>
          <w:rFonts w:ascii="Times New Roman" w:hAnsi="Times New Roman" w:cs="Times New Roman"/>
          <w:bCs/>
          <w:lang w:eastAsia="zh-CN"/>
        </w:rPr>
        <w:t xml:space="preserve"> </w:t>
      </w:r>
      <w:r w:rsidRPr="00FA1977">
        <w:rPr>
          <w:rFonts w:ascii="Times New Roman" w:hAnsi="Times New Roman" w:cs="Times New Roman"/>
          <w:bCs/>
          <w:lang w:eastAsia="zh-CN"/>
        </w:rPr>
        <w:t xml:space="preserve">Forest plot of </w:t>
      </w:r>
      <w:r>
        <w:rPr>
          <w:rFonts w:ascii="Times New Roman" w:hAnsi="Times New Roman" w:cs="Times New Roman"/>
          <w:lang w:eastAsia="zh-CN"/>
        </w:rPr>
        <w:t>pooled mean white blood cell counts among severe and non-severe COVID-19 patients.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6470"/>
        <w:gridCol w:w="6470"/>
      </w:tblGrid>
      <w:tr w:rsidR="004609A9" w14:paraId="26A0EBCA" w14:textId="77777777" w:rsidTr="00E659A8">
        <w:tc>
          <w:tcPr>
            <w:tcW w:w="4675" w:type="dxa"/>
          </w:tcPr>
          <w:p w14:paraId="006BE9DE" w14:textId="77777777" w:rsidR="004609A9" w:rsidRPr="007D7B79" w:rsidRDefault="004609A9" w:rsidP="00E659A8">
            <w:pPr>
              <w:ind w:firstLine="0"/>
              <w:jc w:val="center"/>
              <w:rPr>
                <w:rFonts w:ascii="Times New Roman" w:eastAsiaTheme="minorEastAsia" w:hAnsi="Times New Roman" w:cs="Times New Roman"/>
                <w:b/>
                <w:lang w:eastAsia="zh-CN"/>
              </w:rPr>
            </w:pPr>
            <w:r w:rsidRPr="007D7B79">
              <w:rPr>
                <w:rFonts w:ascii="Times New Roman" w:eastAsia="PMingLiU" w:hAnsi="Times New Roman" w:cs="Times New Roman"/>
                <w:b/>
                <w:lang w:eastAsia="zh-TW"/>
              </w:rPr>
              <w:t>Severe COVID-19 group</w:t>
            </w:r>
          </w:p>
        </w:tc>
        <w:tc>
          <w:tcPr>
            <w:tcW w:w="4675" w:type="dxa"/>
          </w:tcPr>
          <w:p w14:paraId="46F7AC7C" w14:textId="77777777" w:rsidR="004609A9" w:rsidRPr="007D7B79" w:rsidRDefault="004609A9" w:rsidP="00E659A8">
            <w:pPr>
              <w:ind w:firstLine="0"/>
              <w:jc w:val="center"/>
              <w:rPr>
                <w:rFonts w:ascii="Times New Roman" w:hAnsi="Times New Roman" w:cs="Times New Roman"/>
                <w:b/>
                <w:lang w:eastAsia="zh-CN"/>
              </w:rPr>
            </w:pPr>
            <w:r w:rsidRPr="007D7B79">
              <w:rPr>
                <w:rFonts w:ascii="Times New Roman" w:eastAsia="PMingLiU" w:hAnsi="Times New Roman" w:cs="Times New Roman"/>
                <w:b/>
                <w:lang w:eastAsia="zh-TW"/>
              </w:rPr>
              <w:t>Non-severe COVID-19 group</w:t>
            </w:r>
          </w:p>
        </w:tc>
      </w:tr>
      <w:tr w:rsidR="004609A9" w14:paraId="1B9535BE" w14:textId="77777777" w:rsidTr="00E659A8">
        <w:tc>
          <w:tcPr>
            <w:tcW w:w="4675" w:type="dxa"/>
          </w:tcPr>
          <w:p w14:paraId="0682620D" w14:textId="77777777" w:rsidR="004609A9" w:rsidRDefault="004609A9" w:rsidP="00E659A8">
            <w:pPr>
              <w:ind w:firstLine="0"/>
              <w:rPr>
                <w:rFonts w:ascii="Times New Roman" w:hAnsi="Times New Roman" w:cs="Times New Roman"/>
                <w:lang w:eastAsia="zh-CN"/>
              </w:rPr>
            </w:pPr>
            <w:r>
              <w:rPr>
                <w:rFonts w:ascii="Times New Roman" w:hAnsi="Times New Roman" w:cs="Times New Roman"/>
                <w:noProof/>
                <w:lang w:val="en-US" w:eastAsia="zh-TW"/>
              </w:rPr>
              <w:drawing>
                <wp:inline distT="0" distB="0" distL="0" distR="0" wp14:anchorId="1DBEE613" wp14:editId="3F8D37D3">
                  <wp:extent cx="3971574" cy="3703320"/>
                  <wp:effectExtent l="0" t="0" r="0" b="0"/>
                  <wp:docPr id="3" name="圖片 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6" name="WBC_severe.png"/>
                          <pic:cNvPicPr/>
                        </pic:nvPicPr>
                        <pic:blipFill>
                          <a:blip r:embed="rId26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989278" cy="3719828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52F85301" w14:textId="77777777" w:rsidR="004609A9" w:rsidRDefault="004609A9" w:rsidP="00E659A8">
            <w:pPr>
              <w:ind w:firstLine="0"/>
              <w:rPr>
                <w:rFonts w:ascii="Times New Roman" w:hAnsi="Times New Roman" w:cs="Times New Roman"/>
                <w:lang w:eastAsia="zh-CN"/>
              </w:rPr>
            </w:pPr>
            <w:r>
              <w:rPr>
                <w:rFonts w:ascii="Times New Roman" w:hAnsi="Times New Roman" w:cs="Times New Roman"/>
                <w:noProof/>
                <w:lang w:val="en-US" w:eastAsia="zh-TW"/>
              </w:rPr>
              <w:drawing>
                <wp:inline distT="0" distB="0" distL="0" distR="0" wp14:anchorId="27A37A16" wp14:editId="458F6F11">
                  <wp:extent cx="3971572" cy="3703320"/>
                  <wp:effectExtent l="0" t="0" r="0" b="0"/>
                  <wp:docPr id="6" name="圖片 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9" name="WBC_nonsevere.png"/>
                          <pic:cNvPicPr/>
                        </pic:nvPicPr>
                        <pic:blipFill>
                          <a:blip r:embed="rId26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985420" cy="371623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463B6E79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109F77D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66866F4" w14:textId="77777777" w:rsidR="004609A9" w:rsidRPr="007D7B7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E4271E4" w14:textId="77777777" w:rsidR="004609A9" w:rsidRDefault="004609A9" w:rsidP="004609A9">
      <w:pPr>
        <w:spacing w:after="0"/>
        <w:ind w:firstLine="0"/>
        <w:rPr>
          <w:lang w:eastAsia="zh-CN"/>
        </w:rPr>
      </w:pPr>
    </w:p>
    <w:p w14:paraId="2617E3BD" w14:textId="77777777" w:rsidR="004609A9" w:rsidRPr="00FA1977" w:rsidRDefault="004609A9" w:rsidP="004609A9">
      <w:pPr>
        <w:spacing w:after="0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S3</w:t>
      </w:r>
      <w:r w:rsidRPr="00FA1977">
        <w:rPr>
          <w:rFonts w:ascii="Times New Roman" w:hAnsi="Times New Roman" w:cs="Times New Roman"/>
          <w:b/>
          <w:bCs/>
          <w:lang w:eastAsia="zh-CN"/>
        </w:rPr>
        <w:t xml:space="preserve">b. </w:t>
      </w:r>
      <w:r w:rsidRPr="00FA1977">
        <w:rPr>
          <w:rFonts w:ascii="Times New Roman" w:hAnsi="Times New Roman" w:cs="Times New Roman"/>
          <w:bCs/>
          <w:lang w:eastAsia="zh-CN"/>
        </w:rPr>
        <w:t xml:space="preserve">Forest plot of </w:t>
      </w:r>
      <w:r>
        <w:rPr>
          <w:rFonts w:ascii="Times New Roman" w:hAnsi="Times New Roman" w:cs="Times New Roman"/>
          <w:lang w:eastAsia="zh-CN"/>
        </w:rPr>
        <w:t>pooled mean lymphocyte counts among severe and non-severe COVID-19 patients.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6438"/>
        <w:gridCol w:w="6367"/>
      </w:tblGrid>
      <w:tr w:rsidR="004609A9" w14:paraId="10A81FA6" w14:textId="77777777" w:rsidTr="00E659A8">
        <w:tc>
          <w:tcPr>
            <w:tcW w:w="4675" w:type="dxa"/>
          </w:tcPr>
          <w:p w14:paraId="7D888E11" w14:textId="77777777" w:rsidR="004609A9" w:rsidRPr="007D7B79" w:rsidRDefault="004609A9" w:rsidP="00E659A8">
            <w:pPr>
              <w:ind w:firstLine="0"/>
              <w:jc w:val="center"/>
              <w:rPr>
                <w:rFonts w:ascii="Times New Roman" w:eastAsiaTheme="minorEastAsia" w:hAnsi="Times New Roman" w:cs="Times New Roman"/>
                <w:b/>
                <w:lang w:eastAsia="zh-CN"/>
              </w:rPr>
            </w:pPr>
            <w:r w:rsidRPr="007D7B79">
              <w:rPr>
                <w:rFonts w:ascii="Times New Roman" w:eastAsia="PMingLiU" w:hAnsi="Times New Roman" w:cs="Times New Roman"/>
                <w:b/>
                <w:lang w:eastAsia="zh-TW"/>
              </w:rPr>
              <w:t>Severe COVID-19 group</w:t>
            </w:r>
          </w:p>
        </w:tc>
        <w:tc>
          <w:tcPr>
            <w:tcW w:w="4675" w:type="dxa"/>
          </w:tcPr>
          <w:p w14:paraId="7ABF1C28" w14:textId="77777777" w:rsidR="004609A9" w:rsidRPr="007D7B79" w:rsidRDefault="004609A9" w:rsidP="00E659A8">
            <w:pPr>
              <w:ind w:firstLine="0"/>
              <w:jc w:val="center"/>
              <w:rPr>
                <w:rFonts w:ascii="Times New Roman" w:hAnsi="Times New Roman" w:cs="Times New Roman"/>
                <w:b/>
                <w:lang w:eastAsia="zh-CN"/>
              </w:rPr>
            </w:pPr>
            <w:r w:rsidRPr="007D7B79">
              <w:rPr>
                <w:rFonts w:ascii="Times New Roman" w:eastAsia="PMingLiU" w:hAnsi="Times New Roman" w:cs="Times New Roman"/>
                <w:b/>
                <w:lang w:eastAsia="zh-TW"/>
              </w:rPr>
              <w:t>Non-severe COVID-19 group</w:t>
            </w:r>
          </w:p>
        </w:tc>
      </w:tr>
      <w:tr w:rsidR="004609A9" w14:paraId="19F4FD28" w14:textId="77777777" w:rsidTr="00E659A8">
        <w:tc>
          <w:tcPr>
            <w:tcW w:w="4675" w:type="dxa"/>
          </w:tcPr>
          <w:p w14:paraId="1CD2D330" w14:textId="77777777" w:rsidR="004609A9" w:rsidRDefault="004609A9" w:rsidP="00E659A8">
            <w:pPr>
              <w:ind w:firstLine="0"/>
              <w:rPr>
                <w:rFonts w:ascii="Times New Roman" w:hAnsi="Times New Roman" w:cs="Times New Roman"/>
                <w:lang w:eastAsia="zh-CN"/>
              </w:rPr>
            </w:pPr>
            <w:r>
              <w:rPr>
                <w:rFonts w:ascii="Times New Roman" w:hAnsi="Times New Roman" w:cs="Times New Roman"/>
                <w:noProof/>
                <w:lang w:val="en-US" w:eastAsia="zh-TW"/>
              </w:rPr>
              <w:drawing>
                <wp:inline distT="0" distB="0" distL="0" distR="0" wp14:anchorId="2AA4A72F" wp14:editId="09AE7EE8">
                  <wp:extent cx="3951538" cy="3600000"/>
                  <wp:effectExtent l="0" t="0" r="0" b="635"/>
                  <wp:docPr id="7" name="圖片 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5" name="lymphocyte_severe.png"/>
                          <pic:cNvPicPr/>
                        </pic:nvPicPr>
                        <pic:blipFill>
                          <a:blip r:embed="rId26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951538" cy="360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5EFC8E89" w14:textId="77777777" w:rsidR="004609A9" w:rsidRDefault="004609A9" w:rsidP="00E659A8">
            <w:pPr>
              <w:ind w:firstLine="0"/>
              <w:rPr>
                <w:rFonts w:ascii="Times New Roman" w:hAnsi="Times New Roman" w:cs="Times New Roman"/>
                <w:lang w:eastAsia="zh-CN"/>
              </w:rPr>
            </w:pPr>
            <w:r>
              <w:rPr>
                <w:rFonts w:ascii="Times New Roman" w:hAnsi="Times New Roman" w:cs="Times New Roman"/>
                <w:noProof/>
                <w:lang w:val="en-US" w:eastAsia="zh-TW"/>
              </w:rPr>
              <w:drawing>
                <wp:inline distT="0" distB="0" distL="0" distR="0" wp14:anchorId="0647530A" wp14:editId="7949686B">
                  <wp:extent cx="3906029" cy="3558540"/>
                  <wp:effectExtent l="0" t="0" r="0" b="3810"/>
                  <wp:docPr id="11" name="圖片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3" name="lymphocyte_nonsevere.png"/>
                          <pic:cNvPicPr/>
                        </pic:nvPicPr>
                        <pic:blipFill>
                          <a:blip r:embed="rId27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3913261" cy="356512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66A0A3C6" w14:textId="77777777" w:rsidR="004609A9" w:rsidRDefault="004609A9" w:rsidP="004609A9">
      <w:pPr>
        <w:pStyle w:val="paragraph"/>
        <w:spacing w:before="0" w:beforeAutospacing="0" w:after="0" w:afterAutospacing="0" w:line="360" w:lineRule="auto"/>
        <w:ind w:left="479" w:hangingChars="171" w:hanging="479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3BB7BE45" w14:textId="77777777" w:rsidR="004609A9" w:rsidRDefault="004609A9" w:rsidP="004609A9">
      <w:pPr>
        <w:pStyle w:val="paragraph"/>
        <w:spacing w:before="0" w:beforeAutospacing="0" w:after="0" w:afterAutospacing="0" w:line="360" w:lineRule="auto"/>
        <w:ind w:left="479" w:hangingChars="171" w:hanging="479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130B20A8" w14:textId="77777777" w:rsidR="004609A9" w:rsidRDefault="004609A9" w:rsidP="004609A9">
      <w:pPr>
        <w:pStyle w:val="paragraph"/>
        <w:spacing w:before="0" w:beforeAutospacing="0" w:after="0" w:afterAutospacing="0" w:line="360" w:lineRule="auto"/>
        <w:ind w:left="479" w:hangingChars="171" w:hanging="479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2CF07A5D" w14:textId="77777777" w:rsidR="004609A9" w:rsidRDefault="004609A9" w:rsidP="004609A9">
      <w:pPr>
        <w:pStyle w:val="paragraph"/>
        <w:spacing w:before="0" w:beforeAutospacing="0" w:after="0" w:afterAutospacing="0" w:line="360" w:lineRule="auto"/>
        <w:ind w:left="479" w:hangingChars="171" w:hanging="479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20931781" w14:textId="77777777" w:rsidR="004609A9" w:rsidRPr="00F23899" w:rsidRDefault="004609A9" w:rsidP="004609A9">
      <w:pPr>
        <w:pStyle w:val="paragraph"/>
        <w:spacing w:before="0" w:beforeAutospacing="0" w:after="0" w:afterAutospacing="0" w:line="360" w:lineRule="auto"/>
        <w:ind w:left="479" w:hangingChars="171" w:hanging="479"/>
        <w:textAlignment w:val="baseline"/>
        <w:rPr>
          <w:rFonts w:ascii="Times New Roman" w:hAnsi="Times New Roman" w:cs="Times New Roman"/>
          <w:sz w:val="28"/>
          <w:szCs w:val="28"/>
        </w:rPr>
      </w:pPr>
    </w:p>
    <w:p w14:paraId="45F981E9" w14:textId="77777777" w:rsidR="004609A9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b/>
          <w:bCs/>
          <w:lang w:eastAsia="zh-CN"/>
        </w:rPr>
        <w:sectPr w:rsidR="004609A9" w:rsidSect="00F31670">
          <w:pgSz w:w="15840" w:h="12240" w:orient="landscape"/>
          <w:pgMar w:top="1440" w:right="1440" w:bottom="1440" w:left="1440" w:header="706" w:footer="706" w:gutter="0"/>
          <w:lnNumType w:countBy="1" w:restart="continuous"/>
          <w:cols w:space="708"/>
          <w:docGrid w:linePitch="360"/>
        </w:sectPr>
      </w:pPr>
    </w:p>
    <w:p w14:paraId="0FF99D84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Cs/>
          <w:lang w:eastAsia="zh-TW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 xml:space="preserve">Figure S4a. </w:t>
      </w:r>
      <w:r>
        <w:rPr>
          <w:rFonts w:ascii="Times New Roman" w:eastAsia="PMingLiU" w:hAnsi="Times New Roman" w:cs="Times New Roman"/>
          <w:lang w:eastAsia="zh-TW"/>
        </w:rPr>
        <w:t>Effect of stage of the outbreak in proportion of symptoms</w:t>
      </w:r>
      <w:r w:rsidRPr="00F2134A">
        <w:rPr>
          <w:rFonts w:ascii="Times New Roman" w:eastAsia="PMingLiU" w:hAnsi="Times New Roman" w:cs="Times New Roman"/>
          <w:lang w:eastAsia="zh-TW"/>
        </w:rPr>
        <w:t xml:space="preserve"> in C</w:t>
      </w:r>
      <w:r>
        <w:rPr>
          <w:rFonts w:ascii="Times New Roman" w:eastAsia="PMingLiU" w:hAnsi="Times New Roman" w:cs="Times New Roman"/>
          <w:lang w:eastAsia="zh-TW"/>
        </w:rPr>
        <w:t>O</w:t>
      </w:r>
      <w:r w:rsidRPr="00F2134A">
        <w:rPr>
          <w:rFonts w:ascii="Times New Roman" w:eastAsia="PMingLiU" w:hAnsi="Times New Roman" w:cs="Times New Roman"/>
          <w:lang w:eastAsia="zh-TW"/>
        </w:rPr>
        <w:t xml:space="preserve">VID-19 </w:t>
      </w:r>
      <w:r>
        <w:rPr>
          <w:rFonts w:ascii="Times New Roman" w:eastAsia="PMingLiU" w:hAnsi="Times New Roman" w:cs="Times New Roman"/>
          <w:lang w:eastAsia="zh-TW"/>
        </w:rPr>
        <w:t>patients</w:t>
      </w:r>
      <w:r w:rsidRPr="005C3B97">
        <w:rPr>
          <w:rFonts w:ascii="Times New Roman" w:eastAsia="PMingLiU" w:hAnsi="Times New Roman" w:cs="Times New Roman" w:hint="eastAsia"/>
          <w:iCs/>
          <w:lang w:eastAsia="zh-TW"/>
        </w:rPr>
        <w:t>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675"/>
        <w:gridCol w:w="4675"/>
      </w:tblGrid>
      <w:tr w:rsidR="004609A9" w14:paraId="669DA846" w14:textId="77777777" w:rsidTr="00E659A8">
        <w:tc>
          <w:tcPr>
            <w:tcW w:w="4675" w:type="dxa"/>
          </w:tcPr>
          <w:p w14:paraId="761C8A92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F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ever: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85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%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to 60% (p for trend &lt;0.001)</w:t>
            </w:r>
          </w:p>
        </w:tc>
        <w:tc>
          <w:tcPr>
            <w:tcW w:w="4675" w:type="dxa"/>
          </w:tcPr>
          <w:p w14:paraId="3FFCF707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Cough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60% to 50% (p for trend &lt;0.001)</w:t>
            </w:r>
          </w:p>
        </w:tc>
      </w:tr>
      <w:tr w:rsidR="004609A9" w14:paraId="4888C52B" w14:textId="77777777" w:rsidTr="00E659A8">
        <w:tc>
          <w:tcPr>
            <w:tcW w:w="4675" w:type="dxa"/>
          </w:tcPr>
          <w:p w14:paraId="494D7260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1037BD25" wp14:editId="455FFA0D">
                  <wp:extent cx="2520000" cy="2520000"/>
                  <wp:effectExtent l="0" t="0" r="0" b="0"/>
                  <wp:docPr id="12" name="圖片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" name="fever date.png"/>
                          <pic:cNvPicPr/>
                        </pic:nvPicPr>
                        <pic:blipFill>
                          <a:blip r:embed="rId2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3B29AAC3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0E0894C0" wp14:editId="7A3F3CEC">
                  <wp:extent cx="2520000" cy="2520000"/>
                  <wp:effectExtent l="0" t="0" r="0" b="0"/>
                  <wp:docPr id="13" name="圖片 1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" name="cough date.png"/>
                          <pic:cNvPicPr/>
                        </pic:nvPicPr>
                        <pic:blipFill>
                          <a:blip r:embed="rId2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609A9" w14:paraId="6FB67906" w14:textId="77777777" w:rsidTr="00E659A8">
        <w:tc>
          <w:tcPr>
            <w:tcW w:w="4675" w:type="dxa"/>
          </w:tcPr>
          <w:p w14:paraId="4200E3A7" w14:textId="77777777" w:rsidR="004609A9" w:rsidRPr="00B52681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F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at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igue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50% to 10% (p for trend &lt;0.001)</w:t>
            </w:r>
          </w:p>
        </w:tc>
        <w:tc>
          <w:tcPr>
            <w:tcW w:w="4675" w:type="dxa"/>
          </w:tcPr>
          <w:p w14:paraId="372A6020" w14:textId="77777777" w:rsidR="004609A9" w:rsidRPr="00B52681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Dyspnoea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40% to 20% (p for trend &lt;0.001)</w:t>
            </w:r>
          </w:p>
        </w:tc>
      </w:tr>
      <w:tr w:rsidR="004609A9" w14:paraId="0E9BCD45" w14:textId="77777777" w:rsidTr="00E659A8">
        <w:tc>
          <w:tcPr>
            <w:tcW w:w="4675" w:type="dxa"/>
          </w:tcPr>
          <w:p w14:paraId="464DCD5F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67112C42" wp14:editId="18DBCA01">
                  <wp:extent cx="2520000" cy="2520000"/>
                  <wp:effectExtent l="0" t="0" r="0" b="0"/>
                  <wp:docPr id="37" name="圖片 3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7" name="fatigue date.png"/>
                          <pic:cNvPicPr/>
                        </pic:nvPicPr>
                        <pic:blipFill>
                          <a:blip r:embed="rId27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31CC8875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42E13CAA" wp14:editId="55E1175B">
                  <wp:extent cx="2520000" cy="2520000"/>
                  <wp:effectExtent l="0" t="0" r="0" b="0"/>
                  <wp:docPr id="38" name="圖片 3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8" name="Dyspnea date.png"/>
                          <pic:cNvPicPr/>
                        </pic:nvPicPr>
                        <pic:blipFill>
                          <a:blip r:embed="rId2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0A1E7E9A" w14:textId="77777777" w:rsidR="004609A9" w:rsidRPr="005C3B97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lang w:eastAsia="zh-TW"/>
        </w:rPr>
      </w:pPr>
    </w:p>
    <w:p w14:paraId="4EEB85B4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noProof/>
          <w:lang w:val="en-US" w:eastAsia="zh-TW"/>
        </w:rPr>
      </w:pPr>
    </w:p>
    <w:p w14:paraId="3C75273A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noProof/>
          <w:lang w:val="en-US" w:eastAsia="zh-TW"/>
        </w:rPr>
      </w:pPr>
    </w:p>
    <w:p w14:paraId="756EB7EE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noProof/>
          <w:lang w:val="en-US" w:eastAsia="zh-TW"/>
        </w:rPr>
      </w:pPr>
    </w:p>
    <w:p w14:paraId="339319D3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noProof/>
          <w:lang w:val="en-US" w:eastAsia="zh-TW"/>
        </w:rPr>
      </w:pPr>
    </w:p>
    <w:p w14:paraId="2D5290F1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noProof/>
          <w:lang w:val="en-US" w:eastAsia="zh-TW"/>
        </w:rPr>
      </w:pPr>
    </w:p>
    <w:p w14:paraId="538F267F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</w:p>
    <w:p w14:paraId="35C4B1C6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lang w:eastAsia="zh-TW"/>
        </w:rPr>
      </w:pPr>
      <w:r>
        <w:rPr>
          <w:rFonts w:ascii="Times New Roman" w:hAnsi="Times New Roman" w:cs="Times New Roman"/>
          <w:b/>
          <w:bCs/>
          <w:lang w:eastAsia="zh-CN"/>
        </w:rPr>
        <w:br w:type="column"/>
      </w:r>
      <w:r>
        <w:rPr>
          <w:rFonts w:ascii="Times New Roman" w:hAnsi="Times New Roman" w:cs="Times New Roman"/>
          <w:b/>
          <w:bCs/>
          <w:lang w:eastAsia="zh-CN"/>
        </w:rPr>
        <w:lastRenderedPageBreak/>
        <w:t>Figure S4b.</w:t>
      </w:r>
      <w:r w:rsidRPr="005C3B97">
        <w:rPr>
          <w:rFonts w:ascii="Times New Roman" w:eastAsia="PMingLiU" w:hAnsi="Times New Roman" w:cs="Times New Roman"/>
          <w:i/>
          <w:iCs/>
          <w:lang w:eastAsia="zh-TW"/>
        </w:rPr>
        <w:t xml:space="preserve"> </w:t>
      </w:r>
      <w:r>
        <w:rPr>
          <w:rFonts w:ascii="Times New Roman" w:eastAsia="PMingLiU" w:hAnsi="Times New Roman" w:cs="Times New Roman"/>
          <w:lang w:eastAsia="zh-TW"/>
        </w:rPr>
        <w:t>Effect of age in proportion of symptoms</w:t>
      </w:r>
      <w:r w:rsidRPr="00F2134A">
        <w:rPr>
          <w:rFonts w:ascii="Times New Roman" w:eastAsia="PMingLiU" w:hAnsi="Times New Roman" w:cs="Times New Roman"/>
          <w:lang w:eastAsia="zh-TW"/>
        </w:rPr>
        <w:t xml:space="preserve"> in C</w:t>
      </w:r>
      <w:r>
        <w:rPr>
          <w:rFonts w:ascii="Times New Roman" w:eastAsia="PMingLiU" w:hAnsi="Times New Roman" w:cs="Times New Roman"/>
          <w:lang w:eastAsia="zh-TW"/>
        </w:rPr>
        <w:t>O</w:t>
      </w:r>
      <w:r w:rsidRPr="00F2134A">
        <w:rPr>
          <w:rFonts w:ascii="Times New Roman" w:eastAsia="PMingLiU" w:hAnsi="Times New Roman" w:cs="Times New Roman"/>
          <w:lang w:eastAsia="zh-TW"/>
        </w:rPr>
        <w:t xml:space="preserve">VID-19 </w:t>
      </w:r>
      <w:r>
        <w:rPr>
          <w:rFonts w:ascii="Times New Roman" w:eastAsia="PMingLiU" w:hAnsi="Times New Roman" w:cs="Times New Roman"/>
          <w:lang w:eastAsia="zh-TW"/>
        </w:rPr>
        <w:t>patients.</w:t>
      </w:r>
    </w:p>
    <w:tbl>
      <w:tblPr>
        <w:tblStyle w:val="TableGrid"/>
        <w:tblW w:w="0" w:type="auto"/>
        <w:jc w:val="center"/>
        <w:tblLook w:val="04A0" w:firstRow="1" w:lastRow="0" w:firstColumn="1" w:lastColumn="0" w:noHBand="0" w:noVBand="1"/>
      </w:tblPr>
      <w:tblGrid>
        <w:gridCol w:w="4675"/>
        <w:gridCol w:w="4675"/>
      </w:tblGrid>
      <w:tr w:rsidR="004609A9" w14:paraId="1EB5805A" w14:textId="77777777" w:rsidTr="00E659A8">
        <w:trPr>
          <w:jc w:val="center"/>
        </w:trPr>
        <w:tc>
          <w:tcPr>
            <w:tcW w:w="4675" w:type="dxa"/>
          </w:tcPr>
          <w:p w14:paraId="55E4D863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F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ever: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50% to 85% (p for trend &lt;0.001)</w:t>
            </w:r>
          </w:p>
        </w:tc>
        <w:tc>
          <w:tcPr>
            <w:tcW w:w="4675" w:type="dxa"/>
          </w:tcPr>
          <w:p w14:paraId="474E378A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Cough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45% to 60% (p for trend &lt;0.001)</w:t>
            </w:r>
          </w:p>
        </w:tc>
      </w:tr>
      <w:tr w:rsidR="004609A9" w14:paraId="69D75B5D" w14:textId="77777777" w:rsidTr="00E659A8">
        <w:trPr>
          <w:jc w:val="center"/>
        </w:trPr>
        <w:tc>
          <w:tcPr>
            <w:tcW w:w="4675" w:type="dxa"/>
          </w:tcPr>
          <w:p w14:paraId="3409C0A8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3749D07B" wp14:editId="25CFD108">
                  <wp:extent cx="2520000" cy="2520000"/>
                  <wp:effectExtent l="0" t="0" r="0" b="0"/>
                  <wp:docPr id="39" name="圖片 3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" name="fever age.png"/>
                          <pic:cNvPicPr/>
                        </pic:nvPicPr>
                        <pic:blipFill>
                          <a:blip r:embed="rId2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7530BD34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3092EB49" wp14:editId="0F591F06">
                  <wp:extent cx="2520000" cy="2520000"/>
                  <wp:effectExtent l="0" t="0" r="0" b="0"/>
                  <wp:docPr id="40" name="圖片 4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0" name="cough age.png"/>
                          <pic:cNvPicPr/>
                        </pic:nvPicPr>
                        <pic:blipFill>
                          <a:blip r:embed="rId2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609A9" w14:paraId="37C4470C" w14:textId="77777777" w:rsidTr="00E659A8">
        <w:trPr>
          <w:jc w:val="center"/>
        </w:trPr>
        <w:tc>
          <w:tcPr>
            <w:tcW w:w="4675" w:type="dxa"/>
          </w:tcPr>
          <w:p w14:paraId="05D8F926" w14:textId="77777777" w:rsidR="004609A9" w:rsidRPr="00B52681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F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at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igue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5% to 45% (p for trend &lt;0.001)</w:t>
            </w:r>
          </w:p>
        </w:tc>
        <w:tc>
          <w:tcPr>
            <w:tcW w:w="4675" w:type="dxa"/>
          </w:tcPr>
          <w:p w14:paraId="6FDACBAB" w14:textId="77777777" w:rsidR="004609A9" w:rsidRPr="00B52681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>Dyspnoea</w:t>
            </w:r>
            <w:r>
              <w:rPr>
                <w:rFonts w:ascii="Times New Roman" w:eastAsia="PMingLiU" w:hAnsi="Times New Roman" w:cs="Times New Roman" w:hint="eastAsia"/>
                <w:i/>
                <w:iCs/>
                <w:lang w:eastAsia="zh-TW"/>
              </w:rPr>
              <w:t>:</w:t>
            </w:r>
            <w:r>
              <w:rPr>
                <w:rFonts w:ascii="Times New Roman" w:eastAsia="PMingLiU" w:hAnsi="Times New Roman" w:cs="Times New Roman"/>
                <w:i/>
                <w:iCs/>
                <w:lang w:eastAsia="zh-TW"/>
              </w:rPr>
              <w:t xml:space="preserve"> 0% to 50% (p for trend &lt;0.001)</w:t>
            </w:r>
          </w:p>
        </w:tc>
      </w:tr>
      <w:tr w:rsidR="004609A9" w14:paraId="0E95D892" w14:textId="77777777" w:rsidTr="00E659A8">
        <w:trPr>
          <w:jc w:val="center"/>
        </w:trPr>
        <w:tc>
          <w:tcPr>
            <w:tcW w:w="4675" w:type="dxa"/>
          </w:tcPr>
          <w:p w14:paraId="7FE66ECC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6907D1F0" wp14:editId="6C0DDD32">
                  <wp:extent cx="2520000" cy="2520000"/>
                  <wp:effectExtent l="0" t="0" r="0" b="0"/>
                  <wp:docPr id="41" name="圖片 4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1" name="fatigue age.png"/>
                          <pic:cNvPicPr/>
                        </pic:nvPicPr>
                        <pic:blipFill>
                          <a:blip r:embed="rId2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46358756" w14:textId="77777777" w:rsidR="004609A9" w:rsidRDefault="004609A9" w:rsidP="00E659A8">
            <w:pPr>
              <w:spacing w:line="360" w:lineRule="auto"/>
              <w:ind w:firstLine="0"/>
              <w:jc w:val="center"/>
              <w:rPr>
                <w:rFonts w:ascii="Times New Roman" w:eastAsia="PMingLiU" w:hAnsi="Times New Roman" w:cs="Times New Roman"/>
                <w:i/>
                <w:iCs/>
                <w:lang w:eastAsia="zh-TW"/>
              </w:rPr>
            </w:pPr>
            <w:r>
              <w:rPr>
                <w:rFonts w:ascii="Times New Roman" w:eastAsia="PMingLiU" w:hAnsi="Times New Roman" w:cs="Times New Roman"/>
                <w:i/>
                <w:iCs/>
                <w:noProof/>
                <w:lang w:val="en-US" w:eastAsia="zh-TW"/>
              </w:rPr>
              <w:drawing>
                <wp:inline distT="0" distB="0" distL="0" distR="0" wp14:anchorId="6AEBAE6A" wp14:editId="6E8EFE08">
                  <wp:extent cx="2520000" cy="2520000"/>
                  <wp:effectExtent l="0" t="0" r="0" b="0"/>
                  <wp:docPr id="42" name="圖片 4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" name="Dyspnea age.png"/>
                          <pic:cNvPicPr/>
                        </pic:nvPicPr>
                        <pic:blipFill>
                          <a:blip r:embed="rId2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0" cy="252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25A202DA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lang w:eastAsia="zh-TW"/>
        </w:rPr>
      </w:pPr>
    </w:p>
    <w:p w14:paraId="5354264F" w14:textId="77777777" w:rsidR="004609A9" w:rsidRPr="00B52681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i/>
          <w:iCs/>
          <w:lang w:eastAsia="zh-TW"/>
        </w:rPr>
      </w:pPr>
    </w:p>
    <w:p w14:paraId="5E4E789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0376300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681D1BD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3FC2C44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2DF0AD3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0531CD28" w14:textId="77777777" w:rsidR="004609A9" w:rsidRPr="00B52681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b/>
          <w:bCs/>
          <w:lang w:eastAsia="zh-CN"/>
        </w:rPr>
      </w:pPr>
    </w:p>
    <w:p w14:paraId="62983785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S4c.</w:t>
      </w:r>
      <w:r w:rsidRPr="00F2134A">
        <w:rPr>
          <w:rFonts w:ascii="Times New Roman" w:hAnsi="Times New Roman" w:cs="Times New Roman"/>
          <w:b/>
          <w:bCs/>
          <w:lang w:eastAsia="zh-CN"/>
        </w:rPr>
        <w:t xml:space="preserve"> </w:t>
      </w:r>
      <w:r>
        <w:rPr>
          <w:rFonts w:ascii="Times New Roman" w:eastAsia="PMingLiU" w:hAnsi="Times New Roman" w:cs="Times New Roman"/>
          <w:lang w:eastAsia="zh-TW"/>
        </w:rPr>
        <w:t>Effect of stage of the outbreak in proportion of symptoms</w:t>
      </w:r>
      <w:r w:rsidRPr="00F2134A">
        <w:rPr>
          <w:rFonts w:ascii="Times New Roman" w:eastAsia="PMingLiU" w:hAnsi="Times New Roman" w:cs="Times New Roman"/>
          <w:lang w:eastAsia="zh-TW"/>
        </w:rPr>
        <w:t xml:space="preserve"> in severe C</w:t>
      </w:r>
      <w:r>
        <w:rPr>
          <w:rFonts w:ascii="Times New Roman" w:eastAsia="PMingLiU" w:hAnsi="Times New Roman" w:cs="Times New Roman"/>
          <w:lang w:eastAsia="zh-TW"/>
        </w:rPr>
        <w:t>O</w:t>
      </w:r>
      <w:r w:rsidRPr="00F2134A">
        <w:rPr>
          <w:rFonts w:ascii="Times New Roman" w:eastAsia="PMingLiU" w:hAnsi="Times New Roman" w:cs="Times New Roman"/>
          <w:lang w:eastAsia="zh-TW"/>
        </w:rPr>
        <w:t xml:space="preserve">VID-19 </w:t>
      </w:r>
      <w:r>
        <w:rPr>
          <w:rFonts w:ascii="Times New Roman" w:eastAsia="PMingLiU" w:hAnsi="Times New Roman" w:cs="Times New Roman"/>
          <w:lang w:eastAsia="zh-TW"/>
        </w:rPr>
        <w:t>patients.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4675"/>
        <w:gridCol w:w="4675"/>
      </w:tblGrid>
      <w:tr w:rsidR="004609A9" w:rsidRPr="00F2134A" w14:paraId="562DF480" w14:textId="77777777" w:rsidTr="00E659A8">
        <w:tc>
          <w:tcPr>
            <w:tcW w:w="4675" w:type="dxa"/>
          </w:tcPr>
          <w:p w14:paraId="0496C7CE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Fever</w:t>
            </w:r>
          </w:p>
        </w:tc>
        <w:tc>
          <w:tcPr>
            <w:tcW w:w="4675" w:type="dxa"/>
          </w:tcPr>
          <w:p w14:paraId="277BDF30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Cough</w:t>
            </w:r>
          </w:p>
        </w:tc>
      </w:tr>
      <w:tr w:rsidR="004609A9" w:rsidRPr="00F2134A" w14:paraId="2A34353D" w14:textId="77777777" w:rsidTr="00E659A8">
        <w:tc>
          <w:tcPr>
            <w:tcW w:w="4675" w:type="dxa"/>
          </w:tcPr>
          <w:p w14:paraId="3C09B7F4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7EB47DE7" wp14:editId="6D4EF0A4">
                  <wp:extent cx="2519680" cy="2025650"/>
                  <wp:effectExtent l="0" t="0" r="0" b="0"/>
                  <wp:docPr id="49" name="圖片 4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9" name="fever date.png"/>
                          <pic:cNvPicPr/>
                        </pic:nvPicPr>
                        <pic:blipFill>
                          <a:blip r:embed="rId2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1" cy="2025908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5BE2E33B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0872A8CF" wp14:editId="31C2CFF6">
                  <wp:extent cx="2519680" cy="2025650"/>
                  <wp:effectExtent l="0" t="0" r="0" b="0"/>
                  <wp:docPr id="14" name="圖片 1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" name="cough date.png"/>
                          <pic:cNvPicPr/>
                        </pic:nvPicPr>
                        <pic:blipFill>
                          <a:blip r:embed="rId2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2" cy="202590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609A9" w:rsidRPr="00F2134A" w14:paraId="1CECE80C" w14:textId="77777777" w:rsidTr="00E659A8">
        <w:tc>
          <w:tcPr>
            <w:tcW w:w="4675" w:type="dxa"/>
          </w:tcPr>
          <w:p w14:paraId="2FEB20BB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Sputum production</w:t>
            </w:r>
          </w:p>
        </w:tc>
        <w:tc>
          <w:tcPr>
            <w:tcW w:w="4675" w:type="dxa"/>
          </w:tcPr>
          <w:p w14:paraId="6A5368EB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Sore throat</w:t>
            </w:r>
          </w:p>
        </w:tc>
      </w:tr>
      <w:tr w:rsidR="004609A9" w:rsidRPr="00F2134A" w14:paraId="0D07B1CE" w14:textId="77777777" w:rsidTr="00E659A8">
        <w:tc>
          <w:tcPr>
            <w:tcW w:w="4675" w:type="dxa"/>
          </w:tcPr>
          <w:p w14:paraId="478EE4AF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19B0E424" wp14:editId="322CEF67">
                  <wp:extent cx="2519680" cy="1930400"/>
                  <wp:effectExtent l="0" t="0" r="0" b="0"/>
                  <wp:docPr id="65" name="圖片 6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5" name="sputum production date.png"/>
                          <pic:cNvPicPr/>
                        </pic:nvPicPr>
                        <pic:blipFill>
                          <a:blip r:embed="rId2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2" cy="193064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4FE7DC9F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00E91059" wp14:editId="0824D637">
                  <wp:extent cx="2519680" cy="1930400"/>
                  <wp:effectExtent l="0" t="0" r="0" b="0"/>
                  <wp:docPr id="66" name="圖片 6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6" name="Sorethroat date.png"/>
                          <pic:cNvPicPr/>
                        </pic:nvPicPr>
                        <pic:blipFill>
                          <a:blip r:embed="rId2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2" cy="193064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4609A9" w:rsidRPr="00F2134A" w14:paraId="028ABD1B" w14:textId="77777777" w:rsidTr="00E659A8">
        <w:tc>
          <w:tcPr>
            <w:tcW w:w="4675" w:type="dxa"/>
          </w:tcPr>
          <w:p w14:paraId="7B3CF0D7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Myalgia</w:t>
            </w:r>
          </w:p>
        </w:tc>
        <w:tc>
          <w:tcPr>
            <w:tcW w:w="4675" w:type="dxa"/>
          </w:tcPr>
          <w:p w14:paraId="6BF07378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 w:rsidRPr="00F2134A">
              <w:rPr>
                <w:rFonts w:ascii="Times New Roman" w:eastAsia="PMingLiU" w:hAnsi="Times New Roman" w:cs="Times New Roman"/>
                <w:lang w:eastAsia="zh-TW"/>
              </w:rPr>
              <w:t>Fatigue</w:t>
            </w:r>
          </w:p>
        </w:tc>
      </w:tr>
      <w:tr w:rsidR="004609A9" w:rsidRPr="00F2134A" w14:paraId="5CD51B11" w14:textId="77777777" w:rsidTr="00E659A8">
        <w:tc>
          <w:tcPr>
            <w:tcW w:w="4675" w:type="dxa"/>
          </w:tcPr>
          <w:p w14:paraId="1F8567B0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083AB215" wp14:editId="4ECE9426">
                  <wp:extent cx="2519680" cy="1955800"/>
                  <wp:effectExtent l="0" t="0" r="0" b="6350"/>
                  <wp:docPr id="67" name="圖片 6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7" name="Myalgia date.png"/>
                          <pic:cNvPicPr/>
                        </pic:nvPicPr>
                        <pic:blipFill>
                          <a:blip r:embed="rId2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3" cy="1956051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4675" w:type="dxa"/>
          </w:tcPr>
          <w:p w14:paraId="5BE78B3A" w14:textId="77777777" w:rsidR="004609A9" w:rsidRPr="00F2134A" w:rsidRDefault="004609A9" w:rsidP="00E659A8">
            <w:pPr>
              <w:spacing w:line="360" w:lineRule="auto"/>
              <w:ind w:firstLine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/>
                <w:noProof/>
                <w:lang w:val="en-US" w:eastAsia="zh-TW"/>
              </w:rPr>
              <w:drawing>
                <wp:inline distT="0" distB="0" distL="0" distR="0" wp14:anchorId="6616670F" wp14:editId="047C862A">
                  <wp:extent cx="2519680" cy="1993900"/>
                  <wp:effectExtent l="0" t="0" r="0" b="6350"/>
                  <wp:docPr id="68" name="圖片 6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8" name="Fatigue date.png"/>
                          <pic:cNvPicPr/>
                        </pic:nvPicPr>
                        <pic:blipFill>
                          <a:blip r:embed="rId2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20005" cy="199415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767C43B3" w14:textId="5E70ADC5" w:rsidR="003C04A5" w:rsidRDefault="004609A9" w:rsidP="004609A9">
      <w:pPr>
        <w:spacing w:line="360" w:lineRule="auto"/>
        <w:ind w:firstLine="0"/>
        <w:rPr>
          <w:rFonts w:ascii="Times New Roman" w:eastAsia="PMingLiU" w:hAnsi="Times New Roman" w:cs="Times New Roman"/>
          <w:bCs/>
          <w:i/>
          <w:iCs/>
          <w:sz w:val="22"/>
          <w:szCs w:val="22"/>
          <w:lang w:val="en-US" w:eastAsia="zh-TW"/>
        </w:rPr>
      </w:pPr>
      <w:r w:rsidRPr="0001639E">
        <w:rPr>
          <w:rFonts w:ascii="Times New Roman" w:eastAsia="PMingLiU" w:hAnsi="Times New Roman" w:cs="Times New Roman"/>
          <w:bCs/>
          <w:i/>
          <w:sz w:val="22"/>
          <w:szCs w:val="22"/>
          <w:lang w:eastAsia="zh-TW"/>
        </w:rPr>
        <w:t xml:space="preserve">Note: </w:t>
      </w:r>
      <w:r w:rsidRPr="0001639E">
        <w:rPr>
          <w:rFonts w:ascii="Times New Roman" w:eastAsia="PMingLiU" w:hAnsi="Times New Roman" w:cs="Times New Roman"/>
          <w:bCs/>
          <w:i/>
          <w:iCs/>
          <w:sz w:val="22"/>
          <w:szCs w:val="22"/>
          <w:lang w:val="en-US" w:eastAsia="zh-TW"/>
        </w:rPr>
        <w:t>The size of each circle has represented the inverse of the square root of effect size for each study.</w:t>
      </w:r>
      <w:r w:rsidRPr="0001639E">
        <w:rPr>
          <w:rFonts w:ascii="Times New Roman" w:eastAsia="PMingLiU" w:hAnsi="Times New Roman" w:cs="Times New Roman"/>
          <w:bCs/>
          <w:i/>
          <w:sz w:val="22"/>
          <w:szCs w:val="22"/>
          <w:lang w:val="en-US" w:eastAsia="zh-TW"/>
        </w:rPr>
        <w:t xml:space="preserve"> </w:t>
      </w:r>
      <w:r w:rsidRPr="0001639E">
        <w:rPr>
          <w:rFonts w:ascii="Times New Roman" w:eastAsia="PMingLiU" w:hAnsi="Times New Roman" w:cs="Times New Roman"/>
          <w:bCs/>
          <w:i/>
          <w:iCs/>
          <w:sz w:val="22"/>
          <w:szCs w:val="22"/>
          <w:lang w:val="en-US" w:eastAsia="zh-TW"/>
        </w:rPr>
        <w:t>Date was represented the beginning enrolled day for each study (From 2019/12/1 to 2020/1/31).</w:t>
      </w:r>
    </w:p>
    <w:p w14:paraId="585B495D" w14:textId="2BF4AA20" w:rsidR="003C04A5" w:rsidRPr="00802B1B" w:rsidRDefault="003C04A5" w:rsidP="003C04A5">
      <w:pPr>
        <w:spacing w:after="0" w:line="360" w:lineRule="auto"/>
        <w:ind w:firstLine="0"/>
        <w:rPr>
          <w:rFonts w:ascii="Times New Roman" w:hAnsi="Times New Roman" w:cs="Times New Roman"/>
          <w:sz w:val="20"/>
          <w:szCs w:val="20"/>
          <w:lang w:eastAsia="zh-CN"/>
        </w:rPr>
      </w:pPr>
      <w:r>
        <w:rPr>
          <w:rFonts w:ascii="Times New Roman" w:eastAsia="PMingLiU" w:hAnsi="Times New Roman" w:cs="Times New Roman"/>
          <w:bCs/>
          <w:i/>
          <w:iCs/>
          <w:sz w:val="22"/>
          <w:szCs w:val="22"/>
          <w:lang w:val="en-US" w:eastAsia="zh-TW"/>
        </w:rPr>
        <w:br w:type="column"/>
      </w:r>
      <w:r w:rsidRPr="003C04A5">
        <w:rPr>
          <w:rFonts w:ascii="Times New Roman" w:hAnsi="Times New Roman" w:cs="Times New Roman"/>
          <w:b/>
          <w:bCs/>
          <w:lang w:eastAsia="zh-CN"/>
        </w:rPr>
        <w:lastRenderedPageBreak/>
        <w:t xml:space="preserve">Figure </w:t>
      </w:r>
      <w:r w:rsidRPr="003C04A5">
        <w:rPr>
          <w:rFonts w:ascii="Times New Roman" w:hAnsi="Times New Roman" w:cs="Times New Roman"/>
          <w:b/>
          <w:bCs/>
          <w:lang w:eastAsia="zh-CN"/>
        </w:rPr>
        <w:t>S5</w:t>
      </w:r>
      <w:r w:rsidRPr="003C04A5">
        <w:rPr>
          <w:rFonts w:ascii="Times New Roman" w:hAnsi="Times New Roman" w:cs="Times New Roman"/>
          <w:b/>
          <w:bCs/>
          <w:lang w:eastAsia="zh-CN"/>
        </w:rPr>
        <w:t xml:space="preserve">. </w:t>
      </w:r>
      <w:r w:rsidRPr="003C04A5">
        <w:rPr>
          <w:rFonts w:ascii="Times New Roman" w:hAnsi="Times New Roman" w:cs="Times New Roman"/>
          <w:lang w:eastAsia="zh-CN"/>
        </w:rPr>
        <w:t>Meta-regression results. Number inside presenting coefficients of the confounders including age, cardiac comorbidit</w:t>
      </w:r>
      <w:r w:rsidRPr="003C04A5">
        <w:rPr>
          <w:rFonts w:ascii="Times New Roman" w:hAnsi="Times New Roman" w:cs="Times New Roman"/>
          <w:lang w:eastAsia="zh-TW"/>
        </w:rPr>
        <w:t>y</w:t>
      </w:r>
      <w:r w:rsidRPr="003C04A5">
        <w:rPr>
          <w:rFonts w:ascii="Times New Roman" w:hAnsi="Times New Roman" w:cs="Times New Roman"/>
          <w:lang w:eastAsia="zh-CN"/>
        </w:rPr>
        <w:t xml:space="preserve">, hypertension, diabetes mellitus (D.M.), </w:t>
      </w:r>
      <w:r w:rsidRPr="003C04A5">
        <w:rPr>
          <w:rFonts w:ascii="Times New Roman" w:eastAsia="Times New Roman" w:hAnsi="Times New Roman" w:cs="Times New Roman"/>
          <w:bCs/>
          <w:lang w:eastAsia="zh-CN"/>
        </w:rPr>
        <w:t>chronic obstructive pulmonary disease (</w:t>
      </w:r>
      <w:r w:rsidRPr="003C04A5">
        <w:rPr>
          <w:rFonts w:ascii="Times New Roman" w:hAnsi="Times New Roman" w:cs="Times New Roman"/>
          <w:lang w:eastAsia="zh-CN"/>
        </w:rPr>
        <w:t>COPD), smoking and stage of the outbreak</w:t>
      </w:r>
    </w:p>
    <w:p w14:paraId="411A573E" w14:textId="77777777" w:rsidR="003C04A5" w:rsidRPr="00802B1B" w:rsidRDefault="003C04A5" w:rsidP="003C04A5">
      <w:pPr>
        <w:spacing w:after="0" w:line="360" w:lineRule="auto"/>
        <w:ind w:firstLine="0"/>
        <w:rPr>
          <w:rFonts w:ascii="Times New Roman" w:hAnsi="Times New Roman" w:cs="Times New Roman"/>
          <w:sz w:val="20"/>
          <w:szCs w:val="20"/>
          <w:lang w:val="en-US" w:eastAsia="zh-TW"/>
        </w:rPr>
      </w:pPr>
      <w:r w:rsidRPr="00802B1B">
        <w:rPr>
          <w:noProof/>
          <w:sz w:val="20"/>
          <w:szCs w:val="20"/>
          <w:lang w:val="en-US" w:eastAsia="zh-TW"/>
        </w:rPr>
        <w:drawing>
          <wp:inline distT="0" distB="0" distL="0" distR="0" wp14:anchorId="0ABEC774" wp14:editId="53F66257">
            <wp:extent cx="5943600" cy="3176905"/>
            <wp:effectExtent l="0" t="0" r="0" b="4445"/>
            <wp:docPr id="32" name="圖片 32" descr="Chart, treemap chart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圖片 32" descr="Chart, treemap chart&#10;&#10;Description automatically generated"/>
                    <pic:cNvPicPr/>
                  </pic:nvPicPr>
                  <pic:blipFill>
                    <a:blip r:embed="rId2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1769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A91B2ED" w14:textId="77777777" w:rsidR="003C04A5" w:rsidRPr="00802B1B" w:rsidRDefault="003C04A5" w:rsidP="003C04A5">
      <w:pPr>
        <w:spacing w:after="0" w:line="360" w:lineRule="auto"/>
        <w:ind w:firstLine="0"/>
        <w:rPr>
          <w:rFonts w:ascii="Times New Roman" w:hAnsi="Times New Roman" w:cs="Times New Roman"/>
          <w:sz w:val="20"/>
          <w:szCs w:val="20"/>
          <w:lang w:eastAsia="zh-CN"/>
        </w:rPr>
      </w:pPr>
    </w:p>
    <w:p w14:paraId="3289F9ED" w14:textId="77777777" w:rsidR="003C04A5" w:rsidRPr="00802B1B" w:rsidRDefault="003C04A5" w:rsidP="003C04A5">
      <w:pPr>
        <w:spacing w:after="0" w:line="360" w:lineRule="auto"/>
        <w:ind w:firstLine="0"/>
        <w:rPr>
          <w:rFonts w:ascii="Times New Roman" w:hAnsi="Times New Roman" w:cs="Times New Roman"/>
          <w:sz w:val="20"/>
          <w:szCs w:val="20"/>
          <w:lang w:eastAsia="zh-CN"/>
        </w:rPr>
      </w:pPr>
    </w:p>
    <w:p w14:paraId="7245CC0A" w14:textId="77777777" w:rsidR="003C04A5" w:rsidRPr="00802B1B" w:rsidRDefault="003C04A5" w:rsidP="003C04A5">
      <w:pPr>
        <w:rPr>
          <w:sz w:val="20"/>
          <w:szCs w:val="20"/>
        </w:rPr>
      </w:pPr>
    </w:p>
    <w:p w14:paraId="7AB19EC1" w14:textId="77777777" w:rsidR="003C04A5" w:rsidRPr="00802B1B" w:rsidRDefault="003C04A5" w:rsidP="003C04A5">
      <w:pPr>
        <w:rPr>
          <w:sz w:val="20"/>
          <w:szCs w:val="20"/>
        </w:rPr>
      </w:pPr>
    </w:p>
    <w:p w14:paraId="183E12C8" w14:textId="0B244D86" w:rsidR="004609A9" w:rsidRDefault="003C04A5" w:rsidP="003C04A5">
      <w:pPr>
        <w:spacing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/>
          <w:bCs/>
          <w:i/>
          <w:iCs/>
          <w:sz w:val="22"/>
          <w:szCs w:val="22"/>
          <w:lang w:val="en-US" w:eastAsia="zh-TW"/>
        </w:rPr>
        <w:br w:type="column"/>
      </w: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-1.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of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mortality.</w:t>
      </w:r>
    </w:p>
    <w:p w14:paraId="206333BD" w14:textId="77777777" w:rsidR="004609A9" w:rsidRPr="00004738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noProof/>
          <w:lang w:val="en-US" w:eastAsia="zh-TW"/>
        </w:rPr>
        <w:drawing>
          <wp:inline distT="0" distB="0" distL="0" distR="0" wp14:anchorId="3833B953" wp14:editId="3359643E">
            <wp:extent cx="5943600" cy="5943600"/>
            <wp:effectExtent l="0" t="0" r="0" b="0"/>
            <wp:docPr id="15" name="圖片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Mortality.png"/>
                    <pic:cNvPicPr/>
                  </pic:nvPicPr>
                  <pic:blipFill>
                    <a:blip r:embed="rId28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8C48C2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741EB11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6E3D3C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D4042A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549AD7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690ECA0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0D27EA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651C646" w14:textId="1C28D664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-2.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severity.</w:t>
      </w:r>
    </w:p>
    <w:p w14:paraId="6A306410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/>
          <w:noProof/>
          <w:lang w:val="en-US" w:eastAsia="zh-TW"/>
        </w:rPr>
        <w:drawing>
          <wp:inline distT="0" distB="0" distL="0" distR="0" wp14:anchorId="0767761E" wp14:editId="272B1D57">
            <wp:extent cx="5943600" cy="5943600"/>
            <wp:effectExtent l="0" t="0" r="0" b="0"/>
            <wp:docPr id="16" name="圖片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Severity.png"/>
                    <pic:cNvPicPr/>
                  </pic:nvPicPr>
                  <pic:blipFill>
                    <a:blip r:embed="rId28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D7BA49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B65E21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EA0414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4F563C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5010C4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441C55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A3D16B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49E32F8" w14:textId="0086985E" w:rsidR="004609A9" w:rsidRPr="00317D73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-3.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fever.</w:t>
      </w:r>
    </w:p>
    <w:p w14:paraId="4416138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 w:hint="eastAsia"/>
          <w:noProof/>
          <w:lang w:val="en-US" w:eastAsia="zh-TW"/>
        </w:rPr>
        <w:drawing>
          <wp:inline distT="0" distB="0" distL="0" distR="0" wp14:anchorId="3C114E2D" wp14:editId="7EF0D754">
            <wp:extent cx="5943600" cy="5943600"/>
            <wp:effectExtent l="0" t="0" r="0" b="0"/>
            <wp:docPr id="17" name="圖片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Fever.png"/>
                    <pic:cNvPicPr/>
                  </pic:nvPicPr>
                  <pic:blipFill>
                    <a:blip r:embed="rId28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DF9290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AA77702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58D91E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322D5E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A76003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BF27E3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0E0EE1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01A56E5" w14:textId="1E925DAE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-4.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 w:rsidRPr="009E5733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to detecting publication bias for cough.</w:t>
      </w:r>
    </w:p>
    <w:p w14:paraId="6D848307" w14:textId="77777777" w:rsidR="004609A9" w:rsidRPr="00317D73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noProof/>
          <w:lang w:val="en-US" w:eastAsia="zh-TW"/>
        </w:rPr>
        <w:drawing>
          <wp:inline distT="0" distB="0" distL="0" distR="0" wp14:anchorId="7881C08D" wp14:editId="24C4D7FC">
            <wp:extent cx="5943600" cy="5943600"/>
            <wp:effectExtent l="0" t="0" r="0" b="0"/>
            <wp:docPr id="19" name="圖片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" name="Cough.png"/>
                    <pic:cNvPicPr/>
                  </pic:nvPicPr>
                  <pic:blipFill>
                    <a:blip r:embed="rId28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FA39CB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2BF744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5DD1EF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EFA9D2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F6C122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00116F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4DBEA4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3B7CE76" w14:textId="2C7D0161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 xml:space="preserve">-5. </w:t>
      </w:r>
      <w:r w:rsidR="004609A9">
        <w:rPr>
          <w:rFonts w:ascii="Times New Roman" w:eastAsia="PMingLiU" w:hAnsi="Times New Roman" w:cs="Times New Roman"/>
          <w:lang w:eastAsia="zh-TW"/>
        </w:rPr>
        <w:t>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sputum production.</w:t>
      </w:r>
    </w:p>
    <w:p w14:paraId="3D783379" w14:textId="77777777" w:rsidR="004609A9" w:rsidRPr="00317D73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noProof/>
          <w:lang w:val="en-US" w:eastAsia="zh-TW"/>
        </w:rPr>
        <w:drawing>
          <wp:inline distT="0" distB="0" distL="0" distR="0" wp14:anchorId="2E9EB4A4" wp14:editId="1984C61B">
            <wp:extent cx="5943600" cy="5943600"/>
            <wp:effectExtent l="0" t="0" r="0" b="0"/>
            <wp:docPr id="27" name="圖片 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7" name="Sputumproduction.png"/>
                    <pic:cNvPicPr/>
                  </pic:nvPicPr>
                  <pic:blipFill>
                    <a:blip r:embed="rId29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75B820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C98DF1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FB2B82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64F078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0E1C18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FCB3ED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337EC7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37884CE" w14:textId="77983EF9" w:rsidR="004609A9" w:rsidRPr="00927CA1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-6.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sore throat.</w:t>
      </w:r>
    </w:p>
    <w:p w14:paraId="418B7CF2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 w:hint="eastAsia"/>
          <w:noProof/>
          <w:lang w:val="en-US" w:eastAsia="zh-TW"/>
        </w:rPr>
        <w:drawing>
          <wp:inline distT="0" distB="0" distL="0" distR="0" wp14:anchorId="15B0BB13" wp14:editId="38058365">
            <wp:extent cx="5943600" cy="5943600"/>
            <wp:effectExtent l="0" t="0" r="0" b="0"/>
            <wp:docPr id="28" name="圖片 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" name="Sorethroat.png"/>
                    <pic:cNvPicPr/>
                  </pic:nvPicPr>
                  <pic:blipFill>
                    <a:blip r:embed="rId29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F452CE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BD85D5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68231D0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BBDFCE2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29B61E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E081291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6BD263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170924E" w14:textId="03EF13E3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-7.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myalgia.</w:t>
      </w:r>
    </w:p>
    <w:p w14:paraId="66A9915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noProof/>
          <w:lang w:val="en-US" w:eastAsia="zh-TW"/>
        </w:rPr>
        <w:drawing>
          <wp:inline distT="0" distB="0" distL="0" distR="0" wp14:anchorId="468E9C12" wp14:editId="68064B55">
            <wp:extent cx="5943600" cy="5943600"/>
            <wp:effectExtent l="0" t="0" r="0" b="0"/>
            <wp:docPr id="43" name="圖片 4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" name="Myalgia.png"/>
                    <pic:cNvPicPr/>
                  </pic:nvPicPr>
                  <pic:blipFill>
                    <a:blip r:embed="rId29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23918F0" w14:textId="77777777" w:rsidR="004609A9" w:rsidRPr="00927CA1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37E655D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30360C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3A46A6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593403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D138AC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1BF8D0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C91D068" w14:textId="2C27D6B8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-8.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fatigue.</w:t>
      </w:r>
    </w:p>
    <w:p w14:paraId="30F50C96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/>
          <w:noProof/>
          <w:lang w:val="en-US" w:eastAsia="zh-TW"/>
        </w:rPr>
        <w:drawing>
          <wp:inline distT="0" distB="0" distL="0" distR="0" wp14:anchorId="5484F231" wp14:editId="0B4C1460">
            <wp:extent cx="5943600" cy="5943600"/>
            <wp:effectExtent l="0" t="0" r="0" b="0"/>
            <wp:docPr id="44" name="圖片 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4" name="Fatigue.png"/>
                    <pic:cNvPicPr/>
                  </pic:nvPicPr>
                  <pic:blipFill>
                    <a:blip r:embed="rId29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3F0920F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</w:p>
    <w:p w14:paraId="7F2032C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149A4C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143836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61575E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058736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C4F625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C7CD1D1" w14:textId="360C79CB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-9.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dyspnoea.</w:t>
      </w:r>
    </w:p>
    <w:p w14:paraId="2B89FE8B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/>
          <w:noProof/>
          <w:lang w:val="en-US" w:eastAsia="zh-TW"/>
        </w:rPr>
        <w:drawing>
          <wp:inline distT="0" distB="0" distL="0" distR="0" wp14:anchorId="00B660CC" wp14:editId="6FAC353E">
            <wp:extent cx="5943600" cy="5943600"/>
            <wp:effectExtent l="0" t="0" r="0" b="0"/>
            <wp:docPr id="45" name="圖片 4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5" name="Shortnessofbreath.png"/>
                    <pic:cNvPicPr/>
                  </pic:nvPicPr>
                  <pic:blipFill>
                    <a:blip r:embed="rId29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7F6D623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</w:p>
    <w:p w14:paraId="0381ED0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A6F307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6A2EF92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3CD593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7E3FD5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07A466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DEB8A73" w14:textId="4ED26559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-10.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headache.</w:t>
      </w:r>
    </w:p>
    <w:p w14:paraId="302B3DFD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/>
          <w:noProof/>
          <w:lang w:val="en-US" w:eastAsia="zh-TW"/>
        </w:rPr>
        <w:drawing>
          <wp:inline distT="0" distB="0" distL="0" distR="0" wp14:anchorId="3C838223" wp14:editId="1C244C6A">
            <wp:extent cx="5943600" cy="5943600"/>
            <wp:effectExtent l="0" t="0" r="0" b="0"/>
            <wp:docPr id="46" name="圖片 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6" name="Headache.png"/>
                    <pic:cNvPicPr/>
                  </pic:nvPicPr>
                  <pic:blipFill>
                    <a:blip r:embed="rId29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5F5CF15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</w:p>
    <w:p w14:paraId="421606A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20962E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D24CB0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78EB15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835A3C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CD9E9D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EEC5B9B" w14:textId="6C8FA317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-11.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nausea.</w:t>
      </w:r>
    </w:p>
    <w:p w14:paraId="0C83313D" w14:textId="77777777" w:rsidR="004609A9" w:rsidRPr="00927CA1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noProof/>
          <w:lang w:val="en-US" w:eastAsia="zh-TW"/>
        </w:rPr>
        <w:drawing>
          <wp:inline distT="0" distB="0" distL="0" distR="0" wp14:anchorId="37942DDD" wp14:editId="4AB04955">
            <wp:extent cx="5943600" cy="5943600"/>
            <wp:effectExtent l="0" t="0" r="0" b="0"/>
            <wp:docPr id="47" name="圖片 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7" name="Nausea.png"/>
                    <pic:cNvPicPr/>
                  </pic:nvPicPr>
                  <pic:blipFill>
                    <a:blip r:embed="rId29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004A22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CCDF72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48F817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066741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580899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F2B73F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10DD58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AC5785B" w14:textId="42FB092B" w:rsidR="004609A9" w:rsidRDefault="003C04A5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  <w:r>
        <w:rPr>
          <w:rFonts w:ascii="Times New Roman" w:eastAsia="PMingLiU" w:hAnsi="Times New Roman" w:cs="Times New Roman" w:hint="eastAsia"/>
          <w:b/>
          <w:lang w:eastAsia="zh-TW"/>
        </w:rPr>
        <w:lastRenderedPageBreak/>
        <w:t>Figure S6</w:t>
      </w:r>
      <w:r w:rsidR="004609A9" w:rsidRPr="004609A9">
        <w:rPr>
          <w:rFonts w:ascii="Times New Roman" w:eastAsia="PMingLiU" w:hAnsi="Times New Roman" w:cs="Times New Roman"/>
          <w:b/>
          <w:lang w:eastAsia="zh-TW"/>
        </w:rPr>
        <w:t>-12.</w:t>
      </w:r>
      <w:r w:rsidR="004609A9">
        <w:rPr>
          <w:rFonts w:ascii="Times New Roman" w:eastAsia="PMingLiU" w:hAnsi="Times New Roman" w:cs="Times New Roman"/>
          <w:lang w:eastAsia="zh-TW"/>
        </w:rPr>
        <w:t xml:space="preserve"> Funnel plot by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</w:t>
      </w:r>
      <w:r w:rsidR="004609A9">
        <w:rPr>
          <w:rFonts w:ascii="Times New Roman" w:eastAsia="PMingLiU" w:hAnsi="Times New Roman" w:cs="Times New Roman"/>
          <w:lang w:eastAsia="zh-TW"/>
        </w:rPr>
        <w:t>Egger's</w:t>
      </w:r>
      <w:r w:rsidR="004609A9" w:rsidRPr="00004738">
        <w:rPr>
          <w:rFonts w:ascii="Times New Roman" w:eastAsia="PMingLiU" w:hAnsi="Times New Roman" w:cs="Times New Roman"/>
          <w:lang w:eastAsia="zh-TW"/>
        </w:rPr>
        <w:t xml:space="preserve"> test</w:t>
      </w:r>
      <w:r w:rsidR="004609A9">
        <w:rPr>
          <w:rFonts w:ascii="Times New Roman" w:eastAsia="PMingLiU" w:hAnsi="Times New Roman" w:cs="Times New Roman"/>
          <w:lang w:eastAsia="zh-TW"/>
        </w:rPr>
        <w:t xml:space="preserve"> to detecting publication bias for diarrhoea.</w:t>
      </w:r>
    </w:p>
    <w:p w14:paraId="74A70C81" w14:textId="77777777" w:rsidR="004609A9" w:rsidRPr="00927CA1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noProof/>
          <w:lang w:val="en-US" w:eastAsia="zh-TW"/>
        </w:rPr>
        <w:drawing>
          <wp:inline distT="0" distB="0" distL="0" distR="0" wp14:anchorId="67FA17BF" wp14:editId="006DDA60">
            <wp:extent cx="5943600" cy="5943600"/>
            <wp:effectExtent l="0" t="0" r="0" b="0"/>
            <wp:docPr id="48" name="圖片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8" name="Diarrhea.png"/>
                    <pic:cNvPicPr/>
                  </pic:nvPicPr>
                  <pic:blipFill>
                    <a:blip r:embed="rId29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59436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7979BB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E3D6FDC" w14:textId="77777777" w:rsidR="004609A9" w:rsidRPr="00927CA1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  <w:sectPr w:rsidR="004609A9" w:rsidRPr="00927CA1" w:rsidSect="00F31670">
          <w:pgSz w:w="12240" w:h="15840"/>
          <w:pgMar w:top="1440" w:right="1440" w:bottom="1440" w:left="1440" w:header="706" w:footer="706" w:gutter="0"/>
          <w:lnNumType w:countBy="1" w:restart="continuous"/>
          <w:cols w:space="708"/>
          <w:docGrid w:linePitch="360"/>
        </w:sectPr>
      </w:pPr>
    </w:p>
    <w:p w14:paraId="35F8FD20" w14:textId="48C41321" w:rsidR="004609A9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lastRenderedPageBreak/>
        <w:t>Figure S</w:t>
      </w:r>
      <w:r w:rsidR="00CC07C0">
        <w:rPr>
          <w:rFonts w:ascii="Times New Roman" w:hAnsi="Times New Roman" w:cs="Times New Roman"/>
          <w:b/>
          <w:bCs/>
          <w:lang w:eastAsia="zh-CN"/>
        </w:rPr>
        <w:t>7</w:t>
      </w:r>
      <w:r>
        <w:rPr>
          <w:rFonts w:ascii="Times New Roman" w:hAnsi="Times New Roman" w:cs="Times New Roman"/>
          <w:b/>
          <w:bCs/>
          <w:lang w:eastAsia="zh-CN"/>
        </w:rPr>
        <w:t>a.</w:t>
      </w:r>
      <w:r w:rsidRPr="00F2134A">
        <w:rPr>
          <w:rFonts w:ascii="Times New Roman" w:hAnsi="Times New Roman" w:cs="Times New Roman"/>
          <w:b/>
          <w:bCs/>
          <w:lang w:eastAsia="zh-CN"/>
        </w:rPr>
        <w:t xml:space="preserve"> </w:t>
      </w:r>
      <w:r w:rsidRPr="00B42D74">
        <w:rPr>
          <w:rFonts w:ascii="Times New Roman" w:eastAsia="Times New Roman" w:hAnsi="Times New Roman" w:cs="Times New Roman"/>
          <w:bCs/>
        </w:rPr>
        <w:t>Graphical Display</w:t>
      </w:r>
      <w:r w:rsidRPr="00B42D74">
        <w:rPr>
          <w:rFonts w:ascii="Times New Roman" w:hAnsi="Times New Roman" w:cs="Times New Roman"/>
          <w:lang w:eastAsia="zh-CN"/>
        </w:rPr>
        <w:t xml:space="preserve"> of quality assessment for cohort study.</w:t>
      </w:r>
    </w:p>
    <w:p w14:paraId="2C1382ED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 w:rsidRPr="00F2134A">
        <w:rPr>
          <w:rFonts w:ascii="Times New Roman" w:hAnsi="Times New Roman" w:cs="Times New Roman"/>
          <w:noProof/>
          <w:lang w:val="en-US" w:eastAsia="zh-TW"/>
        </w:rPr>
        <w:drawing>
          <wp:inline distT="0" distB="0" distL="0" distR="0" wp14:anchorId="115F3C24" wp14:editId="0D92EB74">
            <wp:extent cx="5943600" cy="3564890"/>
            <wp:effectExtent l="0" t="0" r="0" b="0"/>
            <wp:docPr id="20" name="內容版面配置區 6" descr="A picture containing chart&#10;&#10;Description automatically generated"/>
            <wp:cNvGraphicFramePr>
              <a:graphicFrameLocks xmlns:a="http://schemas.openxmlformats.org/drawingml/2006/main" noGrp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內容版面配置區 6" descr="A picture containing chart&#10;&#10;Description automatically generated"/>
                    <pic:cNvPicPr>
                      <a:picLocks noGrp="1"/>
                    </pic:cNvPicPr>
                  </pic:nvPicPr>
                  <pic:blipFill>
                    <a:blip r:embed="rId29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56489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039290D3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</w:p>
    <w:p w14:paraId="28CA9026" w14:textId="5285211D" w:rsidR="004609A9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br w:type="column"/>
      </w:r>
      <w:r>
        <w:rPr>
          <w:rFonts w:ascii="Times New Roman" w:hAnsi="Times New Roman" w:cs="Times New Roman"/>
          <w:b/>
          <w:bCs/>
          <w:lang w:eastAsia="zh-CN"/>
        </w:rPr>
        <w:lastRenderedPageBreak/>
        <w:t>Figure S</w:t>
      </w:r>
      <w:r w:rsidR="00CC07C0">
        <w:rPr>
          <w:rFonts w:ascii="Times New Roman" w:hAnsi="Times New Roman" w:cs="Times New Roman"/>
          <w:b/>
          <w:bCs/>
          <w:lang w:eastAsia="zh-CN"/>
        </w:rPr>
        <w:t>7</w:t>
      </w:r>
      <w:r>
        <w:rPr>
          <w:rFonts w:ascii="Times New Roman" w:hAnsi="Times New Roman" w:cs="Times New Roman"/>
          <w:b/>
          <w:bCs/>
          <w:lang w:eastAsia="zh-CN"/>
        </w:rPr>
        <w:t>b.</w:t>
      </w:r>
      <w:r w:rsidRPr="00F2134A">
        <w:rPr>
          <w:rFonts w:ascii="Times New Roman" w:hAnsi="Times New Roman" w:cs="Times New Roman"/>
          <w:b/>
          <w:bCs/>
          <w:lang w:eastAsia="zh-CN"/>
        </w:rPr>
        <w:t xml:space="preserve"> </w:t>
      </w:r>
      <w:r w:rsidRPr="00B42D74">
        <w:rPr>
          <w:rFonts w:ascii="Times New Roman" w:eastAsia="Times New Roman" w:hAnsi="Times New Roman" w:cs="Times New Roman"/>
          <w:bCs/>
        </w:rPr>
        <w:t>Graphical Display</w:t>
      </w:r>
      <w:r w:rsidRPr="00B42D74">
        <w:rPr>
          <w:rFonts w:ascii="Times New Roman" w:hAnsi="Times New Roman" w:cs="Times New Roman"/>
          <w:lang w:eastAsia="zh-CN"/>
        </w:rPr>
        <w:t xml:space="preserve"> of quality assessment</w:t>
      </w:r>
      <w:r>
        <w:rPr>
          <w:rFonts w:ascii="Times New Roman" w:hAnsi="Times New Roman" w:cs="Times New Roman"/>
          <w:lang w:eastAsia="zh-CN"/>
        </w:rPr>
        <w:t xml:space="preserve"> for case series study.</w:t>
      </w:r>
    </w:p>
    <w:p w14:paraId="7E08BCB2" w14:textId="77777777" w:rsidR="004609A9" w:rsidRPr="00BD1FFF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 w:rsidRPr="00F2134A">
        <w:rPr>
          <w:rFonts w:ascii="Times New Roman" w:hAnsi="Times New Roman" w:cs="Times New Roman"/>
          <w:noProof/>
          <w:lang w:val="en-US" w:eastAsia="zh-TW"/>
        </w:rPr>
        <w:drawing>
          <wp:inline distT="0" distB="0" distL="0" distR="0" wp14:anchorId="585F6CDC" wp14:editId="5FE02074">
            <wp:extent cx="5943600" cy="3699510"/>
            <wp:effectExtent l="0" t="0" r="0" b="0"/>
            <wp:docPr id="21" name="內容版面配置區 3" descr="Graphical user interface&#10;&#10;Description automatically generated"/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內容版面配置區 3" descr="Graphical user interface&#10;&#10;Description automatically generated"/>
                    <pic:cNvPicPr>
                      <a:picLocks noGrp="1" noChangeAspect="1"/>
                    </pic:cNvPicPr>
                  </pic:nvPicPr>
                  <pic:blipFill>
                    <a:blip r:embed="rId29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69951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03BF007" w14:textId="407BEDB6" w:rsidR="004609A9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br w:type="column"/>
      </w:r>
      <w:r>
        <w:rPr>
          <w:rFonts w:ascii="Times New Roman" w:hAnsi="Times New Roman" w:cs="Times New Roman"/>
          <w:b/>
          <w:bCs/>
          <w:lang w:eastAsia="zh-CN"/>
        </w:rPr>
        <w:lastRenderedPageBreak/>
        <w:t>Figure S</w:t>
      </w:r>
      <w:r w:rsidR="00CC07C0">
        <w:rPr>
          <w:rFonts w:ascii="Times New Roman" w:hAnsi="Times New Roman" w:cs="Times New Roman"/>
          <w:b/>
          <w:bCs/>
          <w:lang w:eastAsia="zh-CN"/>
        </w:rPr>
        <w:t>7</w:t>
      </w:r>
      <w:r>
        <w:rPr>
          <w:rFonts w:ascii="Times New Roman" w:hAnsi="Times New Roman" w:cs="Times New Roman"/>
          <w:b/>
          <w:bCs/>
          <w:lang w:eastAsia="zh-CN"/>
        </w:rPr>
        <w:t>c.</w:t>
      </w:r>
      <w:r w:rsidRPr="00F2134A">
        <w:rPr>
          <w:rFonts w:ascii="Times New Roman" w:hAnsi="Times New Roman" w:cs="Times New Roman"/>
          <w:b/>
          <w:bCs/>
          <w:lang w:eastAsia="zh-CN"/>
        </w:rPr>
        <w:t xml:space="preserve"> </w:t>
      </w:r>
      <w:r w:rsidRPr="00B42D74">
        <w:rPr>
          <w:rFonts w:ascii="Times New Roman" w:eastAsia="Times New Roman" w:hAnsi="Times New Roman" w:cs="Times New Roman"/>
          <w:bCs/>
        </w:rPr>
        <w:t>Graphical Display</w:t>
      </w:r>
      <w:r w:rsidRPr="00B42D74">
        <w:rPr>
          <w:rFonts w:ascii="Times New Roman" w:hAnsi="Times New Roman" w:cs="Times New Roman"/>
          <w:lang w:eastAsia="zh-CN"/>
        </w:rPr>
        <w:t xml:space="preserve"> of quality assessment</w:t>
      </w:r>
      <w:r>
        <w:rPr>
          <w:rFonts w:ascii="Times New Roman" w:hAnsi="Times New Roman" w:cs="Times New Roman"/>
          <w:lang w:eastAsia="zh-CN"/>
        </w:rPr>
        <w:t xml:space="preserve"> for case control study.</w:t>
      </w:r>
    </w:p>
    <w:p w14:paraId="0673FDA9" w14:textId="77777777" w:rsidR="004609A9" w:rsidRPr="00BD1FFF" w:rsidRDefault="004609A9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 w:rsidRPr="00F2134A">
        <w:rPr>
          <w:rFonts w:ascii="Times New Roman" w:hAnsi="Times New Roman" w:cs="Times New Roman"/>
          <w:noProof/>
          <w:lang w:val="en-US" w:eastAsia="zh-TW"/>
        </w:rPr>
        <w:drawing>
          <wp:inline distT="0" distB="0" distL="0" distR="0" wp14:anchorId="3449F349" wp14:editId="1406F5A3">
            <wp:extent cx="5943600" cy="3618865"/>
            <wp:effectExtent l="0" t="0" r="0" b="635"/>
            <wp:docPr id="22" name="內容版面配置區 3" descr="A picture containing chart&#10;&#10;Description automatically generated"/>
            <wp:cNvGraphicFramePr>
              <a:graphicFrameLocks xmlns:a="http://schemas.openxmlformats.org/drawingml/2006/main" noGrp="1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內容版面配置區 3" descr="A picture containing chart&#10;&#10;Description automatically generated"/>
                    <pic:cNvPicPr>
                      <a:picLocks noGrp="1" noChangeAspect="1"/>
                    </pic:cNvPicPr>
                  </pic:nvPicPr>
                  <pic:blipFill>
                    <a:blip r:embed="rId30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943600" cy="361886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AD6E9F4" w14:textId="77777777" w:rsidR="004609A9" w:rsidRPr="005441E1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</w:pPr>
      <w:r>
        <w:rPr>
          <w:rFonts w:ascii="Times New Roman" w:hAnsi="Times New Roman" w:cs="Times New Roman"/>
          <w:b/>
          <w:bCs/>
        </w:rPr>
        <w:br w:type="column"/>
      </w:r>
      <w:r>
        <w:rPr>
          <w:rFonts w:ascii="Times New Roman" w:hAnsi="Times New Roman" w:cs="Times New Roman"/>
          <w:b/>
          <w:bCs/>
        </w:rPr>
        <w:lastRenderedPageBreak/>
        <w:t>Table S1</w:t>
      </w:r>
      <w:r w:rsidRPr="005441E1">
        <w:rPr>
          <w:rFonts w:ascii="Times New Roman" w:hAnsi="Times New Roman" w:cs="Times New Roman"/>
          <w:b/>
          <w:bCs/>
        </w:rPr>
        <w:t>.</w:t>
      </w:r>
      <w:r w:rsidRPr="005441E1">
        <w:rPr>
          <w:rFonts w:ascii="Times New Roman" w:hAnsi="Times New Roman" w:cs="Times New Roman"/>
          <w:bCs/>
        </w:rPr>
        <w:t xml:space="preserve"> Search Strategy to Identify Relevant Articles.</w:t>
      </w:r>
    </w:p>
    <w:tbl>
      <w:tblPr>
        <w:tblStyle w:val="61"/>
        <w:tblW w:w="9985" w:type="dxa"/>
        <w:tblLook w:val="04A0" w:firstRow="1" w:lastRow="0" w:firstColumn="1" w:lastColumn="0" w:noHBand="0" w:noVBand="1"/>
      </w:tblPr>
      <w:tblGrid>
        <w:gridCol w:w="1893"/>
        <w:gridCol w:w="3108"/>
        <w:gridCol w:w="4984"/>
      </w:tblGrid>
      <w:tr w:rsidR="004609A9" w:rsidRPr="005441E1" w14:paraId="5C0E66AE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11D9F9E7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S/N</w:t>
            </w:r>
          </w:p>
        </w:tc>
        <w:tc>
          <w:tcPr>
            <w:tcW w:w="0" w:type="dxa"/>
          </w:tcPr>
          <w:p w14:paraId="7254D899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Concept</w:t>
            </w:r>
          </w:p>
        </w:tc>
        <w:tc>
          <w:tcPr>
            <w:tcW w:w="0" w:type="dxa"/>
          </w:tcPr>
          <w:p w14:paraId="3C0662F0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Search Terms</w:t>
            </w:r>
          </w:p>
        </w:tc>
      </w:tr>
      <w:tr w:rsidR="004609A9" w:rsidRPr="005441E1" w14:paraId="2118B50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2F8604B8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#1</w:t>
            </w:r>
          </w:p>
        </w:tc>
        <w:tc>
          <w:tcPr>
            <w:tcW w:w="0" w:type="dxa"/>
          </w:tcPr>
          <w:p w14:paraId="436FC2B6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Disease</w:t>
            </w:r>
          </w:p>
        </w:tc>
        <w:tc>
          <w:tcPr>
            <w:tcW w:w="0" w:type="dxa"/>
          </w:tcPr>
          <w:p w14:paraId="318D9EFA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("Coronavirus"[Mesh] OR coronavirus disease[tw]  OR coronavirus[tw]  OR 2019-nCov[tw] OR SARS-CoV-2[tw] OR COVID-19[tw] OR new coronary pneumonia[tw] OR corona virus[tw] OR novel coronavirus[tw] OR nCov[tw] OR SARS-2-CoV[tw] OR wuhan coronavirus[tw] OR wuhan pneumonia[tw])</w:t>
            </w:r>
          </w:p>
        </w:tc>
      </w:tr>
      <w:tr w:rsidR="004609A9" w:rsidRPr="005441E1" w14:paraId="06CCEB8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4BE505E9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#2</w:t>
            </w:r>
          </w:p>
        </w:tc>
        <w:tc>
          <w:tcPr>
            <w:tcW w:w="0" w:type="dxa"/>
          </w:tcPr>
          <w:p w14:paraId="2C20A2F9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 xml:space="preserve">Clinical, Laboratory, Radiologic Characteristics, and Outcomes </w:t>
            </w:r>
          </w:p>
        </w:tc>
        <w:tc>
          <w:tcPr>
            <w:tcW w:w="0" w:type="dxa"/>
          </w:tcPr>
          <w:p w14:paraId="7B18F070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(symptom*[tw] OR clinical characteristic*[tw] OR co-morbidit*[tw] OR comorbidit*[tw] OR epidemiolog*[tw] OR inciden*[tw] OR "Radiology"[Mesh] OR radiologic features[tw] OR chest x-ray[tw] OR chest CT[tw] OR Lung ultrasound[tw] OR "Ultrasonography"[Mesh] OR "Tomography, X-Ray Computed"[Mesh] OR ultrasound[tw] OR sonography[tw] OR ultrasonography[tw] OR radiography[tw] OR chest film[tw] OR chest radiograph[tw] risk factors[tw] OR "Diagnosis"[Mesh] OR cases[tw] OR "Mortality"[Mesh] OR death[tw] OR case fatality rate[tw] OR case fatality ratio[tw] OR "Physical Examination"[Mesh] OR "Clinical Laboratory Techniques"[Mesh] OR "Diagnostic Tests, Routine"[Mesh] OR  clinical laboratory [tw] OR laboratory characteristics [tw] OR laboratory panel [tw] OR laboratory values [tw] OR "Critical Care"[Mesh] OR "Intensive Care Units"[Mesh] OR Intensive Care Units[tw] OR "Hospitalization"[Mesh] OR "Sepsis"[Mesh])</w:t>
            </w:r>
          </w:p>
        </w:tc>
      </w:tr>
      <w:tr w:rsidR="004609A9" w:rsidRPr="005441E1" w14:paraId="7BC5CD6E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7E756B97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#3</w:t>
            </w:r>
          </w:p>
        </w:tc>
        <w:tc>
          <w:tcPr>
            <w:tcW w:w="0" w:type="dxa"/>
          </w:tcPr>
          <w:p w14:paraId="79AD8B38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Publication period</w:t>
            </w:r>
          </w:p>
        </w:tc>
        <w:tc>
          <w:tcPr>
            <w:tcW w:w="0" w:type="dxa"/>
          </w:tcPr>
          <w:p w14:paraId="11C2DDDB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("2019/12/31"[PDAT] : "2020/03/31"[PDAT])</w:t>
            </w:r>
          </w:p>
        </w:tc>
      </w:tr>
      <w:tr w:rsidR="004609A9" w:rsidRPr="005441E1" w14:paraId="07E01BC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6E6701F9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#4</w:t>
            </w:r>
          </w:p>
        </w:tc>
        <w:tc>
          <w:tcPr>
            <w:tcW w:w="0" w:type="dxa"/>
          </w:tcPr>
          <w:p w14:paraId="00C3A7F8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Publication type</w:t>
            </w:r>
          </w:p>
        </w:tc>
        <w:tc>
          <w:tcPr>
            <w:tcW w:w="0" w:type="dxa"/>
          </w:tcPr>
          <w:p w14:paraId="6D0F87F8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(Review[ptyp] OR Practice Guideline[ptyp]  OR Letter[ptyp]  OR Guideline[ptyp]  OR Editorial[ptyp]  OR Comment[ptyp])</w:t>
            </w:r>
          </w:p>
        </w:tc>
      </w:tr>
      <w:tr w:rsidR="004609A9" w:rsidRPr="005441E1" w14:paraId="5AFAC42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3B954DEC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#5</w:t>
            </w:r>
          </w:p>
        </w:tc>
        <w:tc>
          <w:tcPr>
            <w:tcW w:w="0" w:type="dxa"/>
          </w:tcPr>
          <w:p w14:paraId="69DB20E9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Species</w:t>
            </w: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ab/>
            </w:r>
          </w:p>
        </w:tc>
        <w:tc>
          <w:tcPr>
            <w:tcW w:w="0" w:type="dxa"/>
          </w:tcPr>
          <w:p w14:paraId="168A841B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animals[mh] NOT humans[mh]</w:t>
            </w:r>
            <w:r w:rsidRPr="005441E1" w:rsidDel="00261D97">
              <w:rPr>
                <w:rFonts w:ascii="Palatino Linotype" w:eastAsia="PMingLiU" w:hAnsi="Palatino Linotype" w:cs="Times New Roman"/>
                <w:szCs w:val="22"/>
                <w:lang w:eastAsia="zh-TW"/>
              </w:rPr>
              <w:t xml:space="preserve"> </w:t>
            </w:r>
          </w:p>
        </w:tc>
      </w:tr>
      <w:tr w:rsidR="004609A9" w:rsidRPr="005441E1" w14:paraId="106141A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61438C17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lastRenderedPageBreak/>
              <w:t>#6</w:t>
            </w:r>
          </w:p>
        </w:tc>
        <w:tc>
          <w:tcPr>
            <w:tcW w:w="0" w:type="dxa"/>
            <w:gridSpan w:val="2"/>
          </w:tcPr>
          <w:p w14:paraId="77624796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 xml:space="preserve">#1 AND #2 AND #3 NOT #4 </w:t>
            </w:r>
          </w:p>
        </w:tc>
      </w:tr>
      <w:tr w:rsidR="004609A9" w:rsidRPr="005441E1" w14:paraId="2C6A270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0" w:type="dxa"/>
          </w:tcPr>
          <w:p w14:paraId="7E205664" w14:textId="77777777" w:rsidR="004609A9" w:rsidRPr="00D6769F" w:rsidRDefault="004609A9" w:rsidP="00E659A8">
            <w:pPr>
              <w:widowControl w:val="0"/>
              <w:spacing w:line="240" w:lineRule="auto"/>
              <w:ind w:firstLine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Strategy</w:t>
            </w:r>
          </w:p>
        </w:tc>
        <w:tc>
          <w:tcPr>
            <w:tcW w:w="0" w:type="dxa"/>
            <w:gridSpan w:val="2"/>
          </w:tcPr>
          <w:p w14:paraId="399F3968" w14:textId="77777777" w:rsidR="004609A9" w:rsidRPr="005441E1" w:rsidRDefault="004609A9" w:rsidP="00E659A8">
            <w:pPr>
              <w:widowControl w:val="0"/>
              <w:spacing w:line="240" w:lineRule="auto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Palatino Linotype" w:eastAsia="PMingLiU" w:hAnsi="Palatino Linotype" w:cs="Times New Roman"/>
                <w:szCs w:val="22"/>
                <w:lang w:eastAsia="zh-TW"/>
              </w:rPr>
            </w:pPr>
            <w:r w:rsidRPr="005441E1">
              <w:rPr>
                <w:rFonts w:ascii="Palatino Linotype" w:eastAsia="PMingLiU" w:hAnsi="Palatino Linotype" w:cs="Times New Roman"/>
                <w:szCs w:val="22"/>
                <w:lang w:eastAsia="zh-TW"/>
              </w:rPr>
              <w:t>#6 NOT #5</w:t>
            </w:r>
          </w:p>
        </w:tc>
      </w:tr>
    </w:tbl>
    <w:p w14:paraId="7F67B54B" w14:textId="77777777" w:rsidR="004609A9" w:rsidRPr="00723641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</w:pPr>
    </w:p>
    <w:p w14:paraId="48A2ED37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2D733145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3735F930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2CA5671A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607120EB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6F08B45B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1C58280C" w14:textId="571EFF1E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  <w:sectPr w:rsidR="004609A9" w:rsidSect="00361560">
          <w:footerReference w:type="default" r:id="rId301"/>
          <w:pgSz w:w="12240" w:h="15840"/>
          <w:pgMar w:top="1440" w:right="1440" w:bottom="1440" w:left="1440" w:header="706" w:footer="706" w:gutter="0"/>
          <w:lnNumType w:countBy="1" w:restart="continuous"/>
          <w:cols w:space="708"/>
          <w:docGrid w:linePitch="360"/>
        </w:sectPr>
      </w:pPr>
    </w:p>
    <w:p w14:paraId="4B53EDAE" w14:textId="6EF73278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</w:pPr>
      <w:r w:rsidRPr="00723641">
        <w:rPr>
          <w:rFonts w:ascii="Times New Roman" w:eastAsia="PMingLiU" w:hAnsi="Times New Roman" w:cs="Times New Roman" w:hint="eastAsia"/>
          <w:b/>
          <w:lang w:eastAsia="zh-TW"/>
        </w:rPr>
        <w:lastRenderedPageBreak/>
        <w:t xml:space="preserve">Table </w:t>
      </w:r>
      <w:r>
        <w:rPr>
          <w:rFonts w:ascii="Times New Roman" w:eastAsia="PMingLiU" w:hAnsi="Times New Roman" w:cs="Times New Roman"/>
          <w:b/>
          <w:lang w:eastAsia="zh-TW"/>
        </w:rPr>
        <w:t>S2</w:t>
      </w:r>
      <w:r w:rsidRPr="00723641">
        <w:rPr>
          <w:rFonts w:ascii="Times New Roman" w:eastAsia="PMingLiU" w:hAnsi="Times New Roman" w:cs="Times New Roman"/>
          <w:b/>
          <w:lang w:eastAsia="zh-TW"/>
        </w:rPr>
        <w:t>.</w:t>
      </w:r>
      <w:r>
        <w:rPr>
          <w:rFonts w:ascii="Times New Roman" w:eastAsia="PMingLiU" w:hAnsi="Times New Roman" w:cs="Times New Roman"/>
          <w:b/>
          <w:lang w:eastAsia="zh-TW"/>
        </w:rPr>
        <w:t xml:space="preserve"> </w:t>
      </w:r>
      <w:r>
        <w:rPr>
          <w:rFonts w:ascii="PMingLiU" w:eastAsia="PMingLiU" w:hAnsi="PMingLiU" w:cs="Times New Roman" w:hint="eastAsia"/>
          <w:lang w:eastAsia="zh-TW"/>
        </w:rPr>
        <w:t>T</w:t>
      </w:r>
      <w:r w:rsidRPr="00F2134A">
        <w:rPr>
          <w:rFonts w:ascii="Times New Roman" w:hAnsi="Times New Roman" w:cs="Times New Roman"/>
        </w:rPr>
        <w:t xml:space="preserve">he National Institute of Health in the </w:t>
      </w:r>
      <w:r>
        <w:rPr>
          <w:rFonts w:ascii="Times New Roman" w:hAnsi="Times New Roman" w:cs="Times New Roman"/>
        </w:rPr>
        <w:t>U.S.</w:t>
      </w:r>
      <w:r w:rsidRPr="00F2134A">
        <w:rPr>
          <w:rFonts w:ascii="Times New Roman" w:hAnsi="Times New Roman" w:cs="Times New Roman"/>
        </w:rPr>
        <w:t xml:space="preserve"> </w:t>
      </w:r>
      <w:r>
        <w:rPr>
          <w:rFonts w:ascii="Times New Roman" w:hAnsi="Times New Roman" w:cs="Times New Roman"/>
        </w:rPr>
        <w:t>(</w:t>
      </w:r>
      <w:r w:rsidRPr="00F2134A">
        <w:rPr>
          <w:rFonts w:ascii="Times New Roman" w:hAnsi="Times New Roman" w:cs="Times New Roman"/>
        </w:rPr>
        <w:t>NIH</w:t>
      </w:r>
      <w:r>
        <w:rPr>
          <w:rFonts w:ascii="Times New Roman" w:hAnsi="Times New Roman" w:cs="Times New Roman"/>
        </w:rPr>
        <w:t>)</w:t>
      </w:r>
      <w:r w:rsidRPr="00F2134A">
        <w:rPr>
          <w:rFonts w:ascii="Times New Roman" w:hAnsi="Times New Roman" w:cs="Times New Roman"/>
        </w:rPr>
        <w:t xml:space="preserve"> Quality Assessment Tool</w:t>
      </w:r>
      <w:r>
        <w:rPr>
          <w:rFonts w:ascii="Times New Roman" w:eastAsia="PMingLiU" w:hAnsi="Times New Roman" w:cs="Times New Roman"/>
          <w:b/>
          <w:lang w:eastAsia="zh-TW"/>
        </w:rPr>
        <w:t>.</w:t>
      </w:r>
    </w:p>
    <w:tbl>
      <w:tblPr>
        <w:tblStyle w:val="62"/>
        <w:tblW w:w="0" w:type="auto"/>
        <w:tblLayout w:type="fixed"/>
        <w:tblLook w:val="04A0" w:firstRow="1" w:lastRow="0" w:firstColumn="1" w:lastColumn="0" w:noHBand="0" w:noVBand="1"/>
      </w:tblPr>
      <w:tblGrid>
        <w:gridCol w:w="2122"/>
        <w:gridCol w:w="8221"/>
        <w:gridCol w:w="740"/>
        <w:gridCol w:w="819"/>
        <w:gridCol w:w="1048"/>
      </w:tblGrid>
      <w:tr w:rsidR="004609A9" w:rsidRPr="00C57CD0" w14:paraId="4057CB19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</w:tcPr>
          <w:p w14:paraId="6DD20A2B" w14:textId="77777777" w:rsidR="004609A9" w:rsidRPr="00A024D6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A024D6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Study Design</w:t>
            </w:r>
          </w:p>
        </w:tc>
        <w:tc>
          <w:tcPr>
            <w:tcW w:w="8221" w:type="dxa"/>
          </w:tcPr>
          <w:p w14:paraId="2DDD0B48" w14:textId="77777777" w:rsidR="004609A9" w:rsidRPr="00A024D6" w:rsidRDefault="004609A9" w:rsidP="00E659A8">
            <w:pPr>
              <w:spacing w:line="240" w:lineRule="exact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A024D6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Criteria</w:t>
            </w:r>
          </w:p>
        </w:tc>
        <w:tc>
          <w:tcPr>
            <w:tcW w:w="740" w:type="dxa"/>
          </w:tcPr>
          <w:p w14:paraId="1406A625" w14:textId="77777777" w:rsidR="004609A9" w:rsidRPr="00A024D6" w:rsidRDefault="004609A9" w:rsidP="00E659A8">
            <w:pPr>
              <w:spacing w:line="240" w:lineRule="exact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A024D6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819" w:type="dxa"/>
          </w:tcPr>
          <w:p w14:paraId="5E209CE0" w14:textId="77777777" w:rsidR="004609A9" w:rsidRPr="00A024D6" w:rsidRDefault="004609A9" w:rsidP="00E659A8">
            <w:pPr>
              <w:spacing w:line="240" w:lineRule="exact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A024D6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048" w:type="dxa"/>
          </w:tcPr>
          <w:p w14:paraId="242F2980" w14:textId="77777777" w:rsidR="004609A9" w:rsidRPr="00A024D6" w:rsidRDefault="004609A9" w:rsidP="00E659A8">
            <w:pPr>
              <w:spacing w:line="240" w:lineRule="exact"/>
              <w:ind w:firstLine="0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A024D6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Unclear</w:t>
            </w:r>
          </w:p>
        </w:tc>
      </w:tr>
      <w:tr w:rsidR="004609A9" w:rsidRPr="00C57CD0" w14:paraId="0DD8DB9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 w:val="restart"/>
          </w:tcPr>
          <w:p w14:paraId="03174F62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Cohort Study</w:t>
            </w:r>
          </w:p>
        </w:tc>
        <w:tc>
          <w:tcPr>
            <w:tcW w:w="8221" w:type="dxa"/>
          </w:tcPr>
          <w:p w14:paraId="304D1927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1. Was the research question or objective in this paper clearly stated?</w:t>
            </w:r>
          </w:p>
        </w:tc>
        <w:tc>
          <w:tcPr>
            <w:tcW w:w="740" w:type="dxa"/>
          </w:tcPr>
          <w:p w14:paraId="18CAA9A4" w14:textId="77777777" w:rsidR="004609A9" w:rsidRPr="00A024D6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31DAB319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2E159A9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3EB72A6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536CFAEF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16E37CD1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2. Was the study population clearly specified and defined?</w:t>
            </w:r>
          </w:p>
        </w:tc>
        <w:tc>
          <w:tcPr>
            <w:tcW w:w="740" w:type="dxa"/>
          </w:tcPr>
          <w:p w14:paraId="3038172C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72DDC421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0BA1B5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7EC6FD0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13E17BF2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4C5CA8F0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3. Were all the subjects selected or recruited from the same or similar populations (including the same time period)? Were inclusion and exclusion criteria for being in the study pre-specified and applied uniformly to all participants?</w:t>
            </w:r>
          </w:p>
        </w:tc>
        <w:tc>
          <w:tcPr>
            <w:tcW w:w="740" w:type="dxa"/>
          </w:tcPr>
          <w:p w14:paraId="19C9D79B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6F6115AB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A894272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61F6E2A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32E61238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3F55C0FD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4. Was a sample size justification, power description, or variance and effect estimates provided?</w:t>
            </w:r>
          </w:p>
        </w:tc>
        <w:tc>
          <w:tcPr>
            <w:tcW w:w="740" w:type="dxa"/>
          </w:tcPr>
          <w:p w14:paraId="57D99129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50A2B746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0D5DC90E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05808266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5761B57F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5A7CB602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 xml:space="preserve">5. For the </w:t>
            </w:r>
            <w:r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analy</w:t>
            </w: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ses in this paper, were the exposure(s) of interest measured prior to the outcome(s) being measured?</w:t>
            </w:r>
          </w:p>
        </w:tc>
        <w:tc>
          <w:tcPr>
            <w:tcW w:w="740" w:type="dxa"/>
          </w:tcPr>
          <w:p w14:paraId="7D5F41A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4A66256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BB54E0F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72E76DD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2E173A94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4C2F0A1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6. Was the timeframe suf</w:t>
            </w:r>
            <w:r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ficient so that one could reasona</w:t>
            </w: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bly expect to see an association between exposure and outcome if it existed?</w:t>
            </w:r>
          </w:p>
        </w:tc>
        <w:tc>
          <w:tcPr>
            <w:tcW w:w="740" w:type="dxa"/>
          </w:tcPr>
          <w:p w14:paraId="43A31BC0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636C773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5325F9A7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2666CB8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336E63DE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2CFA187C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7. Were the outcome measures (dependent variables) clearly defined, valid, reliable, and implemented consistently across all study participants?</w:t>
            </w:r>
          </w:p>
        </w:tc>
        <w:tc>
          <w:tcPr>
            <w:tcW w:w="740" w:type="dxa"/>
          </w:tcPr>
          <w:p w14:paraId="118A28E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7C5040A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2DCCD727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6ED9AA5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509A19FC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42E3B7A2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8. Were the outcome assessors blinded to the exposure status of participants?</w:t>
            </w:r>
          </w:p>
        </w:tc>
        <w:tc>
          <w:tcPr>
            <w:tcW w:w="740" w:type="dxa"/>
          </w:tcPr>
          <w:p w14:paraId="35088896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236CA7F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1A73FDBB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32BA98A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2F691A1C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6E1B6EB9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9. Was loss to follow-up after baseline 20% or less?</w:t>
            </w:r>
          </w:p>
        </w:tc>
        <w:tc>
          <w:tcPr>
            <w:tcW w:w="740" w:type="dxa"/>
          </w:tcPr>
          <w:p w14:paraId="2D73A525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489352AF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56D7E009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091DB16A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3B7F2146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172C55C5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10. Were key potential confounding variables measured and adjusted statistically for their impact on the relationship between exposure(s) and outcome(s)?</w:t>
            </w:r>
          </w:p>
        </w:tc>
        <w:tc>
          <w:tcPr>
            <w:tcW w:w="740" w:type="dxa"/>
          </w:tcPr>
          <w:p w14:paraId="1AE32A2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17D4EDDE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5EB60D00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DCD2E3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 w:val="restart"/>
          </w:tcPr>
          <w:p w14:paraId="532BDF03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eastAsia="PMingLiU" w:hAnsi="Times New Roman" w:cs="Times New Roman" w:hint="eastAsia"/>
                <w:color w:val="000000" w:themeColor="text1"/>
                <w:sz w:val="22"/>
                <w:szCs w:val="22"/>
                <w:lang w:eastAsia="zh-TW"/>
              </w:rPr>
              <w:t>Case Series</w:t>
            </w:r>
            <w:r w:rsidRPr="00C57CD0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 xml:space="preserve"> Study</w:t>
            </w:r>
          </w:p>
        </w:tc>
        <w:tc>
          <w:tcPr>
            <w:tcW w:w="8221" w:type="dxa"/>
          </w:tcPr>
          <w:p w14:paraId="55175612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1. Was the study question or objective clearly stated?</w:t>
            </w:r>
          </w:p>
        </w:tc>
        <w:tc>
          <w:tcPr>
            <w:tcW w:w="740" w:type="dxa"/>
          </w:tcPr>
          <w:p w14:paraId="7B4DE486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7644EFC6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DAF6BF3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4FF8ED0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2372746F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78E97D3E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2. Was the study population clearly and fully described, including a case definition?</w:t>
            </w:r>
          </w:p>
        </w:tc>
        <w:tc>
          <w:tcPr>
            <w:tcW w:w="740" w:type="dxa"/>
          </w:tcPr>
          <w:p w14:paraId="3076B932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55AB8ECD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31922DEF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782A8F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1BAA497D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6ED2045E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3. Were the cases consecutive?</w:t>
            </w:r>
          </w:p>
        </w:tc>
        <w:tc>
          <w:tcPr>
            <w:tcW w:w="740" w:type="dxa"/>
          </w:tcPr>
          <w:p w14:paraId="09FE80B0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039BA13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04840363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119C511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4A9991FB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0821A23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4. Were the subjects comparable?</w:t>
            </w:r>
          </w:p>
        </w:tc>
        <w:tc>
          <w:tcPr>
            <w:tcW w:w="740" w:type="dxa"/>
          </w:tcPr>
          <w:p w14:paraId="1A315CED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72C6AA0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A75507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10BC6E4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34DF2510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6F9DA483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5. Was the intervention clearly described?</w:t>
            </w:r>
          </w:p>
        </w:tc>
        <w:tc>
          <w:tcPr>
            <w:tcW w:w="740" w:type="dxa"/>
          </w:tcPr>
          <w:p w14:paraId="0DBD1D4B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2B1988B6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0D9E660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48A8F156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27DECCC5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29625F89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6. Were the outcome measures clearly defined, valid, reliable, and implemented consistently across all study participants?</w:t>
            </w:r>
          </w:p>
        </w:tc>
        <w:tc>
          <w:tcPr>
            <w:tcW w:w="740" w:type="dxa"/>
          </w:tcPr>
          <w:p w14:paraId="3DF7C690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65895A3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61565933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78512A1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143F5B18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5D965BF1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7. Was the length of follow-up adequate?</w:t>
            </w:r>
          </w:p>
        </w:tc>
        <w:tc>
          <w:tcPr>
            <w:tcW w:w="740" w:type="dxa"/>
          </w:tcPr>
          <w:p w14:paraId="6C521D8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2544340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48D35AE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3544069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5CC8213F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4B061F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8. Were the statistical methods well-described?</w:t>
            </w:r>
          </w:p>
        </w:tc>
        <w:tc>
          <w:tcPr>
            <w:tcW w:w="740" w:type="dxa"/>
          </w:tcPr>
          <w:p w14:paraId="7DAA8EFA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133BF5A6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E4B9946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1D86270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0DBCD780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20A3EF6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9. Were the results well-described?</w:t>
            </w:r>
          </w:p>
        </w:tc>
        <w:tc>
          <w:tcPr>
            <w:tcW w:w="740" w:type="dxa"/>
          </w:tcPr>
          <w:p w14:paraId="4C248BE6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3117E0F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C1DC7C7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2CF5F31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 w:val="restart"/>
          </w:tcPr>
          <w:p w14:paraId="3E937289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eastAsia="PMingLiU" w:hAnsi="Times New Roman" w:cs="Times New Roman" w:hint="eastAsia"/>
                <w:color w:val="000000" w:themeColor="text1"/>
                <w:sz w:val="22"/>
                <w:szCs w:val="22"/>
                <w:lang w:eastAsia="zh-TW"/>
              </w:rPr>
              <w:t>Case Co</w:t>
            </w:r>
            <w:r w:rsidRPr="00C57CD0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ntrol Study</w:t>
            </w:r>
          </w:p>
        </w:tc>
        <w:tc>
          <w:tcPr>
            <w:tcW w:w="8221" w:type="dxa"/>
          </w:tcPr>
          <w:p w14:paraId="399DC072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1. Was the research question or objective in this paper clearly stated and appropriate?</w:t>
            </w:r>
          </w:p>
        </w:tc>
        <w:tc>
          <w:tcPr>
            <w:tcW w:w="740" w:type="dxa"/>
          </w:tcPr>
          <w:p w14:paraId="73ECA49C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5873F4A6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37D676F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6409A40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727B1384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76A8933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2. Was the study population clearly specified and defined?</w:t>
            </w:r>
          </w:p>
        </w:tc>
        <w:tc>
          <w:tcPr>
            <w:tcW w:w="740" w:type="dxa"/>
          </w:tcPr>
          <w:p w14:paraId="3C243398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53DC11E1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3CA6BF67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CA6C8F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60E5FFDF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729606B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3. Did the authors include a sample size justification?</w:t>
            </w:r>
          </w:p>
        </w:tc>
        <w:tc>
          <w:tcPr>
            <w:tcW w:w="740" w:type="dxa"/>
          </w:tcPr>
          <w:p w14:paraId="008CB297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30ABF42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4FC1E62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F24B48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05793BE0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16FAA910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4. Were controls selected or recruited from the same or similar population that gave rise to the cases (including the same timeframe)?</w:t>
            </w:r>
          </w:p>
        </w:tc>
        <w:tc>
          <w:tcPr>
            <w:tcW w:w="740" w:type="dxa"/>
          </w:tcPr>
          <w:p w14:paraId="2934967E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617E24C8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3F55F1A9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4BCEC5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1E2EEB4D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905A24C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5. Were the definitions, inclusion and exclusion criteria, algorithms or processes used to identify or select cases and controls valid, reliable, and implemented consistently across all study participants?</w:t>
            </w:r>
          </w:p>
        </w:tc>
        <w:tc>
          <w:tcPr>
            <w:tcW w:w="740" w:type="dxa"/>
          </w:tcPr>
          <w:p w14:paraId="382FEF5D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21FE8DA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3D8C91AA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71AB0DA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6EC4A22B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88E4B87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6. Were the cases clearly defined and differentiated from controls?</w:t>
            </w:r>
          </w:p>
        </w:tc>
        <w:tc>
          <w:tcPr>
            <w:tcW w:w="740" w:type="dxa"/>
          </w:tcPr>
          <w:p w14:paraId="55F42FE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13DF14D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02FB7CC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8F3CD1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4A38E716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406223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7. If less than 100 percent of eligible cases and/or controls were selected for the study, were the cases and/or controls randomly selected from those eligible?</w:t>
            </w:r>
          </w:p>
        </w:tc>
        <w:tc>
          <w:tcPr>
            <w:tcW w:w="740" w:type="dxa"/>
          </w:tcPr>
          <w:p w14:paraId="7A5B6F0B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20BFFBC0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0029A6E2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0CC3E6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1C0F0263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06DB3F79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8. Was there use of concurrent controls?</w:t>
            </w:r>
          </w:p>
        </w:tc>
        <w:tc>
          <w:tcPr>
            <w:tcW w:w="740" w:type="dxa"/>
          </w:tcPr>
          <w:p w14:paraId="241EBE9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4A82016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87C3A0F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12D94FA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468286BA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187765D7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9. Were the investigators able to confirm that the exposure/risk occurred prior to the development of the condition or event that defined a participant as a case?</w:t>
            </w:r>
          </w:p>
        </w:tc>
        <w:tc>
          <w:tcPr>
            <w:tcW w:w="740" w:type="dxa"/>
          </w:tcPr>
          <w:p w14:paraId="378A9B8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5B7D939C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7B94B46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0BB3989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35D25054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60606DFF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</w:t>
            </w:r>
            <w:r w:rsidRPr="00C57CD0">
              <w:rPr>
                <w:rFonts w:ascii="Times New Roman" w:eastAsia="PMingLiU" w:hAnsi="Times New Roman" w:cs="Times New Roman"/>
                <w:color w:val="000000" w:themeColor="text1"/>
                <w:sz w:val="22"/>
                <w:szCs w:val="22"/>
                <w:lang w:eastAsia="zh-TW"/>
              </w:rPr>
              <w:t>0</w:t>
            </w: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. Were the assessors of exposure/risk blinded to the case or control status of participants?</w:t>
            </w:r>
          </w:p>
        </w:tc>
        <w:tc>
          <w:tcPr>
            <w:tcW w:w="740" w:type="dxa"/>
          </w:tcPr>
          <w:p w14:paraId="6E68B46A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41DE2C1C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034F13B4" w14:textId="77777777" w:rsidR="004609A9" w:rsidRPr="00C57CD0" w:rsidRDefault="004609A9" w:rsidP="00E659A8">
            <w:pPr>
              <w:spacing w:line="240" w:lineRule="exact"/>
              <w:ind w:firstLine="0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  <w:tr w:rsidR="004609A9" w:rsidRPr="00C57CD0" w14:paraId="5CC91B5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122" w:type="dxa"/>
            <w:vMerge/>
          </w:tcPr>
          <w:p w14:paraId="03F1952E" w14:textId="77777777" w:rsidR="004609A9" w:rsidRPr="00C57CD0" w:rsidRDefault="004609A9" w:rsidP="00E659A8">
            <w:pPr>
              <w:spacing w:line="240" w:lineRule="exact"/>
              <w:ind w:firstLine="0"/>
              <w:rPr>
                <w:rFonts w:ascii="Times New Roman" w:eastAsia="PMingLiU" w:hAnsi="Times New Roman" w:cs="Times New Roman"/>
                <w:b w:val="0"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221" w:type="dxa"/>
          </w:tcPr>
          <w:p w14:paraId="65F4B248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11. Were key potential confounding variables measured and adjusted</w:t>
            </w:r>
            <w:r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 xml:space="preserve"> statistically in the analy</w:t>
            </w: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ses? If matching was used, did the investigators account for mat</w:t>
            </w:r>
            <w:r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ching during study analysis</w:t>
            </w:r>
            <w:r w:rsidRPr="00C57CD0">
              <w:rPr>
                <w:rFonts w:ascii="Times New Roman" w:hAnsi="Times New Roman" w:cs="Times New Roman"/>
                <w:color w:val="000000" w:themeColor="text1"/>
                <w:sz w:val="22"/>
                <w:szCs w:val="22"/>
              </w:rPr>
              <w:t>?</w:t>
            </w:r>
          </w:p>
        </w:tc>
        <w:tc>
          <w:tcPr>
            <w:tcW w:w="740" w:type="dxa"/>
          </w:tcPr>
          <w:p w14:paraId="77686805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819" w:type="dxa"/>
          </w:tcPr>
          <w:p w14:paraId="7B6B8864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  <w:tc>
          <w:tcPr>
            <w:tcW w:w="1048" w:type="dxa"/>
          </w:tcPr>
          <w:p w14:paraId="675C58D7" w14:textId="77777777" w:rsidR="004609A9" w:rsidRPr="00C57CD0" w:rsidRDefault="004609A9" w:rsidP="00E659A8">
            <w:pPr>
              <w:spacing w:line="24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 w:themeColor="text1"/>
                <w:sz w:val="22"/>
                <w:szCs w:val="22"/>
                <w:lang w:eastAsia="zh-TW"/>
              </w:rPr>
            </w:pPr>
          </w:p>
        </w:tc>
      </w:tr>
    </w:tbl>
    <w:p w14:paraId="2A2A3C95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</w:pPr>
    </w:p>
    <w:p w14:paraId="3162FC84" w14:textId="77777777" w:rsidR="004609A9" w:rsidRPr="00BE464A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3D7E2C5E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2C78F8E0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37F08457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2111C4B7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41B4626B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403076B7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1E472E23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2BC1BE85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42B6CAEF" w14:textId="77777777" w:rsidR="004609A9" w:rsidRDefault="004609A9" w:rsidP="004609A9">
      <w:pPr>
        <w:spacing w:after="0"/>
        <w:ind w:firstLine="0"/>
        <w:rPr>
          <w:rFonts w:ascii="Times New Roman" w:eastAsiaTheme="minorEastAsia" w:hAnsi="Times New Roman" w:cs="Times New Roman"/>
          <w:b/>
          <w:lang w:eastAsia="zh-CN"/>
        </w:rPr>
      </w:pPr>
    </w:p>
    <w:p w14:paraId="6F7315E7" w14:textId="2300C3B7" w:rsidR="00077A74" w:rsidRDefault="00086F73" w:rsidP="004609A9">
      <w:pPr>
        <w:spacing w:line="259" w:lineRule="auto"/>
        <w:ind w:firstLine="0"/>
        <w:jc w:val="left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b/>
          <w:lang w:eastAsia="zh-CN"/>
        </w:rPr>
        <w:br w:type="page"/>
      </w:r>
      <w:r w:rsidR="00077A74" w:rsidRPr="00077A74">
        <w:rPr>
          <w:rFonts w:ascii="Times New Roman" w:eastAsiaTheme="minorEastAsia" w:hAnsi="Times New Roman" w:cs="Times New Roman"/>
          <w:b/>
          <w:lang w:eastAsia="zh-CN"/>
        </w:rPr>
        <w:lastRenderedPageBreak/>
        <w:t>Table S</w:t>
      </w:r>
      <w:r w:rsidR="004609A9">
        <w:rPr>
          <w:rFonts w:ascii="Times New Roman" w:eastAsia="PMingLiU" w:hAnsi="Times New Roman" w:cs="Times New Roman"/>
          <w:b/>
          <w:lang w:eastAsia="zh-TW"/>
        </w:rPr>
        <w:t>3</w:t>
      </w:r>
      <w:r w:rsidR="00077A74" w:rsidRPr="00077A74">
        <w:rPr>
          <w:rFonts w:ascii="Times New Roman" w:eastAsiaTheme="minorEastAsia" w:hAnsi="Times New Roman" w:cs="Times New Roman"/>
          <w:b/>
          <w:lang w:eastAsia="zh-CN"/>
        </w:rPr>
        <w:t>.</w:t>
      </w:r>
      <w:r w:rsidR="00AC270D">
        <w:rPr>
          <w:rFonts w:ascii="Times New Roman" w:eastAsiaTheme="minorEastAsia" w:hAnsi="Times New Roman" w:cs="Times New Roman"/>
          <w:lang w:eastAsia="zh-CN"/>
        </w:rPr>
        <w:t xml:space="preserve"> S</w:t>
      </w:r>
      <w:r w:rsidR="00077A74" w:rsidRPr="00077A74">
        <w:rPr>
          <w:rFonts w:ascii="Times New Roman" w:eastAsiaTheme="minorEastAsia" w:hAnsi="Times New Roman" w:cs="Times New Roman"/>
          <w:lang w:eastAsia="zh-CN"/>
        </w:rPr>
        <w:t>tudy characteristics of included studies.</w:t>
      </w:r>
    </w:p>
    <w:tbl>
      <w:tblPr>
        <w:tblW w:w="12762" w:type="dxa"/>
        <w:tblInd w:w="-142" w:type="dxa"/>
        <w:tblCellMar>
          <w:left w:w="28" w:type="dxa"/>
          <w:right w:w="28" w:type="dxa"/>
        </w:tblCellMar>
        <w:tblLook w:val="04A0" w:firstRow="1" w:lastRow="0" w:firstColumn="1" w:lastColumn="0" w:noHBand="0" w:noVBand="1"/>
      </w:tblPr>
      <w:tblGrid>
        <w:gridCol w:w="1106"/>
        <w:gridCol w:w="394"/>
        <w:gridCol w:w="705"/>
        <w:gridCol w:w="519"/>
        <w:gridCol w:w="803"/>
        <w:gridCol w:w="919"/>
        <w:gridCol w:w="625"/>
        <w:gridCol w:w="616"/>
        <w:gridCol w:w="714"/>
        <w:gridCol w:w="416"/>
        <w:gridCol w:w="892"/>
        <w:gridCol w:w="981"/>
        <w:gridCol w:w="643"/>
        <w:gridCol w:w="510"/>
        <w:gridCol w:w="661"/>
        <w:gridCol w:w="2258"/>
      </w:tblGrid>
      <w:tr w:rsidR="000E4295" w:rsidRPr="008D2EFC" w14:paraId="6C1E8115" w14:textId="77777777" w:rsidTr="00D4303A">
        <w:trPr>
          <w:trHeight w:val="840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ABBE08" w14:textId="074C62BE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Authors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A61B10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Year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690CB4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Country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1931B4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Study Design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73856B" w14:textId="77777777" w:rsidR="000E4295" w:rsidRDefault="000E4295" w:rsidP="008D2EFC">
            <w:pPr>
              <w:wordWrap w:val="0"/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 xml:space="preserve">First date of </w:t>
            </w:r>
          </w:p>
          <w:p w14:paraId="179497D7" w14:textId="28FBD6FE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enrollment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91D797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Number of observations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089673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Average of age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805E0B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Severity (%)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A4A289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Mortality (%)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FC5A1C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Male (%)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198CDC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Cardiac comorbidity (%)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3D9F99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Hypertension (%)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209BF5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Diabetes mellitus (%)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0BC4A4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COPD (%)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83C216" w14:textId="77777777" w:rsidR="000E4295" w:rsidRPr="008D2EFC" w:rsidRDefault="000E4295" w:rsidP="008D2EFC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Smoking (%)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B99F3C" w14:textId="77777777" w:rsidR="000E4295" w:rsidRPr="008D2EFC" w:rsidRDefault="000E4295" w:rsidP="008D2EFC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b/>
                <w:bCs/>
                <w:color w:val="000000"/>
                <w:sz w:val="16"/>
                <w:szCs w:val="16"/>
                <w:lang w:val="en-US" w:eastAsia="zh-TW"/>
              </w:rPr>
              <w:t>Symptoms</w:t>
            </w:r>
          </w:p>
        </w:tc>
      </w:tr>
      <w:tr w:rsidR="000E4295" w:rsidRPr="008D2EFC" w14:paraId="432AFFD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4AFCFC" w14:textId="544E9E65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Xia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PEVuZE5vdGU+PENpdGU+PEF1dGhvcj5YaWE8L0F1dGhvcj48WWVhcj4yMDIwPC9ZZWFyPjxSZWNO
dW0+MTwvUmVjTnVtPjxEaXNwbGF5VGV4dD48c3R5bGUgZmFjZT0ic3VwZXJzY3JpcHQiPjE8L3N0
eWxlPjwvRGlzcGxheVRleHQ+PHJlY29yZD48cmVjLW51bWJlcj4xPC9yZWMtbnVtYmVyPjxmb3Jl
aWduLWtleXM+PGtleSBhcHA9IkVOIiBkYi1pZD0iZXd0OXNkZDk5cHhhOXZld3p3YnZ6djUyeGYy
MnJleHNwOTlmIiB0aW1lc3RhbXA9IjE2MDIwNTczMjEiPjE8L2tleT48L2ZvcmVpZ24ta2V5cz48
cmVmLXR5cGUgbmFtZT0iSm91cm5hbCBBcnRpY2xlIj4xNzwvcmVmLXR5cGU+PGNvbnRyaWJ1dG9y
cz48YXV0aG9ycz48YXV0aG9yPlhpYSwgVy48L2F1dGhvcj48YXV0aG9yPlNoYW8sIEouPC9hdXRo
b3I+PGF1dGhvcj5HdW8sIFkuPC9hdXRob3I+PGF1dGhvcj5QZW5nLCBYLjwvYXV0aG9yPjxhdXRo
b3I+TGksIFouPC9hdXRob3I+PGF1dGhvcj5IdSwgRC48L2F1dGhvcj48L2F1dGhvcnM+PC9jb250
cmlidXRvcnM+PGF1dGgtYWRkcmVzcz5EZXBhcnRtZW50IG9mIEltYWdpbmcgQ2VudGVyLCBXdWhh
biBDaGlsZHJlbiZhcG9zO3MgSG9zcGl0YWwgKFd1aGFuIE1hdGVybmFsIGFuZCBDaGlsZCBIZWFs
dGhjYXJlIEhvc3BpdGFsKSwgVG9uZ2ppIE1lZGljYWwgQ29sbGVnZSwgSHVhemhvbmcgVW5pdmVy
c2l0eSBvZiBTY2llbmNlIGFuZCBUZWNobm9sb2d5LCBXdWhhbiwgSHViZWksIENoaW5hLiYjeEQ7
RGVwYXJ0bWVudCBvZiBSYWRpb2xvZ3ksIFRvbmdqaSBIb3NwaXRhbCwgVG9uZ2ppIE1lZGljYWwg
Q29sbGVnZSwgSHVhemhvbmcgVW5pdmVyc2l0eSBvZiBTY2llbmNlIGFuZCBUZWNobm9sb2d5LCBX
dWhhbiwgSHViZWksIENoaW5hLjwvYXV0aC1hZGRyZXNzPjx0aXRsZXM+PHRpdGxlPkNsaW5pY2Fs
IGFuZCBDVCBmZWF0dXJlcyBpbiBwZWRpYXRyaWMgcGF0aWVudHMgd2l0aCBDT1ZJRC0xOSBpbmZl
Y3Rpb246IERpZmZlcmVudCBwb2ludHMgZnJvbSBhZHVsdHM8L3RpdGxlPjxzZWNvbmRhcnktdGl0
bGU+UGVkaWF0ciBQdWxtb25vbDwvc2Vjb25kYXJ5LXRpdGxlPjwvdGl0bGVzPjxwZXJpb2RpY2Fs
PjxmdWxsLXRpdGxlPlBlZGlhdHIgUHVsbW9ub2w8L2Z1bGwtdGl0bGU+PC9wZXJpb2RpY2FsPjxw
YWdlcz4xMTY5LTExNzQ8L3BhZ2VzPjx2b2x1bWU+NTU8L3ZvbHVtZT48bnVtYmVyPjU8L251bWJl
cj48ZWRpdGlvbj4yMDIwLzAzLzA3PC9lZGl0aW9uPjxrZXl3b3Jkcz48a2V5d29yZD5BZG9sZXNj
ZW50PC9rZXl3b3JkPjxrZXl3b3JkPkFnZSBGYWN0b3JzPC9rZXl3b3JkPjxrZXl3b3JkPkJldGFj
b3JvbmF2aXJ1cy8qaXNvbGF0aW9uICZhbXA7IHB1cmlmaWNhdGlvbjwva2V5d29yZD48a2V5d29y
ZD5DaGlsZDwva2V5d29yZD48a2V5d29yZD5DaGlsZCwgUHJlc2Nob29sPC9rZXl3b3JkPjxrZXl3
b3JkPkNvcm9uYXZpcnVzIEluZmVjdGlvbnMvKmRpYWdub3Npcy9kaWFnbm9zdGljIGltYWdpbmcv
ZXBpZGVtaW9sb2d5L3Zpcm9sb2d5PC9rZXl3b3JkPjxrZXl3b3JkPkZlbWFsZTwva2V5d29yZD48
a2V5d29yZD5IdW1hbnM8L2tleXdvcmQ+PGtleXdvcmQ+SW5mYW50PC9rZXl3b3JkPjxrZXl3b3Jk
PkluZmFudCwgTmV3Ym9ybjwva2V5d29yZD48a2V5d29yZD5MdW5nL2RpYWdub3N0aWMgaW1hZ2lu
Zy9wYXRob2xvZ3kvdmlyb2xvZ3k8L2tleXdvcmQ+PGtleXdvcmQ+TWFsZTwva2V5d29yZD48a2V5
d29yZD5QYW5kZW1pY3M8L2tleXdvcmQ+PGtleXdvcmQ+UGVkaWF0cmljcy9tZXRob2RzPC9rZXl3
b3JkPjxrZXl3b3JkPlBuZXVtb25pYSwgVmlyYWwvKmRpYWdub3Npcy9kaWFnbm9zdGljIGltYWdp
bmcvZXBpZGVtaW9sb2d5L3Zpcm9sb2d5PC9rZXl3b3JkPjxrZXl3b3JkPlByb2NhbGNpdG9uaW4v
YW5hbHlzaXM8L2tleXdvcmQ+PGtleXdvcmQ+UmV0cm9zcGVjdGl2ZSBTdHVkaWVzPC9rZXl3b3Jk
PjxrZXl3b3JkPlRvbW9ncmFwaHksIFgtUmF5IENvbXB1dGVkL21ldGhvZHM8L2tleXdvcmQ+PGtl
eXdvcmQ+KmNvdmlkLTE5PC9rZXl3b3JkPjxrZXl3b3JkPipjaGlsZDwva2V5d29yZD48a2V5d29y
ZD4qY2xpbmljYWwgZmVhdHVyZXM8L2tleXdvcmQ+PGtleXdvcmQ+KmluZmVjdGlvbjwva2V5d29y
ZD48a2V5d29yZD4qdG9tb2dyYXBoeTwva2V5d29yZD48L2tleXdvcmRzPjxkYXRlcz48eWVhcj4y
MDIwPC95ZWFyPjxwdWItZGF0ZXM+PGRhdGU+TWF5PC9kYXRlPjwvcHViLWRhdGVzPjwvZGF0ZXM+
PGlzYm4+MTA5OS0wNDk2IChFbGVjdHJvbmljKSYjeEQ7MTA5OS0wNDk2IChMaW5raW5nKTwvaXNi
bj48YWNjZXNzaW9uLW51bT4zMjEzNDIwNTwvYWNjZXNzaW9uLW51bT48dXJscz48cmVsYXRlZC11
cmxzPjx1cmw+aHR0cHM6Ly93d3cubmNiaS5ubG0ubmloLmdvdi9wdWJtZWQvMzIxMzQyMDU8L3Vy
bD48L3JlbGF0ZWQtdXJscz48L3VybHM+PGN1c3RvbTI+UE1DNzE2ODA3MTwvY3VzdG9tMj48ZWxl
Y3Ryb25pYy1yZXNvdXJjZS1udW0+MTAuMTAwMi9wcHVsLjI0NzE4PC9lbGVjdHJvbmljLXJlc291
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PEVuZE5vdGU+PENpdGU+PEF1dGhvcj5YaWE8L0F1dGhvcj48WWVhcj4yMDIwPC9ZZWFyPjxSZWNO
dW0+MTwvUmVjTnVtPjxEaXNwbGF5VGV4dD48c3R5bGUgZmFjZT0ic3VwZXJzY3JpcHQiPjE8L3N0
eWxlPjwvRGlzcGxheVRleHQ+PHJlY29yZD48cmVjLW51bWJlcj4xPC9yZWMtbnVtYmVyPjxmb3Jl
aWduLWtleXM+PGtleSBhcHA9IkVOIiBkYi1pZD0iZXd0OXNkZDk5cHhhOXZld3p3YnZ6djUyeGYy
MnJleHNwOTlmIiB0aW1lc3RhbXA9IjE2MDIwNTczMjEiPjE8L2tleT48L2ZvcmVpZ24ta2V5cz48
cmVmLXR5cGUgbmFtZT0iSm91cm5hbCBBcnRpY2xlIj4xNzwvcmVmLXR5cGU+PGNvbnRyaWJ1dG9y
cz48YXV0aG9ycz48YXV0aG9yPlhpYSwgVy48L2F1dGhvcj48YXV0aG9yPlNoYW8sIEouPC9hdXRo
b3I+PGF1dGhvcj5HdW8sIFkuPC9hdXRob3I+PGF1dGhvcj5QZW5nLCBYLjwvYXV0aG9yPjxhdXRo
b3I+TGksIFouPC9hdXRob3I+PGF1dGhvcj5IdSwgRC48L2F1dGhvcj48L2F1dGhvcnM+PC9jb250
cmlidXRvcnM+PGF1dGgtYWRkcmVzcz5EZXBhcnRtZW50IG9mIEltYWdpbmcgQ2VudGVyLCBXdWhh
biBDaGlsZHJlbiZhcG9zO3MgSG9zcGl0YWwgKFd1aGFuIE1hdGVybmFsIGFuZCBDaGlsZCBIZWFs
dGhjYXJlIEhvc3BpdGFsKSwgVG9uZ2ppIE1lZGljYWwgQ29sbGVnZSwgSHVhemhvbmcgVW5pdmVy
c2l0eSBvZiBTY2llbmNlIGFuZCBUZWNobm9sb2d5LCBXdWhhbiwgSHViZWksIENoaW5hLiYjeEQ7
RGVwYXJ0bWVudCBvZiBSYWRpb2xvZ3ksIFRvbmdqaSBIb3NwaXRhbCwgVG9uZ2ppIE1lZGljYWwg
Q29sbGVnZSwgSHVhemhvbmcgVW5pdmVyc2l0eSBvZiBTY2llbmNlIGFuZCBUZWNobm9sb2d5LCBX
dWhhbiwgSHViZWksIENoaW5hLjwvYXV0aC1hZGRyZXNzPjx0aXRsZXM+PHRpdGxlPkNsaW5pY2Fs
IGFuZCBDVCBmZWF0dXJlcyBpbiBwZWRpYXRyaWMgcGF0aWVudHMgd2l0aCBDT1ZJRC0xOSBpbmZl
Y3Rpb246IERpZmZlcmVudCBwb2ludHMgZnJvbSBhZHVsdHM8L3RpdGxlPjxzZWNvbmRhcnktdGl0
bGU+UGVkaWF0ciBQdWxtb25vbDwvc2Vjb25kYXJ5LXRpdGxlPjwvdGl0bGVzPjxwZXJpb2RpY2Fs
PjxmdWxsLXRpdGxlPlBlZGlhdHIgUHVsbW9ub2w8L2Z1bGwtdGl0bGU+PC9wZXJpb2RpY2FsPjxw
YWdlcz4xMTY5LTExNzQ8L3BhZ2VzPjx2b2x1bWU+NTU8L3ZvbHVtZT48bnVtYmVyPjU8L251bWJl
cj48ZWRpdGlvbj4yMDIwLzAzLzA3PC9lZGl0aW9uPjxrZXl3b3Jkcz48a2V5d29yZD5BZG9sZXNj
ZW50PC9rZXl3b3JkPjxrZXl3b3JkPkFnZSBGYWN0b3JzPC9rZXl3b3JkPjxrZXl3b3JkPkJldGFj
b3JvbmF2aXJ1cy8qaXNvbGF0aW9uICZhbXA7IHB1cmlmaWNhdGlvbjwva2V5d29yZD48a2V5d29y
ZD5DaGlsZDwva2V5d29yZD48a2V5d29yZD5DaGlsZCwgUHJlc2Nob29sPC9rZXl3b3JkPjxrZXl3
b3JkPkNvcm9uYXZpcnVzIEluZmVjdGlvbnMvKmRpYWdub3Npcy9kaWFnbm9zdGljIGltYWdpbmcv
ZXBpZGVtaW9sb2d5L3Zpcm9sb2d5PC9rZXl3b3JkPjxrZXl3b3JkPkZlbWFsZTwva2V5d29yZD48
a2V5d29yZD5IdW1hbnM8L2tleXdvcmQ+PGtleXdvcmQ+SW5mYW50PC9rZXl3b3JkPjxrZXl3b3Jk
PkluZmFudCwgTmV3Ym9ybjwva2V5d29yZD48a2V5d29yZD5MdW5nL2RpYWdub3N0aWMgaW1hZ2lu
Zy9wYXRob2xvZ3kvdmlyb2xvZ3k8L2tleXdvcmQ+PGtleXdvcmQ+TWFsZTwva2V5d29yZD48a2V5
d29yZD5QYW5kZW1pY3M8L2tleXdvcmQ+PGtleXdvcmQ+UGVkaWF0cmljcy9tZXRob2RzPC9rZXl3
b3JkPjxrZXl3b3JkPlBuZXVtb25pYSwgVmlyYWwvKmRpYWdub3Npcy9kaWFnbm9zdGljIGltYWdp
bmcvZXBpZGVtaW9sb2d5L3Zpcm9sb2d5PC9rZXl3b3JkPjxrZXl3b3JkPlByb2NhbGNpdG9uaW4v
YW5hbHlzaXM8L2tleXdvcmQ+PGtleXdvcmQ+UmV0cm9zcGVjdGl2ZSBTdHVkaWVzPC9rZXl3b3Jk
PjxrZXl3b3JkPlRvbW9ncmFwaHksIFgtUmF5IENvbXB1dGVkL21ldGhvZHM8L2tleXdvcmQ+PGtl
eXdvcmQ+KmNvdmlkLTE5PC9rZXl3b3JkPjxrZXl3b3JkPipjaGlsZDwva2V5d29yZD48a2V5d29y
ZD4qY2xpbmljYWwgZmVhdHVyZXM8L2tleXdvcmQ+PGtleXdvcmQ+KmluZmVjdGlvbjwva2V5d29y
ZD48a2V5d29yZD4qdG9tb2dyYXBoeTwva2V5d29yZD48L2tleXdvcmRzPjxkYXRlcz48eWVhcj4y
MDIwPC95ZWFyPjxwdWItZGF0ZXM+PGRhdGU+TWF5PC9kYXRlPjwvcHViLWRhdGVzPjwvZGF0ZXM+
PGlzYm4+MTA5OS0wNDk2IChFbGVjdHJvbmljKSYjeEQ7MTA5OS0wNDk2IChMaW5raW5nKTwvaXNi
bj48YWNjZXNzaW9uLW51bT4zMjEzNDIwNTwvYWNjZXNzaW9uLW51bT48dXJscz48cmVsYXRlZC11
cmxzPjx1cmw+aHR0cHM6Ly93d3cubmNiaS5ubG0ubmloLmdvdi9wdWJtZWQvMzIxMzQyMDU8L3Vy
bD48L3JlbGF0ZWQtdXJscz48L3VybHM+PGN1c3RvbTI+UE1DNzE2ODA3MTwvY3VzdG9tMj48ZWxl
Y3Ryb25pYy1yZXNvdXJjZS1udW0+MTAuMTAwMi9wcHVsLjI0NzE4PC9lbGVjdHJvbmljLXJlc291
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C30C4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D84C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054F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CB5F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0E01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6ED7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4CF5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855A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EAE2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10D4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BF83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2966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5B3E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7A23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BD0F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FFBE0E" w14:textId="09143FC8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throat;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1CFCDF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A4E1DF" w14:textId="396754D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&lt;EndNote&gt;&lt;Cite&gt;&lt;Author&gt;Li&lt;/Author&gt;&lt;Year&gt;2020&lt;/Year&gt;&lt;RecNum&gt;2&lt;/RecNum&gt;&lt;DisplayText&gt;&lt;style face="superscript"&gt;2&lt;/style&gt;&lt;/DisplayText&gt;&lt;record&gt;&lt;rec-number&gt;2&lt;/rec-number&gt;&lt;foreign-keys&gt;&lt;key app="EN" db-id="ewt9sdd99pxa9vewzwbvzv52xf22rexsp99f" timestamp="1602057479"&gt;2&lt;/key&gt;&lt;/foreign-keys&gt;&lt;ref-type name="Journal Article"&gt;17&lt;/ref-type&gt;&lt;contributors&gt;&lt;authors&gt;&lt;author&gt;Li, Y.&lt;/author&gt;&lt;author&gt;Xia, L.&lt;/author&gt;&lt;/authors&gt;&lt;/contributors&gt;&lt;auth-address&gt;Department of Radiology, Tongji Hospital, Huazhong University of Science and Technology, 1095 Jiefang Ave, Wuhan, Hubei 430030, China.&lt;/auth-address&gt;&lt;titles&gt;&lt;title&gt;Coronavirus Disease 2019 (COVID-19): Role of Chest CT in Diagnosis and Management&lt;/title&gt;&lt;secondary-title&gt;AJR Am J Roentgenol&lt;/secondary-title&gt;&lt;/titles&gt;&lt;periodical&gt;&lt;full-title&gt;AJR Am J Roentgenol&lt;/full-title&gt;&lt;/periodical&gt;&lt;pages&gt;1280-1286&lt;/pages&gt;&lt;volume&gt;214&lt;/volume&gt;&lt;number&gt;6&lt;/number&gt;&lt;edition&gt;2020/03/05&lt;/edition&gt;&lt;keywords&gt;&lt;keyword&gt;Adult&lt;/keyword&gt;&lt;keyword&gt;Aged&lt;/keyword&gt;&lt;keyword&gt;Aged, 80 and over&lt;/keyword&gt;&lt;keyword&gt;Coronavirus Infections/*diagnostic imaging/therapy&lt;/keyword&gt;&lt;keyword&gt;Diagnostic Errors/statistics &amp;amp; numerical data&lt;/keyword&gt;&lt;keyword&gt;Female&lt;/keyword&gt;&lt;keyword&gt;Humans&lt;/keyword&gt;&lt;keyword&gt;Male&lt;/keyword&gt;&lt;keyword&gt;Middle Aged&lt;/keyword&gt;&lt;keyword&gt;Pandemics&lt;/keyword&gt;&lt;keyword&gt;Pneumonia, Viral/*diagnostic imaging/therapy&lt;/keyword&gt;&lt;keyword&gt;Radiography, Thoracic/methods&lt;/keyword&gt;&lt;keyword&gt;Retrospective Studies&lt;/keyword&gt;&lt;keyword&gt;*Tomography, X-Ray Computed&lt;/keyword&gt;&lt;keyword&gt;*ct&lt;/keyword&gt;&lt;keyword&gt;*SARS-CoV-2&lt;/keyword&gt;&lt;keyword&gt;*coronavirus disease 2019 (COVID-19)&lt;/keyword&gt;&lt;keyword&gt;*infectious diseases&lt;/keyword&gt;&lt;keyword&gt;*lung disease&lt;/keyword&gt;&lt;/keywords&gt;&lt;dates&gt;&lt;year&gt;2020&lt;/year&gt;&lt;pub-dates&gt;&lt;date&gt;Jun&lt;/date&gt;&lt;/pub-dates&gt;&lt;/dates&gt;&lt;isbn&gt;1546-3141 (Electronic)&amp;#xD;0361-803X (Linking)&lt;/isbn&gt;&lt;accession-num&gt;32130038&lt;/accession-num&gt;&lt;urls&gt;&lt;related-urls&gt;&lt;url&gt;https://www.ncbi.nlm.nih.gov/pubmed/32130038&lt;/url&gt;&lt;/related-urls&gt;&lt;/urls&gt;&lt;electronic-resource-num&gt;10.2214/AJR.20.22954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C30C4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7A05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4112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E49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C87F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DBF5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6FA0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7092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B21E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4656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732A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4484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A766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26F2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400B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FCD04D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</w:t>
            </w:r>
          </w:p>
        </w:tc>
      </w:tr>
      <w:tr w:rsidR="000E4295" w:rsidRPr="008D2EFC" w14:paraId="00C6769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1DA58B" w14:textId="18F8A7C0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PEVuZE5vdGU+PENpdGU+PEF1dGhvcj5aaHU8L0F1dGhvcj48WWVhcj4yMDIwPC9ZZWFyPjxSZWNO
dW0+MTU1PC9SZWNOdW0+PERpc3BsYXlUZXh0PjxzdHlsZSBmYWNlPSJzdXBlcnNjcmlwdCI+Mzwv
c3R5bGU+PC9EaXNwbGF5VGV4dD48cmVjb3JkPjxyZWMtbnVtYmVyPjE1NTwvcmVjLW51bWJlcj48
Zm9yZWlnbi1rZXlzPjxrZXkgYXBwPSJFTiIgZGItaWQ9ImV3dDlzZGQ5OXB4YTl2ZXd6d2J2enY1
MnhmMjJyZXhzcDk5ZiIgdGltZXN0YW1wPSIxNjAyNzQ0NjQ2Ij4xNTU8L2tleT48L2ZvcmVpZ24t
a2V5cz48cmVmLXR5cGUgbmFtZT0iSm91cm5hbCBBcnRpY2xlIj4xNzwvcmVmLXR5cGU+PGNvbnRy
aWJ1dG9ycz48YXV0aG9ycz48YXV0aG9yPlpodSwgWi4gVy48L2F1dGhvcj48YXV0aG9yPlRhbmcs
IEouIEouPC9hdXRob3I+PGF1dGhvcj5DaGFpLCBYLiBQLjwvYXV0aG9yPjxhdXRob3I+RmFuZywg
Wi4gRi48L2F1dGhvcj48YXV0aG9yPkxpdSwgUS4gTS48L2F1dGhvcj48YXV0aG9yPkh1LCBYLiBR
LjwvYXV0aG9yPjxhdXRob3I+WHUsIEQuIFkuPC9hdXRob3I+PGF1dGhvcj5UYW5nLCBMLjwvYXV0
aG9yPjxhdXRob3I+VGFpLCBTLjwvYXV0aG9yPjxhdXRob3I+V3UsIFkuIFouPC9hdXRob3I+PGF1
dGhvcj5aaG91LCBTLiBILjwvYXV0aG9yPjwvYXV0aG9ycz48L2NvbnRyaWJ1dG9ycz48YXV0aC1h
ZGRyZXNzPkRlcGFydG1lbnQgb2YgQ2FyZGlvbG9neSwgU2Vjb25kIFhpYW5neWEgSG9zcGl0YWwg
b2YgQ2VudHJhbCBTb3V0aCBVbml2ZXJzaXR5LCBDaGFuZ3NoYSA0MTAwMTEsIENoaW5hLiYjeEQ7
RW1lcmdlbmN5IERlcHJhdG1lbnQsIFNlY29uZCBYaWFuZ3lhIEhvc3BpdGFsIG9mIENlbnRyYWwg
U291dGggVW5pdmVyc2l0eSwgQ2hhbmdzaGEgNDEwMDExLCBDaGluYS4mI3hEO0RlcGFydG1lbnQg
b2YgUmFkaW9sb2d5LFNlY29uZCBYaWFuZ3lhIEhvc3BpdGFsIG9mIENlbnRyYWwgU291dGggVW5p
dmVyc2l0eSwgQ2hhbmdzaGEgNDEwMDExLCBDaGluYS48L2F1dGgtYWRkcmVzcz48dGl0bGVzPjx0
aXRsZT5bQ29tcGFyaXNvbiBvZiBoZWFydCBmYWlsdXJlIGFuZCBDT1ZJRC0xOSBpbiBjaGVzdCBD
VCBmZWF0dXJlcyBhbmQgY2xpbmljYWwgY2hhcmFjdGVyaXN0aWNzXTwvdGl0bGU+PHNlY29uZGFy
eS10aXRsZT5aaG9uZ2h1YSBYaW4gWHVlIEd1YW4gQmluZyBaYSBaaGk8L3NlY29uZGFyeS10aXRs
ZT48L3RpdGxlcz48cGVyaW9kaWNhbD48ZnVsbC10aXRsZT5aaG9uZ2h1YSBYaW4gWHVlIEd1YW4g
QmluZyBaYSBaaGk8L2Z1bGwtdGl0bGU+PC9wZXJpb2RpY2FsPjxwYWdlcz40NjctNDcxPC9wYWdl
cz48dm9sdW1lPjQ4PC92b2x1bWU+PG51bWJlcj42PC9udW1iZXI+PGVkaXRpb24+MjAyMC8wMy8w
NTwvZWRpdGlvbj48a2V5d29yZHM+PGtleXdvcmQ+KkJldGFjb3JvbmF2aXJ1czwva2V5d29yZD48
a2V5d29yZD4qQ29yb25hdmlydXMgSW5mZWN0aW9ucy9jb21wbGljYXRpb25zL2RpYWdub3N0aWMg
aW1hZ2luZzwva2V5d29yZD48a2V5d29yZD4qSGVhcnQgRmFpbHVyZS9ldGlvbG9neTwva2V5d29y
ZD48a2V5d29yZD5IdW1hbnM8L2tleXdvcmQ+PGtleXdvcmQ+KlBhbmRlbWljczwva2V5d29yZD48
a2V5d29yZD4qUG5ldW1vbmlhLCBWaXJhbC9jb21wbGljYXRpb25zL2RpYWdub3N0aWMgaW1hZ2lu
Zzwva2V5d29yZD48a2V5d29yZD5SZXRyb3NwZWN0aXZlIFN0dWRpZXM8L2tleXdvcmQ+PGtleXdv
cmQ+KlRvbW9ncmFwaHksIFgtUmF5IENvbXB1dGVkPC9rZXl3b3JkPjxrZXl3b3JkPkNvdmlkLTE5
PC9rZXl3b3JkPjxrZXl3b3JkPkhlYXJ0IGZhaWx1cmU8L2tleXdvcmQ+PGtleXdvcmQ+UHVsbW9u
YXJ5IGNvbXB1dGVkIHRvbW9ncmFwaHk8L2tleXdvcmQ+PC9rZXl3b3Jkcz48ZGF0ZXM+PHllYXI+
MjAyMDwveWVhcj48cHViLWRhdGVzPjxkYXRlPkp1biAyNDwvZGF0ZT48L3B1Yi1kYXRlcz48L2Rh
dGVzPjxpc2JuPjAyNTMtMzc1OCAoUHJpbnQpJiN4RDswMjUzLTM3NTggKExpbmtpbmcpPC9pc2Ju
PjxhY2Nlc3Npb24tbnVtPjMyMTI5NTgzPC9hY2Nlc3Npb24tbnVtPjx1cmxzPjxyZWxhdGVkLXVy
bHM+PHVybD5odHRwczovL3d3dy5uY2JpLm5sbS5uaWguZ292L3B1Ym1lZC8zMjEyOTU4MzwvdXJs
PjwvcmVsYXRlZC11cmxzPjwvdXJscz48ZWxlY3Ryb25pYy1yZXNvdXJjZS1udW0+MTAuMzc2MC9j
bWEuai5jbjExMjE0OC0yMDIwMDIxOC0wMDA5MzwvZWxlY3Ryb25pYy1yZXNvdXJjZS1udW0+PC9y
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PEVuZE5vdGU+PENpdGU+PEF1dGhvcj5aaHU8L0F1dGhvcj48WWVhcj4yMDIwPC9ZZWFyPjxSZWNO
dW0+MTU1PC9SZWNOdW0+PERpc3BsYXlUZXh0PjxzdHlsZSBmYWNlPSJzdXBlcnNjcmlwdCI+Mzwv
c3R5bGU+PC9EaXNwbGF5VGV4dD48cmVjb3JkPjxyZWMtbnVtYmVyPjE1NTwvcmVjLW51bWJlcj48
Zm9yZWlnbi1rZXlzPjxrZXkgYXBwPSJFTiIgZGItaWQ9ImV3dDlzZGQ5OXB4YTl2ZXd6d2J2enY1
MnhmMjJyZXhzcDk5ZiIgdGltZXN0YW1wPSIxNjAyNzQ0NjQ2Ij4xNTU8L2tleT48L2ZvcmVpZ24t
a2V5cz48cmVmLXR5cGUgbmFtZT0iSm91cm5hbCBBcnRpY2xlIj4xNzwvcmVmLXR5cGU+PGNvbnRy
aWJ1dG9ycz48YXV0aG9ycz48YXV0aG9yPlpodSwgWi4gVy48L2F1dGhvcj48YXV0aG9yPlRhbmcs
IEouIEouPC9hdXRob3I+PGF1dGhvcj5DaGFpLCBYLiBQLjwvYXV0aG9yPjxhdXRob3I+RmFuZywg
Wi4gRi48L2F1dGhvcj48YXV0aG9yPkxpdSwgUS4gTS48L2F1dGhvcj48YXV0aG9yPkh1LCBYLiBR
LjwvYXV0aG9yPjxhdXRob3I+WHUsIEQuIFkuPC9hdXRob3I+PGF1dGhvcj5UYW5nLCBMLjwvYXV0
aG9yPjxhdXRob3I+VGFpLCBTLjwvYXV0aG9yPjxhdXRob3I+V3UsIFkuIFouPC9hdXRob3I+PGF1
dGhvcj5aaG91LCBTLiBILjwvYXV0aG9yPjwvYXV0aG9ycz48L2NvbnRyaWJ1dG9ycz48YXV0aC1h
ZGRyZXNzPkRlcGFydG1lbnQgb2YgQ2FyZGlvbG9neSwgU2Vjb25kIFhpYW5neWEgSG9zcGl0YWwg
b2YgQ2VudHJhbCBTb3V0aCBVbml2ZXJzaXR5LCBDaGFuZ3NoYSA0MTAwMTEsIENoaW5hLiYjeEQ7
RW1lcmdlbmN5IERlcHJhdG1lbnQsIFNlY29uZCBYaWFuZ3lhIEhvc3BpdGFsIG9mIENlbnRyYWwg
U291dGggVW5pdmVyc2l0eSwgQ2hhbmdzaGEgNDEwMDExLCBDaGluYS4mI3hEO0RlcGFydG1lbnQg
b2YgUmFkaW9sb2d5LFNlY29uZCBYaWFuZ3lhIEhvc3BpdGFsIG9mIENlbnRyYWwgU291dGggVW5p
dmVyc2l0eSwgQ2hhbmdzaGEgNDEwMDExLCBDaGluYS48L2F1dGgtYWRkcmVzcz48dGl0bGVzPjx0
aXRsZT5bQ29tcGFyaXNvbiBvZiBoZWFydCBmYWlsdXJlIGFuZCBDT1ZJRC0xOSBpbiBjaGVzdCBD
VCBmZWF0dXJlcyBhbmQgY2xpbmljYWwgY2hhcmFjdGVyaXN0aWNzXTwvdGl0bGU+PHNlY29uZGFy
eS10aXRsZT5aaG9uZ2h1YSBYaW4gWHVlIEd1YW4gQmluZyBaYSBaaGk8L3NlY29uZGFyeS10aXRs
ZT48L3RpdGxlcz48cGVyaW9kaWNhbD48ZnVsbC10aXRsZT5aaG9uZ2h1YSBYaW4gWHVlIEd1YW4g
QmluZyBaYSBaaGk8L2Z1bGwtdGl0bGU+PC9wZXJpb2RpY2FsPjxwYWdlcz40NjctNDcxPC9wYWdl
cz48dm9sdW1lPjQ4PC92b2x1bWU+PG51bWJlcj42PC9udW1iZXI+PGVkaXRpb24+MjAyMC8wMy8w
NTwvZWRpdGlvbj48a2V5d29yZHM+PGtleXdvcmQ+KkJldGFjb3JvbmF2aXJ1czwva2V5d29yZD48
a2V5d29yZD4qQ29yb25hdmlydXMgSW5mZWN0aW9ucy9jb21wbGljYXRpb25zL2RpYWdub3N0aWMg
aW1hZ2luZzwva2V5d29yZD48a2V5d29yZD4qSGVhcnQgRmFpbHVyZS9ldGlvbG9neTwva2V5d29y
ZD48a2V5d29yZD5IdW1hbnM8L2tleXdvcmQ+PGtleXdvcmQ+KlBhbmRlbWljczwva2V5d29yZD48
a2V5d29yZD4qUG5ldW1vbmlhLCBWaXJhbC9jb21wbGljYXRpb25zL2RpYWdub3N0aWMgaW1hZ2lu
Zzwva2V5d29yZD48a2V5d29yZD5SZXRyb3NwZWN0aXZlIFN0dWRpZXM8L2tleXdvcmQ+PGtleXdv
cmQ+KlRvbW9ncmFwaHksIFgtUmF5IENvbXB1dGVkPC9rZXl3b3JkPjxrZXl3b3JkPkNvdmlkLTE5
PC9rZXl3b3JkPjxrZXl3b3JkPkhlYXJ0IGZhaWx1cmU8L2tleXdvcmQ+PGtleXdvcmQ+UHVsbW9u
YXJ5IGNvbXB1dGVkIHRvbW9ncmFwaHk8L2tleXdvcmQ+PC9rZXl3b3Jkcz48ZGF0ZXM+PHllYXI+
MjAyMDwveWVhcj48cHViLWRhdGVzPjxkYXRlPkp1biAyNDwvZGF0ZT48L3B1Yi1kYXRlcz48L2Rh
dGVzPjxpc2JuPjAyNTMtMzc1OCAoUHJpbnQpJiN4RDswMjUzLTM3NTggKExpbmtpbmcpPC9pc2Ju
PjxhY2Nlc3Npb24tbnVtPjMyMTI5NTgzPC9hY2Nlc3Npb24tbnVtPjx1cmxzPjxyZWxhdGVkLXVy
bHM+PHVybD5odHRwczovL3d3dy5uY2JpLm5sbS5uaWguZ292L3B1Ym1lZC8zMjEyOTU4MzwvdXJs
PjwvcmVsYXRlZC11cmxzPjwvdXJscz48ZWxlY3Ryb25pYy1yZXNvdXJjZS1udW0+MTAuMzc2MC9j
bWEuai5jbjExMjE0OC0yMDIwMDIxOC0wMDA5MzwvZWxlY3Ryb25pYy1yZXNvdXJjZS1udW0+PC9y
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28589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64A8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A028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309C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DFC1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FCA1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BC41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3ADE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6DD2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30BB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9929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DC120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ACE1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492E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8A13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DCEE1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</w:tr>
      <w:tr w:rsidR="000E4295" w:rsidRPr="008D2EFC" w14:paraId="0463BFC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BF5092" w14:textId="2D4207BF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Y051bT4zPC9SZWNOdW0+PERpc3BsYXlUZXh0PjxzdHlsZSBmYWNlPSJzdXBlcnNjcmlwdCI+NDwv
c3R5bGU+PC9EaXNwbGF5VGV4dD48cmVjb3JkPjxyZWMtbnVtYmVyPjM8L3JlYy1udW1iZXI+PGZv
cmVpZ24ta2V5cz48a2V5IGFwcD0iRU4iIGRiLWlkPSJld3Q5c2RkOTlweGE5dmV3endidnp2NTJ4
ZjIycmV4c3A5OWYiIHRpbWVzdGFtcD0iMTYwMjA1Nzg5MyI+Mzwva2V5PjwvZm9yZWlnbi1rZXlz
PjxyZWYtdHlwZSBuYW1lPSJKb3VybmFsIEFydGljbGUiPjE3PC9yZWYtdHlwZT48Y29udHJpYnV0
b3JzPjxhdXRob3JzPjxhdXRob3I+WmhhbmcsIEouIEouPC9hdXRob3I+PGF1dGhvcj5Eb25nLCBY
LjwvYXV0aG9yPjxhdXRob3I+Q2FvLCBZLiBZLjwvYXV0aG9yPjxhdXRob3I+WXVhbiwgWS4gRC48
L2F1dGhvcj48YXV0aG9yPllhbmcsIFkuIEIuPC9hdXRob3I+PGF1dGhvcj5ZYW4sIFkuIFEuPC9h
dXRob3I+PGF1dGhvcj5Ba2RpcywgQy4gQS48L2F1dGhvcj48YXV0aG9yPkdhbywgWS4gRC48L2F1
dGhvcj48L2F1dGhvcnM+PC9jb250cmlidXRvcnM+PGF1dGgtYWRkcmVzcz5EZXBhcnRtZW50IG9m
IEFsbGVyZ29sb2d5LCBaaG9uZ25hbiBIb3NwaXRhbCBvZiBXdWhhbiBVbml2ZXJzaXR5LCBXdWhh
biwgQ2hpbmEuJiN4RDtEZXBhcnRtZW50IG9mIFJhZGlvbG9neSwgWmhvbmduYW4gSG9zcGl0YWwg
b2YgV3VoYW4gVW5pdmVyc2l0eSwgV3VoYW4sIENoaW5hLiYjeEQ7RGVwYXJ0bWVudCBvZiBSZXNw
aXJhdG9yeSBhbmQgQ3JpdGljYWwgQ2FyZSBNZWRpY2luZSwgU2Vjb25kIEhvc3BpdGFsIG9mIEhl
YmVpIE1lZGljYWwgVW5pdmVyc2l0eSwgU2hpamlhemh1YW5nLCBDaGluYS4mI3hEO0RlcGFydG1l
bnQgb2YgUmVzcGlyYXRvcnkgYW5kIENyaXRpY2FsIENhcmUgTWVkaWNpbmUsIFpob25nbmFuIEhv
c3BpdGFsIG9mIFd1aGFuIFVuaXZlcnNpdHksIFd1aGFuLCBDaGluYS4mI3hEO0RlcGFydG1lbnQg
b2YgSW5mZWN0aW91cyBEaXNlYXNlLCBOby4gNyBIb3NwaXRhbCBvZiBXdWhhbiwgV3VoYW4sIENo
aW5hLiYjeEQ7U3dpc3MgSW5zdGl0dXRlIG9mIEFsbGVyZ3kgYW5kIEFzdGhtYSBSZXNlYXJjaCAo
U0lBRiksIFVuaXZlcnNpdHkgb2YgWnVyaWNoLCBEYXZvcywgU3dpdHplcmxhbmQuPC9hdXRoLWFk
ZHJlc3M+PHRpdGxlcz48dGl0bGU+Q2xpbmljYWwgY2hhcmFjdGVyaXN0aWNzIG9mIDE0MCBwYXRp
ZW50cyBpbmZlY3RlZCB3aXRoIFNBUlMtQ29WLTIgaW4gV3VoYW4sIENoaW5hPC90aXRsZT48c2Vj
b25kYXJ5LXRpdGxlPkFsbGVyZ3k8L3NlY29uZGFyeS10aXRsZT48L3RpdGxlcz48cGVyaW9kaWNh
bD48ZnVsbC10aXRsZT5BbGxlcmd5PC9mdWxsLXRpdGxlPjwvcGVyaW9kaWNhbD48cGFnZXM+MTcz
MC0xNzQxPC9wYWdlcz48dm9sdW1lPjc1PC92b2x1bWU+PG51bWJlcj43PC9udW1iZXI+PGVkaXRp
b24+MjAyMC8wMi8yMzwvZWRpdGlvbj48a2V5d29yZHM+PGtleXdvcmQ+QWR1bHQ8L2tleXdvcmQ+
PGtleXdvcmQ+QWdlZDwva2V5d29yZD48a2V5d29yZD5BZ2VkLCA4MCBhbmQgb3Zlcjwva2V5d29y
ZD48a2V5d29yZD5CZXRhY29yb25hdmlydXMvKmdlbmV0aWNzPC9rZXl3b3JkPjxrZXl3b3JkPkMt
UmVhY3RpdmUgUHJvdGVpbi9hbmFseXNpczwva2V5d29yZD48a2V5d29yZD5DaGluYS9lcGlkZW1p
b2xvZ3k8L2tleXdvcmQ+PGtleXdvcmQ+Q29tbXVuaXR5LUFjcXVpcmVkIEluZmVjdGlvbnM8L2tl
eXdvcmQ+PGtleXdvcmQ+Q29tb3JiaWRpdHk8L2tleXdvcmQ+PGtleXdvcmQ+Q29yb25hdmlydXMg
SW5mZWN0aW9ucy9ibG9vZC8qZXBpZGVtaW9sb2d5LypwaHlzaW9wYXRob2xvZ3kvdmlyb2xvZ3k8
L2tleXdvcmQ+PGtleXdvcmQ+RGlhYmV0ZXMgTWVsbGl0dXMvKmVwaWRlbWlvbG9neTwva2V5d29y
ZD48a2V5d29yZD5Fb3Npbm9waGlsczwva2V5d29yZD48a2V5d29yZD5GZW1hbGU8L2tleXdvcmQ+
PGtleXdvcmQ+SG9zcGl0YWxpemF0aW9uPC9rZXl3b3JkPjxrZXl3b3JkPkh1bWFuczwva2V5d29y
ZD48a2V5d29yZD5IeXBlcnRlbnNpb24vKmVwaWRlbWlvbG9neTwva2V5d29yZD48a2V5d29yZD5M
eW1waG9wZW5pYTwva2V5d29yZD48a2V5d29yZD5NYWxlPC9rZXl3b3JkPjxrZXl3b3JkPk1pZGRs
ZSBBZ2VkPC9rZXl3b3JkPjxrZXl3b3JkPlBhbmRlbWljczwva2V5d29yZD48a2V5d29yZD5QbmV1
bW9uaWEsIFZpcmFsL2Jsb29kLyplcGlkZW1pb2xvZ3kvKnBoeXNpb3BhdGhvbG9neS92aXJvbG9n
eTwva2V5d29yZD48a2V5d29yZD5SaXNrIEZhY3RvcnM8L2tleXdvcmQ+PGtleXdvcmQ+U2V2ZXJp
dHkgb2YgSWxsbmVzcyBJbmRleDwva2V5d29yZD48a2V5d29yZD4qY292aWQtMTk8L2tleXdvcmQ+
PGtleXdvcmQ+KlNBUlMtQ29WLTI8L2tleXdvcmQ+PGtleXdvcmQ+KmFsbGVyZ3k8L2tleXdvcmQ+
PGtleXdvcmQ+KmVvc2lub3BoaWw8L2tleXdvcmQ+PGtleXdvcmQ+KnJpc2sgZmFjdG9yPC9rZXl3
b3JkPjwva2V5d29yZHM+PGRhdGVzPjx5ZWFyPjIwMjA8L3llYXI+PHB1Yi1kYXRlcz48ZGF0ZT5K
dWw8L2RhdGU+PC9wdWItZGF0ZXM+PC9kYXRlcz48aXNibj4xMzk4LTk5OTUgKEVsZWN0cm9uaWMp
JiN4RDswMTA1LTQ1MzggKExpbmtpbmcpPC9pc2JuPjxhY2Nlc3Npb24tbnVtPjMyMDc3MTE1PC9h
Y2Nlc3Npb24tbnVtPjx1cmxzPjxyZWxhdGVkLXVybHM+PHVybD5odHRwczovL3d3dy5uY2JpLm5s
bS5uaWguZ292L3B1Ym1lZC8zMjA3NzExNTwvdXJsPjwvcmVsYXRlZC11cmxzPjwvdXJscz48ZWxl
Y3Ryb25pYy1yZXNvdXJjZS1udW0+MTAuMTExMS9hbGwuMTQyMzg8L2VsZWN0cm9uaWMtcmVzb3Vy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Y051bT4zPC9SZWNOdW0+PERpc3BsYXlUZXh0PjxzdHlsZSBmYWNlPSJzdXBlcnNjcmlwdCI+NDwv
c3R5bGU+PC9EaXNwbGF5VGV4dD48cmVjb3JkPjxyZWMtbnVtYmVyPjM8L3JlYy1udW1iZXI+PGZv
cmVpZ24ta2V5cz48a2V5IGFwcD0iRU4iIGRiLWlkPSJld3Q5c2RkOTlweGE5dmV3endidnp2NTJ4
ZjIycmV4c3A5OWYiIHRpbWVzdGFtcD0iMTYwMjA1Nzg5MyI+Mzwva2V5PjwvZm9yZWlnbi1rZXlz
PjxyZWYtdHlwZSBuYW1lPSJKb3VybmFsIEFydGljbGUiPjE3PC9yZWYtdHlwZT48Y29udHJpYnV0
b3JzPjxhdXRob3JzPjxhdXRob3I+WmhhbmcsIEouIEouPC9hdXRob3I+PGF1dGhvcj5Eb25nLCBY
LjwvYXV0aG9yPjxhdXRob3I+Q2FvLCBZLiBZLjwvYXV0aG9yPjxhdXRob3I+WXVhbiwgWS4gRC48
L2F1dGhvcj48YXV0aG9yPllhbmcsIFkuIEIuPC9hdXRob3I+PGF1dGhvcj5ZYW4sIFkuIFEuPC9h
dXRob3I+PGF1dGhvcj5Ba2RpcywgQy4gQS48L2F1dGhvcj48YXV0aG9yPkdhbywgWS4gRC48L2F1
dGhvcj48L2F1dGhvcnM+PC9jb250cmlidXRvcnM+PGF1dGgtYWRkcmVzcz5EZXBhcnRtZW50IG9m
IEFsbGVyZ29sb2d5LCBaaG9uZ25hbiBIb3NwaXRhbCBvZiBXdWhhbiBVbml2ZXJzaXR5LCBXdWhh
biwgQ2hpbmEuJiN4RDtEZXBhcnRtZW50IG9mIFJhZGlvbG9neSwgWmhvbmduYW4gSG9zcGl0YWwg
b2YgV3VoYW4gVW5pdmVyc2l0eSwgV3VoYW4sIENoaW5hLiYjeEQ7RGVwYXJ0bWVudCBvZiBSZXNw
aXJhdG9yeSBhbmQgQ3JpdGljYWwgQ2FyZSBNZWRpY2luZSwgU2Vjb25kIEhvc3BpdGFsIG9mIEhl
YmVpIE1lZGljYWwgVW5pdmVyc2l0eSwgU2hpamlhemh1YW5nLCBDaGluYS4mI3hEO0RlcGFydG1l
bnQgb2YgUmVzcGlyYXRvcnkgYW5kIENyaXRpY2FsIENhcmUgTWVkaWNpbmUsIFpob25nbmFuIEhv
c3BpdGFsIG9mIFd1aGFuIFVuaXZlcnNpdHksIFd1aGFuLCBDaGluYS4mI3hEO0RlcGFydG1lbnQg
b2YgSW5mZWN0aW91cyBEaXNlYXNlLCBOby4gNyBIb3NwaXRhbCBvZiBXdWhhbiwgV3VoYW4sIENo
aW5hLiYjeEQ7U3dpc3MgSW5zdGl0dXRlIG9mIEFsbGVyZ3kgYW5kIEFzdGhtYSBSZXNlYXJjaCAo
U0lBRiksIFVuaXZlcnNpdHkgb2YgWnVyaWNoLCBEYXZvcywgU3dpdHplcmxhbmQuPC9hdXRoLWFk
ZHJlc3M+PHRpdGxlcz48dGl0bGU+Q2xpbmljYWwgY2hhcmFjdGVyaXN0aWNzIG9mIDE0MCBwYXRp
ZW50cyBpbmZlY3RlZCB3aXRoIFNBUlMtQ29WLTIgaW4gV3VoYW4sIENoaW5hPC90aXRsZT48c2Vj
b25kYXJ5LXRpdGxlPkFsbGVyZ3k8L3NlY29uZGFyeS10aXRsZT48L3RpdGxlcz48cGVyaW9kaWNh
bD48ZnVsbC10aXRsZT5BbGxlcmd5PC9mdWxsLXRpdGxlPjwvcGVyaW9kaWNhbD48cGFnZXM+MTcz
MC0xNzQxPC9wYWdlcz48dm9sdW1lPjc1PC92b2x1bWU+PG51bWJlcj43PC9udW1iZXI+PGVkaXRp
b24+MjAyMC8wMi8yMzwvZWRpdGlvbj48a2V5d29yZHM+PGtleXdvcmQ+QWR1bHQ8L2tleXdvcmQ+
PGtleXdvcmQ+QWdlZDwva2V5d29yZD48a2V5d29yZD5BZ2VkLCA4MCBhbmQgb3Zlcjwva2V5d29y
ZD48a2V5d29yZD5CZXRhY29yb25hdmlydXMvKmdlbmV0aWNzPC9rZXl3b3JkPjxrZXl3b3JkPkMt
UmVhY3RpdmUgUHJvdGVpbi9hbmFseXNpczwva2V5d29yZD48a2V5d29yZD5DaGluYS9lcGlkZW1p
b2xvZ3k8L2tleXdvcmQ+PGtleXdvcmQ+Q29tbXVuaXR5LUFjcXVpcmVkIEluZmVjdGlvbnM8L2tl
eXdvcmQ+PGtleXdvcmQ+Q29tb3JiaWRpdHk8L2tleXdvcmQ+PGtleXdvcmQ+Q29yb25hdmlydXMg
SW5mZWN0aW9ucy9ibG9vZC8qZXBpZGVtaW9sb2d5LypwaHlzaW9wYXRob2xvZ3kvdmlyb2xvZ3k8
L2tleXdvcmQ+PGtleXdvcmQ+RGlhYmV0ZXMgTWVsbGl0dXMvKmVwaWRlbWlvbG9neTwva2V5d29y
ZD48a2V5d29yZD5Fb3Npbm9waGlsczwva2V5d29yZD48a2V5d29yZD5GZW1hbGU8L2tleXdvcmQ+
PGtleXdvcmQ+SG9zcGl0YWxpemF0aW9uPC9rZXl3b3JkPjxrZXl3b3JkPkh1bWFuczwva2V5d29y
ZD48a2V5d29yZD5IeXBlcnRlbnNpb24vKmVwaWRlbWlvbG9neTwva2V5d29yZD48a2V5d29yZD5M
eW1waG9wZW5pYTwva2V5d29yZD48a2V5d29yZD5NYWxlPC9rZXl3b3JkPjxrZXl3b3JkPk1pZGRs
ZSBBZ2VkPC9rZXl3b3JkPjxrZXl3b3JkPlBhbmRlbWljczwva2V5d29yZD48a2V5d29yZD5QbmV1
bW9uaWEsIFZpcmFsL2Jsb29kLyplcGlkZW1pb2xvZ3kvKnBoeXNpb3BhdGhvbG9neS92aXJvbG9n
eTwva2V5d29yZD48a2V5d29yZD5SaXNrIEZhY3RvcnM8L2tleXdvcmQ+PGtleXdvcmQ+U2V2ZXJp
dHkgb2YgSWxsbmVzcyBJbmRleDwva2V5d29yZD48a2V5d29yZD4qY292aWQtMTk8L2tleXdvcmQ+
PGtleXdvcmQ+KlNBUlMtQ29WLTI8L2tleXdvcmQ+PGtleXdvcmQ+KmFsbGVyZ3k8L2tleXdvcmQ+
PGtleXdvcmQ+KmVvc2lub3BoaWw8L2tleXdvcmQ+PGtleXdvcmQ+KnJpc2sgZmFjdG9yPC9rZXl3
b3JkPjwva2V5d29yZHM+PGRhdGVzPjx5ZWFyPjIwMjA8L3llYXI+PHB1Yi1kYXRlcz48ZGF0ZT5K
dWw8L2RhdGU+PC9wdWItZGF0ZXM+PC9kYXRlcz48aXNibj4xMzk4LTk5OTUgKEVsZWN0cm9uaWMp
JiN4RDswMTA1LTQ1MzggKExpbmtpbmcpPC9pc2JuPjxhY2Nlc3Npb24tbnVtPjMyMDc3MTE1PC9h
Y2Nlc3Npb24tbnVtPjx1cmxzPjxyZWxhdGVkLXVybHM+PHVybD5odHRwczovL3d3dy5uY2JpLm5s
bS5uaWguZ292L3B1Ym1lZC8zMjA3NzExNTwvdXJsPjwvcmVsYXRlZC11cmxzPjwvdXJscz48ZWxl
Y3Ryb25pYy1yZXNvdXJjZS1udW0+MTAuMTExMS9hbGwuMTQyMzg8L2VsZWN0cm9uaWMtcmVzb3Vy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28589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82DE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9395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DB78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AC17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1173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8D28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5C4C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48.3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F95E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B125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E566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90FC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316E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6F54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1.7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F6D2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EDC9CD" w14:textId="622CCC6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e</w:t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85DB3F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C0E3FA" w14:textId="3D3489B8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PEVuZE5vdGU+PENpdGU+PEF1dGhvcj5ZYW88L0F1dGhvcj48WWVhcj4yMDIwPC9ZZWFyPjxSZWNO
dW0+MTU2PC9SZWNOdW0+PERpc3BsYXlUZXh0PjxzdHlsZSBmYWNlPSJzdXBlcnNjcmlwdCI+NTwv
c3R5bGU+PC9EaXNwbGF5VGV4dD48cmVjb3JkPjxyZWMtbnVtYmVyPjE1NjwvcmVjLW51bWJlcj48
Zm9yZWlnbi1rZXlzPjxrZXkgYXBwPSJFTiIgZGItaWQ9ImV3dDlzZGQ5OXB4YTl2ZXd6d2J2enY1
MnhmMjJyZXhzcDk5ZiIgdGltZXN0YW1wPSIxNjAyNzQ1MTY5Ij4xNTY8L2tleT48L2ZvcmVpZ24t
a2V5cz48cmVmLXR5cGUgbmFtZT0iSm91cm5hbCBBcnRpY2xlIj4xNzwvcmVmLXR5cGU+PGNvbnRy
aWJ1dG9ycz48YXV0aG9ycz48YXV0aG9yPllhbywgTi48L2F1dGhvcj48YXV0aG9yPldhbmcsIFMu
IE4uPC9hdXRob3I+PGF1dGhvcj5MaWFuLCBKLiBRLjwvYXV0aG9yPjxhdXRob3I+U3VuLCBZLiBU
LjwvYXV0aG9yPjxhdXRob3I+WmhhbmcsIEcuIEYuPC9hdXRob3I+PGF1dGhvcj5LYW5nLCBXLiBa
LjwvYXV0aG9yPjxhdXRob3I+S2FuZywgVy48L2F1dGhvcj48L2F1dGhvcnM+PC9jb250cmlidXRv
cnM+PGF1dGgtYWRkcmVzcz5EZXBhcnRtZW50IG9mIEluZmVjdGlvdXMgRGlzZWFzZXMsIFRhbmdk
dSBIb3NwaXRhbCwgdGhlIEFpciBGb3JjZSBNZWRpY2FsIFVuaXZlcnNpdHksIFhpJmFwb3M7YW4g
NzEwMDM4LCBDaGluYS48L2F1dGgtYWRkcmVzcz48dGl0bGVzPjx0aXRsZT5bQ2xpbmljYWwgY2hh
cmFjdGVyaXN0aWNzIGFuZCBpbmZsdWVuY2luZyBmYWN0b3JzIG9mIHBhdGllbnRzIHdpdGggbm92
ZWwgY29yb25hdmlydXMgcG5ldW1vbmlhIGNvbWJpbmVkIHdpdGggbGl2ZXIgaW5qdXJ5IGluIFNo
YWFueGkgcmVnaW9uXTwvdGl0bGU+PHNlY29uZGFyeS10aXRsZT5aaG9uZ2h1YSBHYW4gWmFuZyBC
aW5nIFphIFpoaTwvc2Vjb25kYXJ5LXRpdGxlPjwvdGl0bGVzPjxwZXJpb2RpY2FsPjxmdWxsLXRp
dGxlPlpob25naHVhIEdhbiBaYW5nIEJpbmcgWmEgWmhpPC9mdWxsLXRpdGxlPjwvcGVyaW9kaWNh
bD48cGFnZXM+MjM0LTIzOTwvcGFnZXM+PHZvbHVtZT4yODwvdm9sdW1lPjxudW1iZXI+MzwvbnVt
YmVyPjxlZGl0aW9uPjIwMjAvMDMvMTE8L2VkaXRpb24+PGtleXdvcmRzPjxrZXl3b3JkPkFkdWx0
PC9rZXl3b3JkPjxrZXl3b3JkPkFnZWQ8L2tleXdvcmQ+PGtleXdvcmQ+QWdlZCwgODAgYW5kIG92
ZXI8L2tleXdvcmQ+PGtleXdvcmQ+QWxhbmluZSBUcmFuc2FtaW5hc2U8L2tleXdvcmQ+PGtleXdv
cmQ+KkJldGFjb3JvbmF2aXJ1czwva2V5d29yZD48a2V5d29yZD4qQ29yb25hdmlydXMgSW5mZWN0
aW9uczwva2V5d29yZD48a2V5d29yZD5GZW1hbGU8L2tleXdvcmQ+PGtleXdvcmQ+SHVtYW5zPC9r
ZXl3b3JkPjxrZXl3b3JkPkxpdmVyPC9rZXl3b3JkPjxrZXl3b3JkPk1hbGU8L2tleXdvcmQ+PGtl
eXdvcmQ+TWlkZGxlIEFnZWQ8L2tleXdvcmQ+PGtleXdvcmQ+KlBhbmRlbWljczwva2V5d29yZD48
a2V5d29yZD4qUG5ldW1vbmlhLCBWaXJhbDwva2V5d29yZD48a2V5d29yZD5SZXRyb3NwZWN0aXZl
IFN0dWRpZXM8L2tleXdvcmQ+PGtleXdvcmQ+WW91bmcgQWR1bHQ8L2tleXdvcmQ+PGtleXdvcmQ+
Q292aWQtMTk8L2tleXdvcmQ+PGtleXdvcmQ+Q2xpbmljYWwgY2hhcmFjdGVyaXN0aWNzPC9rZXl3
b3JkPjxrZXl3b3JkPkxpdmVyIGZ1bmN0aW9uPC9rZXl3b3JkPjxrZXl3b3JkPkxpdmVyIGluanVy
eTwva2V5d29yZD48a2V5d29yZD5Qcm9nbm9zaXM8L2tleXdvcmQ+PGtleXdvcmQ+UmlzayBmYWN0
b3I8L2tleXdvcmQ+PC9rZXl3b3Jkcz48ZGF0ZXM+PHllYXI+MjAyMDwveWVhcj48cHViLWRhdGVz
PjxkYXRlPk1hciAyMDwvZGF0ZT48L3B1Yi1kYXRlcz48L2RhdGVzPjxpc2JuPjEwMDctMzQxOCAo
UHJpbnQpJiN4RDsxMDA3LTM0MTggKExpbmtpbmcpPC9pc2JuPjxhY2Nlc3Npb24tbnVtPjMyMTUz
MTcwPC9hY2Nlc3Npb24tbnVtPjx1cmxzPjxyZWxhdGVkLXVybHM+PHVybD5odHRwczovL3d3dy5u
Y2JpLm5sbS5uaWguZ292L3B1Ym1lZC8zMjE1MzE3MDwvdXJsPjwvcmVsYXRlZC11cmxzPjwvdXJs
cz48ZWxlY3Ryb25pYy1yZXNvdXJjZS1udW0+MTAuMzc2MC9jbWEuai5jbjUwMTExMy0yMDIwMDIy
Ni0wMDA3MDwvZWxlY3Ryb25pYy1yZXNvdXJjZS1udW0+PC9yZWNvcmQ+PC9DaXRlPjwvRW5kTm90
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PEVuZE5vdGU+PENpdGU+PEF1dGhvcj5ZYW88L0F1dGhvcj48WWVhcj4yMDIwPC9ZZWFyPjxSZWNO
dW0+MTU2PC9SZWNOdW0+PERpc3BsYXlUZXh0PjxzdHlsZSBmYWNlPSJzdXBlcnNjcmlwdCI+NTwv
c3R5bGU+PC9EaXNwbGF5VGV4dD48cmVjb3JkPjxyZWMtbnVtYmVyPjE1NjwvcmVjLW51bWJlcj48
Zm9yZWlnbi1rZXlzPjxrZXkgYXBwPSJFTiIgZGItaWQ9ImV3dDlzZGQ5OXB4YTl2ZXd6d2J2enY1
MnhmMjJyZXhzcDk5ZiIgdGltZXN0YW1wPSIxNjAyNzQ1MTY5Ij4xNTY8L2tleT48L2ZvcmVpZ24t
a2V5cz48cmVmLXR5cGUgbmFtZT0iSm91cm5hbCBBcnRpY2xlIj4xNzwvcmVmLXR5cGU+PGNvbnRy
aWJ1dG9ycz48YXV0aG9ycz48YXV0aG9yPllhbywgTi48L2F1dGhvcj48YXV0aG9yPldhbmcsIFMu
IE4uPC9hdXRob3I+PGF1dGhvcj5MaWFuLCBKLiBRLjwvYXV0aG9yPjxhdXRob3I+U3VuLCBZLiBU
LjwvYXV0aG9yPjxhdXRob3I+WmhhbmcsIEcuIEYuPC9hdXRob3I+PGF1dGhvcj5LYW5nLCBXLiBa
LjwvYXV0aG9yPjxhdXRob3I+S2FuZywgVy48L2F1dGhvcj48L2F1dGhvcnM+PC9jb250cmlidXRv
cnM+PGF1dGgtYWRkcmVzcz5EZXBhcnRtZW50IG9mIEluZmVjdGlvdXMgRGlzZWFzZXMsIFRhbmdk
dSBIb3NwaXRhbCwgdGhlIEFpciBGb3JjZSBNZWRpY2FsIFVuaXZlcnNpdHksIFhpJmFwb3M7YW4g
NzEwMDM4LCBDaGluYS48L2F1dGgtYWRkcmVzcz48dGl0bGVzPjx0aXRsZT5bQ2xpbmljYWwgY2hh
cmFjdGVyaXN0aWNzIGFuZCBpbmZsdWVuY2luZyBmYWN0b3JzIG9mIHBhdGllbnRzIHdpdGggbm92
ZWwgY29yb25hdmlydXMgcG5ldW1vbmlhIGNvbWJpbmVkIHdpdGggbGl2ZXIgaW5qdXJ5IGluIFNo
YWFueGkgcmVnaW9uXTwvdGl0bGU+PHNlY29uZGFyeS10aXRsZT5aaG9uZ2h1YSBHYW4gWmFuZyBC
aW5nIFphIFpoaTwvc2Vjb25kYXJ5LXRpdGxlPjwvdGl0bGVzPjxwZXJpb2RpY2FsPjxmdWxsLXRp
dGxlPlpob25naHVhIEdhbiBaYW5nIEJpbmcgWmEgWmhpPC9mdWxsLXRpdGxlPjwvcGVyaW9kaWNh
bD48cGFnZXM+MjM0LTIzOTwvcGFnZXM+PHZvbHVtZT4yODwvdm9sdW1lPjxudW1iZXI+MzwvbnVt
YmVyPjxlZGl0aW9uPjIwMjAvMDMvMTE8L2VkaXRpb24+PGtleXdvcmRzPjxrZXl3b3JkPkFkdWx0
PC9rZXl3b3JkPjxrZXl3b3JkPkFnZWQ8L2tleXdvcmQ+PGtleXdvcmQ+QWdlZCwgODAgYW5kIG92
ZXI8L2tleXdvcmQ+PGtleXdvcmQ+QWxhbmluZSBUcmFuc2FtaW5hc2U8L2tleXdvcmQ+PGtleXdv
cmQ+KkJldGFjb3JvbmF2aXJ1czwva2V5d29yZD48a2V5d29yZD4qQ29yb25hdmlydXMgSW5mZWN0
aW9uczwva2V5d29yZD48a2V5d29yZD5GZW1hbGU8L2tleXdvcmQ+PGtleXdvcmQ+SHVtYW5zPC9r
ZXl3b3JkPjxrZXl3b3JkPkxpdmVyPC9rZXl3b3JkPjxrZXl3b3JkPk1hbGU8L2tleXdvcmQ+PGtl
eXdvcmQ+TWlkZGxlIEFnZWQ8L2tleXdvcmQ+PGtleXdvcmQ+KlBhbmRlbWljczwva2V5d29yZD48
a2V5d29yZD4qUG5ldW1vbmlhLCBWaXJhbDwva2V5d29yZD48a2V5d29yZD5SZXRyb3NwZWN0aXZl
IFN0dWRpZXM8L2tleXdvcmQ+PGtleXdvcmQ+WW91bmcgQWR1bHQ8L2tleXdvcmQ+PGtleXdvcmQ+
Q292aWQtMTk8L2tleXdvcmQ+PGtleXdvcmQ+Q2xpbmljYWwgY2hhcmFjdGVyaXN0aWNzPC9rZXl3
b3JkPjxrZXl3b3JkPkxpdmVyIGZ1bmN0aW9uPC9rZXl3b3JkPjxrZXl3b3JkPkxpdmVyIGluanVy
eTwva2V5d29yZD48a2V5d29yZD5Qcm9nbm9zaXM8L2tleXdvcmQ+PGtleXdvcmQ+UmlzayBmYWN0
b3I8L2tleXdvcmQ+PC9rZXl3b3Jkcz48ZGF0ZXM+PHllYXI+MjAyMDwveWVhcj48cHViLWRhdGVz
PjxkYXRlPk1hciAyMDwvZGF0ZT48L3B1Yi1kYXRlcz48L2RhdGVzPjxpc2JuPjEwMDctMzQxOCAo
UHJpbnQpJiN4RDsxMDA3LTM0MTggKExpbmtpbmcpPC9pc2JuPjxhY2Nlc3Npb24tbnVtPjMyMTUz
MTcwPC9hY2Nlc3Npb24tbnVtPjx1cmxzPjxyZWxhdGVkLXVybHM+PHVybD5odHRwczovL3d3dy5u
Y2JpLm5sbS5uaWguZ292L3B1Ym1lZC8zMjE1MzE3MDwvdXJsPjwvcmVsYXRlZC11cmxzPjwvdXJs
cz48ZWxlY3Ryb25pYy1yZXNvdXJjZS1udW0+MTAuMzc2MC9jbWEuai5jbjUwMTExMy0yMDIwMDIy
Ni0wMDA3MDwvZWxlY3Ryb25pYy1yZXNvdXJjZS1udW0+PC9yZWNvcmQ+PC9DaXRlPjwvRW5kTm90
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F6A7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8547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16B9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D63B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AA61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76F7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53.87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11FB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EF93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F7961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44B9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7A49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5D1A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D8FB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2D2C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03F86A" w14:textId="12EA4F2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AC318C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CE63E0" w14:textId="4B9AC891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Qin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PEVuZE5vdGU+PENpdGU+PEF1dGhvcj5RaW48L0F1dGhvcj48WWVhcj4yMDIwPC9ZZWFyPjxSZWNO
dW0+NDwvUmVjTnVtPjxEaXNwbGF5VGV4dD48c3R5bGUgZmFjZT0ic3VwZXJzY3JpcHQiPjY8L3N0
eWxlPjwvRGlzcGxheVRleHQ+PHJlY29yZD48cmVjLW51bWJlcj40PC9yZWMtbnVtYmVyPjxmb3Jl
aWduLWtleXM+PGtleSBhcHA9IkVOIiBkYi1pZD0iZXd0OXNkZDk5cHhhOXZld3p3YnZ6djUyeGYy
MnJleHNwOTlmIiB0aW1lc3RhbXA9IjE2MDIwNTgwODQiPjQ8L2tleT48L2ZvcmVpZ24ta2V5cz48
cmVmLXR5cGUgbmFtZT0iSm91cm5hbCBBcnRpY2xlIj4xNzwvcmVmLXR5cGU+PGNvbnRyaWJ1dG9y
cz48YXV0aG9ycz48YXV0aG9yPlFpbiwgQy48L2F1dGhvcj48YXV0aG9yPlpob3UsIEwuPC9hdXRo
b3I+PGF1dGhvcj5IdSwgWi48L2F1dGhvcj48YXV0aG9yPlpoYW5nLCBTLjwvYXV0aG9yPjxhdXRo
b3I+WWFuZywgUy48L2F1dGhvcj48YXV0aG9yPlRhbywgWS48L2F1dGhvcj48YXV0aG9yPlhpZSwg
Qy48L2F1dGhvcj48YXV0aG9yPk1hLCBLLjwvYXV0aG9yPjxhdXRob3I+U2hhbmcsIEsuPC9hdXRo
b3I+PGF1dGhvcj5XYW5nLCBXLjwvYXV0aG9yPjxhdXRob3I+VGlhbiwgRC4gUy48L2F1dGhvcj48
L2F1dGhvcnM+PC9jb250cmlidXRvcnM+PGF1dGgtYWRkcmVzcz5EZXBhcnRtZW50IG9mIE5ldXJv
bG9neSwgVG9uZ2ppIEhvc3BpdGFsLCBUb25namkgTWVkaWNhbCBDb2xsZWdlLCBIdWF6aG9uZyBV
bml2ZXJzaXR5IG9mIFNjaWVuY2UgYW5kIFRlY2hub2xvZ3ksIFd1aGFuLCBDaGluYS4mI3hEO0Rl
cGFydG1lbnQgb2YgUmFkaW9sb2d5LCBUb25namkgSG9zcGl0YWwsIFRvbmdqaSBNZWRpY2FsIENv
bGxlZ2UsIEh1YXpob25nIFVuaXZlcnNpdHkgb2YgU2NpZW5jZSBhbmQgVGVjaG5vbG9neSwgV3Vo
YW4sIENoaW5hLiYjeEQ7RGVwYXJ0bWVudCBvZiBSZXNwaXJhdG9yeSBhbmQgQ3JpdGljYWwgQ2Fy
ZSBNZWRpY2luZSwgVG9uZ2ppIEhvc3BpdGFsLCBUb25namkgTWVkaWNhbCBDb2xsZWdlLCBIdWF6
aG9uZyBVbml2ZXJzaXR5IG9mIFNjaWVuY2UgYW5kIFRlY2hub2xvZ3ksIFd1aGFuLCBDaGluYS4m
I3hEO0RlcGFydG1lbnQgb2YgRW1lcmdlbmN5IE1lZGljaW5lLCBUb25namkgSG9zcGl0YWwsIFRv
bmdqaSBNZWRpY2FsIENvbGxlZ2UsIEh1YXpob25nIFVuaXZlcnNpdHkgb2YgU2NpZW5jZSBhbmQg
VGVjaG5vbG9neSwgV3VoYW4sIENoaW5hLiYjeEQ7RGVwYXJ0bWVudCBvZiBJbmZlY3Rpb3VzIERp
c2Vhc2VzLCBUb25namkgSG9zcGl0YWwsIFRvbmdqaSBNZWRpY2FsIENvbGxlZ2UsIEh1YXpob25n
IFVuaXZlcnNpdHkgb2YgU2NpZW5jZSBhbmQgVGVjaG5vbG9neSwgV3VoYW4sIENoaW5hLjwvYXV0
aC1hZGRyZXNzPjx0aXRsZXM+PHRpdGxlPkR5c3JlZ3VsYXRpb24gb2YgSW1tdW5lIFJlc3BvbnNl
IGluIFBhdGllbnRzIFdpdGggQ29yb25hdmlydXMgMjAxOSAoQ09WSUQtMTkpIGluIFd1aGFuLCBD
aGluYTwvdGl0bGU+PHNlY29uZGFyeS10aXRsZT5DbGluIEluZmVjdCBEaXM8L3NlY29uZGFyeS10
aXRsZT48L3RpdGxlcz48cGVyaW9kaWNhbD48ZnVsbC10aXRsZT5DbGluIEluZmVjdCBEaXM8L2Z1
bGwtdGl0bGU+PC9wZXJpb2RpY2FsPjxwYWdlcz43NjItNzY4PC9wYWdlcz48dm9sdW1lPjcxPC92
b2x1bWU+PG51bWJlcj4xNTwvbnVtYmVyPjxlZGl0aW9uPjIwMjAvMDMvMTM8L2VkaXRpb24+PGtl
eXdvcmRzPjxrZXl3b3JkPkFkdWx0PC9rZXl3b3JkPjxrZXl3b3JkPkFnZWQ8L2tleXdvcmQ+PGtl
eXdvcmQ+QWdlZCwgODAgYW5kIG92ZXI8L2tleXdvcmQ+PGtleXdvcmQ+QmV0YWNvcm9uYXZpcnVz
LyppbW11bm9sb2d5PC9rZXl3b3JkPjxrZXl3b3JkPkNoaW5hPC9rZXl3b3JkPjxrZXl3b3JkPkNv
cm9uYXZpcnVzIEluZmVjdGlvbnMvKmltbXVub2xvZ3kvdmlyb2xvZ3k8L2tleXdvcmQ+PGtleXdv
cmQ+Q291Z2gvaW1tdW5vbG9neS92aXJvbG9neTwva2V5d29yZD48a2V5d29yZD5Dcml0aWNhbCBJ
bGxuZXNzPC9rZXl3b3JkPjxrZXl3b3JkPkN5dG9raW5lcy9pbW11bm9sb2d5PC9rZXl3b3JkPjxr
ZXl3b3JkPkZlbWFsZTwva2V5d29yZD48a2V5d29yZD5GZXZlci9pbW11bm9sb2d5L3Zpcm9sb2d5
PC9rZXl3b3JkPjxrZXl3b3JkPkhvc3BpdGFsaXphdGlvbjwva2V5d29yZD48a2V5d29yZD5IdW1h
bnM8L2tleXdvcmQ+PGtleXdvcmQ+TGV1a29jeXRlIENvdW50PC9rZXl3b3JkPjxrZXl3b3JkPkx5
bXBob2N5dGVzL2ltbXVub2xvZ3kvdmlyb2xvZ3k8L2tleXdvcmQ+PGtleXdvcmQ+TWFsZTwva2V5
d29yZD48a2V5d29yZD5NaWRkbGUgQWdlZDwva2V5d29yZD48a2V5d29yZD5Nb25vY3l0ZXMvaW1t
dW5vbG9neS92aXJvbG9neTwva2V5d29yZD48a2V5d29yZD5OZXV0cm9waGlscy9pbW11bm9sb2d5
L3Zpcm9sb2d5PC9rZXl3b3JkPjxrZXl3b3JkPlBhbmRlbWljczwva2V5d29yZD48a2V5d29yZD5Q
bmV1bW9uaWEsIFZpcmFsLyppbW11bm9sb2d5L3Zpcm9sb2d5PC9rZXl3b3JkPjxrZXl3b3JkPlJl
dHJvc3BlY3RpdmUgU3R1ZGllczwva2V5d29yZD48a2V5d29yZD5Zb3VuZyBBZHVsdDwva2V5d29y
ZD48a2V5d29yZD4qY292aWQtMTk8L2tleXdvcmQ+PGtleXdvcmQ+KlQgbHltcGhvY3l0ZTwva2V5
d29yZD48a2V5d29yZD4qaW1tdW5lIHJlc3BvbnNlPC9rZXl3b3JkPjxrZXl3b3JkPipseW1waG9j
eXRlIHN1YnNldHM8L2tleXdvcmQ+PC9rZXl3b3Jkcz48ZGF0ZXM+PHllYXI+MjAyMDwveWVhcj48
cHViLWRhdGVzPjxkYXRlPkp1bCAyODwvZGF0ZT48L3B1Yi1kYXRlcz48L2RhdGVzPjxpc2JuPjE1
MzctNjU5MSAoRWxlY3Ryb25pYykmI3hEOzEwNTgtNDgzOCAoTGlua2luZyk8L2lzYm4+PGFjY2Vz
c2lvbi1udW0+MzIxNjE5NDA8L2FjY2Vzc2lvbi1udW0+PHVybHM+PHJlbGF0ZWQtdXJscz48dXJs
Pmh0dHBzOi8vd3d3Lm5jYmkubmxtLm5paC5nb3YvcHVibWVkLzMyMTYxOTQwPC91cmw+PC9yZWxh
dGVkLXVybHM+PC91cmxzPjxjdXN0b20yPlBNQzcxMDgxMjU8L2N1c3RvbTI+PGVsZWN0cm9uaWMt
cmVzb3VyY2UtbnVtPjEwLjEwOTMvY2lkL2NpYWEyNDg8L2VsZWN0cm9uaWMtcmVzb3VyY2UtbnVt
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PEVuZE5vdGU+PENpdGU+PEF1dGhvcj5RaW48L0F1dGhvcj48WWVhcj4yMDIwPC9ZZWFyPjxSZWNO
dW0+NDwvUmVjTnVtPjxEaXNwbGF5VGV4dD48c3R5bGUgZmFjZT0ic3VwZXJzY3JpcHQiPjY8L3N0
eWxlPjwvRGlzcGxheVRleHQ+PHJlY29yZD48cmVjLW51bWJlcj40PC9yZWMtbnVtYmVyPjxmb3Jl
aWduLWtleXM+PGtleSBhcHA9IkVOIiBkYi1pZD0iZXd0OXNkZDk5cHhhOXZld3p3YnZ6djUyeGYy
MnJleHNwOTlmIiB0aW1lc3RhbXA9IjE2MDIwNTgwODQiPjQ8L2tleT48L2ZvcmVpZ24ta2V5cz48
cmVmLXR5cGUgbmFtZT0iSm91cm5hbCBBcnRpY2xlIj4xNzwvcmVmLXR5cGU+PGNvbnRyaWJ1dG9y
cz48YXV0aG9ycz48YXV0aG9yPlFpbiwgQy48L2F1dGhvcj48YXV0aG9yPlpob3UsIEwuPC9hdXRo
b3I+PGF1dGhvcj5IdSwgWi48L2F1dGhvcj48YXV0aG9yPlpoYW5nLCBTLjwvYXV0aG9yPjxhdXRo
b3I+WWFuZywgUy48L2F1dGhvcj48YXV0aG9yPlRhbywgWS48L2F1dGhvcj48YXV0aG9yPlhpZSwg
Qy48L2F1dGhvcj48YXV0aG9yPk1hLCBLLjwvYXV0aG9yPjxhdXRob3I+U2hhbmcsIEsuPC9hdXRo
b3I+PGF1dGhvcj5XYW5nLCBXLjwvYXV0aG9yPjxhdXRob3I+VGlhbiwgRC4gUy48L2F1dGhvcj48
L2F1dGhvcnM+PC9jb250cmlidXRvcnM+PGF1dGgtYWRkcmVzcz5EZXBhcnRtZW50IG9mIE5ldXJv
bG9neSwgVG9uZ2ppIEhvc3BpdGFsLCBUb25namkgTWVkaWNhbCBDb2xsZWdlLCBIdWF6aG9uZyBV
bml2ZXJzaXR5IG9mIFNjaWVuY2UgYW5kIFRlY2hub2xvZ3ksIFd1aGFuLCBDaGluYS4mI3hEO0Rl
cGFydG1lbnQgb2YgUmFkaW9sb2d5LCBUb25namkgSG9zcGl0YWwsIFRvbmdqaSBNZWRpY2FsIENv
bGxlZ2UsIEh1YXpob25nIFVuaXZlcnNpdHkgb2YgU2NpZW5jZSBhbmQgVGVjaG5vbG9neSwgV3Vo
YW4sIENoaW5hLiYjeEQ7RGVwYXJ0bWVudCBvZiBSZXNwaXJhdG9yeSBhbmQgQ3JpdGljYWwgQ2Fy
ZSBNZWRpY2luZSwgVG9uZ2ppIEhvc3BpdGFsLCBUb25namkgTWVkaWNhbCBDb2xsZWdlLCBIdWF6
aG9uZyBVbml2ZXJzaXR5IG9mIFNjaWVuY2UgYW5kIFRlY2hub2xvZ3ksIFd1aGFuLCBDaGluYS4m
I3hEO0RlcGFydG1lbnQgb2YgRW1lcmdlbmN5IE1lZGljaW5lLCBUb25namkgSG9zcGl0YWwsIFRv
bmdqaSBNZWRpY2FsIENvbGxlZ2UsIEh1YXpob25nIFVuaXZlcnNpdHkgb2YgU2NpZW5jZSBhbmQg
VGVjaG5vbG9neSwgV3VoYW4sIENoaW5hLiYjeEQ7RGVwYXJ0bWVudCBvZiBJbmZlY3Rpb3VzIERp
c2Vhc2VzLCBUb25namkgSG9zcGl0YWwsIFRvbmdqaSBNZWRpY2FsIENvbGxlZ2UsIEh1YXpob25n
IFVuaXZlcnNpdHkgb2YgU2NpZW5jZSBhbmQgVGVjaG5vbG9neSwgV3VoYW4sIENoaW5hLjwvYXV0
aC1hZGRyZXNzPjx0aXRsZXM+PHRpdGxlPkR5c3JlZ3VsYXRpb24gb2YgSW1tdW5lIFJlc3BvbnNl
IGluIFBhdGllbnRzIFdpdGggQ29yb25hdmlydXMgMjAxOSAoQ09WSUQtMTkpIGluIFd1aGFuLCBD
aGluYTwvdGl0bGU+PHNlY29uZGFyeS10aXRsZT5DbGluIEluZmVjdCBEaXM8L3NlY29uZGFyeS10
aXRsZT48L3RpdGxlcz48cGVyaW9kaWNhbD48ZnVsbC10aXRsZT5DbGluIEluZmVjdCBEaXM8L2Z1
bGwtdGl0bGU+PC9wZXJpb2RpY2FsPjxwYWdlcz43NjItNzY4PC9wYWdlcz48dm9sdW1lPjcxPC92
b2x1bWU+PG51bWJlcj4xNTwvbnVtYmVyPjxlZGl0aW9uPjIwMjAvMDMvMTM8L2VkaXRpb24+PGtl
eXdvcmRzPjxrZXl3b3JkPkFkdWx0PC9rZXl3b3JkPjxrZXl3b3JkPkFnZWQ8L2tleXdvcmQ+PGtl
eXdvcmQ+QWdlZCwgODAgYW5kIG92ZXI8L2tleXdvcmQ+PGtleXdvcmQ+QmV0YWNvcm9uYXZpcnVz
LyppbW11bm9sb2d5PC9rZXl3b3JkPjxrZXl3b3JkPkNoaW5hPC9rZXl3b3JkPjxrZXl3b3JkPkNv
cm9uYXZpcnVzIEluZmVjdGlvbnMvKmltbXVub2xvZ3kvdmlyb2xvZ3k8L2tleXdvcmQ+PGtleXdv
cmQ+Q291Z2gvaW1tdW5vbG9neS92aXJvbG9neTwva2V5d29yZD48a2V5d29yZD5Dcml0aWNhbCBJ
bGxuZXNzPC9rZXl3b3JkPjxrZXl3b3JkPkN5dG9raW5lcy9pbW11bm9sb2d5PC9rZXl3b3JkPjxr
ZXl3b3JkPkZlbWFsZTwva2V5d29yZD48a2V5d29yZD5GZXZlci9pbW11bm9sb2d5L3Zpcm9sb2d5
PC9rZXl3b3JkPjxrZXl3b3JkPkhvc3BpdGFsaXphdGlvbjwva2V5d29yZD48a2V5d29yZD5IdW1h
bnM8L2tleXdvcmQ+PGtleXdvcmQ+TGV1a29jeXRlIENvdW50PC9rZXl3b3JkPjxrZXl3b3JkPkx5
bXBob2N5dGVzL2ltbXVub2xvZ3kvdmlyb2xvZ3k8L2tleXdvcmQ+PGtleXdvcmQ+TWFsZTwva2V5
d29yZD48a2V5d29yZD5NaWRkbGUgQWdlZDwva2V5d29yZD48a2V5d29yZD5Nb25vY3l0ZXMvaW1t
dW5vbG9neS92aXJvbG9neTwva2V5d29yZD48a2V5d29yZD5OZXV0cm9waGlscy9pbW11bm9sb2d5
L3Zpcm9sb2d5PC9rZXl3b3JkPjxrZXl3b3JkPlBhbmRlbWljczwva2V5d29yZD48a2V5d29yZD5Q
bmV1bW9uaWEsIFZpcmFsLyppbW11bm9sb2d5L3Zpcm9sb2d5PC9rZXl3b3JkPjxrZXl3b3JkPlJl
dHJvc3BlY3RpdmUgU3R1ZGllczwva2V5d29yZD48a2V5d29yZD5Zb3VuZyBBZHVsdDwva2V5d29y
ZD48a2V5d29yZD4qY292aWQtMTk8L2tleXdvcmQ+PGtleXdvcmQ+KlQgbHltcGhvY3l0ZTwva2V5
d29yZD48a2V5d29yZD4qaW1tdW5lIHJlc3BvbnNlPC9rZXl3b3JkPjxrZXl3b3JkPipseW1waG9j
eXRlIHN1YnNldHM8L2tleXdvcmQ+PC9rZXl3b3Jkcz48ZGF0ZXM+PHllYXI+MjAyMDwveWVhcj48
cHViLWRhdGVzPjxkYXRlPkp1bCAyODwvZGF0ZT48L3B1Yi1kYXRlcz48L2RhdGVzPjxpc2JuPjE1
MzctNjU5MSAoRWxlY3Ryb25pYykmI3hEOzEwNTgtNDgzOCAoTGlua2luZyk8L2lzYm4+PGFjY2Vz
c2lvbi1udW0+MzIxNjE5NDA8L2FjY2Vzc2lvbi1udW0+PHVybHM+PHJlbGF0ZWQtdXJscz48dXJs
Pmh0dHBzOi8vd3d3Lm5jYmkubmxtLm5paC5nb3YvcHVibWVkLzMyMTYxOTQwPC91cmw+PC9yZWxh
dGVkLXVybHM+PC91cmxzPjxjdXN0b20yPlBNQzcxMDgxMjU8L2N1c3RvbTI+PGVsZWN0cm9uaWMt
cmVzb3VyY2UtbnVtPjEwLjEwOTMvY2lkL2NpYWEyNDg8L2VsZWN0cm9uaWMtcmVzb3VyY2UtbnVt
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DA4B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8151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1FDE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B0A0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FF80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02C6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91FF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63.3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1392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E7DE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4F3E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27F1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75C2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C61D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2.7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61F8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7F17DC" w14:textId="6506357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4FD595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99890A" w14:textId="732F253A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dW0+NTwvUmVjTnVtPjxEaXNwbGF5VGV4dD48c3R5bGUgZmFjZT0ic3VwZXJzY3JpcHQiPjc8L3N0
eWxlPjwvRGlzcGxheVRleHQ+PHJlY29yZD48cmVjLW51bWJlcj41PC9yZWMtbnVtYmVyPjxmb3Jl
aWduLWtleXM+PGtleSBhcHA9IkVOIiBkYi1pZD0iZXd0OXNkZDk5cHhhOXZld3p3YnZ6djUyeGYy
MnJleHNwOTlmIiB0aW1lc3RhbXA9IjE2MDIwNTgzMjQiPjU8L2tleT48L2ZvcmVpZ24ta2V5cz48
cmVmLXR5cGUgbmFtZT0iSm91cm5hbCBBcnRpY2xlIj4xNzwvcmVmLXR5cGU+PGNvbnRyaWJ1dG9y
cz48YXV0aG9ycz48YXV0aG9yPkxpdSwgSy48L2F1dGhvcj48YXV0aG9yPkNoZW4sIFkuPC9hdXRo
b3I+PGF1dGhvcj5MaW4sIFIuPC9hdXRob3I+PGF1dGhvcj5IYW4sIEsuPC9hdXRob3I+PC9hdXRo
b3JzPjwvY29udHJpYnV0b3JzPjxhdXRoLWFkZHJlc3M+SGFpbmFuIEdlbmVyYWwgSG9zcGl0YWws
IEdlcmlhdHJpYyBjZW50ZXIsIENoaW5hLiBFbGVjdHJvbmljIGFkZHJlc3M6IGhtbGl1a2FpQDEy
Ni5jb20uJiN4RDtIYWluYW4gR2VuZXJhbCBIb3NwaXRhbCwgTWVkaWNhbCBMYWJvcmF0b3J5LCBD
aGluYS4mI3hEO0hhaW5hbiBHZW5lcmFsIEhvc3BpdGFsLCBHZW5lcmFsIFByYWN0aWNlLCBDaGlu
YS48L2F1dGgtYWRkcmVzcz48dGl0bGVzPjx0aXRsZT5DbGluaWNhbCBmZWF0dXJlcyBvZiBDT1ZJ
RC0xOSBpbiBlbGRlcmx5IHBhdGllbnRzOiBBIGNvbXBhcmlzb24gd2l0aCB5b3VuZyBhbmQgbWlk
ZGxlLWFnZWQgcGF0aWVudHM8L3RpdGxlPjxzZWNvbmRhcnktdGl0bGU+SiBJbmZlY3Q8L3NlY29u
ZGFyeS10aXRsZT48L3RpdGxlcz48cGVyaW9kaWNhbD48ZnVsbC10aXRsZT5KIEluZmVjdDwvZnVs
bC10aXRsZT48L3BlcmlvZGljYWw+PHBhZ2VzPmUxNC1lMTg8L3BhZ2VzPjx2b2x1bWU+ODA8L3Zv
bHVtZT48bnVtYmVyPjY8L251bWJlcj48ZWRpdGlvbj4yMDIwLzAzLzE3PC9lZGl0aW9uPjxrZXl3
b3Jkcz48a2V5d29yZD5BZ2VkPC9rZXl3b3JkPjxrZXl3b3JkPkJldGFjb3JvbmF2aXJ1cy9pc29s
YXRpb24gJmFtcDsgcHVyaWZpY2F0aW9uPC9rZXl3b3JkPjxrZXl3b3JkPkNvcm9uYXZpcnVzIElu
ZmVjdGlvbnMvZGlhZ25vc3RpYyBpbWFnaW5nLyplcGlkZW1pb2xvZ3kvKnBhdGhvbG9neS90aGVy
YXB5PC9rZXl3b3JkPjxrZXl3b3JkPipEaXNlYXNlIFByb2dyZXNzaW9uPC9rZXl3b3JkPjxrZXl3
b3JkPkZlbWFsZTwva2V5d29yZD48a2V5d29yZD5Ib3NwaXRhbGl6YXRpb24vc3RhdGlzdGljcyAm
YW1wOyBudW1lcmljYWwgZGF0YTwva2V5d29yZD48a2V5d29yZD5IdW1hbnM8L2tleXdvcmQ+PGtl
eXdvcmQ+TWFsZTwva2V5d29yZD48a2V5d29yZD5NaWRkbGUgQWdlZDwva2V5d29yZD48a2V5d29y
ZD5QYW5kZW1pY3M8L2tleXdvcmQ+PGtleXdvcmQ+UG5ldW1vbmlhLCBWaXJhbC9kaWFnbm9zdGlj
IGltYWdpbmcvKmVwaWRlbWlvbG9neS8qcGF0aG9sb2d5L3RoZXJhcHk8L2tleXdvcmQ+PGtleXdv
cmQ+UmV0cm9zcGVjdGl2ZSBTdHVkaWVzPC9rZXl3b3JkPjxrZXl3b3JkPipjb3ZpZC0xOTwva2V5
d29yZD48a2V5d29yZD4qQ2xpbmljYWwgZmVhdHVyZTwva2V5d29yZD48a2V5d29yZD4qRWxkZXJs
eSBwYXRpZW50czwva2V5d29yZD48a2V5d29yZD4qWW91bmcgYW5kIG1pZGRsZS1hZ2VkIHBhdGll
bnRzPC9rZXl3b3JkPjwva2V5d29yZHM+PGRhdGVzPjx5ZWFyPjIwMjA8L3llYXI+PHB1Yi1kYXRl
cz48ZGF0ZT5KdW48L2RhdGU+PC9wdWItZGF0ZXM+PC9kYXRlcz48aXNibj4xNTMyLTI3NDIgKEVs
ZWN0cm9uaWMpJiN4RDswMTYzLTQ0NTMgKExpbmtpbmcpPC9pc2JuPjxhY2Nlc3Npb24tbnVtPjMy
MTcxODY2PC9hY2Nlc3Npb24tbnVtPjx1cmxzPjxyZWxhdGVkLXVybHM+PHVybD5odHRwczovL3d3
dy5uY2JpLm5sbS5uaWguZ292L3B1Ym1lZC8zMjE3MTg2NjwvdXJsPjwvcmVsYXRlZC11cmxzPjwv
dXJscz48Y3VzdG9tMj5QTUM3MTAyNjQwPC9jdXN0b20yPjxlbGVjdHJvbmljLXJlc291cmNlLW51
bT4xMC4xMDE2L2ouamluZi4yMDIwLjAzLjAwNTwvZWxlY3Ryb25pYy1yZXNvdXJjZS1udW0+PC9y
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dW0+NTwvUmVjTnVtPjxEaXNwbGF5VGV4dD48c3R5bGUgZmFjZT0ic3VwZXJzY3JpcHQiPjc8L3N0
eWxlPjwvRGlzcGxheVRleHQ+PHJlY29yZD48cmVjLW51bWJlcj41PC9yZWMtbnVtYmVyPjxmb3Jl
aWduLWtleXM+PGtleSBhcHA9IkVOIiBkYi1pZD0iZXd0OXNkZDk5cHhhOXZld3p3YnZ6djUyeGYy
MnJleHNwOTlmIiB0aW1lc3RhbXA9IjE2MDIwNTgzMjQiPjU8L2tleT48L2ZvcmVpZ24ta2V5cz48
cmVmLXR5cGUgbmFtZT0iSm91cm5hbCBBcnRpY2xlIj4xNzwvcmVmLXR5cGU+PGNvbnRyaWJ1dG9y
cz48YXV0aG9ycz48YXV0aG9yPkxpdSwgSy48L2F1dGhvcj48YXV0aG9yPkNoZW4sIFkuPC9hdXRo
b3I+PGF1dGhvcj5MaW4sIFIuPC9hdXRob3I+PGF1dGhvcj5IYW4sIEsuPC9hdXRob3I+PC9hdXRo
b3JzPjwvY29udHJpYnV0b3JzPjxhdXRoLWFkZHJlc3M+SGFpbmFuIEdlbmVyYWwgSG9zcGl0YWws
IEdlcmlhdHJpYyBjZW50ZXIsIENoaW5hLiBFbGVjdHJvbmljIGFkZHJlc3M6IGhtbGl1a2FpQDEy
Ni5jb20uJiN4RDtIYWluYW4gR2VuZXJhbCBIb3NwaXRhbCwgTWVkaWNhbCBMYWJvcmF0b3J5LCBD
aGluYS4mI3hEO0hhaW5hbiBHZW5lcmFsIEhvc3BpdGFsLCBHZW5lcmFsIFByYWN0aWNlLCBDaGlu
YS48L2F1dGgtYWRkcmVzcz48dGl0bGVzPjx0aXRsZT5DbGluaWNhbCBmZWF0dXJlcyBvZiBDT1ZJ
RC0xOSBpbiBlbGRlcmx5IHBhdGllbnRzOiBBIGNvbXBhcmlzb24gd2l0aCB5b3VuZyBhbmQgbWlk
ZGxlLWFnZWQgcGF0aWVudHM8L3RpdGxlPjxzZWNvbmRhcnktdGl0bGU+SiBJbmZlY3Q8L3NlY29u
ZGFyeS10aXRsZT48L3RpdGxlcz48cGVyaW9kaWNhbD48ZnVsbC10aXRsZT5KIEluZmVjdDwvZnVs
bC10aXRsZT48L3BlcmlvZGljYWw+PHBhZ2VzPmUxNC1lMTg8L3BhZ2VzPjx2b2x1bWU+ODA8L3Zv
bHVtZT48bnVtYmVyPjY8L251bWJlcj48ZWRpdGlvbj4yMDIwLzAzLzE3PC9lZGl0aW9uPjxrZXl3
b3Jkcz48a2V5d29yZD5BZ2VkPC9rZXl3b3JkPjxrZXl3b3JkPkJldGFjb3JvbmF2aXJ1cy9pc29s
YXRpb24gJmFtcDsgcHVyaWZpY2F0aW9uPC9rZXl3b3JkPjxrZXl3b3JkPkNvcm9uYXZpcnVzIElu
ZmVjdGlvbnMvZGlhZ25vc3RpYyBpbWFnaW5nLyplcGlkZW1pb2xvZ3kvKnBhdGhvbG9neS90aGVy
YXB5PC9rZXl3b3JkPjxrZXl3b3JkPipEaXNlYXNlIFByb2dyZXNzaW9uPC9rZXl3b3JkPjxrZXl3
b3JkPkZlbWFsZTwva2V5d29yZD48a2V5d29yZD5Ib3NwaXRhbGl6YXRpb24vc3RhdGlzdGljcyAm
YW1wOyBudW1lcmljYWwgZGF0YTwva2V5d29yZD48a2V5d29yZD5IdW1hbnM8L2tleXdvcmQ+PGtl
eXdvcmQ+TWFsZTwva2V5d29yZD48a2V5d29yZD5NaWRkbGUgQWdlZDwva2V5d29yZD48a2V5d29y
ZD5QYW5kZW1pY3M8L2tleXdvcmQ+PGtleXdvcmQ+UG5ldW1vbmlhLCBWaXJhbC9kaWFnbm9zdGlj
IGltYWdpbmcvKmVwaWRlbWlvbG9neS8qcGF0aG9sb2d5L3RoZXJhcHk8L2tleXdvcmQ+PGtleXdv
cmQ+UmV0cm9zcGVjdGl2ZSBTdHVkaWVzPC9rZXl3b3JkPjxrZXl3b3JkPipjb3ZpZC0xOTwva2V5
d29yZD48a2V5d29yZD4qQ2xpbmljYWwgZmVhdHVyZTwva2V5d29yZD48a2V5d29yZD4qRWxkZXJs
eSBwYXRpZW50czwva2V5d29yZD48a2V5d29yZD4qWW91bmcgYW5kIG1pZGRsZS1hZ2VkIHBhdGll
bnRzPC9rZXl3b3JkPjwva2V5d29yZHM+PGRhdGVzPjx5ZWFyPjIwMjA8L3llYXI+PHB1Yi1kYXRl
cz48ZGF0ZT5KdW48L2RhdGU+PC9wdWItZGF0ZXM+PC9kYXRlcz48aXNibj4xNTMyLTI3NDIgKEVs
ZWN0cm9uaWMpJiN4RDswMTYzLTQ0NTMgKExpbmtpbmcpPC9pc2JuPjxhY2Nlc3Npb24tbnVtPjMy
MTcxODY2PC9hY2Nlc3Npb24tbnVtPjx1cmxzPjxyZWxhdGVkLXVybHM+PHVybD5odHRwczovL3d3
dy5uY2JpLm5sbS5uaWguZ292L3B1Ym1lZC8zMjE3MTg2NjwvdXJsPjwvcmVsYXRlZC11cmxzPjwv
dXJscz48Y3VzdG9tMj5QTUM3MTAyNjQwPC9jdXN0b20yPjxlbGVjdHJvbmljLXJlc291cmNlLW51
bT4xMC4xMDE2L2ouamluZi4yMDIwLjAzLjAwNTwvZWxlY3Ryb25pYy1yZXNvdXJjZS1udW0+PC9y
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2B38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16CD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CDAF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CDD1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EB6E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EC8B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BC30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AE05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5.4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08C28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1C47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5.4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F8A6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2106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067A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8C56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39.3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DFF66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fatigue; shortness of breath</w:t>
            </w:r>
          </w:p>
        </w:tc>
      </w:tr>
      <w:tr w:rsidR="000E4295" w:rsidRPr="008D2EFC" w14:paraId="234C4BB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5A0D3D" w14:textId="5E5C9936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TnVtPjY8L1JlY051bT48RGlzcGxheVRleHQ+PHN0eWxlIGZhY2U9InN1cGVyc2NyaXB0Ij44PC9z
dHlsZT48L0Rpc3BsYXlUZXh0PjxyZWNvcmQ+PHJlYy1udW1iZXI+NjwvcmVjLW51bWJlcj48Zm9y
ZWlnbi1rZXlzPjxrZXkgYXBwPSJFTiIgZGItaWQ9ImV3dDlzZGQ5OXB4YTl2ZXd6d2J2enY1Mnhm
MjJyZXhzcDk5ZiIgdGltZXN0YW1wPSIxNjAyMDU4NDQyIj42PC9rZXk+PC9mb3JlaWduLWtleXM+
PHJlZi10eXBlIG5hbWU9IkpvdXJuYWwgQXJ0aWNsZSI+MTc8L3JlZi10eXBlPjxjb250cmlidXRv
cnM+PGF1dGhvcnM+PGF1dGhvcj5DaGVuLCBKLjwvYXV0aG9yPjxhdXRob3I+UWksIFQuPC9hdXRo
b3I+PGF1dGhvcj5MaXUsIEwuPC9hdXRob3I+PGF1dGhvcj5MaW5nLCBZLjwvYXV0aG9yPjxhdXRo
b3I+UWlhbiwgWi48L2F1dGhvcj48YXV0aG9yPkxpLCBULjwvYXV0aG9yPjxhdXRob3I+TGksIEYu
PC9hdXRob3I+PGF1dGhvcj5YdSwgUS48L2F1dGhvcj48YXV0aG9yPlpoYW5nLCBZLjwvYXV0aG9y
PjxhdXRob3I+WHUsIFMuPC9hdXRob3I+PGF1dGhvcj5Tb25nLCBaLjwvYXV0aG9yPjxhdXRob3I+
WmVuZywgWS48L2F1dGhvcj48YXV0aG9yPlNoZW4sIFkuPC9hdXRob3I+PGF1dGhvcj5TaGksIFku
PC9hdXRob3I+PGF1dGhvcj5aaHUsIFQuPC9hdXRob3I+PGF1dGhvcj5MdSwgSC48L2F1dGhvcj48
L2F1dGhvcnM+PC9jb250cmlidXRvcnM+PGF1dGgtYWRkcmVzcz5EZXBhcnRtZW50IG9mIEluZmVj
dGlvdXMgRGlzZWFzZXMgYW5kIEltbXVub2xvZ3ksIFNoYW5naGFpIFB1YmxpYyBIZWFsdGggQ2xp
bmljYWwgQ2VudGVyLCBTaGFuZ2hhaSAyMDE1MDgsIENoaW5hLiYjeEQ7RGVwYXJ0bWVudCBvZiBJ
bmZlY3Rpb3VzIERpc2Vhc2VzLCBTaGFuZ2hhaSBQdWJsaWMgSGVhbHRoIENsaW5pY2FsIENlbnRl
ciwgMjkwMSBDYW9sYW5nIFJvYWQsIFNoYW5naGFpIDIwMTUwOCwgQ2hpbmEuJiN4RDtEZXBhcnRt
ZW50IG9mIExpdmVyIEludGVuc2l2ZSBDYXJlIFVuaXQsIFNoYW5naGFpIFB1YmxpYyBIZWFsdGgg
Q2xpbmljYWwgQ2VudGVyLCBTaGFuZ2hhaSAyMDE1MDgsIENoaW5hLiYjeEQ7RGVwYXJ0bWVudCBv
ZiBUdWJlcmN1bG9zaXMsIFNoYW5naGFpIFB1YmxpYyBIZWFsdGggQ2xpbmljYWwgQ2VudGVyLCBT
aGFuZ2hhaSAyMDE1MDgsIENoaW5hLiYjeEQ7RGVwYXJ0bWVudCBvZiBSZXNwaXJhdG9yeSBEaXNl
YXNlcywgU2hhbmdoYWkgUHVibGljIEhlYWx0aCBDbGluaWNhbCBDZW50ZXIsIFNoYW5naGFpIDIw
MTUwOCwgQ2hpbmEuJiN4RDtEZXBhcnRtZW50IG9mIFRyYWRpdGlvbmFsIENoaW5lc2UgTWVkaWNp
bmUsIFNoYW5naGFpIFB1YmxpYyBIZWFsdGggQ2xpbmljYWwgQ2VudGVyLCBTaGFuZ2hhaSAyMDE1
MDgsIENoaW5hLiYjeEQ7RGVwYXJ0bWVudCBvZiBQYXRob2dlbiBEaWFnbm9zaXMgYW5kIEJpb3Nh
ZmV0eSwgU2hhbmdoYWkgUHVibGljIEhlYWx0aCBDbGluaWNhbCBDZW50ZXIsIFNoYW5naGFpIDIw
MTUwOCwgQ2hpbmEuJiN4RDtEZXBhcnRtZW50IG9mIFVyb2xvZ3ksIFNoYW5naGFpIFB1YmxpYyBI
ZWFsdGggQ2xpbmljYWwgQ2VudGVyLCAyOTAxIENhb2xhbmcgUm9hZCwgU2hhbmdoYWkgMjAxNTA4
LCBDaGluYS4mI3hEO0RlcGFydG1lbnQgb2YgUmFkaW9sb2d5LCBTaGFuZ2hhaSBQdWJsaWMgSGVh
bHRoIENsaW5pY2FsIENlbnRlciwgU2hhbmdoYWkgMjAxNTA4LCBDaGluYS4mI3hEO0RlcGFydG1l
bnQgb2YgVXJvbG9neSwgU2hhbmdoYWkgUHVibGljIEhlYWx0aCBDbGluaWNhbCBDZW50ZXIsIDI5
MDEgQ2FvbGFuZyBSb2FkLCBTaGFuZ2hhaSAyMDE1MDgsIENoaW5hLiBFbGVjdHJvbmljIGFkZHJl
c3M6IHpodXRvbmd5dUBzaHBoYy5vcmcuY24uJiN4RDtEZXBhcnRtZW50IG9mIEluZmVjdGlvdXMg
RGlzZWFzZXMsIFNoYW5naGFpIFB1YmxpYyBIZWFsdGggQ2xpbmljYWwgQ2VudGVyLCAyOTAxIENh
b2xhbmcgUm9hZCwgU2hhbmdoYWkgMjAxNTA4LCBDaGluYS4gRWxlY3Ryb25pYyBhZGRyZXNzOiBs
dWhvbmd6aG91QGZ1ZGFuLmVkdS5jbi48L2F1dGgtYWRkcmVzcz48dGl0bGVzPjx0aXRsZT5DbGlu
aWNhbCBwcm9ncmVzc2lvbiBvZiBwYXRpZW50cyB3aXRoIENPVklELTE5IGluIFNoYW5naGFpLCBD
aGluYTwvdGl0bGU+PHNlY29uZGFyeS10aXRsZT5KIEluZmVjdDwvc2Vjb25kYXJ5LXRpdGxlPjwv
dGl0bGVzPjxwZXJpb2RpY2FsPjxmdWxsLXRpdGxlPkogSW5mZWN0PC9mdWxsLXRpdGxlPjwvcGVy
aW9kaWNhbD48cGFnZXM+ZTEtZTY8L3BhZ2VzPjx2b2x1bWU+ODA8L3ZvbHVtZT48bnVtYmVyPjU8
L251bWJlcj48ZWRpdGlvbj4yMDIwLzAzLzE3PC9lZGl0aW9uPjxrZXl3b3Jkcz48a2V5d29yZD5B
ZHVsdDwva2V5d29yZD48a2V5d29yZD5CZXRhY29yb25hdmlydXM8L2tleXdvcmQ+PGtleXdvcmQ+
Q2hpbmE8L2tleXdvcmQ+PGtleXdvcmQ+Q29yb25hdmlydXMgSW5mZWN0aW9ucy9ibG9vZC9jb21w
bGljYXRpb25zL2RpYWdub3N0aWMgaW1hZ2luZy8qcGF0aG9sb2d5PC9rZXl3b3JkPjxrZXl3b3Jk
PipEaXNlYXNlIFByb2dyZXNzaW9uPC9rZXl3b3JkPjxrZXl3b3JkPkZlbWFsZTwva2V5d29yZD48
a2V5d29yZD5GZXZlci9ldGlvbG9neTwva2V5d29yZD48a2V5d29yZD5Ib3NwaXRhbGl6YXRpb24v
c3RhdGlzdGljcyAmYW1wOyBudW1lcmljYWwgZGF0YTwva2V5d29yZD48a2V5d29yZD5IdW1hbnM8
L2tleXdvcmQ+PGtleXdvcmQ+TWFsZTwva2V5d29yZD48a2V5d29yZD5NaWRkbGUgQWdlZDwva2V5
d29yZD48a2V5d29yZD5QYW5kZW1pY3M8L2tleXdvcmQ+PGtleXdvcmQ+UG5ldW1vbmlhLCBWaXJh
bC9ibG9vZC9jb21wbGljYXRpb25zL2RpYWdub3N0aWMgaW1hZ2luZy8qcGF0aG9sb2d5PC9rZXl3
b3JkPjxrZXl3b3JkPlByb2dub3Npczwva2V5d29yZD48a2V5d29yZD5SZXRyb3NwZWN0aXZlIFN0
dWRpZXM8L2tleXdvcmQ+PGtleXdvcmQ+VGltZSBGYWN0b3JzPC9rZXl3b3JkPjxrZXl3b3JkPlRv
bW9ncmFwaHksIFgtUmF5IENvbXB1dGVkPC9rZXl3b3JkPjxrZXl3b3JkPipjb3ZpZC0xOTwva2V5
d29yZD48a2V5d29yZD4qQ2xpbmljYWwgY2hhcmFjdGVyaXN0aWNzPC9rZXl3b3JkPjxrZXl3b3Jk
PipDbGluaWNhbCBwcm9ncmVzc2lvbjwva2V5d29yZD48a2V5d29yZD4qU0FSUy1Db1YtMjwva2V5
d29yZD48a2V5d29yZD4qVmlyYWwgY2xlYXJhbmNlPC9rZXl3b3JkPjxrZXl3b3JkPmludGVyZXN0
cy48L2tleXdvcmQ+PC9rZXl3b3Jkcz48ZGF0ZXM+PHllYXI+MjAyMDwveWVhcj48cHViLWRhdGVz
PjxkYXRlPk1heTwvZGF0ZT48L3B1Yi1kYXRlcz48L2RhdGVzPjxpc2JuPjE1MzItMjc0MiAoRWxl
Y3Ryb25pYykmI3hEOzAxNjMtNDQ1MyAoTGlua2luZyk8L2lzYm4+PGFjY2Vzc2lvbi1udW0+MzIx
NzE4Njk8L2FjY2Vzc2lvbi1udW0+PHVybHM+PHJlbGF0ZWQtdXJscz48dXJsPmh0dHBzOi8vd3d3
Lm5jYmkubmxtLm5paC5nb3YvcHVibWVkLzMyMTcxODY5PC91cmw+PC9yZWxhdGVkLXVybHM+PC91
cmxzPjxjdXN0b20yPlBNQzcxMDI1MzA8L2N1c3RvbTI+PGVsZWN0cm9uaWMtcmVzb3VyY2UtbnVt
PjEwLjEwMTYvai5qaW5mLjIwMjAuMDMuMDA0PC9lbGVjdHJvbmljLXJlc291cmNlLW51bT48L3Jl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TnVtPjY8L1JlY051bT48RGlzcGxheVRleHQ+PHN0eWxlIGZhY2U9InN1cGVyc2NyaXB0Ij44PC9z
dHlsZT48L0Rpc3BsYXlUZXh0PjxyZWNvcmQ+PHJlYy1udW1iZXI+NjwvcmVjLW51bWJlcj48Zm9y
ZWlnbi1rZXlzPjxrZXkgYXBwPSJFTiIgZGItaWQ9ImV3dDlzZGQ5OXB4YTl2ZXd6d2J2enY1Mnhm
MjJyZXhzcDk5ZiIgdGltZXN0YW1wPSIxNjAyMDU4NDQyIj42PC9rZXk+PC9mb3JlaWduLWtleXM+
PHJlZi10eXBlIG5hbWU9IkpvdXJuYWwgQXJ0aWNsZSI+MTc8L3JlZi10eXBlPjxjb250cmlidXRv
cnM+PGF1dGhvcnM+PGF1dGhvcj5DaGVuLCBKLjwvYXV0aG9yPjxhdXRob3I+UWksIFQuPC9hdXRo
b3I+PGF1dGhvcj5MaXUsIEwuPC9hdXRob3I+PGF1dGhvcj5MaW5nLCBZLjwvYXV0aG9yPjxhdXRo
b3I+UWlhbiwgWi48L2F1dGhvcj48YXV0aG9yPkxpLCBULjwvYXV0aG9yPjxhdXRob3I+TGksIEYu
PC9hdXRob3I+PGF1dGhvcj5YdSwgUS48L2F1dGhvcj48YXV0aG9yPlpoYW5nLCBZLjwvYXV0aG9y
PjxhdXRob3I+WHUsIFMuPC9hdXRob3I+PGF1dGhvcj5Tb25nLCBaLjwvYXV0aG9yPjxhdXRob3I+
WmVuZywgWS48L2F1dGhvcj48YXV0aG9yPlNoZW4sIFkuPC9hdXRob3I+PGF1dGhvcj5TaGksIFku
PC9hdXRob3I+PGF1dGhvcj5aaHUsIFQuPC9hdXRob3I+PGF1dGhvcj5MdSwgSC48L2F1dGhvcj48
L2F1dGhvcnM+PC9jb250cmlidXRvcnM+PGF1dGgtYWRkcmVzcz5EZXBhcnRtZW50IG9mIEluZmVj
dGlvdXMgRGlzZWFzZXMgYW5kIEltbXVub2xvZ3ksIFNoYW5naGFpIFB1YmxpYyBIZWFsdGggQ2xp
bmljYWwgQ2VudGVyLCBTaGFuZ2hhaSAyMDE1MDgsIENoaW5hLiYjeEQ7RGVwYXJ0bWVudCBvZiBJ
bmZlY3Rpb3VzIERpc2Vhc2VzLCBTaGFuZ2hhaSBQdWJsaWMgSGVhbHRoIENsaW5pY2FsIENlbnRl
ciwgMjkwMSBDYW9sYW5nIFJvYWQsIFNoYW5naGFpIDIwMTUwOCwgQ2hpbmEuJiN4RDtEZXBhcnRt
ZW50IG9mIExpdmVyIEludGVuc2l2ZSBDYXJlIFVuaXQsIFNoYW5naGFpIFB1YmxpYyBIZWFsdGgg
Q2xpbmljYWwgQ2VudGVyLCBTaGFuZ2hhaSAyMDE1MDgsIENoaW5hLiYjeEQ7RGVwYXJ0bWVudCBv
ZiBUdWJlcmN1bG9zaXMsIFNoYW5naGFpIFB1YmxpYyBIZWFsdGggQ2xpbmljYWwgQ2VudGVyLCBT
aGFuZ2hhaSAyMDE1MDgsIENoaW5hLiYjeEQ7RGVwYXJ0bWVudCBvZiBSZXNwaXJhdG9yeSBEaXNl
YXNlcywgU2hhbmdoYWkgUHVibGljIEhlYWx0aCBDbGluaWNhbCBDZW50ZXIsIFNoYW5naGFpIDIw
MTUwOCwgQ2hpbmEuJiN4RDtEZXBhcnRtZW50IG9mIFRyYWRpdGlvbmFsIENoaW5lc2UgTWVkaWNp
bmUsIFNoYW5naGFpIFB1YmxpYyBIZWFsdGggQ2xpbmljYWwgQ2VudGVyLCBTaGFuZ2hhaSAyMDE1
MDgsIENoaW5hLiYjeEQ7RGVwYXJ0bWVudCBvZiBQYXRob2dlbiBEaWFnbm9zaXMgYW5kIEJpb3Nh
ZmV0eSwgU2hhbmdoYWkgUHVibGljIEhlYWx0aCBDbGluaWNhbCBDZW50ZXIsIFNoYW5naGFpIDIw
MTUwOCwgQ2hpbmEuJiN4RDtEZXBhcnRtZW50IG9mIFVyb2xvZ3ksIFNoYW5naGFpIFB1YmxpYyBI
ZWFsdGggQ2xpbmljYWwgQ2VudGVyLCAyOTAxIENhb2xhbmcgUm9hZCwgU2hhbmdoYWkgMjAxNTA4
LCBDaGluYS4mI3hEO0RlcGFydG1lbnQgb2YgUmFkaW9sb2d5LCBTaGFuZ2hhaSBQdWJsaWMgSGVh
bHRoIENsaW5pY2FsIENlbnRlciwgU2hhbmdoYWkgMjAxNTA4LCBDaGluYS4mI3hEO0RlcGFydG1l
bnQgb2YgVXJvbG9neSwgU2hhbmdoYWkgUHVibGljIEhlYWx0aCBDbGluaWNhbCBDZW50ZXIsIDI5
MDEgQ2FvbGFuZyBSb2FkLCBTaGFuZ2hhaSAyMDE1MDgsIENoaW5hLiBFbGVjdHJvbmljIGFkZHJl
c3M6IHpodXRvbmd5dUBzaHBoYy5vcmcuY24uJiN4RDtEZXBhcnRtZW50IG9mIEluZmVjdGlvdXMg
RGlzZWFzZXMsIFNoYW5naGFpIFB1YmxpYyBIZWFsdGggQ2xpbmljYWwgQ2VudGVyLCAyOTAxIENh
b2xhbmcgUm9hZCwgU2hhbmdoYWkgMjAxNTA4LCBDaGluYS4gRWxlY3Ryb25pYyBhZGRyZXNzOiBs
dWhvbmd6aG91QGZ1ZGFuLmVkdS5jbi48L2F1dGgtYWRkcmVzcz48dGl0bGVzPjx0aXRsZT5DbGlu
aWNhbCBwcm9ncmVzc2lvbiBvZiBwYXRpZW50cyB3aXRoIENPVklELTE5IGluIFNoYW5naGFpLCBD
aGluYTwvdGl0bGU+PHNlY29uZGFyeS10aXRsZT5KIEluZmVjdDwvc2Vjb25kYXJ5LXRpdGxlPjwv
dGl0bGVzPjxwZXJpb2RpY2FsPjxmdWxsLXRpdGxlPkogSW5mZWN0PC9mdWxsLXRpdGxlPjwvcGVy
aW9kaWNhbD48cGFnZXM+ZTEtZTY8L3BhZ2VzPjx2b2x1bWU+ODA8L3ZvbHVtZT48bnVtYmVyPjU8
L251bWJlcj48ZWRpdGlvbj4yMDIwLzAzLzE3PC9lZGl0aW9uPjxrZXl3b3Jkcz48a2V5d29yZD5B
ZHVsdDwva2V5d29yZD48a2V5d29yZD5CZXRhY29yb25hdmlydXM8L2tleXdvcmQ+PGtleXdvcmQ+
Q2hpbmE8L2tleXdvcmQ+PGtleXdvcmQ+Q29yb25hdmlydXMgSW5mZWN0aW9ucy9ibG9vZC9jb21w
bGljYXRpb25zL2RpYWdub3N0aWMgaW1hZ2luZy8qcGF0aG9sb2d5PC9rZXl3b3JkPjxrZXl3b3Jk
PipEaXNlYXNlIFByb2dyZXNzaW9uPC9rZXl3b3JkPjxrZXl3b3JkPkZlbWFsZTwva2V5d29yZD48
a2V5d29yZD5GZXZlci9ldGlvbG9neTwva2V5d29yZD48a2V5d29yZD5Ib3NwaXRhbGl6YXRpb24v
c3RhdGlzdGljcyAmYW1wOyBudW1lcmljYWwgZGF0YTwva2V5d29yZD48a2V5d29yZD5IdW1hbnM8
L2tleXdvcmQ+PGtleXdvcmQ+TWFsZTwva2V5d29yZD48a2V5d29yZD5NaWRkbGUgQWdlZDwva2V5
d29yZD48a2V5d29yZD5QYW5kZW1pY3M8L2tleXdvcmQ+PGtleXdvcmQ+UG5ldW1vbmlhLCBWaXJh
bC9ibG9vZC9jb21wbGljYXRpb25zL2RpYWdub3N0aWMgaW1hZ2luZy8qcGF0aG9sb2d5PC9rZXl3
b3JkPjxrZXl3b3JkPlByb2dub3Npczwva2V5d29yZD48a2V5d29yZD5SZXRyb3NwZWN0aXZlIFN0
dWRpZXM8L2tleXdvcmQ+PGtleXdvcmQ+VGltZSBGYWN0b3JzPC9rZXl3b3JkPjxrZXl3b3JkPlRv
bW9ncmFwaHksIFgtUmF5IENvbXB1dGVkPC9rZXl3b3JkPjxrZXl3b3JkPipjb3ZpZC0xOTwva2V5
d29yZD48a2V5d29yZD4qQ2xpbmljYWwgY2hhcmFjdGVyaXN0aWNzPC9rZXl3b3JkPjxrZXl3b3Jk
PipDbGluaWNhbCBwcm9ncmVzc2lvbjwva2V5d29yZD48a2V5d29yZD4qU0FSUy1Db1YtMjwva2V5
d29yZD48a2V5d29yZD4qVmlyYWwgY2xlYXJhbmNlPC9rZXl3b3JkPjxrZXl3b3JkPmludGVyZXN0
cy48L2tleXdvcmQ+PC9rZXl3b3Jkcz48ZGF0ZXM+PHllYXI+MjAyMDwveWVhcj48cHViLWRhdGVz
PjxkYXRlPk1heTwvZGF0ZT48L3B1Yi1kYXRlcz48L2RhdGVzPjxpc2JuPjE1MzItMjc0MiAoRWxl
Y3Ryb25pYykmI3hEOzAxNjMtNDQ1MyAoTGlua2luZyk8L2lzYm4+PGFjY2Vzc2lvbi1udW0+MzIx
NzE4Njk8L2FjY2Vzc2lvbi1udW0+PHVybHM+PHJlbGF0ZWQtdXJscz48dXJsPmh0dHBzOi8vd3d3
Lm5jYmkubmxtLm5paC5nb3YvcHVibWVkLzMyMTcxODY5PC91cmw+PC9yZWxhdGVkLXVybHM+PC91
cmxzPjxjdXN0b20yPlBNQzcxMDI1MzA8L2N1c3RvbTI+PGVsZWN0cm9uaWMtcmVzb3VyY2UtbnVt
PjEwLjEwMTYvai5qaW5mLjIwMjAuMDMuMDA0PC9lbGVjdHJvbmljLXJlc291cmNlLW51bT48L3Jl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BACF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C2C1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9425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7681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5B2C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D3E20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935A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FEC5F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0.8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FCFA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2311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22.1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516E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172A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C12B6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AA93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FB2F24" w14:textId="1375578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469A9E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00E0C7" w14:textId="6D0F736D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PEVuZE5vdGU+PENpdGU+PEF1dGhvcj5CYWk8L0F1dGhvcj48WWVhcj4yMDIwPC9ZZWFyPjxSZWNO
dW0+NzwvUmVjTnVtPjxEaXNwbGF5VGV4dD48c3R5bGUgZmFjZT0ic3VwZXJzY3JpcHQiPjk8L3N0
eWxlPjwvRGlzcGxheVRleHQ+PHJlY29yZD48cmVjLW51bWJlcj43PC9yZWMtbnVtYmVyPjxmb3Jl
aWduLWtleXM+PGtleSBhcHA9IkVOIiBkYi1pZD0iZXd0OXNkZDk5cHhhOXZld3p3YnZ6djUyeGYy
MnJleHNwOTlmIiB0aW1lc3RhbXA9IjE2MDIwNTg1NDAiPjc8L2tleT48L2ZvcmVpZ24ta2V5cz48
cmVmLXR5cGUgbmFtZT0iSm91cm5hbCBBcnRpY2xlIj4xNzwvcmVmLXR5cGU+PGNvbnRyaWJ1dG9y
cz48YXV0aG9ycz48YXV0aG9yPkJhaSwgSC4gWC48L2F1dGhvcj48YXV0aG9yPkhzaWVoLCBCLjwv
YXV0aG9yPjxhdXRob3I+WGlvbmcsIFouPC9hdXRob3I+PGF1dGhvcj5IYWxzZXksIEsuPC9hdXRo
b3I+PGF1dGhvcj5DaG9pLCBKLiBXLjwvYXV0aG9yPjxhdXRob3I+VHJhbiwgVC4gTS4gTC48L2F1
dGhvcj48YXV0aG9yPlBhbiwgSS48L2F1dGhvcj48YXV0aG9yPlNoaSwgTC4gQi48L2F1dGhvcj48
YXV0aG9yPldhbmcsIEQuIEMuPC9hdXRob3I+PGF1dGhvcj5NZWksIEouPC9hdXRob3I+PGF1dGhv
cj5KaWFuZywgWC4gTC48L2F1dGhvcj48YXV0aG9yPlplbmcsIFEuIEguPC9hdXRob3I+PGF1dGhv
cj5FZ2dsaW4sIFQuIEsuPC9hdXRob3I+PGF1dGhvcj5IdSwgUC4gRi48L2F1dGhvcj48YXV0aG9y
PkFnYXJ3YWwsIFMuPC9hdXRob3I+PGF1dGhvcj5YaWUsIEYuIEYuPC9hdXRob3I+PGF1dGhvcj5M
aSwgUy48L2F1dGhvcj48YXV0aG9yPkhlYWxleSwgVC48L2F1dGhvcj48YXV0aG9yPkF0YWxheSwg
TS4gSy48L2F1dGhvcj48YXV0aG9yPkxpYW8sIFcuIEguPC9hdXRob3I+PC9hdXRob3JzPjwvY29u
dHJpYnV0b3JzPjxhdXRoLWFkZHJlc3M+RnJvbSB0aGUgRGVwYXJ0bWVudCBvZiBEaWFnbm9zdGlj
IEltYWdpbmcsIFJob2RlIElzbGFuZCBIb3NwaXRhbCwgUHJvdmlkZW5jZSwgUkkgKEguWC5CLiwg
Qi5ILiwgSy5ILiwgSS5QLiwgVC5LLkUuLCBTLkEuLCBULkguLCBNLksuQS4pOyBEZXBhcnRtZW50
IG9mIFJhZGlvbG9neSwgWGlhbmd5YSBIb3NwaXRhbCwgQ2VudHJhbCBTb3V0aCBVbml2ZXJzaXR5
LCBDaGFuZ3NoYSwgSHVuYW4sIENoaW5hIDQxMDAwOCAoWi5YLiwgRC5DLlcuLCBGLkYuWC4sIFMu
TC4sIFcuSC5MLik7IEJyb3duIFVuaXZlcnNpdHkgV2FycmVuIEFscGVydCBNZWRpY2FsIFNjaG9v
bCwgUHJvdmlkZW5jZSwgUkkgKEsuSC4sIEouVy5DLiwgVC5NLkwuVC4sIEkuUC4sIFQuSy5FLik7
IERlcGFydG1lbnQgb2YgUmFkaW9sb2d5LCBZb25nemhvdSBDZW50cmFsIEhvc3BpdGFsLCBZb25n
emhvdSwgSHVuYW4sIENoaW5hIDQyNTAwNiAoTC5CLlMuKTsgRGVwYXJ0bWVudCBvZiBSYWRpb2xv
Z3ksIENoYW5nZGUgU2Vjb25kIFBlb3BsZSZhcG9zO3MgSG9zcGl0YWwsIENoYW5nZGUsIEh1bmFu
LCBDaGluYSAoSi5NLik7IERlcGFydG1lbnQgb2YgUmFkaW9sb2d5LCBBZmZpbGlhdGVkIE5hbiBI
dWEgSG9zcGl0YWwsIFVuaXZlcnNpdHkgb2YgU291dGggQ2hpbmEsIEhlbmd5YW5nLCBIdW5hbiwg
Q2hpbmEgKFguTC5KLik7IERlcGFydG1lbnQgb2YgUmFkaW9sb2d5LCBMb3VkaSBDZW50cmFsIEhv
c3BpdGFsLCBMb3VkaSwgSHVuYW4sIENoaW5hIChRLkguWi4pOyBhbmQgRGVwYXJ0bWVudCBvZiBS
YWRpb2xvZ3ksIENoZW56aG91IFNlY29uZCBQZW9wbGUmYXBvcztzIEhvc3BpdGFsLCBDaGVuemhv
dSwgSHVuYW4sIENoaW5hIChQLkYuSC4pLjwvYXV0aC1hZGRyZXNzPjx0aXRsZXM+PHRpdGxlPlBl
cmZvcm1hbmNlIG9mIFJhZGlvbG9naXN0cyBpbiBEaWZmZXJlbnRpYXRpbmcgQ09WSUQtMTkgZnJv
bSBOb24tQ09WSUQtMTkgVmlyYWwgUG5ldW1vbmlhIGF0IENoZXN0IENUPC90aXRsZT48c2Vjb25k
YXJ5LXRpdGxlPlJhZGlvbG9neTwvc2Vjb25kYXJ5LXRpdGxlPjwvdGl0bGVzPjxwZXJpb2RpY2Fs
PjxmdWxsLXRpdGxlPlJhZGlvbG9neTwvZnVsbC10aXRsZT48L3BlcmlvZGljYWw+PHBhZ2VzPkU0
Ni1FNTQ8L3BhZ2VzPjx2b2x1bWU+Mjk2PC92b2x1bWU+PG51bWJlcj4yPC9udW1iZXI+PGVkaXRp
b24+MjAyMC8wMy8xMTwvZWRpdGlvbj48a2V5d29yZHM+PGtleXdvcmQ+QWR1bHQ8L2tleXdvcmQ+
PGtleXdvcmQ+QWdlZDwva2V5d29yZD48a2V5d29yZD4qQmV0YWNvcm9uYXZpcnVzPC9rZXl3b3Jk
PjxrZXl3b3JkPipDbGluaWNhbCBDb21wZXRlbmNlPC9rZXl3b3JkPjxrZXl3b3JkPkNsaW5pY2Fs
IExhYm9yYXRvcnkgVGVjaG5pcXVlcy9tZXRob2RzPC9rZXl3b3JkPjxrZXl3b3JkPkNvcm9uYXZp
cnVzIEluZmVjdGlvbnMvZGlhZ25vc2lzLypkaWFnbm9zdGljIGltYWdpbmcvcGF0aG9sb2d5PC9r
ZXl3b3JkPjxrZXl3b3JkPkRpYWdub3NpcywgRGlmZmVyZW50aWFsPC9rZXl3b3JkPjxrZXl3b3Jk
PkZlbWFsZTwva2V5d29yZD48a2V5d29yZD5IdW1hbnM8L2tleXdvcmQ+PGtleXdvcmQ+TWFsZTwv
a2V5d29yZD48a2V5d29yZD5NaWRkbGUgQWdlZDwva2V5d29yZD48a2V5d29yZD5QYW5kZW1pY3M8
L2tleXdvcmQ+PGtleXdvcmQ+UG5ldW1vbmlhLCBWaXJhbC8qZGlhZ25vc3RpYyBpbWFnaW5nL3Bh
dGhvbG9neS92aXJvbG9neTwva2V5d29yZD48a2V5d29yZD5QcmVkaWN0aXZlIFZhbHVlIG9mIFRl
c3RzPC9rZXl3b3JkPjxrZXl3b3JkPlJhZGlvbG9naXN0cy8qc3RhbmRhcmRzPC9rZXl3b3JkPjxr
ZXl3b3JkPlJldHJvc3BlY3RpdmUgU3R1ZGllczwva2V5d29yZD48a2V5d29yZD5SZXZlcnNlIFRy
YW5zY3JpcHRhc2UgUG9seW1lcmFzZSBDaGFpbiBSZWFjdGlvbjwva2V5d29yZD48a2V5d29yZD5T
ZW5zaXRpdml0eSBhbmQgU3BlY2lmaWNpdHk8L2tleXdvcmQ+PGtleXdvcmQ+VG9tb2dyYXBoeSwg
WC1SYXkgQ29tcHV0ZWQvbWV0aG9kczwva2V5d29yZD48L2tleXdvcmRzPjxkYXRlcz48eWVhcj4y
MDIwPC95ZWFyPjxwdWItZGF0ZXM+PGRhdGU+QXVnPC9kYXRlPjwvcHViLWRhdGVzPjwvZGF0ZXM+
PGlzYm4+MTUyNy0xMzE1IChFbGVjdHJvbmljKSYjeEQ7MDAzMy04NDE5IChMaW5raW5nKTwvaXNi
bj48YWNjZXNzaW9uLW51bT4zMjE1NTEwNTwvYWNjZXNzaW9uLW51bT48dXJscz48cmVsYXRlZC11
cmxzPjx1cmw+aHR0cHM6Ly93d3cubmNiaS5ubG0ubmloLmdvdi9wdWJtZWQvMzIxNTUxMDU8L3Vy
bD48L3JlbGF0ZWQtdXJscz48L3VybHM+PGN1c3RvbTI+UE1DNzIzMzQxNDwvY3VzdG9tMj48ZWxl
Y3Ryb25pYy1yZXNvdXJjZS1udW0+MTAuMTE0OC9yYWRpb2wuMjAyMDIwMDgyMzwvZWxlY3Ryb25p
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PEVuZE5vdGU+PENpdGU+PEF1dGhvcj5CYWk8L0F1dGhvcj48WWVhcj4yMDIwPC9ZZWFyPjxSZWNO
dW0+NzwvUmVjTnVtPjxEaXNwbGF5VGV4dD48c3R5bGUgZmFjZT0ic3VwZXJzY3JpcHQiPjk8L3N0
eWxlPjwvRGlzcGxheVRleHQ+PHJlY29yZD48cmVjLW51bWJlcj43PC9yZWMtbnVtYmVyPjxmb3Jl
aWduLWtleXM+PGtleSBhcHA9IkVOIiBkYi1pZD0iZXd0OXNkZDk5cHhhOXZld3p3YnZ6djUyeGYy
MnJleHNwOTlmIiB0aW1lc3RhbXA9IjE2MDIwNTg1NDAiPjc8L2tleT48L2ZvcmVpZ24ta2V5cz48
cmVmLXR5cGUgbmFtZT0iSm91cm5hbCBBcnRpY2xlIj4xNzwvcmVmLXR5cGU+PGNvbnRyaWJ1dG9y
cz48YXV0aG9ycz48YXV0aG9yPkJhaSwgSC4gWC48L2F1dGhvcj48YXV0aG9yPkhzaWVoLCBCLjwv
YXV0aG9yPjxhdXRob3I+WGlvbmcsIFouPC9hdXRob3I+PGF1dGhvcj5IYWxzZXksIEsuPC9hdXRo
b3I+PGF1dGhvcj5DaG9pLCBKLiBXLjwvYXV0aG9yPjxhdXRob3I+VHJhbiwgVC4gTS4gTC48L2F1
dGhvcj48YXV0aG9yPlBhbiwgSS48L2F1dGhvcj48YXV0aG9yPlNoaSwgTC4gQi48L2F1dGhvcj48
YXV0aG9yPldhbmcsIEQuIEMuPC9hdXRob3I+PGF1dGhvcj5NZWksIEouPC9hdXRob3I+PGF1dGhv
cj5KaWFuZywgWC4gTC48L2F1dGhvcj48YXV0aG9yPlplbmcsIFEuIEguPC9hdXRob3I+PGF1dGhv
cj5FZ2dsaW4sIFQuIEsuPC9hdXRob3I+PGF1dGhvcj5IdSwgUC4gRi48L2F1dGhvcj48YXV0aG9y
PkFnYXJ3YWwsIFMuPC9hdXRob3I+PGF1dGhvcj5YaWUsIEYuIEYuPC9hdXRob3I+PGF1dGhvcj5M
aSwgUy48L2F1dGhvcj48YXV0aG9yPkhlYWxleSwgVC48L2F1dGhvcj48YXV0aG9yPkF0YWxheSwg
TS4gSy48L2F1dGhvcj48YXV0aG9yPkxpYW8sIFcuIEguPC9hdXRob3I+PC9hdXRob3JzPjwvY29u
dHJpYnV0b3JzPjxhdXRoLWFkZHJlc3M+RnJvbSB0aGUgRGVwYXJ0bWVudCBvZiBEaWFnbm9zdGlj
IEltYWdpbmcsIFJob2RlIElzbGFuZCBIb3NwaXRhbCwgUHJvdmlkZW5jZSwgUkkgKEguWC5CLiwg
Qi5ILiwgSy5ILiwgSS5QLiwgVC5LLkUuLCBTLkEuLCBULkguLCBNLksuQS4pOyBEZXBhcnRtZW50
IG9mIFJhZGlvbG9neSwgWGlhbmd5YSBIb3NwaXRhbCwgQ2VudHJhbCBTb3V0aCBVbml2ZXJzaXR5
LCBDaGFuZ3NoYSwgSHVuYW4sIENoaW5hIDQxMDAwOCAoWi5YLiwgRC5DLlcuLCBGLkYuWC4sIFMu
TC4sIFcuSC5MLik7IEJyb3duIFVuaXZlcnNpdHkgV2FycmVuIEFscGVydCBNZWRpY2FsIFNjaG9v
bCwgUHJvdmlkZW5jZSwgUkkgKEsuSC4sIEouVy5DLiwgVC5NLkwuVC4sIEkuUC4sIFQuSy5FLik7
IERlcGFydG1lbnQgb2YgUmFkaW9sb2d5LCBZb25nemhvdSBDZW50cmFsIEhvc3BpdGFsLCBZb25n
emhvdSwgSHVuYW4sIENoaW5hIDQyNTAwNiAoTC5CLlMuKTsgRGVwYXJ0bWVudCBvZiBSYWRpb2xv
Z3ksIENoYW5nZGUgU2Vjb25kIFBlb3BsZSZhcG9zO3MgSG9zcGl0YWwsIENoYW5nZGUsIEh1bmFu
LCBDaGluYSAoSi5NLik7IERlcGFydG1lbnQgb2YgUmFkaW9sb2d5LCBBZmZpbGlhdGVkIE5hbiBI
dWEgSG9zcGl0YWwsIFVuaXZlcnNpdHkgb2YgU291dGggQ2hpbmEsIEhlbmd5YW5nLCBIdW5hbiwg
Q2hpbmEgKFguTC5KLik7IERlcGFydG1lbnQgb2YgUmFkaW9sb2d5LCBMb3VkaSBDZW50cmFsIEhv
c3BpdGFsLCBMb3VkaSwgSHVuYW4sIENoaW5hIChRLkguWi4pOyBhbmQgRGVwYXJ0bWVudCBvZiBS
YWRpb2xvZ3ksIENoZW56aG91IFNlY29uZCBQZW9wbGUmYXBvcztzIEhvc3BpdGFsLCBDaGVuemhv
dSwgSHVuYW4sIENoaW5hIChQLkYuSC4pLjwvYXV0aC1hZGRyZXNzPjx0aXRsZXM+PHRpdGxlPlBl
cmZvcm1hbmNlIG9mIFJhZGlvbG9naXN0cyBpbiBEaWZmZXJlbnRpYXRpbmcgQ09WSUQtMTkgZnJv
bSBOb24tQ09WSUQtMTkgVmlyYWwgUG5ldW1vbmlhIGF0IENoZXN0IENUPC90aXRsZT48c2Vjb25k
YXJ5LXRpdGxlPlJhZGlvbG9neTwvc2Vjb25kYXJ5LXRpdGxlPjwvdGl0bGVzPjxwZXJpb2RpY2Fs
PjxmdWxsLXRpdGxlPlJhZGlvbG9neTwvZnVsbC10aXRsZT48L3BlcmlvZGljYWw+PHBhZ2VzPkU0
Ni1FNTQ8L3BhZ2VzPjx2b2x1bWU+Mjk2PC92b2x1bWU+PG51bWJlcj4yPC9udW1iZXI+PGVkaXRp
b24+MjAyMC8wMy8xMTwvZWRpdGlvbj48a2V5d29yZHM+PGtleXdvcmQ+QWR1bHQ8L2tleXdvcmQ+
PGtleXdvcmQ+QWdlZDwva2V5d29yZD48a2V5d29yZD4qQmV0YWNvcm9uYXZpcnVzPC9rZXl3b3Jk
PjxrZXl3b3JkPipDbGluaWNhbCBDb21wZXRlbmNlPC9rZXl3b3JkPjxrZXl3b3JkPkNsaW5pY2Fs
IExhYm9yYXRvcnkgVGVjaG5pcXVlcy9tZXRob2RzPC9rZXl3b3JkPjxrZXl3b3JkPkNvcm9uYXZp
cnVzIEluZmVjdGlvbnMvZGlhZ25vc2lzLypkaWFnbm9zdGljIGltYWdpbmcvcGF0aG9sb2d5PC9r
ZXl3b3JkPjxrZXl3b3JkPkRpYWdub3NpcywgRGlmZmVyZW50aWFsPC9rZXl3b3JkPjxrZXl3b3Jk
PkZlbWFsZTwva2V5d29yZD48a2V5d29yZD5IdW1hbnM8L2tleXdvcmQ+PGtleXdvcmQ+TWFsZTwv
a2V5d29yZD48a2V5d29yZD5NaWRkbGUgQWdlZDwva2V5d29yZD48a2V5d29yZD5QYW5kZW1pY3M8
L2tleXdvcmQ+PGtleXdvcmQ+UG5ldW1vbmlhLCBWaXJhbC8qZGlhZ25vc3RpYyBpbWFnaW5nL3Bh
dGhvbG9neS92aXJvbG9neTwva2V5d29yZD48a2V5d29yZD5QcmVkaWN0aXZlIFZhbHVlIG9mIFRl
c3RzPC9rZXl3b3JkPjxrZXl3b3JkPlJhZGlvbG9naXN0cy8qc3RhbmRhcmRzPC9rZXl3b3JkPjxr
ZXl3b3JkPlJldHJvc3BlY3RpdmUgU3R1ZGllczwva2V5d29yZD48a2V5d29yZD5SZXZlcnNlIFRy
YW5zY3JpcHRhc2UgUG9seW1lcmFzZSBDaGFpbiBSZWFjdGlvbjwva2V5d29yZD48a2V5d29yZD5T
ZW5zaXRpdml0eSBhbmQgU3BlY2lmaWNpdHk8L2tleXdvcmQ+PGtleXdvcmQ+VG9tb2dyYXBoeSwg
WC1SYXkgQ29tcHV0ZWQvbWV0aG9kczwva2V5d29yZD48L2tleXdvcmRzPjxkYXRlcz48eWVhcj4y
MDIwPC95ZWFyPjxwdWItZGF0ZXM+PGRhdGU+QXVnPC9kYXRlPjwvcHViLWRhdGVzPjwvZGF0ZXM+
PGlzYm4+MTUyNy0xMzE1IChFbGVjdHJvbmljKSYjeEQ7MDAzMy04NDE5IChMaW5raW5nKTwvaXNi
bj48YWNjZXNzaW9uLW51bT4zMjE1NTEwNTwvYWNjZXNzaW9uLW51bT48dXJscz48cmVsYXRlZC11
cmxzPjx1cmw+aHR0cHM6Ly93d3cubmNiaS5ubG0ubmloLmdvdi9wdWJtZWQvMzIxNTUxMDU8L3Vy
bD48L3JlbGF0ZWQtdXJscz48L3VybHM+PGN1c3RvbTI+UE1DNzIzMzQxNDwvY3VzdG9tMj48ZWxl
Y3Ryb25pYy1yZXNvdXJjZS1udW0+MTAuMTE0OC9yYWRpb2wuMjAyMDIwMDgyMzwvZWxlY3Ryb25p
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BC08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9D6C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52E8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BEAE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32AB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E55A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C2CF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A864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2DBA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49FC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5.5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7107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14.2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31AA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54A9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08E6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81CB8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31457FF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A89F32" w14:textId="3B2D152F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Zhou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TnVtPjg8L1JlY051bT48RGlzcGxheVRleHQ+PHN0eWxlIGZhY2U9InN1cGVyc2NyaXB0Ij4xMDwv
c3R5bGU+PC9EaXNwbGF5VGV4dD48cmVjb3JkPjxyZWMtbnVtYmVyPjg8L3JlYy1udW1iZXI+PGZv
cmVpZ24ta2V5cz48a2V5IGFwcD0iRU4iIGRiLWlkPSJld3Q5c2RkOTlweGE5dmV3endidnp2NTJ4
ZjIycmV4c3A5OWYiIHRpbWVzdGFtcD0iMTYwMjA1ODY5MSI+ODwva2V5PjwvZm9yZWlnbi1rZXlz
PjxyZWYtdHlwZSBuYW1lPSJKb3VybmFsIEFydGljbGUiPjE3PC9yZWYtdHlwZT48Y29udHJpYnV0
b3JzPjxhdXRob3JzPjxhdXRob3I+WmhvdSwgRi48L2F1dGhvcj48YXV0aG9yPll1LCBULjwvYXV0
aG9yPjxhdXRob3I+RHUsIFIuPC9hdXRob3I+PGF1dGhvcj5GYW4sIEcuPC9hdXRob3I+PGF1dGhv
cj5MaXUsIFkuPC9hdXRob3I+PGF1dGhvcj5MaXUsIFouPC9hdXRob3I+PGF1dGhvcj5YaWFuZywg
Si48L2F1dGhvcj48YXV0aG9yPldhbmcsIFkuPC9hdXRob3I+PGF1dGhvcj5Tb25nLCBCLjwvYXV0
aG9yPjxhdXRob3I+R3UsIFguPC9hdXRob3I+PGF1dGhvcj5HdWFuLCBMLjwvYXV0aG9yPjxhdXRo
b3I+V2VpLCBZLjwvYXV0aG9yPjxhdXRob3I+TGksIEguPC9hdXRob3I+PGF1dGhvcj5XdSwgWC48
L2F1dGhvcj48YXV0aG9yPlh1LCBKLjwvYXV0aG9yPjxhdXRob3I+VHUsIFMuPC9hdXRob3I+PGF1
dGhvcj5aaGFuZywgWS48L2F1dGhvcj48YXV0aG9yPkNoZW4sIEguPC9hdXRob3I+PGF1dGhvcj5D
YW8sIEIuPC9hdXRob3I+PC9hdXRob3JzPjwvY29udHJpYnV0b3JzPjxhdXRoLWFkZHJlc3M+RGVw
YXJ0bWVudCBvZiBQdWxtb25hcnkgYW5kIENyaXRpY2FsIENhcmUgTWVkaWNpbmUsIENlbnRlciBv
ZiBSZXNwaXJhdG9yeSBNZWRpY2luZSwgTmF0aW9uYWwgQ2xpbmljYWwgUmVzZWFyY2ggQ2VudGVy
IGZvciBSZXNwaXJhdG9yeSBEaXNlYXNlcywgSW5zdGl0dXRlIG9mIFJlc3BpcmF0b3J5IE1lZGlj
aW5lLCBDaGluZXNlIEFjYWRlbXkgb2YgTWVkaWNhbCBTY2llbmNlcywgUGVraW5nIFVuaW9uIE1l
ZGljYWwgQ29sbGVnZSwgQmVpamluZywgQ2hpbmEuJiN4RDtEZXBhcnRtZW50IG9mIFR1YmVyY3Vs
b3NpcyBhbmQgUmVzcGlyYXRvcnkgRGlzZWFzZSwgSmlueWludGFuIEhvc3BpdGFsLCBXdWhhbiwg
Q2hpbmEuJiN4RDtEZXBhcnRtZW50IG9mIFB1bG1vbmFyeSBhbmQgQ3JpdGljYWwgQ2FyZSBNZWRp
Y2luZSwgV3VoYW4gUHVsbW9uYXJ5IEhvc3BpdGFsLCBXdWhhbiwgQ2hpbmEuJiN4RDtEZXBhcnRt
ZW50IG9mIFB1bG1vbmFyeSBhbmQgQ3JpdGljYWwgQ2FyZSBNZWRpY2luZSwgQ2VudGVyIG9mIFJl
c3BpcmF0b3J5IE1lZGljaW5lLCBOYXRpb25hbCBDbGluaWNhbCBSZXNlYXJjaCBDZW50ZXIgZm9y
IFJlc3BpcmF0b3J5IERpc2Vhc2VzLCBJbnN0aXR1dGUgb2YgUmVzcGlyYXRvcnkgTWVkaWNpbmUs
IENoaW5lc2UgQWNhZGVteSBvZiBNZWRpY2FsIFNjaWVuY2VzLCBQZWtpbmcgVW5pb24gTWVkaWNh
bCBDb2xsZWdlLCBCZWlqaW5nLCBDaGluYTsgSW5zdGl0dXRlIG9mIENsaW5pY2FsIE1lZGljYWwg
U2NpZW5jZXMsIENoaW5hLUphcGFuIEZyaWVuZHNoaXAgSG9zcGl0YWwsIEJlaWppbmcsIENoaW5h
LiYjeEQ7RGVwYXJ0bWVudCBvZiBDbGluaWNhbCBMYWJvcmF0b3J5LCBKaW55aW50YW4gSG9zcGl0
YWwsIFd1aGFuLCBDaGluYS4mI3hEO0RlcGFydG1lbnQgb2YgUHVsbW9uYXJ5IGFuZCBDcml0aWNh
bCBDYXJlIE1lZGljaW5lLCBDZW50ZXIgb2YgUmVzcGlyYXRvcnkgTWVkaWNpbmUsIE5hdGlvbmFs
IENsaW5pY2FsIFJlc2VhcmNoIENlbnRlciBmb3IgUmVzcGlyYXRvcnkgRGlzZWFzZXMsIEluc3Rp
dHV0ZSBvZiBSZXNwaXJhdG9yeSBNZWRpY2luZSwgQ2hpbmVzZSBBY2FkZW15IG9mIE1lZGljYWwg
U2NpZW5jZXMsIFBla2luZyBVbmlvbiBNZWRpY2FsIENvbGxlZ2UsIEJlaWppbmcsIENoaW5hOyBE
ZXBhcnRtZW50IG9mIFJlc3BpcmF0b3J5IE1lZGljaW5lLCBDYXBpdGFsIE1lZGljYWwgVW5pdmVy
c2l0eSwgQmVpamluZywgQ2hpbmEuJiN4RDtHQ1AgQ2VudGVyLCBKaW55aW50YW4gSG9zcGl0YWws
IFd1aGFuLCBDaGluYS4mI3hEO1RzaW5naHVhIFVuaXZlcnNpdHkgU2Nob29sIG9mIE1lZGljaW5l
LCBCZWlqaW5nLCBDaGluYS4mI3hEO0RlcGFydG1lbnQgb2YgVHViZXJjdWxvc2lzIGFuZCBSZXNw
aXJhdG9yeSBEaXNlYXNlLCBKaW55aW50YW4gSG9zcGl0YWwsIFd1aGFuLCBDaGluYS4gRWxlY3Ry
b25pYyBhZGRyZXNzOiAyNzE2NjM3OTQ3QHFxLmNvbS4mI3hEO0RlcGFydG1lbnQgb2YgUHVsbW9u
YXJ5IGFuZCBDcml0aWNhbCBDYXJlIE1lZGljaW5lLCBDZW50ZXIgb2YgUmVzcGlyYXRvcnkgTWVk
aWNpbmUsIE5hdGlvbmFsIENsaW5pY2FsIFJlc2VhcmNoIENlbnRlciBmb3IgUmVzcGlyYXRvcnkg
RGlzZWFzZXMsIEluc3RpdHV0ZSBvZiBSZXNwaXJhdG9yeSBNZWRpY2luZSwgQ2hpbmVzZSBBY2Fk
ZW15IG9mIE1lZGljYWwgU2NpZW5jZXMsIFBla2luZyBVbmlvbiBNZWRpY2FsIENvbGxlZ2UsIEJl
aWppbmcsIENoaW5hOyBEZXBhcnRtZW50IG9mIFB1bG1vbmFyeSBhbmQgQ3JpdGljYWwgQ2FyZSBN
ZWRpY2luZSwgQ2hpbmEtSmFwYW4gRnJpZW5kc2hpcCBIb3NwaXRhbCwgQmVpamluZywgQ2hpbmE7
IERlcGFydG1lbnQgb2YgUmVzcGlyYXRvcnkgTWVkaWNpbmUsIENhcGl0YWwgTWVkaWNhbCBVbml2
ZXJzaXR5LCBCZWlqaW5nLCBDaGluYTsgVHNpbmdodWEgVW5pdmVyc2l0eSBTY2hvb2wgb2YgTWVk
aWNpbmUsIEJlaWppbmcsIENoaW5hLiBFbGVjdHJvbmljIGFkZHJlc3M6IGNhb2Jpbl9iZW5AMTYz
LmNvbS48L2F1dGgtYWRkcmVzcz48dGl0bGVzPjx0aXRsZT5DbGluaWNhbCBjb3Vyc2UgYW5kIHJp
c2sgZmFjdG9ycyBmb3IgbW9ydGFsaXR5IG9mIGFkdWx0IGlucGF0aWVudHMgd2l0aCBDT1ZJRC0x
OSBpbiBXdWhhbiwgQ2hpbmE6IGEgcmV0cm9zcGVjdGl2ZSBjb2hvcnQgc3R1ZHk8L3RpdGxlPjxz
ZWNvbmRhcnktdGl0bGU+TGFuY2V0PC9zZWNvbmRhcnktdGl0bGU+PC90aXRsZXM+PHBlcmlvZGlj
YWw+PGZ1bGwtdGl0bGU+TGFuY2V0PC9mdWxsLXRpdGxlPjwvcGVyaW9kaWNhbD48cGFnZXM+MTA1
NC0xMDYyPC9wYWdlcz48dm9sdW1lPjM5NTwvdm9sdW1lPjxudW1iZXI+MTAyMjk8L251bWJlcj48
ZWRpdGlvbj4yMDIwLzAzLzE1PC9lZGl0aW9uPjxrZXl3b3Jkcz48a2V5d29yZD5BZG9sZXNjZW50
PC9rZXl3b3JkPjxrZXl3b3JkPkFkdWx0PC9rZXl3b3JkPjxrZXl3b3JkPkFnZSBGYWN0b3JzPC9r
ZXl3b3JkPjxrZXl3b3JkPkFnZWQ8L2tleXdvcmQ+PGtleXdvcmQ+QWdlZCwgODAgYW5kIG92ZXI8
L2tleXdvcmQ+PGtleXdvcmQ+QmV0YWNvcm9uYXZpcnVzPC9rZXl3b3JkPjxrZXl3b3JkPkNhcmRp
b3Zhc2N1bGFyIERpc2Vhc2VzL2NvbXBsaWNhdGlvbnM8L2tleXdvcmQ+PGtleXdvcmQ+Q2hpbmE8
L2tleXdvcmQ+PGtleXdvcmQ+Q2xpbmljYWwgTGFib3JhdG9yeSBUZWNobmlxdWVzPC9rZXl3b3Jk
PjxrZXl3b3JkPkNvaG9ydCBTdHVkaWVzPC9rZXl3b3JkPjxrZXl3b3JkPkNvbW9yYmlkaXR5PC9r
ZXl3b3JkPjxrZXl3b3JkPkNvcm9uYXZpcnVzIEluZmVjdGlvbnMvY29tcGxpY2F0aW9ucy9kaWFn
bm9zaXMvKm1vcnRhbGl0eTwva2V5d29yZD48a2V5d29yZD5EaWFiZXRlcyBDb21wbGljYXRpb25z
PC9rZXl3b3JkPjxrZXl3b3JkPkRpc2Vhc2UgUHJvZ3Jlc3Npb248L2tleXdvcmQ+PGtleXdvcmQ+
RmVtYWxlPC9rZXl3b3JkPjxrZXl3b3JkPkZpYnJpbiBGaWJyaW5vZ2VuIERlZ3JhZGF0aW9uIFBy
b2R1Y3RzL2FuYWx5c2lzPC9rZXl3b3JkPjxrZXl3b3JkPkh1bWFuczwva2V5d29yZD48a2V5d29y
ZD5IeXBlcnRlbnNpb24vY29tcGxpY2F0aW9uczwva2V5d29yZD48a2V5d29yZD5NYWxlPC9rZXl3
b3JkPjxrZXl3b3JkPk1pZGRsZSBBZ2VkPC9rZXl3b3JkPjxrZXl3b3JkPk1vcnRhbGl0eS90cmVu
ZHM8L2tleXdvcmQ+PGtleXdvcmQ+Kk9yZ2FuIER5c2Z1bmN0aW9uIFNjb3Jlczwva2V5d29yZD48
a2V5d29yZD5QYW5kZW1pY3M8L2tleXdvcmQ+PGtleXdvcmQ+KlBhdGllbnQgQ2FyZSBQbGFubmlu
Zzwva2V5d29yZD48a2V5d29yZD5QYXRpZW50IElzb2xhdGlvbjwva2V5d29yZD48a2V5d29yZD5Q
bmV1bW9uaWEsIFZpcmFsL2NvbXBsaWNhdGlvbnMvZGlhZ25vc2lzLyptb3J0YWxpdHk8L2tleXdv
cmQ+PGtleXdvcmQ+UHJvZ25vc2lzPC9rZXl3b3JkPjxrZXl3b3JkPlJldHJvc3BlY3RpdmUgU3R1
ZGllczwva2V5d29yZD48a2V5d29yZD4qUmlzayBBc3Nlc3NtZW50L21ldGhvZHM8L2tleXdvcmQ+
PGtleXdvcmQ+UmlzayBGYWN0b3JzPC9rZXl3b3JkPjxrZXl3b3JkPllvdW5nIEFkdWx0PC9rZXl3
b3JkPjwva2V5d29yZHM+PGRhdGVzPjx5ZWFyPjIwMjA8L3llYXI+PHB1Yi1kYXRlcz48ZGF0ZT5N
YXIgMjg8L2RhdGU+PC9wdWItZGF0ZXM+PC9kYXRlcz48aXNibj4xNDc0LTU0N1ggKEVsZWN0cm9u
aWMpJiN4RDswMTQwLTY3MzYgKExpbmtpbmcpPC9pc2JuPjxhY2Nlc3Npb24tbnVtPjMyMTcxMDc2
PC9hY2Nlc3Npb24tbnVtPjx1cmxzPjxyZWxhdGVkLXVybHM+PHVybD5odHRwczovL3d3dy5uY2Jp
Lm5sbS5uaWguZ292L3B1Ym1lZC8zMjE3MTA3NjwvdXJsPjwvcmVsYXRlZC11cmxzPjwvdXJscz48
Y3VzdG9tMj5QTUM3MjcwNjI3PC9jdXN0b20yPjxlbGVjdHJvbmljLXJlc291cmNlLW51bT4xMC4x
MDE2L1MwMTQwLTY3MzYoMjApMzA1NjYtMzwvZWxlY3Ryb25pYy1yZXNvdXJjZS1udW0+PC9yZWNv
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TnVtPjg8L1JlY051bT48RGlzcGxheVRleHQ+PHN0eWxlIGZhY2U9InN1cGVyc2NyaXB0Ij4xMDwv
c3R5bGU+PC9EaXNwbGF5VGV4dD48cmVjb3JkPjxyZWMtbnVtYmVyPjg8L3JlYy1udW1iZXI+PGZv
cmVpZ24ta2V5cz48a2V5IGFwcD0iRU4iIGRiLWlkPSJld3Q5c2RkOTlweGE5dmV3endidnp2NTJ4
ZjIycmV4c3A5OWYiIHRpbWVzdGFtcD0iMTYwMjA1ODY5MSI+ODwva2V5PjwvZm9yZWlnbi1rZXlz
PjxyZWYtdHlwZSBuYW1lPSJKb3VybmFsIEFydGljbGUiPjE3PC9yZWYtdHlwZT48Y29udHJpYnV0
b3JzPjxhdXRob3JzPjxhdXRob3I+WmhvdSwgRi48L2F1dGhvcj48YXV0aG9yPll1LCBULjwvYXV0
aG9yPjxhdXRob3I+RHUsIFIuPC9hdXRob3I+PGF1dGhvcj5GYW4sIEcuPC9hdXRob3I+PGF1dGhv
cj5MaXUsIFkuPC9hdXRob3I+PGF1dGhvcj5MaXUsIFouPC9hdXRob3I+PGF1dGhvcj5YaWFuZywg
Si48L2F1dGhvcj48YXV0aG9yPldhbmcsIFkuPC9hdXRob3I+PGF1dGhvcj5Tb25nLCBCLjwvYXV0
aG9yPjxhdXRob3I+R3UsIFguPC9hdXRob3I+PGF1dGhvcj5HdWFuLCBMLjwvYXV0aG9yPjxhdXRo
b3I+V2VpLCBZLjwvYXV0aG9yPjxhdXRob3I+TGksIEguPC9hdXRob3I+PGF1dGhvcj5XdSwgWC48
L2F1dGhvcj48YXV0aG9yPlh1LCBKLjwvYXV0aG9yPjxhdXRob3I+VHUsIFMuPC9hdXRob3I+PGF1
dGhvcj5aaGFuZywgWS48L2F1dGhvcj48YXV0aG9yPkNoZW4sIEguPC9hdXRob3I+PGF1dGhvcj5D
YW8sIEIuPC9hdXRob3I+PC9hdXRob3JzPjwvY29udHJpYnV0b3JzPjxhdXRoLWFkZHJlc3M+RGVw
YXJ0bWVudCBvZiBQdWxtb25hcnkgYW5kIENyaXRpY2FsIENhcmUgTWVkaWNpbmUsIENlbnRlciBv
ZiBSZXNwaXJhdG9yeSBNZWRpY2luZSwgTmF0aW9uYWwgQ2xpbmljYWwgUmVzZWFyY2ggQ2VudGVy
IGZvciBSZXNwaXJhdG9yeSBEaXNlYXNlcywgSW5zdGl0dXRlIG9mIFJlc3BpcmF0b3J5IE1lZGlj
aW5lLCBDaGluZXNlIEFjYWRlbXkgb2YgTWVkaWNhbCBTY2llbmNlcywgUGVraW5nIFVuaW9uIE1l
ZGljYWwgQ29sbGVnZSwgQmVpamluZywgQ2hpbmEuJiN4RDtEZXBhcnRtZW50IG9mIFR1YmVyY3Vs
b3NpcyBhbmQgUmVzcGlyYXRvcnkgRGlzZWFzZSwgSmlueWludGFuIEhvc3BpdGFsLCBXdWhhbiwg
Q2hpbmEuJiN4RDtEZXBhcnRtZW50IG9mIFB1bG1vbmFyeSBhbmQgQ3JpdGljYWwgQ2FyZSBNZWRp
Y2luZSwgV3VoYW4gUHVsbW9uYXJ5IEhvc3BpdGFsLCBXdWhhbiwgQ2hpbmEuJiN4RDtEZXBhcnRt
ZW50IG9mIFB1bG1vbmFyeSBhbmQgQ3JpdGljYWwgQ2FyZSBNZWRpY2luZSwgQ2VudGVyIG9mIFJl
c3BpcmF0b3J5IE1lZGljaW5lLCBOYXRpb25hbCBDbGluaWNhbCBSZXNlYXJjaCBDZW50ZXIgZm9y
IFJlc3BpcmF0b3J5IERpc2Vhc2VzLCBJbnN0aXR1dGUgb2YgUmVzcGlyYXRvcnkgTWVkaWNpbmUs
IENoaW5lc2UgQWNhZGVteSBvZiBNZWRpY2FsIFNjaWVuY2VzLCBQZWtpbmcgVW5pb24gTWVkaWNh
bCBDb2xsZWdlLCBCZWlqaW5nLCBDaGluYTsgSW5zdGl0dXRlIG9mIENsaW5pY2FsIE1lZGljYWwg
U2NpZW5jZXMsIENoaW5hLUphcGFuIEZyaWVuZHNoaXAgSG9zcGl0YWwsIEJlaWppbmcsIENoaW5h
LiYjeEQ7RGVwYXJ0bWVudCBvZiBDbGluaWNhbCBMYWJvcmF0b3J5LCBKaW55aW50YW4gSG9zcGl0
YWwsIFd1aGFuLCBDaGluYS4mI3hEO0RlcGFydG1lbnQgb2YgUHVsbW9uYXJ5IGFuZCBDcml0aWNh
bCBDYXJlIE1lZGljaW5lLCBDZW50ZXIgb2YgUmVzcGlyYXRvcnkgTWVkaWNpbmUsIE5hdGlvbmFs
IENsaW5pY2FsIFJlc2VhcmNoIENlbnRlciBmb3IgUmVzcGlyYXRvcnkgRGlzZWFzZXMsIEluc3Rp
dHV0ZSBvZiBSZXNwaXJhdG9yeSBNZWRpY2luZSwgQ2hpbmVzZSBBY2FkZW15IG9mIE1lZGljYWwg
U2NpZW5jZXMsIFBla2luZyBVbmlvbiBNZWRpY2FsIENvbGxlZ2UsIEJlaWppbmcsIENoaW5hOyBE
ZXBhcnRtZW50IG9mIFJlc3BpcmF0b3J5IE1lZGljaW5lLCBDYXBpdGFsIE1lZGljYWwgVW5pdmVy
c2l0eSwgQmVpamluZywgQ2hpbmEuJiN4RDtHQ1AgQ2VudGVyLCBKaW55aW50YW4gSG9zcGl0YWws
IFd1aGFuLCBDaGluYS4mI3hEO1RzaW5naHVhIFVuaXZlcnNpdHkgU2Nob29sIG9mIE1lZGljaW5l
LCBCZWlqaW5nLCBDaGluYS4mI3hEO0RlcGFydG1lbnQgb2YgVHViZXJjdWxvc2lzIGFuZCBSZXNw
aXJhdG9yeSBEaXNlYXNlLCBKaW55aW50YW4gSG9zcGl0YWwsIFd1aGFuLCBDaGluYS4gRWxlY3Ry
b25pYyBhZGRyZXNzOiAyNzE2NjM3OTQ3QHFxLmNvbS4mI3hEO0RlcGFydG1lbnQgb2YgUHVsbW9u
YXJ5IGFuZCBDcml0aWNhbCBDYXJlIE1lZGljaW5lLCBDZW50ZXIgb2YgUmVzcGlyYXRvcnkgTWVk
aWNpbmUsIE5hdGlvbmFsIENsaW5pY2FsIFJlc2VhcmNoIENlbnRlciBmb3IgUmVzcGlyYXRvcnkg
RGlzZWFzZXMsIEluc3RpdHV0ZSBvZiBSZXNwaXJhdG9yeSBNZWRpY2luZSwgQ2hpbmVzZSBBY2Fk
ZW15IG9mIE1lZGljYWwgU2NpZW5jZXMsIFBla2luZyBVbmlvbiBNZWRpY2FsIENvbGxlZ2UsIEJl
aWppbmcsIENoaW5hOyBEZXBhcnRtZW50IG9mIFB1bG1vbmFyeSBhbmQgQ3JpdGljYWwgQ2FyZSBN
ZWRpY2luZSwgQ2hpbmEtSmFwYW4gRnJpZW5kc2hpcCBIb3NwaXRhbCwgQmVpamluZywgQ2hpbmE7
IERlcGFydG1lbnQgb2YgUmVzcGlyYXRvcnkgTWVkaWNpbmUsIENhcGl0YWwgTWVkaWNhbCBVbml2
ZXJzaXR5LCBCZWlqaW5nLCBDaGluYTsgVHNpbmdodWEgVW5pdmVyc2l0eSBTY2hvb2wgb2YgTWVk
aWNpbmUsIEJlaWppbmcsIENoaW5hLiBFbGVjdHJvbmljIGFkZHJlc3M6IGNhb2Jpbl9iZW5AMTYz
LmNvbS48L2F1dGgtYWRkcmVzcz48dGl0bGVzPjx0aXRsZT5DbGluaWNhbCBjb3Vyc2UgYW5kIHJp
c2sgZmFjdG9ycyBmb3IgbW9ydGFsaXR5IG9mIGFkdWx0IGlucGF0aWVudHMgd2l0aCBDT1ZJRC0x
OSBpbiBXdWhhbiwgQ2hpbmE6IGEgcmV0cm9zcGVjdGl2ZSBjb2hvcnQgc3R1ZHk8L3RpdGxlPjxz
ZWNvbmRhcnktdGl0bGU+TGFuY2V0PC9zZWNvbmRhcnktdGl0bGU+PC90aXRsZXM+PHBlcmlvZGlj
YWw+PGZ1bGwtdGl0bGU+TGFuY2V0PC9mdWxsLXRpdGxlPjwvcGVyaW9kaWNhbD48cGFnZXM+MTA1
NC0xMDYyPC9wYWdlcz48dm9sdW1lPjM5NTwvdm9sdW1lPjxudW1iZXI+MTAyMjk8L251bWJlcj48
ZWRpdGlvbj4yMDIwLzAzLzE1PC9lZGl0aW9uPjxrZXl3b3Jkcz48a2V5d29yZD5BZG9sZXNjZW50
PC9rZXl3b3JkPjxrZXl3b3JkPkFkdWx0PC9rZXl3b3JkPjxrZXl3b3JkPkFnZSBGYWN0b3JzPC9r
ZXl3b3JkPjxrZXl3b3JkPkFnZWQ8L2tleXdvcmQ+PGtleXdvcmQ+QWdlZCwgODAgYW5kIG92ZXI8
L2tleXdvcmQ+PGtleXdvcmQ+QmV0YWNvcm9uYXZpcnVzPC9rZXl3b3JkPjxrZXl3b3JkPkNhcmRp
b3Zhc2N1bGFyIERpc2Vhc2VzL2NvbXBsaWNhdGlvbnM8L2tleXdvcmQ+PGtleXdvcmQ+Q2hpbmE8
L2tleXdvcmQ+PGtleXdvcmQ+Q2xpbmljYWwgTGFib3JhdG9yeSBUZWNobmlxdWVzPC9rZXl3b3Jk
PjxrZXl3b3JkPkNvaG9ydCBTdHVkaWVzPC9rZXl3b3JkPjxrZXl3b3JkPkNvbW9yYmlkaXR5PC9r
ZXl3b3JkPjxrZXl3b3JkPkNvcm9uYXZpcnVzIEluZmVjdGlvbnMvY29tcGxpY2F0aW9ucy9kaWFn
bm9zaXMvKm1vcnRhbGl0eTwva2V5d29yZD48a2V5d29yZD5EaWFiZXRlcyBDb21wbGljYXRpb25z
PC9rZXl3b3JkPjxrZXl3b3JkPkRpc2Vhc2UgUHJvZ3Jlc3Npb248L2tleXdvcmQ+PGtleXdvcmQ+
RmVtYWxlPC9rZXl3b3JkPjxrZXl3b3JkPkZpYnJpbiBGaWJyaW5vZ2VuIERlZ3JhZGF0aW9uIFBy
b2R1Y3RzL2FuYWx5c2lzPC9rZXl3b3JkPjxrZXl3b3JkPkh1bWFuczwva2V5d29yZD48a2V5d29y
ZD5IeXBlcnRlbnNpb24vY29tcGxpY2F0aW9uczwva2V5d29yZD48a2V5d29yZD5NYWxlPC9rZXl3
b3JkPjxrZXl3b3JkPk1pZGRsZSBBZ2VkPC9rZXl3b3JkPjxrZXl3b3JkPk1vcnRhbGl0eS90cmVu
ZHM8L2tleXdvcmQ+PGtleXdvcmQ+Kk9yZ2FuIER5c2Z1bmN0aW9uIFNjb3Jlczwva2V5d29yZD48
a2V5d29yZD5QYW5kZW1pY3M8L2tleXdvcmQ+PGtleXdvcmQ+KlBhdGllbnQgQ2FyZSBQbGFubmlu
Zzwva2V5d29yZD48a2V5d29yZD5QYXRpZW50IElzb2xhdGlvbjwva2V5d29yZD48a2V5d29yZD5Q
bmV1bW9uaWEsIFZpcmFsL2NvbXBsaWNhdGlvbnMvZGlhZ25vc2lzLyptb3J0YWxpdHk8L2tleXdv
cmQ+PGtleXdvcmQ+UHJvZ25vc2lzPC9rZXl3b3JkPjxrZXl3b3JkPlJldHJvc3BlY3RpdmUgU3R1
ZGllczwva2V5d29yZD48a2V5d29yZD4qUmlzayBBc3Nlc3NtZW50L21ldGhvZHM8L2tleXdvcmQ+
PGtleXdvcmQ+UmlzayBGYWN0b3JzPC9rZXl3b3JkPjxrZXl3b3JkPllvdW5nIEFkdWx0PC9rZXl3
b3JkPjwva2V5d29yZHM+PGRhdGVzPjx5ZWFyPjIwMjA8L3llYXI+PHB1Yi1kYXRlcz48ZGF0ZT5N
YXIgMjg8L2RhdGU+PC9wdWItZGF0ZXM+PC9kYXRlcz48aXNibj4xNDc0LTU0N1ggKEVsZWN0cm9u
aWMpJiN4RDswMTQwLTY3MzYgKExpbmtpbmcpPC9pc2JuPjxhY2Nlc3Npb24tbnVtPjMyMTcxMDc2
PC9hY2Nlc3Npb24tbnVtPjx1cmxzPjxyZWxhdGVkLXVybHM+PHVybD5odHRwczovL3d3dy5uY2Jp
Lm5sbS5uaWguZ292L3B1Ym1lZC8zMjE3MTA3NjwvdXJsPjwvcmVsYXRlZC11cmxzPjwvdXJscz48
Y3VzdG9tMj5QTUM3MjcwNjI3PC9jdXN0b20yPjxlbGVjdHJvbmljLXJlc291cmNlLW51bT4xMC4x
MDE2L1MwMTQwLTY3MzYoMjApMzA1NjYtMzwvZWxlY3Ryb25pYy1yZXNvdXJjZS1udW0+PC9yZWNv
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F020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1D7D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6319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D8B9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2019/12/29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58E2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FD71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0756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A087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28.3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6E47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CCF7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7.9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4578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2778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18.8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4E60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EAB9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5.8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E7A22D" w14:textId="4F739E9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5CB049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4B5550" w14:textId="2C6A4AFB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bT45PC9SZWNOdW0+PERpc3BsYXlUZXh0PjxzdHlsZSBmYWNlPSJzdXBlcnNjcmlwdCI+MTE8L3N0
eWxlPjwvRGlzcGxheVRleHQ+PHJlY29yZD48cmVjLW51bWJlcj45PC9yZWMtbnVtYmVyPjxmb3Jl
aWduLWtleXM+PGtleSBhcHA9IkVOIiBkYi1pZD0iZXd0OXNkZDk5cHhhOXZld3p3YnZ6djUyeGYy
MnJleHNwOTlmIiB0aW1lc3RhbXA9IjE2MDIwNTg3NzMiPjk8L2tleT48L2ZvcmVpZ24ta2V5cz48
cmVmLXR5cGUgbmFtZT0iSm91cm5hbCBBcnRpY2xlIj4xNzwvcmVmLXR5cGU+PGNvbnRyaWJ1dG9y
cz48YXV0aG9ycz48YXV0aG9yPlh1LCBYLjwvYXV0aG9yPjxhdXRob3I+WXUsIEMuPC9hdXRob3I+
PGF1dGhvcj5RdSwgSi48L2F1dGhvcj48YXV0aG9yPlpoYW5nLCBMLjwvYXV0aG9yPjxhdXRob3I+
SmlhbmcsIFMuPC9hdXRob3I+PGF1dGhvcj5IdWFuZywgRC48L2F1dGhvcj48YXV0aG9yPkNoZW4s
IEIuPC9hdXRob3I+PGF1dGhvcj5aaGFuZywgWi48L2F1dGhvcj48YXV0aG9yPkd1YW4sIFcuPC9h
dXRob3I+PGF1dGhvcj5MaW5nLCBaLjwvYXV0aG9yPjxhdXRob3I+SmlhbmcsIFIuPC9hdXRob3I+
PGF1dGhvcj5IdSwgVC48L2F1dGhvcj48YXV0aG9yPkRpbmcsIFkuPC9hdXRob3I+PGF1dGhvcj5M
aW4sIEwuPC9hdXRob3I+PGF1dGhvcj5HYW4sIFEuPC9hdXRob3I+PGF1dGhvcj5MdW8sIEwuPC9h
dXRob3I+PGF1dGhvcj5UYW5nLCBYLjwvYXV0aG9yPjxhdXRob3I+TGl1LCBKLjwvYXV0aG9yPjwv
YXV0aG9ycz48L2NvbnRyaWJ1dG9ycz48YXV0aC1hZGRyZXNzPkRlcGFydG1lbnQgb2YgTWVkaWNh
bCBJbWFnaW5nIENlbnRlciwgVGhlIEZpcnN0IEFmZmlsaWF0ZWQgSG9zcGl0YWwsIEppbmFuIFVu
aXZlcnNpdHksIE5vLiA2MTMsIEh1YW5ncHUgUm9hZCBXZXN0LCBUaWFuaGUgRGlzdHJpY3QsIEd1
YW5nemhvdSwgNTEwNjMwLCBHdWFuZ2RvbmcgUHJvdmluY2UsIENoaW5hLiYjeEQ7RGVwYXJ0bWVu
dCBvZiBSYWRpb2xvZ3ksIEd1YW5nemhvdSBFaWdodGggUGVvcGxlJmFwb3M7cyBIb3NwaXRhbCwg
R3Vhbmd6aG91IE1lZGljYWwgVW5pdmVyc2l0eSwgTm8uIDgsIEh1YXlpbmcgUm9hZCwgQmFpeXVu
IERpc3RyaWN0LCBHdWFuZ3pob3UsIDUxMDA2MCwgR3Vhbmdkb25nIFByb3ZpbmNlLCBDaGluYS4m
I3hEO0RlcGFydG1lbnQgb2YgTWVkaWNhbCBJbWFnaW5nIENlbnRlciwgVGhlIEZpcnN0IEFmZmls
aWF0ZWQgSG9zcGl0YWwsIEppbmFuIFVuaXZlcnNpdHksIE5vLiA2MTMsIEh1YW5ncHUgUm9hZCBX
ZXN0LCBUaWFuaGUgRGlzdHJpY3QsIEd1YW5nemhvdSwgNTEwNjMwLCBHdWFuZ2RvbmcgUHJvdmlu
Y2UsIENoaW5hLiB0bHVvbHBAam51LmVkdS5jbi4mI3hEO0RlcGFydG1lbnQgb2YgUmFkaW9sb2d5
LCBHdWFuZ3pob3UgRWlnaHRoIFBlb3BsZSZhcG9zO3MgSG9zcGl0YWwsIEd1YW5nemhvdSBNZWRp
Y2FsIFVuaXZlcnNpdHksIE5vLiA4LCBIdWF5aW5nIFJvYWQsIEJhaXl1biBEaXN0cmljdCwgR3Vh
bmd6aG91LCA1MTAwNjAsIEd1YW5nZG9uZyBQcm92aW5jZSwgQ2hpbmEuIHh0YW5nQDIxY24uY29t
LiYjeEQ7RGVwYXJ0bWVudCBvZiBSYWRpb2xvZ3ksIEd1YW5nemhvdSBFaWdodGggUGVvcGxlJmFw
b3M7cyBIb3NwaXRhbCwgR3Vhbmd6aG91IE1lZGljYWwgVW5pdmVyc2l0eSwgTm8uIDgsIEh1YXlp
bmcgUm9hZCwgQmFpeXVuIERpc3RyaWN0LCBHdWFuZ3pob3UsIDUxMDA2MCwgR3Vhbmdkb25nIFBy
b3ZpbmNlLCBDaGluYS4gTGl1ang4MzcxMDM3OEAxMjYuY29tLjwvYXV0aC1hZGRyZXNzPjx0aXRs
ZXM+PHRpdGxlPkltYWdpbmcgYW5kIGNsaW5pY2FsIGZlYXR1cmVzIG9mIHBhdGllbnRzIHdpdGgg
MjAxOSBub3ZlbCBjb3JvbmF2aXJ1cyBTQVJTLUNvVi0yPC90aXRsZT48c2Vjb25kYXJ5LXRpdGxl
PkV1ciBKIE51Y2wgTWVkIE1vbCBJbWFnaW5nPC9zZWNvbmRhcnktdGl0bGU+PC90aXRsZXM+PHBl
cmlvZGljYWw+PGZ1bGwtdGl0bGU+RXVyIEogTnVjbCBNZWQgTW9sIEltYWdpbmc8L2Z1bGwtdGl0
bGU+PC9wZXJpb2RpY2FsPjxwYWdlcz4xMjc1LTEyODA8L3BhZ2VzPjx2b2x1bWU+NDc8L3ZvbHVt
ZT48bnVtYmVyPjU8L251bWJlcj48ZWRpdGlvbj4yMDIwLzAyLzI5PC9lZGl0aW9uPjxrZXl3b3Jk
cz48a2V5d29yZD5BZG9sZXNjZW50PC9rZXl3b3JkPjxrZXl3b3JkPkFkdWx0PC9rZXl3b3JkPjxr
ZXl3b3JkPkFnZWQ8L2tleXdvcmQ+PGtleXdvcmQ+QWdlZCwgODAgYW5kIG92ZXI8L2tleXdvcmQ+
PGtleXdvcmQ+KkJldGFjb3JvbmF2aXJ1czwva2V5d29yZD48a2V5d29yZD5DaGluYTwva2V5d29y
ZD48a2V5d29yZD5DbGluaWNhbCBMYWJvcmF0b3J5IFRlY2huaXF1ZXM8L2tleXdvcmQ+PGtleXdv
cmQ+Q29yb25hdmlydXMgSW5mZWN0aW9ucy9jb21wbGljYXRpb25zL2RpYWdub3Npcy8qZGlhZ25v
c3RpYyBpbWFnaW5nL2VwaWRlbWlvbG9neTwva2V5d29yZD48a2V5d29yZD5Db3VnaC9ldGlvbG9n
eTwva2V5d29yZD48a2V5d29yZD5EaXNlYXNlIFByb2dyZXNzaW9uPC9rZXl3b3JkPjxrZXl3b3Jk
PkZlbWFsZTwva2V5d29yZD48a2V5d29yZD5GZXZlci9ldGlvbG9neTwva2V5d29yZD48a2V5d29y
ZD5IdW1hbnM8L2tleXdvcmQ+PGtleXdvcmQ+TWFsZTwva2V5d29yZD48a2V5d29yZD5NaWRkbGUg
QWdlZDwva2V5d29yZD48a2V5d29yZD5QYW5kZW1pY3M8L2tleXdvcmQ+PGtleXdvcmQ+UG5ldW1v
bmlhLCBWaXJhbC9jb21wbGljYXRpb25zLypkaWFnbm9zdGljIGltYWdpbmcvZXBpZGVtaW9sb2d5
PC9rZXl3b3JkPjxrZXl3b3JkPlRvbW9ncmFwaHksIFgtUmF5IENvbXB1dGVkPC9rZXl3b3JkPjxr
ZXl3b3JkPllvdW5nIEFkdWx0PC9rZXl3b3JkPjxrZXl3b3JkPioyMDE5IG5vdmVsIGNvcm9uYXZp
cnVzIHBuZXVtb25pYTwva2V5d29yZD48a2V5d29yZD4qY292aWQtMTk8L2tleXdvcmQ+PGtleXdv
cmQ+KkNvbXB1dGVkIHRvbW9ncmFwaHk8L2tleXdvcmQ+PGtleXdvcmQ+Kkdyb3VuZCBnbGFzcyBv
cGFjaWZpY2F0aW9uPC9rZXl3b3JkPjxrZXl3b3JkPipJbWFnaW5nIGZlYXR1cmVzPC9rZXl3b3Jk
PjxrZXl3b3JkPipJbmZlY3Rpb248L2tleXdvcmQ+PGtleXdvcmQ+KlNBUlMtQ29WLTI8L2tleXdv
cmQ+PC9rZXl3b3Jkcz48ZGF0ZXM+PHllYXI+MjAyMDwveWVhcj48cHViLWRhdGVzPjxkYXRlPk1h
eTwvZGF0ZT48L3B1Yi1kYXRlcz48L2RhdGVzPjxpc2JuPjE2MTktNzA4OSAoRWxlY3Ryb25pYykm
I3hEOzE2MTktNzA3MCAoTGlua2luZyk8L2lzYm4+PGFjY2Vzc2lvbi1udW0+MzIxMDc1Nzc8L2Fj
Y2Vzc2lvbi1udW0+PHVybHM+PHJlbGF0ZWQtdXJscz48dXJsPmh0dHBzOi8vd3d3Lm5jYmkubmxt
Lm5paC5nb3YvcHVibWVkLzMyMTA3NTc3PC91cmw+PC9yZWxhdGVkLXVybHM+PC91cmxzPjxjdXN0
b20yPlBNQzcwODAxMTc8L2N1c3RvbTI+PGVsZWN0cm9uaWMtcmVzb3VyY2UtbnVtPjEwLjEwMDcv
czAwMjU5LTAyMC0wNDczNS05PC9lbGVjdHJvbmljLXJlc291cmNlLW51bT48L3JlY29yZD48L0Np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bT45PC9SZWNOdW0+PERpc3BsYXlUZXh0PjxzdHlsZSBmYWNlPSJzdXBlcnNjcmlwdCI+MTE8L3N0
eWxlPjwvRGlzcGxheVRleHQ+PHJlY29yZD48cmVjLW51bWJlcj45PC9yZWMtbnVtYmVyPjxmb3Jl
aWduLWtleXM+PGtleSBhcHA9IkVOIiBkYi1pZD0iZXd0OXNkZDk5cHhhOXZld3p3YnZ6djUyeGYy
MnJleHNwOTlmIiB0aW1lc3RhbXA9IjE2MDIwNTg3NzMiPjk8L2tleT48L2ZvcmVpZ24ta2V5cz48
cmVmLXR5cGUgbmFtZT0iSm91cm5hbCBBcnRpY2xlIj4xNzwvcmVmLXR5cGU+PGNvbnRyaWJ1dG9y
cz48YXV0aG9ycz48YXV0aG9yPlh1LCBYLjwvYXV0aG9yPjxhdXRob3I+WXUsIEMuPC9hdXRob3I+
PGF1dGhvcj5RdSwgSi48L2F1dGhvcj48YXV0aG9yPlpoYW5nLCBMLjwvYXV0aG9yPjxhdXRob3I+
SmlhbmcsIFMuPC9hdXRob3I+PGF1dGhvcj5IdWFuZywgRC48L2F1dGhvcj48YXV0aG9yPkNoZW4s
IEIuPC9hdXRob3I+PGF1dGhvcj5aaGFuZywgWi48L2F1dGhvcj48YXV0aG9yPkd1YW4sIFcuPC9h
dXRob3I+PGF1dGhvcj5MaW5nLCBaLjwvYXV0aG9yPjxhdXRob3I+SmlhbmcsIFIuPC9hdXRob3I+
PGF1dGhvcj5IdSwgVC48L2F1dGhvcj48YXV0aG9yPkRpbmcsIFkuPC9hdXRob3I+PGF1dGhvcj5M
aW4sIEwuPC9hdXRob3I+PGF1dGhvcj5HYW4sIFEuPC9hdXRob3I+PGF1dGhvcj5MdW8sIEwuPC9h
dXRob3I+PGF1dGhvcj5UYW5nLCBYLjwvYXV0aG9yPjxhdXRob3I+TGl1LCBKLjwvYXV0aG9yPjwv
YXV0aG9ycz48L2NvbnRyaWJ1dG9ycz48YXV0aC1hZGRyZXNzPkRlcGFydG1lbnQgb2YgTWVkaWNh
bCBJbWFnaW5nIENlbnRlciwgVGhlIEZpcnN0IEFmZmlsaWF0ZWQgSG9zcGl0YWwsIEppbmFuIFVu
aXZlcnNpdHksIE5vLiA2MTMsIEh1YW5ncHUgUm9hZCBXZXN0LCBUaWFuaGUgRGlzdHJpY3QsIEd1
YW5nemhvdSwgNTEwNjMwLCBHdWFuZ2RvbmcgUHJvdmluY2UsIENoaW5hLiYjeEQ7RGVwYXJ0bWVu
dCBvZiBSYWRpb2xvZ3ksIEd1YW5nemhvdSBFaWdodGggUGVvcGxlJmFwb3M7cyBIb3NwaXRhbCwg
R3Vhbmd6aG91IE1lZGljYWwgVW5pdmVyc2l0eSwgTm8uIDgsIEh1YXlpbmcgUm9hZCwgQmFpeXVu
IERpc3RyaWN0LCBHdWFuZ3pob3UsIDUxMDA2MCwgR3Vhbmdkb25nIFByb3ZpbmNlLCBDaGluYS4m
I3hEO0RlcGFydG1lbnQgb2YgTWVkaWNhbCBJbWFnaW5nIENlbnRlciwgVGhlIEZpcnN0IEFmZmls
aWF0ZWQgSG9zcGl0YWwsIEppbmFuIFVuaXZlcnNpdHksIE5vLiA2MTMsIEh1YW5ncHUgUm9hZCBX
ZXN0LCBUaWFuaGUgRGlzdHJpY3QsIEd1YW5nemhvdSwgNTEwNjMwLCBHdWFuZ2RvbmcgUHJvdmlu
Y2UsIENoaW5hLiB0bHVvbHBAam51LmVkdS5jbi4mI3hEO0RlcGFydG1lbnQgb2YgUmFkaW9sb2d5
LCBHdWFuZ3pob3UgRWlnaHRoIFBlb3BsZSZhcG9zO3MgSG9zcGl0YWwsIEd1YW5nemhvdSBNZWRp
Y2FsIFVuaXZlcnNpdHksIE5vLiA4LCBIdWF5aW5nIFJvYWQsIEJhaXl1biBEaXN0cmljdCwgR3Vh
bmd6aG91LCA1MTAwNjAsIEd1YW5nZG9uZyBQcm92aW5jZSwgQ2hpbmEuIHh0YW5nQDIxY24uY29t
LiYjeEQ7RGVwYXJ0bWVudCBvZiBSYWRpb2xvZ3ksIEd1YW5nemhvdSBFaWdodGggUGVvcGxlJmFw
b3M7cyBIb3NwaXRhbCwgR3Vhbmd6aG91IE1lZGljYWwgVW5pdmVyc2l0eSwgTm8uIDgsIEh1YXlp
bmcgUm9hZCwgQmFpeXVuIERpc3RyaWN0LCBHdWFuZ3pob3UsIDUxMDA2MCwgR3Vhbmdkb25nIFBy
b3ZpbmNlLCBDaGluYS4gTGl1ang4MzcxMDM3OEAxMjYuY29tLjwvYXV0aC1hZGRyZXNzPjx0aXRs
ZXM+PHRpdGxlPkltYWdpbmcgYW5kIGNsaW5pY2FsIGZlYXR1cmVzIG9mIHBhdGllbnRzIHdpdGgg
MjAxOSBub3ZlbCBjb3JvbmF2aXJ1cyBTQVJTLUNvVi0yPC90aXRsZT48c2Vjb25kYXJ5LXRpdGxl
PkV1ciBKIE51Y2wgTWVkIE1vbCBJbWFnaW5nPC9zZWNvbmRhcnktdGl0bGU+PC90aXRsZXM+PHBl
cmlvZGljYWw+PGZ1bGwtdGl0bGU+RXVyIEogTnVjbCBNZWQgTW9sIEltYWdpbmc8L2Z1bGwtdGl0
bGU+PC9wZXJpb2RpY2FsPjxwYWdlcz4xMjc1LTEyODA8L3BhZ2VzPjx2b2x1bWU+NDc8L3ZvbHVt
ZT48bnVtYmVyPjU8L251bWJlcj48ZWRpdGlvbj4yMDIwLzAyLzI5PC9lZGl0aW9uPjxrZXl3b3Jk
cz48a2V5d29yZD5BZG9sZXNjZW50PC9rZXl3b3JkPjxrZXl3b3JkPkFkdWx0PC9rZXl3b3JkPjxr
ZXl3b3JkPkFnZWQ8L2tleXdvcmQ+PGtleXdvcmQ+QWdlZCwgODAgYW5kIG92ZXI8L2tleXdvcmQ+
PGtleXdvcmQ+KkJldGFjb3JvbmF2aXJ1czwva2V5d29yZD48a2V5d29yZD5DaGluYTwva2V5d29y
ZD48a2V5d29yZD5DbGluaWNhbCBMYWJvcmF0b3J5IFRlY2huaXF1ZXM8L2tleXdvcmQ+PGtleXdv
cmQ+Q29yb25hdmlydXMgSW5mZWN0aW9ucy9jb21wbGljYXRpb25zL2RpYWdub3Npcy8qZGlhZ25v
c3RpYyBpbWFnaW5nL2VwaWRlbWlvbG9neTwva2V5d29yZD48a2V5d29yZD5Db3VnaC9ldGlvbG9n
eTwva2V5d29yZD48a2V5d29yZD5EaXNlYXNlIFByb2dyZXNzaW9uPC9rZXl3b3JkPjxrZXl3b3Jk
PkZlbWFsZTwva2V5d29yZD48a2V5d29yZD5GZXZlci9ldGlvbG9neTwva2V5d29yZD48a2V5d29y
ZD5IdW1hbnM8L2tleXdvcmQ+PGtleXdvcmQ+TWFsZTwva2V5d29yZD48a2V5d29yZD5NaWRkbGUg
QWdlZDwva2V5d29yZD48a2V5d29yZD5QYW5kZW1pY3M8L2tleXdvcmQ+PGtleXdvcmQ+UG5ldW1v
bmlhLCBWaXJhbC9jb21wbGljYXRpb25zLypkaWFnbm9zdGljIGltYWdpbmcvZXBpZGVtaW9sb2d5
PC9rZXl3b3JkPjxrZXl3b3JkPlRvbW9ncmFwaHksIFgtUmF5IENvbXB1dGVkPC9rZXl3b3JkPjxr
ZXl3b3JkPllvdW5nIEFkdWx0PC9rZXl3b3JkPjxrZXl3b3JkPioyMDE5IG5vdmVsIGNvcm9uYXZp
cnVzIHBuZXVtb25pYTwva2V5d29yZD48a2V5d29yZD4qY292aWQtMTk8L2tleXdvcmQ+PGtleXdv
cmQ+KkNvbXB1dGVkIHRvbW9ncmFwaHk8L2tleXdvcmQ+PGtleXdvcmQ+Kkdyb3VuZCBnbGFzcyBv
cGFjaWZpY2F0aW9uPC9rZXl3b3JkPjxrZXl3b3JkPipJbWFnaW5nIGZlYXR1cmVzPC9rZXl3b3Jk
PjxrZXl3b3JkPipJbmZlY3Rpb248L2tleXdvcmQ+PGtleXdvcmQ+KlNBUlMtQ29WLTI8L2tleXdv
cmQ+PC9rZXl3b3Jkcz48ZGF0ZXM+PHllYXI+MjAyMDwveWVhcj48cHViLWRhdGVzPjxkYXRlPk1h
eTwvZGF0ZT48L3B1Yi1kYXRlcz48L2RhdGVzPjxpc2JuPjE2MTktNzA4OSAoRWxlY3Ryb25pYykm
I3hEOzE2MTktNzA3MCAoTGlua2luZyk8L2lzYm4+PGFjY2Vzc2lvbi1udW0+MzIxMDc1Nzc8L2Fj
Y2Vzc2lvbi1udW0+PHVybHM+PHJlbGF0ZWQtdXJscz48dXJsPmh0dHBzOi8vd3d3Lm5jYmkubmxt
Lm5paC5nb3YvcHVibWVkLzMyMTA3NTc3PC91cmw+PC9yZWxhdGVkLXVybHM+PC91cmxzPjxjdXN0
b20yPlBNQzcwODAxMTc8L2N1c3RvbTI+PGVsZWN0cm9uaWMtcmVzb3VyY2UtbnVtPjEwLjEwMDcv
czAwMjU5LTAyMC0wNDczNS05PC9lbGVjdHJvbmljLXJlc291cmNlLW51bT48L3JlY29yZD48L0Np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14C0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279B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92A3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A202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3C4B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2964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1213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7CED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B92C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E07C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3.3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23DA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8EEE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6A1F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4C42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9748A7" w14:textId="782D096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9CF0BD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7CBB9F" w14:textId="5FAD38B5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dW0+MTA8L1JlY051bT48RGlzcGxheVRleHQ+PHN0eWxlIGZhY2U9InN1cGVyc2NyaXB0Ij4xMjwv
c3R5bGU+PC9EaXNwbGF5VGV4dD48cmVjb3JkPjxyZWMtbnVtYmVyPjEwPC9yZWMtbnVtYmVyPjxm
b3JlaWduLWtleXM+PGtleSBhcHA9IkVOIiBkYi1pZD0iZXd0OXNkZDk5cHhhOXZld3p3YnZ6djUy
eGYyMnJleHNwOTlmIiB0aW1lc3RhbXA9IjE2MDIwNTg4NDQiPjEwPC9rZXk+PC9mb3JlaWduLWtl
eXM+PHJlZi10eXBlIG5hbWU9IkpvdXJuYWwgQXJ0aWNsZSI+MTc8L3JlZi10eXBlPjxjb250cmli
dXRvcnM+PGF1dGhvcnM+PGF1dGhvcj5YaWUsIEMuPC9hdXRob3I+PGF1dGhvcj5KaWFuZywgTC48
L2F1dGhvcj48YXV0aG9yPkh1YW5nLCBHLjwvYXV0aG9yPjxhdXRob3I+UHUsIEguPC9hdXRob3I+
PGF1dGhvcj5Hb25nLCBCLjwvYXV0aG9yPjxhdXRob3I+TGluLCBILjwvYXV0aG9yPjxhdXRob3I+
TWEsIFMuPC9hdXRob3I+PGF1dGhvcj5DaGVuLCBYLjwvYXV0aG9yPjxhdXRob3I+TG9uZywgQi48
L2F1dGhvcj48YXV0aG9yPlNpLCBHLjwvYXV0aG9yPjxhdXRob3I+WXUsIEguPC9hdXRob3I+PGF1
dGhvcj5KaWFuZywgTC48L2F1dGhvcj48YXV0aG9yPllhbmcsIFguPC9hdXRob3I+PGF1dGhvcj5T
aGksIFkuPC9hdXRob3I+PGF1dGhvcj5ZYW5nLCBaLjwvYXV0aG9yPjwvYXV0aG9ycz48L2NvbnRy
aWJ1dG9ycz48YXV0aC1hZGRyZXNzPlNpY2h1YW4gUHJvdmluY2lhbCBLZXkgTGFib3JhdG9yeSBm
b3IgSHVtYW4gRGlzZWFzZSBHZW5lIFN0dWR5IGFuZCBJbnN0aXR1dGUgb2YgTGFib3JhdG9yeSBN
ZWRpY2luZSwgU2ljaHVhbiBQcm92aW5jaWFsIFBlb3BsZSZhcG9zO3MgSG9zcGl0YWwsIFVuaXZl
cnNpdHkgb2YgRWxlY3Ryb25pYyBTY2llbmNlIGFuZCBUZWNobm9sb2d5IG9mIENoaW5hLCBDaGVu
Z2R1LCBDaGluYS4mI3hEO0RlcGFydG1lbnQgb2YgUmFkaW9sb2d5LCBTaWNodWFuIFByb3ZpbmNp
YWwgUGVvcGxlJmFwb3M7cyBIb3NwaXRhbCwgVW5pdmVyc2l0eSBvZiBFbGVjdHJvbmljIFNjaWVu
Y2UgYW5kIFRlY2hub2xvZ3kgb2YgQ2hpbmEsIENoZW5nZHUsIENoaW5hLiYjeEQ7U2ljaHVhbiBQ
cm92aW5jaWFsIEtleSBMYWJvcmF0b3J5IGZvciBIdW1hbiBEaXNlYXNlIEdlbmUgU3R1ZHkgYW5k
IEluc3RpdHV0ZSBvZiBMYWJvcmF0b3J5IE1lZGljaW5lLCBTaWNodWFuIFByb3ZpbmNpYWwgUGVv
cGxlJmFwb3M7cyBIb3NwaXRhbCwgVW5pdmVyc2l0eSBvZiBFbGVjdHJvbmljIFNjaWVuY2UgYW5k
IFRlY2hub2xvZ3kgb2YgQ2hpbmEsIENoZW5nZHUsIENoaW5hOyBJbnN0aXR1dGUgb2YgQmlvbG9n
eSwgQ2hpbmVzZSBBY2FkZW15IG9mIFNjaWVuY2VzIFNpY2h1YW4gVHJhbnNsYXRpb25hbCBNZWRp
Y2luZSBSZXNlYXJjaCBIb3NwaXRhbCwgQ2hlbmdkdSwgU2ljaHVhbiwgQ2hpbmEuJiN4RDtEZXBh
cnRtZW50IG9mIEluZmVjdGlvdXMgRGlzZWFzZSwgU2ljaHVhbiBQcm92aW5jaWFsIFBlb3BsZSZh
cG9zO3MgSG9zcGl0YWwsIFVuaXZlcnNpdHkgb2YgRWxlY3Ryb25pYyBTY2llbmNlIGFuZCBUZWNo
bm9sb2d5IG9mIENoaW5hLCBDaGVuZ2R1LCBDaGluYS4mI3hEO0RlcGFydG1lbnQgb2YgSW5mZWN0
aW91cyBEaXNlYXNlLCBTaWNodWFuIE1pYW55YW5nIDQwNCBIb3NwaXRhbCwgTWlhbnlhbmcsIENo
aW5hLiYjeEQ7RGVwYXJ0bWVudCBvZiBJbmZlY3Rpb3VzIERpc2Vhc2UsIFNpY2h1YW4gUHJvdmlu
Y2lhbCBQZW9wbGUmYXBvcztzIEhvc3BpdGFsLCBVbml2ZXJzaXR5IG9mIEVsZWN0cm9uaWMgU2Np
ZW5jZSBhbmQgVGVjaG5vbG9neSBvZiBDaGluYSwgQ2hlbmdkdSwgQ2hpbmEuIEVsZWN0cm9uaWMg
YWRkcmVzczogMzUwNjg2OTA4QHFxLmNvbS4mI3hEO1NpY2h1YW4gUHJvdmluY2lhbCBLZXkgTGFi
b3JhdG9yeSBmb3IgSHVtYW4gRGlzZWFzZSBHZW5lIFN0dWR5IGFuZCBJbnN0aXR1dGUgb2YgTGFi
b3JhdG9yeSBNZWRpY2luZSwgU2ljaHVhbiBQcm92aW5jaWFsIFBlb3BsZSZhcG9zO3MgSG9zcGl0
YWwsIFVuaXZlcnNpdHkgb2YgRWxlY3Ryb25pYyBTY2llbmNlIGFuZCBUZWNobm9sb2d5IG9mIENo
aW5hLCBDaGVuZ2R1LCBDaGluYTsgUmVzZWFyY2ggVW5pdCBmb3IgQmxpbmRuZXNzIFByZXZlbnRp
b24gb2YgQ2hpbmVzZSBBY2FkZW15IG9mIE1lZGljYWwgU2NpZW5jZXMgKDIwMTlSVTAyNiksIFNp
Y2h1YW4gQWNhZGVteSBvZiBNZWRpY2FsIFNjaWVuY2VzICZhbXA7IFNpY2h1YW4gUHJvdmluY2lh
bCBQZW9wbGUmYXBvcztzIEhvc3BpdGFsLCBDaGVuZ2R1LCBTaWNodWFuLCBDaGluYS4gRWxlY3Ry
b25pYyBhZGRyZXNzOiBzaGl5aTE2MTRAMTI2LmNvbS4mI3hEO1NpY2h1YW4gUHJvdmluY2lhbCBL
ZXkgTGFib3JhdG9yeSBmb3IgSHVtYW4gRGlzZWFzZSBHZW5lIFN0dWR5IGFuZCBJbnN0aXR1dGUg
b2YgTGFib3JhdG9yeSBNZWRpY2luZSwgU2ljaHVhbiBQcm92aW5jaWFsIFBlb3BsZSZhcG9zO3Mg
SG9zcGl0YWwsIFVuaXZlcnNpdHkgb2YgRWxlY3Ryb25pYyBTY2llbmNlIGFuZCBUZWNobm9sb2d5
IG9mIENoaW5hLCBDaGVuZ2R1LCBDaGluYTsgSW5zdGl0dXRlIG9mIEJpb2xvZ3ksIENoaW5lc2Ug
QWNhZGVteSBvZiBTY2llbmNlcyBTaWNodWFuIFRyYW5zbGF0aW9uYWwgTWVkaWNpbmUgUmVzZWFy
Y2ggSG9zcGl0YWwsIENoZW5nZHUsIFNpY2h1YW4sIENoaW5hOyBSZXNlYXJjaCBVbml0IGZvciBC
bGluZG5lc3MgUHJldmVudGlvbiBvZiBDaGluZXNlIEFjYWRlbXkgb2YgTWVkaWNhbCBTY2llbmNl
cyAoMjAxOVJVMDI2KSwgU2ljaHVhbiBBY2FkZW15IG9mIE1lZGljYWwgU2NpZW5jZXMgJmFtcDsg
U2ljaHVhbiBQcm92aW5jaWFsIFBlb3BsZSZhcG9zO3MgSG9zcGl0YWwsIENoZW5nZHUsIFNpY2h1
YW4sIENoaW5hLiBFbGVjdHJvbmljIGFkZHJlc3M6IHpoZW5nbGluLnlhbmdAaHNjLnV0YWguZWR1
LjwvYXV0aC1hZGRyZXNzPjx0aXRsZXM+PHRpdGxlPkNvbXBhcmlzb24gb2YgZGlmZmVyZW50IHNh
bXBsZXMgZm9yIDIwMTkgbm92ZWwgY29yb25hdmlydXMgZGV0ZWN0aW9uIGJ5IG51Y2xlaWMgYWNp
ZCBhbXBsaWZpY2F0aW9uIHRlc3RzPC90aXRsZT48c2Vjb25kYXJ5LXRpdGxlPkludCBKIEluZmVj
dCBEaXM8L3NlY29uZGFyeS10aXRsZT48L3RpdGxlcz48cGVyaW9kaWNhbD48ZnVsbC10aXRsZT5J
bnQgSiBJbmZlY3QgRGlzPC9mdWxsLXRpdGxlPjwvcGVyaW9kaWNhbD48cGFnZXM+MjY0LTI2Nzwv
cGFnZXM+PHZvbHVtZT45Mzwvdm9sdW1lPjxlZGl0aW9uPjIwMjAvMDMvMDM8L2VkaXRpb24+PGtl
eXdvcmRzPjxrZXl3b3JkPkJldGFjb3JvbmF2aXJ1cy8qZ2VuZXRpY3M8L2tleXdvcmQ+PGtleXdv
cmQ+Qmxvb2Qvdmlyb2xvZ3k8L2tleXdvcmQ+PGtleXdvcmQ+Q2hpbmEvZXBpZGVtaW9sb2d5PC9r
ZXl3b3JkPjxrZXl3b3JkPkNvcm9uYXZpcnVzIEluZmVjdGlvbnMvKmRpYWdub3Npcy92aXJvbG9n
eTwva2V5d29yZD48a2V5d29yZD5GZWNlcy92aXJvbG9neTwva2V5d29yZD48a2V5d29yZD5GZW1h
bGU8L2tleXdvcmQ+PGtleXdvcmQ+SHVtYW5zPC9rZXl3b3JkPjxrZXl3b3JkPipOdWNsZWljIEFj
aWQgQW1wbGlmaWNhdGlvbiBUZWNobmlxdWVzL3N0YW5kYXJkczwva2V5d29yZD48a2V5d29yZD5Q
YW5kZW1pY3M8L2tleXdvcmQ+PGtleXdvcmQ+UGhhcnlueC92aXJvbG9neTwva2V5d29yZD48a2V5
d29yZD5QbmV1bW9uaWEsIFZpcmFsLypkaWFnbm9zaXMvdmlyb2xvZ3k8L2tleXdvcmQ+PGtleXdv
cmQ+VXJpbmUvdmlyb2xvZ3k8L2tleXdvcmQ+PGtleXdvcmQ+WW91bmcgQWR1bHQ8L2tleXdvcmQ+
PGtleXdvcmQ+MjAxOSBOb3ZlbCBjb3JvbmF2aXJ1cyBwbmV1bW9uaWE8L2tleXdvcmQ+PGtleXdv
cmQ+Q2xpbmljYWwgZGlhZ25vc2lzPC9rZXl3b3JkPjxrZXl3b3JkPk51Y2xlaWMgYWNpZCBhbXBs
aWZpY2F0aW9uIHRlc3Q8L2tleXdvcmQ+PC9rZXl3b3Jkcz48ZGF0ZXM+PHllYXI+MjAyMDwveWVh
cj48cHViLWRhdGVzPjxkYXRlPkFwcjwvZGF0ZT48L3B1Yi1kYXRlcz48L2RhdGVzPjxpc2JuPjE4
NzgtMzUxMSAoRWxlY3Ryb25pYykmI3hEOzEyMDEtOTcxMiAoTGlua2luZyk8L2lzYm4+PGFjY2Vz
c2lvbi1udW0+MzIxMTQxOTM8L2FjY2Vzc2lvbi1udW0+PHVybHM+PHJlbGF0ZWQtdXJscz48dXJs
Pmh0dHBzOi8vd3d3Lm5jYmkubmxtLm5paC5nb3YvcHVibWVkLzMyMTE0MTkzPC91cmw+PC9yZWxh
dGVkLXVybHM+PC91cmxzPjxjdXN0b20yPlBNQzcxMjkxMTA8L2N1c3RvbTI+PGVsZWN0cm9uaWMt
cmVzb3VyY2UtbnVtPjEwLjEwMTYvai5pamlkLjIwMjAuMDIuMDUwPC9lbGVjdHJvbmljLXJlc291
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dW0+MTA8L1JlY051bT48RGlzcGxheVRleHQ+PHN0eWxlIGZhY2U9InN1cGVyc2NyaXB0Ij4xMjwv
c3R5bGU+PC9EaXNwbGF5VGV4dD48cmVjb3JkPjxyZWMtbnVtYmVyPjEwPC9yZWMtbnVtYmVyPjxm
b3JlaWduLWtleXM+PGtleSBhcHA9IkVOIiBkYi1pZD0iZXd0OXNkZDk5cHhhOXZld3p3YnZ6djUy
eGYyMnJleHNwOTlmIiB0aW1lc3RhbXA9IjE2MDIwNTg4NDQiPjEwPC9rZXk+PC9mb3JlaWduLWtl
eXM+PHJlZi10eXBlIG5hbWU9IkpvdXJuYWwgQXJ0aWNsZSI+MTc8L3JlZi10eXBlPjxjb250cmli
dXRvcnM+PGF1dGhvcnM+PGF1dGhvcj5YaWUsIEMuPC9hdXRob3I+PGF1dGhvcj5KaWFuZywgTC48
L2F1dGhvcj48YXV0aG9yPkh1YW5nLCBHLjwvYXV0aG9yPjxhdXRob3I+UHUsIEguPC9hdXRob3I+
PGF1dGhvcj5Hb25nLCBCLjwvYXV0aG9yPjxhdXRob3I+TGluLCBILjwvYXV0aG9yPjxhdXRob3I+
TWEsIFMuPC9hdXRob3I+PGF1dGhvcj5DaGVuLCBYLjwvYXV0aG9yPjxhdXRob3I+TG9uZywgQi48
L2F1dGhvcj48YXV0aG9yPlNpLCBHLjwvYXV0aG9yPjxhdXRob3I+WXUsIEguPC9hdXRob3I+PGF1
dGhvcj5KaWFuZywgTC48L2F1dGhvcj48YXV0aG9yPllhbmcsIFguPC9hdXRob3I+PGF1dGhvcj5T
aGksIFkuPC9hdXRob3I+PGF1dGhvcj5ZYW5nLCBaLjwvYXV0aG9yPjwvYXV0aG9ycz48L2NvbnRy
aWJ1dG9ycz48YXV0aC1hZGRyZXNzPlNpY2h1YW4gUHJvdmluY2lhbCBLZXkgTGFib3JhdG9yeSBm
b3IgSHVtYW4gRGlzZWFzZSBHZW5lIFN0dWR5IGFuZCBJbnN0aXR1dGUgb2YgTGFib3JhdG9yeSBN
ZWRpY2luZSwgU2ljaHVhbiBQcm92aW5jaWFsIFBlb3BsZSZhcG9zO3MgSG9zcGl0YWwsIFVuaXZl
cnNpdHkgb2YgRWxlY3Ryb25pYyBTY2llbmNlIGFuZCBUZWNobm9sb2d5IG9mIENoaW5hLCBDaGVu
Z2R1LCBDaGluYS4mI3hEO0RlcGFydG1lbnQgb2YgUmFkaW9sb2d5LCBTaWNodWFuIFByb3ZpbmNp
YWwgUGVvcGxlJmFwb3M7cyBIb3NwaXRhbCwgVW5pdmVyc2l0eSBvZiBFbGVjdHJvbmljIFNjaWVu
Y2UgYW5kIFRlY2hub2xvZ3kgb2YgQ2hpbmEsIENoZW5nZHUsIENoaW5hLiYjeEQ7U2ljaHVhbiBQ
cm92aW5jaWFsIEtleSBMYWJvcmF0b3J5IGZvciBIdW1hbiBEaXNlYXNlIEdlbmUgU3R1ZHkgYW5k
IEluc3RpdHV0ZSBvZiBMYWJvcmF0b3J5IE1lZGljaW5lLCBTaWNodWFuIFByb3ZpbmNpYWwgUGVv
cGxlJmFwb3M7cyBIb3NwaXRhbCwgVW5pdmVyc2l0eSBvZiBFbGVjdHJvbmljIFNjaWVuY2UgYW5k
IFRlY2hub2xvZ3kgb2YgQ2hpbmEsIENoZW5nZHUsIENoaW5hOyBJbnN0aXR1dGUgb2YgQmlvbG9n
eSwgQ2hpbmVzZSBBY2FkZW15IG9mIFNjaWVuY2VzIFNpY2h1YW4gVHJhbnNsYXRpb25hbCBNZWRp
Y2luZSBSZXNlYXJjaCBIb3NwaXRhbCwgQ2hlbmdkdSwgU2ljaHVhbiwgQ2hpbmEuJiN4RDtEZXBh
cnRtZW50IG9mIEluZmVjdGlvdXMgRGlzZWFzZSwgU2ljaHVhbiBQcm92aW5jaWFsIFBlb3BsZSZh
cG9zO3MgSG9zcGl0YWwsIFVuaXZlcnNpdHkgb2YgRWxlY3Ryb25pYyBTY2llbmNlIGFuZCBUZWNo
bm9sb2d5IG9mIENoaW5hLCBDaGVuZ2R1LCBDaGluYS4mI3hEO0RlcGFydG1lbnQgb2YgSW5mZWN0
aW91cyBEaXNlYXNlLCBTaWNodWFuIE1pYW55YW5nIDQwNCBIb3NwaXRhbCwgTWlhbnlhbmcsIENo
aW5hLiYjeEQ7RGVwYXJ0bWVudCBvZiBJbmZlY3Rpb3VzIERpc2Vhc2UsIFNpY2h1YW4gUHJvdmlu
Y2lhbCBQZW9wbGUmYXBvcztzIEhvc3BpdGFsLCBVbml2ZXJzaXR5IG9mIEVsZWN0cm9uaWMgU2Np
ZW5jZSBhbmQgVGVjaG5vbG9neSBvZiBDaGluYSwgQ2hlbmdkdSwgQ2hpbmEuIEVsZWN0cm9uaWMg
YWRkcmVzczogMzUwNjg2OTA4QHFxLmNvbS4mI3hEO1NpY2h1YW4gUHJvdmluY2lhbCBLZXkgTGFi
b3JhdG9yeSBmb3IgSHVtYW4gRGlzZWFzZSBHZW5lIFN0dWR5IGFuZCBJbnN0aXR1dGUgb2YgTGFi
b3JhdG9yeSBNZWRpY2luZSwgU2ljaHVhbiBQcm92aW5jaWFsIFBlb3BsZSZhcG9zO3MgSG9zcGl0
YWwsIFVuaXZlcnNpdHkgb2YgRWxlY3Ryb25pYyBTY2llbmNlIGFuZCBUZWNobm9sb2d5IG9mIENo
aW5hLCBDaGVuZ2R1LCBDaGluYTsgUmVzZWFyY2ggVW5pdCBmb3IgQmxpbmRuZXNzIFByZXZlbnRp
b24gb2YgQ2hpbmVzZSBBY2FkZW15IG9mIE1lZGljYWwgU2NpZW5jZXMgKDIwMTlSVTAyNiksIFNp
Y2h1YW4gQWNhZGVteSBvZiBNZWRpY2FsIFNjaWVuY2VzICZhbXA7IFNpY2h1YW4gUHJvdmluY2lh
bCBQZW9wbGUmYXBvcztzIEhvc3BpdGFsLCBDaGVuZ2R1LCBTaWNodWFuLCBDaGluYS4gRWxlY3Ry
b25pYyBhZGRyZXNzOiBzaGl5aTE2MTRAMTI2LmNvbS4mI3hEO1NpY2h1YW4gUHJvdmluY2lhbCBL
ZXkgTGFib3JhdG9yeSBmb3IgSHVtYW4gRGlzZWFzZSBHZW5lIFN0dWR5IGFuZCBJbnN0aXR1dGUg
b2YgTGFib3JhdG9yeSBNZWRpY2luZSwgU2ljaHVhbiBQcm92aW5jaWFsIFBlb3BsZSZhcG9zO3Mg
SG9zcGl0YWwsIFVuaXZlcnNpdHkgb2YgRWxlY3Ryb25pYyBTY2llbmNlIGFuZCBUZWNobm9sb2d5
IG9mIENoaW5hLCBDaGVuZ2R1LCBDaGluYTsgSW5zdGl0dXRlIG9mIEJpb2xvZ3ksIENoaW5lc2Ug
QWNhZGVteSBvZiBTY2llbmNlcyBTaWNodWFuIFRyYW5zbGF0aW9uYWwgTWVkaWNpbmUgUmVzZWFy
Y2ggSG9zcGl0YWwsIENoZW5nZHUsIFNpY2h1YW4sIENoaW5hOyBSZXNlYXJjaCBVbml0IGZvciBC
bGluZG5lc3MgUHJldmVudGlvbiBvZiBDaGluZXNlIEFjYWRlbXkgb2YgTWVkaWNhbCBTY2llbmNl
cyAoMjAxOVJVMDI2KSwgU2ljaHVhbiBBY2FkZW15IG9mIE1lZGljYWwgU2NpZW5jZXMgJmFtcDsg
U2ljaHVhbiBQcm92aW5jaWFsIFBlb3BsZSZhcG9zO3MgSG9zcGl0YWwsIENoZW5nZHUsIFNpY2h1
YW4sIENoaW5hLiBFbGVjdHJvbmljIGFkZHJlc3M6IHpoZW5nbGluLnlhbmdAaHNjLnV0YWguZWR1
LjwvYXV0aC1hZGRyZXNzPjx0aXRsZXM+PHRpdGxlPkNvbXBhcmlzb24gb2YgZGlmZmVyZW50IHNh
bXBsZXMgZm9yIDIwMTkgbm92ZWwgY29yb25hdmlydXMgZGV0ZWN0aW9uIGJ5IG51Y2xlaWMgYWNp
ZCBhbXBsaWZpY2F0aW9uIHRlc3RzPC90aXRsZT48c2Vjb25kYXJ5LXRpdGxlPkludCBKIEluZmVj
dCBEaXM8L3NlY29uZGFyeS10aXRsZT48L3RpdGxlcz48cGVyaW9kaWNhbD48ZnVsbC10aXRsZT5J
bnQgSiBJbmZlY3QgRGlzPC9mdWxsLXRpdGxlPjwvcGVyaW9kaWNhbD48cGFnZXM+MjY0LTI2Nzwv
cGFnZXM+PHZvbHVtZT45Mzwvdm9sdW1lPjxlZGl0aW9uPjIwMjAvMDMvMDM8L2VkaXRpb24+PGtl
eXdvcmRzPjxrZXl3b3JkPkJldGFjb3JvbmF2aXJ1cy8qZ2VuZXRpY3M8L2tleXdvcmQ+PGtleXdv
cmQ+Qmxvb2Qvdmlyb2xvZ3k8L2tleXdvcmQ+PGtleXdvcmQ+Q2hpbmEvZXBpZGVtaW9sb2d5PC9r
ZXl3b3JkPjxrZXl3b3JkPkNvcm9uYXZpcnVzIEluZmVjdGlvbnMvKmRpYWdub3Npcy92aXJvbG9n
eTwva2V5d29yZD48a2V5d29yZD5GZWNlcy92aXJvbG9neTwva2V5d29yZD48a2V5d29yZD5GZW1h
bGU8L2tleXdvcmQ+PGtleXdvcmQ+SHVtYW5zPC9rZXl3b3JkPjxrZXl3b3JkPipOdWNsZWljIEFj
aWQgQW1wbGlmaWNhdGlvbiBUZWNobmlxdWVzL3N0YW5kYXJkczwva2V5d29yZD48a2V5d29yZD5Q
YW5kZW1pY3M8L2tleXdvcmQ+PGtleXdvcmQ+UGhhcnlueC92aXJvbG9neTwva2V5d29yZD48a2V5
d29yZD5QbmV1bW9uaWEsIFZpcmFsLypkaWFnbm9zaXMvdmlyb2xvZ3k8L2tleXdvcmQ+PGtleXdv
cmQ+VXJpbmUvdmlyb2xvZ3k8L2tleXdvcmQ+PGtleXdvcmQ+WW91bmcgQWR1bHQ8L2tleXdvcmQ+
PGtleXdvcmQ+MjAxOSBOb3ZlbCBjb3JvbmF2aXJ1cyBwbmV1bW9uaWE8L2tleXdvcmQ+PGtleXdv
cmQ+Q2xpbmljYWwgZGlhZ25vc2lzPC9rZXl3b3JkPjxrZXl3b3JkPk51Y2xlaWMgYWNpZCBhbXBs
aWZpY2F0aW9uIHRlc3Q8L2tleXdvcmQ+PC9rZXl3b3Jkcz48ZGF0ZXM+PHllYXI+MjAyMDwveWVh
cj48cHViLWRhdGVzPjxkYXRlPkFwcjwvZGF0ZT48L3B1Yi1kYXRlcz48L2RhdGVzPjxpc2JuPjE4
NzgtMzUxMSAoRWxlY3Ryb25pYykmI3hEOzEyMDEtOTcxMiAoTGlua2luZyk8L2lzYm4+PGFjY2Vz
c2lvbi1udW0+MzIxMTQxOTM8L2FjY2Vzc2lvbi1udW0+PHVybHM+PHJlbGF0ZWQtdXJscz48dXJs
Pmh0dHBzOi8vd3d3Lm5jYmkubmxtLm5paC5nb3YvcHVibWVkLzMyMTE0MTkzPC91cmw+PC9yZWxh
dGVkLXVybHM+PC91cmxzPjxjdXN0b20yPlBNQzcxMjkxMTA8L2N1c3RvbTI+PGVsZWN0cm9uaWMt
cmVzb3VyY2UtbnVtPjEwLjEwMTYvai5pamlkLjIwMjAuMDIuMDUwPC9lbGVjdHJvbmljLXJlc291
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36B2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6FAB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16CF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28B6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E380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C21A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760E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246F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D665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F099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3C44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2EB6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251F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38CC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18819" w14:textId="262F85A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E45BCA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06DC87" w14:textId="24AB42FC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Korea Centers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&lt;EndNote&gt;&lt;Cite&gt;&lt;Author&gt;Covid-19 National Emergency Response Center&lt;/Author&gt;&lt;Year&gt;2020&lt;/Year&gt;&lt;RecNum&gt;11&lt;/RecNum&gt;&lt;DisplayText&gt;&lt;style face="superscript"&gt;13&lt;/style&gt;&lt;/DisplayText&gt;&lt;record&gt;&lt;rec-number&gt;11&lt;/rec-number&gt;&lt;foreign-keys&gt;&lt;key app="EN" db-id="ewt9sdd99pxa9vewzwbvzv52xf22rexsp99f" timestamp="1602058935"&gt;11&lt;/key&gt;&lt;/foreign-keys&gt;&lt;ref-type name="Journal Article"&gt;17&lt;/ref-type&gt;&lt;contributors&gt;&lt;authors&gt;&lt;author&gt;Covid-19 National Emergency Response Center, Epidemiology&lt;/author&gt;&lt;author&gt;Case Management Team, Korea Centers for Disease Control&lt;/author&gt;&lt;author&gt;Prevention,&lt;/author&gt;&lt;/authors&gt;&lt;/contributors&gt;&lt;titles&gt;&lt;title&gt;Early Epidemiological and Clinical Characteristics of 28 Cases of Coronavirus Disease in South Korea&lt;/title&gt;&lt;secondary-title&gt;Osong Public Health Res Perspect&lt;/secondary-title&gt;&lt;/titles&gt;&lt;periodical&gt;&lt;full-title&gt;Osong Public Health Res Perspect&lt;/full-title&gt;&lt;/periodical&gt;&lt;pages&gt;8-14&lt;/pages&gt;&lt;volume&gt;11&lt;/volume&gt;&lt;number&gt;1&lt;/number&gt;&lt;edition&gt;2020/03/10&lt;/edition&gt;&lt;keywords&gt;&lt;keyword&gt;Covid-19&lt;/keyword&gt;&lt;keyword&gt;SARS-CoV-2&lt;/keyword&gt;&lt;keyword&gt;epidemiologic study&lt;/keyword&gt;&lt;/keywords&gt;&lt;dates&gt;&lt;year&gt;2020&lt;/year&gt;&lt;pub-dates&gt;&lt;date&gt;Feb&lt;/date&gt;&lt;/pub-dates&gt;&lt;/dates&gt;&lt;isbn&gt;2210-9099 (Print)&amp;#xD;2210-9099 (Linking)&lt;/isbn&gt;&lt;accession-num&gt;32149037&lt;/accession-num&gt;&lt;urls&gt;&lt;related-urls&gt;&lt;url&gt;https://www.ncbi.nlm.nih.gov/pubmed/32149037&lt;/url&gt;&lt;/related-urls&gt;&lt;/urls&gt;&lt;custom2&gt;PMC7045878&lt;/custom2&gt;&lt;electronic-resource-num&gt;10.24171/j.phrp.2020.11.1.03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46E6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FA5D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Korea &amp; 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EDD7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6747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3B75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24B3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0B67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82EF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1FC2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7E71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C7AA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DB45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FB6B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60BE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78043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sore throat; myalgia; headache</w:t>
            </w:r>
          </w:p>
        </w:tc>
      </w:tr>
      <w:tr w:rsidR="000E4295" w:rsidRPr="008D2EFC" w14:paraId="225BC18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62CE8D" w14:textId="1BDFA589" w:rsidR="000E4295" w:rsidRPr="008D2EFC" w:rsidRDefault="000E4295" w:rsidP="00AE091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Tian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PEVuZE5vdGU+PENpdGU+PEF1dGhvcj5UaWFuPC9BdXRob3I+PFllYXI+MjAyMDwvWWVhcj48UmVj
TnVtPjEyPC9SZWNOdW0+PERpc3BsYXlUZXh0PjxzdHlsZSBmYWNlPSJzdXBlcnNjcmlwdCI+MTQ8
L3N0eWxlPjwvRGlzcGxheVRleHQ+PHJlY29yZD48cmVjLW51bWJlcj4xMjwvcmVjLW51bWJlcj48
Zm9yZWlnbi1rZXlzPjxrZXkgYXBwPSJFTiIgZGItaWQ9ImV3dDlzZGQ5OXB4YTl2ZXd6d2J2enY1
MnhmMjJyZXhzcDk5ZiIgdGltZXN0YW1wPSIxNjAyMDU5MDE5Ij4xMjwva2V5PjwvZm9yZWlnbi1r
ZXlzPjxyZWYtdHlwZSBuYW1lPSJKb3VybmFsIEFydGljbGUiPjE3PC9yZWYtdHlwZT48Y29udHJp
YnV0b3JzPjxhdXRob3JzPjxhdXRob3I+VGlhbiwgUy48L2F1dGhvcj48YXV0aG9yPkh1LCBOLjwv
YXV0aG9yPjxhdXRob3I+TG91LCBKLjwvYXV0aG9yPjxhdXRob3I+Q2hlbiwgSy48L2F1dGhvcj48
YXV0aG9yPkthbmcsIFguPC9hdXRob3I+PGF1dGhvcj5YaWFuZywgWi48L2F1dGhvcj48YXV0aG9y
PkNoZW4sIEguPC9hdXRob3I+PGF1dGhvcj5XYW5nLCBELjwvYXV0aG9yPjxhdXRob3I+TGl1LCBO
LjwvYXV0aG9yPjxhdXRob3I+TGl1LCBELjwvYXV0aG9yPjxhdXRob3I+Q2hlbiwgRy48L2F1dGhv
cj48YXV0aG9yPlpoYW5nLCBZLjwvYXV0aG9yPjxhdXRob3I+TGksIEQuPC9hdXRob3I+PGF1dGhv
cj5MaSwgSi48L2F1dGhvcj48YXV0aG9yPkxpYW4sIEguPC9hdXRob3I+PGF1dGhvcj5OaXUsIFMu
PC9hdXRob3I+PGF1dGhvcj5aaGFuZywgTC48L2F1dGhvcj48YXV0aG9yPlpoYW5nLCBKLjwvYXV0
aG9yPjwvYXV0aG9ycz48L2NvbnRyaWJ1dG9ycz48YXV0aC1hZGRyZXNzPkJlaWppbmcgRW1lcmdl
bmN5IE1lZGljaW5lIFJlc2VhcmNoIEluc3RpdHV0ZSwgQmVpamluZyBFbWVyZ2VuY3kgTWVkaWNh
bCBDZW50ZXIsIEJlaWppbmcsIENoaW5hLiYjeEQ7QmVpamluZyBFbWVyZ2VuY3kgTWVkaWNhbCBD
ZW50ZXIsIEJlaWppbmcsIENoaW5hLiYjeEQ7QmVpamluZyBDaGFvIFlhbmcgRGlzdHJpY3QgRW1l
cmdlbmN5IE1lZGljYWwgQ2VudGVyLCBCZWlqaW5nLCBDaGluYS4mI3hEO0JlaWppbmcgSGFpZGlh
biBEaXN0cmljdCBNZWRpY2FsIFJlc2N1ZSBDZW50ZXIsIEJlaWppbmcsIENoaW5hLiYjeEQ7QmVp
amluZyBMdWhlIEhvc3BpdGFsLCBDYXBpdGFsIE1lZGljYWwgVW5pdmVyc2l0eSwgQmVpamluZywg
Q2hpbmEuJiN4RDtCZWlqaW5nIERvbmdjaGVuZyBEaXN0cmljdCBFbWVyZ2VuY3kgTWVkaWNhbCBD
ZW50ZXIsIEJlaWppbmcsIENoaW5hLiYjeEQ7QmVpamluZyBTaGlqaW5nc2hhbiBEaXN0cmljdCBI
b3NwaXRhbCwgQmVpamluZywgQ2hpbmEuJiN4RDtCZWlqaW5nIERheGluZyBEaXN0cmljdCBQZW9w
bGUmYXBvcztzIEhvc3BpdGFsLCBCZWlqaW5nLCBDaGluYS4mI3hEO0JlaWppbmcgRW1lcmdlbmN5
IE1lZGljaW5lIFJlc2VhcmNoIEluc3RpdHV0ZSwgQmVpamluZyBFbWVyZ2VuY3kgTWVkaWNhbCBD
ZW50ZXIsIEJlaWppbmcsIENoaW5hLiBFbGVjdHJvbmljIGFkZHJlc3M6IHpoYW5nOTI1NjBAMTYz
LmNvbS48L2F1dGgtYWRkcmVzcz48dGl0bGVzPjx0aXRsZT5DaGFyYWN0ZXJpc3RpY3Mgb2YgQ09W
SUQtMTkgaW5mZWN0aW9uIGluIEJlaWppbmc8L3RpdGxlPjxzZWNvbmRhcnktdGl0bGU+SiBJbmZl
Y3Q8L3NlY29uZGFyeS10aXRsZT48L3RpdGxlcz48cGVyaW9kaWNhbD48ZnVsbC10aXRsZT5KIElu
ZmVjdDwvZnVsbC10aXRsZT48L3BlcmlvZGljYWw+PHBhZ2VzPjQwMS00MDY8L3BhZ2VzPjx2b2x1
bWU+ODA8L3ZvbHVtZT48bnVtYmVyPjQ8L251bWJlcj48ZWRpdGlvbj4yMDIwLzAzLzAxPC9lZGl0
aW9uPjxrZXl3b3Jkcz48a2V5d29yZD5BZG9sZXNjZW50PC9rZXl3b3JkPjxrZXl3b3JkPkFkdWx0
PC9rZXl3b3JkPjxrZXl3b3JkPkFnZWQ8L2tleXdvcmQ+PGtleXdvcmQ+QWdlZCwgODAgYW5kIG92
ZXI8L2tleXdvcmQ+PGtleXdvcmQ+QmVpamluZy9lcGlkZW1pb2xvZ3k8L2tleXdvcmQ+PGtleXdv
cmQ+KkJldGFjb3JvbmF2aXJ1czwva2V5d29yZD48a2V5d29yZD5DaGlsZDwva2V5d29yZD48a2V5
d29yZD5DaGlsZCwgUHJlc2Nob29sPC9rZXl3b3JkPjxrZXl3b3JkPkNvcm9uYXZpcnVzIEluZmVj
dGlvbnMvKmVwaWRlbWlvbG9neS8qcGh5c2lvcGF0aG9sb2d5PC9rZXl3b3JkPjxrZXl3b3JkPkNv
dWdoPC9rZXl3b3JkPjxrZXl3b3JkPkRpc2Vhc2UgT3V0YnJlYWtzPC9rZXl3b3JkPjxrZXl3b3Jk
PkZhdGlndWU8L2tleXdvcmQ+PGtleXdvcmQ+RmVtYWxlPC9rZXl3b3JkPjxrZXl3b3JkPkZldmVy
PC9rZXl3b3JkPjxrZXl3b3JkPkh1bWFuczwva2V5d29yZD48a2V5d29yZD5JbmZhbnQ8L2tleXdv
cmQ+PGtleXdvcmQ+TWFsZTwva2V5d29yZD48a2V5d29yZD5NaWRkbGUgQWdlZDwva2V5d29yZD48
a2V5d29yZD5QYW5kZW1pY3M8L2tleXdvcmQ+PGtleXdvcmQ+UG5ldW1vbmlhLCBWaXJhbC8qZXBp
ZGVtaW9sb2d5LypwaHlzaW9wYXRob2xvZ3k8L2tleXdvcmQ+PGtleXdvcmQ+UmV0cm9zcGVjdGl2
ZSBTdHVkaWVzPC9rZXl3b3JkPjxrZXl3b3JkPlNldmVyZSBBY3V0ZSBSZXNwaXJhdG9yeSBTeW5k
cm9tZS9lcGlkZW1pb2xvZ3k8L2tleXdvcmQ+PGtleXdvcmQ+VHJhdmVsLVJlbGF0ZWQgSWxsbmVz
czwva2V5d29yZD48a2V5d29yZD5Zb3VuZyBBZHVsdDwva2V5d29yZD48a2V5d29yZD4qMjAxOS1u
Q29WPC9rZXl3b3JkPjxrZXl3b3JkPipCZWlqaW5nPC9rZXl3b3JkPjxrZXl3b3JkPipjb3ZpZC0x
OTwva2V5d29yZD48a2V5d29yZD4qQ2hhcmFjdGVyaXN0aWNzPC9rZXl3b3JkPjwva2V5d29yZHM+
PGRhdGVzPjx5ZWFyPjIwMjA8L3llYXI+PHB1Yi1kYXRlcz48ZGF0ZT5BcHI8L2RhdGU+PC9wdWIt
ZGF0ZXM+PC9kYXRlcz48aXNibj4xNTMyLTI3NDIgKEVsZWN0cm9uaWMpJiN4RDswMTYzLTQ0NTMg
KExpbmtpbmcpPC9pc2JuPjxhY2Nlc3Npb24tbnVtPjMyMTEyODg2PC9hY2Nlc3Npb24tbnVtPjx1
cmxzPjxyZWxhdGVkLXVybHM+PHVybD5odHRwczovL3d3dy5uY2JpLm5sbS5uaWguZ292L3B1Ym1l
ZC8zMjExMjg4NjwvdXJsPjwvcmVsYXRlZC11cmxzPjwvdXJscz48Y3VzdG9tMj5QTUM3MTAyNTI3
PC9jdXN0b20yPjxlbGVjdHJvbmljLXJlc291cmNlLW51bT4xMC4xMDE2L2ouamluZi4yMDIwLjAy
LjAxODwvZWxlY3Ryb25pYy1yZXNvdXJjZS1udW0+PC9yZWNvcmQ+PC9DaXRlPjwvRW5kTm90ZT4A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PEVuZE5vdGU+PENpdGU+PEF1dGhvcj5UaWFuPC9BdXRob3I+PFllYXI+MjAyMDwvWWVhcj48UmVj
TnVtPjEyPC9SZWNOdW0+PERpc3BsYXlUZXh0PjxzdHlsZSBmYWNlPSJzdXBlcnNjcmlwdCI+MTQ8
L3N0eWxlPjwvRGlzcGxheVRleHQ+PHJlY29yZD48cmVjLW51bWJlcj4xMjwvcmVjLW51bWJlcj48
Zm9yZWlnbi1rZXlzPjxrZXkgYXBwPSJFTiIgZGItaWQ9ImV3dDlzZGQ5OXB4YTl2ZXd6d2J2enY1
MnhmMjJyZXhzcDk5ZiIgdGltZXN0YW1wPSIxNjAyMDU5MDE5Ij4xMjwva2V5PjwvZm9yZWlnbi1r
ZXlzPjxyZWYtdHlwZSBuYW1lPSJKb3VybmFsIEFydGljbGUiPjE3PC9yZWYtdHlwZT48Y29udHJp
YnV0b3JzPjxhdXRob3JzPjxhdXRob3I+VGlhbiwgUy48L2F1dGhvcj48YXV0aG9yPkh1LCBOLjwv
YXV0aG9yPjxhdXRob3I+TG91LCBKLjwvYXV0aG9yPjxhdXRob3I+Q2hlbiwgSy48L2F1dGhvcj48
YXV0aG9yPkthbmcsIFguPC9hdXRob3I+PGF1dGhvcj5YaWFuZywgWi48L2F1dGhvcj48YXV0aG9y
PkNoZW4sIEguPC9hdXRob3I+PGF1dGhvcj5XYW5nLCBELjwvYXV0aG9yPjxhdXRob3I+TGl1LCBO
LjwvYXV0aG9yPjxhdXRob3I+TGl1LCBELjwvYXV0aG9yPjxhdXRob3I+Q2hlbiwgRy48L2F1dGhv
cj48YXV0aG9yPlpoYW5nLCBZLjwvYXV0aG9yPjxhdXRob3I+TGksIEQuPC9hdXRob3I+PGF1dGhv
cj5MaSwgSi48L2F1dGhvcj48YXV0aG9yPkxpYW4sIEguPC9hdXRob3I+PGF1dGhvcj5OaXUsIFMu
PC9hdXRob3I+PGF1dGhvcj5aaGFuZywgTC48L2F1dGhvcj48YXV0aG9yPlpoYW5nLCBKLjwvYXV0
aG9yPjwvYXV0aG9ycz48L2NvbnRyaWJ1dG9ycz48YXV0aC1hZGRyZXNzPkJlaWppbmcgRW1lcmdl
bmN5IE1lZGljaW5lIFJlc2VhcmNoIEluc3RpdHV0ZSwgQmVpamluZyBFbWVyZ2VuY3kgTWVkaWNh
bCBDZW50ZXIsIEJlaWppbmcsIENoaW5hLiYjeEQ7QmVpamluZyBFbWVyZ2VuY3kgTWVkaWNhbCBD
ZW50ZXIsIEJlaWppbmcsIENoaW5hLiYjeEQ7QmVpamluZyBDaGFvIFlhbmcgRGlzdHJpY3QgRW1l
cmdlbmN5IE1lZGljYWwgQ2VudGVyLCBCZWlqaW5nLCBDaGluYS4mI3hEO0JlaWppbmcgSGFpZGlh
biBEaXN0cmljdCBNZWRpY2FsIFJlc2N1ZSBDZW50ZXIsIEJlaWppbmcsIENoaW5hLiYjeEQ7QmVp
amluZyBMdWhlIEhvc3BpdGFsLCBDYXBpdGFsIE1lZGljYWwgVW5pdmVyc2l0eSwgQmVpamluZywg
Q2hpbmEuJiN4RDtCZWlqaW5nIERvbmdjaGVuZyBEaXN0cmljdCBFbWVyZ2VuY3kgTWVkaWNhbCBD
ZW50ZXIsIEJlaWppbmcsIENoaW5hLiYjeEQ7QmVpamluZyBTaGlqaW5nc2hhbiBEaXN0cmljdCBI
b3NwaXRhbCwgQmVpamluZywgQ2hpbmEuJiN4RDtCZWlqaW5nIERheGluZyBEaXN0cmljdCBQZW9w
bGUmYXBvcztzIEhvc3BpdGFsLCBCZWlqaW5nLCBDaGluYS4mI3hEO0JlaWppbmcgRW1lcmdlbmN5
IE1lZGljaW5lIFJlc2VhcmNoIEluc3RpdHV0ZSwgQmVpamluZyBFbWVyZ2VuY3kgTWVkaWNhbCBD
ZW50ZXIsIEJlaWppbmcsIENoaW5hLiBFbGVjdHJvbmljIGFkZHJlc3M6IHpoYW5nOTI1NjBAMTYz
LmNvbS48L2F1dGgtYWRkcmVzcz48dGl0bGVzPjx0aXRsZT5DaGFyYWN0ZXJpc3RpY3Mgb2YgQ09W
SUQtMTkgaW5mZWN0aW9uIGluIEJlaWppbmc8L3RpdGxlPjxzZWNvbmRhcnktdGl0bGU+SiBJbmZl
Y3Q8L3NlY29uZGFyeS10aXRsZT48L3RpdGxlcz48cGVyaW9kaWNhbD48ZnVsbC10aXRsZT5KIElu
ZmVjdDwvZnVsbC10aXRsZT48L3BlcmlvZGljYWw+PHBhZ2VzPjQwMS00MDY8L3BhZ2VzPjx2b2x1
bWU+ODA8L3ZvbHVtZT48bnVtYmVyPjQ8L251bWJlcj48ZWRpdGlvbj4yMDIwLzAzLzAxPC9lZGl0
aW9uPjxrZXl3b3Jkcz48a2V5d29yZD5BZG9sZXNjZW50PC9rZXl3b3JkPjxrZXl3b3JkPkFkdWx0
PC9rZXl3b3JkPjxrZXl3b3JkPkFnZWQ8L2tleXdvcmQ+PGtleXdvcmQ+QWdlZCwgODAgYW5kIG92
ZXI8L2tleXdvcmQ+PGtleXdvcmQ+QmVpamluZy9lcGlkZW1pb2xvZ3k8L2tleXdvcmQ+PGtleXdv
cmQ+KkJldGFjb3JvbmF2aXJ1czwva2V5d29yZD48a2V5d29yZD5DaGlsZDwva2V5d29yZD48a2V5
d29yZD5DaGlsZCwgUHJlc2Nob29sPC9rZXl3b3JkPjxrZXl3b3JkPkNvcm9uYXZpcnVzIEluZmVj
dGlvbnMvKmVwaWRlbWlvbG9neS8qcGh5c2lvcGF0aG9sb2d5PC9rZXl3b3JkPjxrZXl3b3JkPkNv
dWdoPC9rZXl3b3JkPjxrZXl3b3JkPkRpc2Vhc2UgT3V0YnJlYWtzPC9rZXl3b3JkPjxrZXl3b3Jk
PkZhdGlndWU8L2tleXdvcmQ+PGtleXdvcmQ+RmVtYWxlPC9rZXl3b3JkPjxrZXl3b3JkPkZldmVy
PC9rZXl3b3JkPjxrZXl3b3JkPkh1bWFuczwva2V5d29yZD48a2V5d29yZD5JbmZhbnQ8L2tleXdv
cmQ+PGtleXdvcmQ+TWFsZTwva2V5d29yZD48a2V5d29yZD5NaWRkbGUgQWdlZDwva2V5d29yZD48
a2V5d29yZD5QYW5kZW1pY3M8L2tleXdvcmQ+PGtleXdvcmQ+UG5ldW1vbmlhLCBWaXJhbC8qZXBp
ZGVtaW9sb2d5LypwaHlzaW9wYXRob2xvZ3k8L2tleXdvcmQ+PGtleXdvcmQ+UmV0cm9zcGVjdGl2
ZSBTdHVkaWVzPC9rZXl3b3JkPjxrZXl3b3JkPlNldmVyZSBBY3V0ZSBSZXNwaXJhdG9yeSBTeW5k
cm9tZS9lcGlkZW1pb2xvZ3k8L2tleXdvcmQ+PGtleXdvcmQ+VHJhdmVsLVJlbGF0ZWQgSWxsbmVz
czwva2V5d29yZD48a2V5d29yZD5Zb3VuZyBBZHVsdDwva2V5d29yZD48a2V5d29yZD4qMjAxOS1u
Q29WPC9rZXl3b3JkPjxrZXl3b3JkPipCZWlqaW5nPC9rZXl3b3JkPjxrZXl3b3JkPipjb3ZpZC0x
OTwva2V5d29yZD48a2V5d29yZD4qQ2hhcmFjdGVyaXN0aWNzPC9rZXl3b3JkPjwva2V5d29yZHM+
PGRhdGVzPjx5ZWFyPjIwMjA8L3llYXI+PHB1Yi1kYXRlcz48ZGF0ZT5BcHI8L2RhdGU+PC9wdWIt
ZGF0ZXM+PC9kYXRlcz48aXNibj4xNTMyLTI3NDIgKEVsZWN0cm9uaWMpJiN4RDswMTYzLTQ0NTMg
KExpbmtpbmcpPC9pc2JuPjxhY2Nlc3Npb24tbnVtPjMyMTEyODg2PC9hY2Nlc3Npb24tbnVtPjx1
cmxzPjxyZWxhdGVkLXVybHM+PHVybD5odHRwczovL3d3dy5uY2JpLm5sbS5uaWguZ292L3B1Ym1l
ZC8zMjExMjg4NjwvdXJsPjwvcmVsYXRlZC11cmxzPjwvdXJscz48Y3VzdG9tMj5QTUM3MTAyNTI3
PC9jdXN0b20yPjxlbGVjdHJvbmljLXJlc291cmNlLW51bT4xMC4xMDE2L2ouamluZi4yMDIwLjAy
LjAxODwvZWxlY3Ryb25pYy1yZXNvdXJjZS1udW0+PC9yZWNvcmQ+PC9DaXRlPjwvRW5kTm90ZT4A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AE091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9AAB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A4A5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7E35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E14A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ECBC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FCC1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A778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17.6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C419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0138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E246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C0CD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A219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C148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0A8A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7B6198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breath; headache</w:t>
            </w:r>
          </w:p>
        </w:tc>
      </w:tr>
      <w:tr w:rsidR="000E4295" w:rsidRPr="008D2EFC" w14:paraId="39BEA2A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1B8865" w14:textId="3E9AF5C9" w:rsidR="000E4295" w:rsidRPr="008D2EFC" w:rsidRDefault="000E4295" w:rsidP="000E6B40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Peng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PEVuZE5vdGU+PENpdGU+PEF1dGhvcj5QZW5nPC9BdXRob3I+PFllYXI+MjAyMDwvWWVhcj48UmVj
TnVtPjE1NzwvUmVjTnVtPjxEaXNwbGF5VGV4dD48c3R5bGUgZmFjZT0ic3VwZXJzY3JpcHQiPjE1
PC9zdHlsZT48L0Rpc3BsYXlUZXh0PjxyZWNvcmQ+PHJlYy1udW1iZXI+MTU3PC9yZWMtbnVtYmVy
Pjxmb3JlaWduLWtleXM+PGtleSBhcHA9IkVOIiBkYi1pZD0iZXd0OXNkZDk5cHhhOXZld3p3YnZ6
djUyeGYyMnJleHNwOTlmIiB0aW1lc3RhbXA9IjE2MDI3NTAyODYiPjE1Nzwva2V5PjwvZm9yZWln
bi1rZXlzPjxyZWYtdHlwZSBuYW1lPSJKb3VybmFsIEFydGljbGUiPjE3PC9yZWYtdHlwZT48Y29u
dHJpYnV0b3JzPjxhdXRob3JzPjxhdXRob3I+UGVuZywgWS4gRC48L2F1dGhvcj48YXV0aG9yPk1l
bmcsIEsuPC9hdXRob3I+PGF1dGhvcj5HdWFuLCBILiBRLjwvYXV0aG9yPjxhdXRob3I+TGVuZywg
TC48L2F1dGhvcj48YXV0aG9yPlpodSwgUi4gUi48L2F1dGhvcj48YXV0aG9yPldhbmcsIEIuIFku
PC9hdXRob3I+PGF1dGhvcj5IZSwgTS4gQS48L2F1dGhvcj48YXV0aG9yPkNoZW5nLCBMLiBYLjwv
YXV0aG9yPjxhdXRob3I+SHVhbmcsIEsuPC9hdXRob3I+PGF1dGhvcj5aZW5nLCBRLiBULjwvYXV0
aG9yPjwvYXV0aG9ycz48L2NvbnRyaWJ1dG9ycz48YXV0aC1hZGRyZXNzPkRlcGFydG1lbnQgb2Yg
SW5zdGl0dXRlIG9mIENhcmRpb3Zhc2N1bGFyIERpc2Vhc2VzLCBVbmlvbiBIb3NwaXRhbCwgVG9u
Z2ppIE1lZGljYWwgQ29sbGVnZSwgSHVhemhvbmcgVW5pdmVyc2l0eSBvZiBTY2llbmNlIGFuZCBU
ZWNobm9sb2d5LCBXdWhhbiA0MzAwMjIsIENoaW5hLiYjeEQ7U2Nob29sIG9mIFB1YmxpYyBIZWFs
dGgsIFRvbmdqaSBNZWRpY2FsIENvbGxlZ2UsIEh1YXpob25nIFVuaXZlcnNpdHkgb2YgU2NpZW5j
ZSBhbmQgVGVjaG5vbG9neSwgV3VoYW4gNDMwMDMwLCBDaGluYS48L2F1dGgtYWRkcmVzcz48dGl0
bGVzPjx0aXRsZT5bQ2xpbmljYWwgY2hhcmFjdGVyaXN0aWNzIGFuZCBvdXRjb21lcyBvZiAxMTIg
Y2FyZGlvdmFzY3VsYXIgZGlzZWFzZSBwYXRpZW50cyBpbmZlY3RlZCBieSAyMDE5LW5Db1ZdPC90
aXRsZT48c2Vjb25kYXJ5LXRpdGxlPlpob25naHVhIFhpbiBYdWUgR3VhbiBCaW5nIFphIFpoaTwv
c2Vjb25kYXJ5LXRpdGxlPjwvdGl0bGVzPjxwZXJpb2RpY2FsPjxmdWxsLXRpdGxlPlpob25naHVh
IFhpbiBYdWUgR3VhbiBCaW5nIFphIFpoaTwvZnVsbC10aXRsZT48L3BlcmlvZGljYWw+PHBhZ2Vz
PjQ1MC00NTU8L3BhZ2VzPjx2b2x1bWU+NDg8L3ZvbHVtZT48bnVtYmVyPjY8L251bWJlcj48ZWRp
dGlvbj4yMDIwLzAzLzA0PC9lZGl0aW9uPjxrZXl3b3Jkcz48a2V5d29yZD4qQmV0YWNvcm9uYXZp
cnVzPC9rZXl3b3JkPjxrZXl3b3JkPipDYXJkaW92YXNjdWxhciBEaXNlYXNlcy9jb21wbGljYXRp
b25zL3RoZXJhcHk8L2tleXdvcmQ+PGtleXdvcmQ+KkNvcm9uYXZpcnVzIEluZmVjdGlvbnMvY29t
cGxpY2F0aW9uczwva2V5d29yZD48a2V5d29yZD5IdW1hbnM8L2tleXdvcmQ+PGtleXdvcmQ+KlBh
bmRlbWljczwva2V5d29yZD48a2V5d29yZD4qUG5ldW1vbmlhLCBWaXJhbC9jb21wbGljYXRpb25z
PC9rZXl3b3JkPjxrZXl3b3JkPlByb2dub3Npczwva2V5d29yZD48a2V5d29yZD5SZXRyb3NwZWN0
aXZlIFN0dWRpZXM8L2tleXdvcmQ+PGtleXdvcmQ+VHJlYXRtZW50IE91dGNvbWU8L2tleXdvcmQ+
PGtleXdvcmQ+Q292aWQtMTk8L2tleXdvcmQ+PGtleXdvcmQ+Q2FyZGlvdmFzY3VsYXIgZGlzZWFz
ZXM8L2tleXdvcmQ+PGtleXdvcmQ+VHJlYXRtZW50IG91dGNvbWVUcmlhbCBSZWdpc3RyYXRpb24g
Q2hpbmVzZSBDbGluaWNhbCBUcmlhbCBSZWdpc3RyeTwva2V5d29yZD48a2V5d29yZD5DaGlDVFIy
MDAwMDI5ODY1PC9rZXl3b3JkPjwva2V5d29yZHM+PGRhdGVzPjx5ZWFyPjIwMjA8L3llYXI+PHB1
Yi1kYXRlcz48ZGF0ZT5KdW4gMjQ8L2RhdGU+PC9wdWItZGF0ZXM+PC9kYXRlcz48aXNibj4wMjUz
LTM3NTggKFByaW50KSYjeEQ7MDI1My0zNzU4IChMaW5raW5nKTwvaXNibj48YWNjZXNzaW9uLW51
bT4zMjEyMDQ1ODwvYWNjZXNzaW9uLW51bT48dXJscz48cmVsYXRlZC11cmxzPjx1cmw+aHR0cHM6
Ly93d3cubmNiaS5ubG0ubmloLmdvdi9wdWJtZWQvMzIxMjA0NTg8L3VybD48L3JlbGF0ZWQtdXJs
cz48L3VybHM+PGVsZWN0cm9uaWMtcmVzb3VyY2UtbnVtPjEwLjM3NjAvY21hLmouY24xMTIxNDgt
MjAyMDAyMjAtMDAxMDU8L2VsZWN0cm9uaWMtcmVzb3VyY2UtbnVtPjwvcmVjb3JkPjwvQ2l0ZT48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PEVuZE5vdGU+PENpdGU+PEF1dGhvcj5QZW5nPC9BdXRob3I+PFllYXI+MjAyMDwvWWVhcj48UmVj
TnVtPjE1NzwvUmVjTnVtPjxEaXNwbGF5VGV4dD48c3R5bGUgZmFjZT0ic3VwZXJzY3JpcHQiPjE1
PC9zdHlsZT48L0Rpc3BsYXlUZXh0PjxyZWNvcmQ+PHJlYy1udW1iZXI+MTU3PC9yZWMtbnVtYmVy
Pjxmb3JlaWduLWtleXM+PGtleSBhcHA9IkVOIiBkYi1pZD0iZXd0OXNkZDk5cHhhOXZld3p3YnZ6
djUyeGYyMnJleHNwOTlmIiB0aW1lc3RhbXA9IjE2MDI3NTAyODYiPjE1Nzwva2V5PjwvZm9yZWln
bi1rZXlzPjxyZWYtdHlwZSBuYW1lPSJKb3VybmFsIEFydGljbGUiPjE3PC9yZWYtdHlwZT48Y29u
dHJpYnV0b3JzPjxhdXRob3JzPjxhdXRob3I+UGVuZywgWS4gRC48L2F1dGhvcj48YXV0aG9yPk1l
bmcsIEsuPC9hdXRob3I+PGF1dGhvcj5HdWFuLCBILiBRLjwvYXV0aG9yPjxhdXRob3I+TGVuZywg
TC48L2F1dGhvcj48YXV0aG9yPlpodSwgUi4gUi48L2F1dGhvcj48YXV0aG9yPldhbmcsIEIuIFku
PC9hdXRob3I+PGF1dGhvcj5IZSwgTS4gQS48L2F1dGhvcj48YXV0aG9yPkNoZW5nLCBMLiBYLjwv
YXV0aG9yPjxhdXRob3I+SHVhbmcsIEsuPC9hdXRob3I+PGF1dGhvcj5aZW5nLCBRLiBULjwvYXV0
aG9yPjwvYXV0aG9ycz48L2NvbnRyaWJ1dG9ycz48YXV0aC1hZGRyZXNzPkRlcGFydG1lbnQgb2Yg
SW5zdGl0dXRlIG9mIENhcmRpb3Zhc2N1bGFyIERpc2Vhc2VzLCBVbmlvbiBIb3NwaXRhbCwgVG9u
Z2ppIE1lZGljYWwgQ29sbGVnZSwgSHVhemhvbmcgVW5pdmVyc2l0eSBvZiBTY2llbmNlIGFuZCBU
ZWNobm9sb2d5LCBXdWhhbiA0MzAwMjIsIENoaW5hLiYjeEQ7U2Nob29sIG9mIFB1YmxpYyBIZWFs
dGgsIFRvbmdqaSBNZWRpY2FsIENvbGxlZ2UsIEh1YXpob25nIFVuaXZlcnNpdHkgb2YgU2NpZW5j
ZSBhbmQgVGVjaG5vbG9neSwgV3VoYW4gNDMwMDMwLCBDaGluYS48L2F1dGgtYWRkcmVzcz48dGl0
bGVzPjx0aXRsZT5bQ2xpbmljYWwgY2hhcmFjdGVyaXN0aWNzIGFuZCBvdXRjb21lcyBvZiAxMTIg
Y2FyZGlvdmFzY3VsYXIgZGlzZWFzZSBwYXRpZW50cyBpbmZlY3RlZCBieSAyMDE5LW5Db1ZdPC90
aXRsZT48c2Vjb25kYXJ5LXRpdGxlPlpob25naHVhIFhpbiBYdWUgR3VhbiBCaW5nIFphIFpoaTwv
c2Vjb25kYXJ5LXRpdGxlPjwvdGl0bGVzPjxwZXJpb2RpY2FsPjxmdWxsLXRpdGxlPlpob25naHVh
IFhpbiBYdWUgR3VhbiBCaW5nIFphIFpoaTwvZnVsbC10aXRsZT48L3BlcmlvZGljYWw+PHBhZ2Vz
PjQ1MC00NTU8L3BhZ2VzPjx2b2x1bWU+NDg8L3ZvbHVtZT48bnVtYmVyPjY8L251bWJlcj48ZWRp
dGlvbj4yMDIwLzAzLzA0PC9lZGl0aW9uPjxrZXl3b3Jkcz48a2V5d29yZD4qQmV0YWNvcm9uYXZp
cnVzPC9rZXl3b3JkPjxrZXl3b3JkPipDYXJkaW92YXNjdWxhciBEaXNlYXNlcy9jb21wbGljYXRp
b25zL3RoZXJhcHk8L2tleXdvcmQ+PGtleXdvcmQ+KkNvcm9uYXZpcnVzIEluZmVjdGlvbnMvY29t
cGxpY2F0aW9uczwva2V5d29yZD48a2V5d29yZD5IdW1hbnM8L2tleXdvcmQ+PGtleXdvcmQ+KlBh
bmRlbWljczwva2V5d29yZD48a2V5d29yZD4qUG5ldW1vbmlhLCBWaXJhbC9jb21wbGljYXRpb25z
PC9rZXl3b3JkPjxrZXl3b3JkPlByb2dub3Npczwva2V5d29yZD48a2V5d29yZD5SZXRyb3NwZWN0
aXZlIFN0dWRpZXM8L2tleXdvcmQ+PGtleXdvcmQ+VHJlYXRtZW50IE91dGNvbWU8L2tleXdvcmQ+
PGtleXdvcmQ+Q292aWQtMTk8L2tleXdvcmQ+PGtleXdvcmQ+Q2FyZGlvdmFzY3VsYXIgZGlzZWFz
ZXM8L2tleXdvcmQ+PGtleXdvcmQ+VHJlYXRtZW50IG91dGNvbWVUcmlhbCBSZWdpc3RyYXRpb24g
Q2hpbmVzZSBDbGluaWNhbCBUcmlhbCBSZWdpc3RyeTwva2V5d29yZD48a2V5d29yZD5DaGlDVFIy
MDAwMDI5ODY1PC9rZXl3b3JkPjwva2V5d29yZHM+PGRhdGVzPjx5ZWFyPjIwMjA8L3llYXI+PHB1
Yi1kYXRlcz48ZGF0ZT5KdW4gMjQ8L2RhdGU+PC9wdWItZGF0ZXM+PC9kYXRlcz48aXNibj4wMjUz
LTM3NTggKFByaW50KSYjeEQ7MDI1My0zNzU4IChMaW5raW5nKTwvaXNibj48YWNjZXNzaW9uLW51
bT4zMjEyMDQ1ODwvYWNjZXNzaW9uLW51bT48dXJscz48cmVsYXRlZC11cmxzPjx1cmw+aHR0cHM6
Ly93d3cubmNiaS5ubG0ubmloLmdvdi9wdWJtZWQvMzIxMjA0NTg8L3VybD48L3JlbGF0ZWQtdXJs
cz48L3VybHM+PGVsZWN0cm9uaWMtcmVzb3VyY2UtbnVtPjEwLjM3NjAvY21hLmouY24xMTIxNDgt
MjAyMDAyMjAtMDAxMDU8L2VsZWN0cm9uaWMtcmVzb3VyY2UtbnVtPjwvcmVjb3JkPjwvQ2l0ZT48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6B40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4C61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3DEC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AC1A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7ED9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6756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7DB9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50BE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14.3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973C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EC93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E505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55.4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0C11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82.1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0C70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41EE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75C2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BBE149" w14:textId="5637E8E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F21AA8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71F704" w14:textId="4ABB8E53" w:rsidR="000E4295" w:rsidRPr="008D2EFC" w:rsidRDefault="000E4295" w:rsidP="000E6B40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Guan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PEVuZE5vdGU+PENpdGU+PEF1dGhvcj5HdWFuPC9BdXRob3I+PFllYXI+MjAyMDwvWWVhcj48UmVj
TnVtPjE1ODwvUmVjTnVtPjxEaXNwbGF5VGV4dD48c3R5bGUgZmFjZT0ic3VwZXJzY3JpcHQiPjE2
PC9zdHlsZT48L0Rpc3BsYXlUZXh0PjxyZWNvcmQ+PHJlYy1udW1iZXI+MTU4PC9yZWMtbnVtYmVy
Pjxmb3JlaWduLWtleXM+PGtleSBhcHA9IkVOIiBkYi1pZD0iZXd0OXNkZDk5cHhhOXZld3p3YnZ6
djUyeGYyMnJleHNwOTlmIiB0aW1lc3RhbXA9IjE2MDI3NTA2MjMiPjE1ODwva2V5PjwvZm9yZWln
bi1rZXlzPjxyZWYtdHlwZSBuYW1lPSJKb3VybmFsIEFydGljbGUiPjE3PC9yZWYtdHlwZT48Y29u
dHJpYnV0b3JzPjxhdXRob3JzPjxhdXRob3I+R3VhbiwgUS48L2F1dGhvcj48YXV0aG9yPkxpdSwg
TS48L2F1dGhvcj48YXV0aG9yPlpodWFuZywgWS4gSi48L2F1dGhvcj48YXV0aG9yPll1YW4sIFku
PC9hdXRob3I+PGF1dGhvcj5XYW5nLCBTLiBTLjwvYXV0aG9yPjxhdXRob3I+TGksIEouPC9hdXRo
b3I+PGF1dGhvcj5DaGVuLCBaLjwvYXV0aG9yPjxhdXRob3I+WWFuZywgWC4gTC48L2F1dGhvcj48
YXV0aG9yPlRhbmcsIFouIFIuPC9hdXRob3I+PGF1dGhvcj5KaWEsIEguIEouPC9hdXRob3I+PGF1
dGhvcj5NYSwgSi4gWS48L2F1dGhvcj48YXV0aG9yPldhbmcsIFguIFguPC9hdXRob3I+PGF1dGhv
cj5UYWksIFAuIEcuPC9hdXRob3I+PGF1dGhvcj5MaSwgSi48L2F1dGhvcj48YXV0aG9yPkhlLCBZ
LjwvYXV0aG9yPjwvYXV0aG9ycz48L2NvbnRyaWJ1dG9ycz48YXV0aC1hZGRyZXNzPlRoZSBGaWZ0
aCBNZWRpY2FsIENlbnRlciBvZiBDaGluZXNlIFBlb3BsZSZhcG9zO3MgTGliZXJhdGlvbiBBcm15
IEdlbmVyYWwgSG9zcGl0YWwsIEJlaWppbmcgMTAwMDM5LCBDaGluYS4mI3hEO0luc3RpdHV0ZSBv
ZiBHZXJpYXRyaWNzLCBTZWNvbmQgTWVkaWNhbCBDZW50ZXIsIE5hdGlvbmFsIENsaW5pY2FsIFJl
c2VhcmNoIENlbnRlciBmb3IgR2VyaWF0cmljcyBEaXNlYXNlcywgQmVpamluZyBLZXkgTGFib3Jh
dG9yeSBvZiBBZ2luZyBhbmQgR2VyaWF0cmljcywgQ2hpbmVzZSBQZW9wbGUmYXBvcztzIExpYmVy
YXRpb24gQXJteSBHZW5lcmFsIEhvc3BpdGFsLCBCZWlqaW5nIDEwMDA4MywgQ2hpbmEuJiN4RDtN
ZWRpY2FsIFNlcnZpY2UgRGVwYXJ0bWVudCwgQ2hpbmVzZSBQZW9wbGUmYXBvcztzIExpYmVyYXRp
b24gQXJteSBHZW5lcmFsIEhvc3BpdGFsLCBCZWlqaW5nIDEwMDA4MywgQ2hpbmEuPC9hdXRoLWFk
ZHJlc3M+PHRpdGxlcz48dGl0bGU+W0VwaWRlbWlvbG9naWNhbCBpbnZlc3RpZ2F0aW9uIG9mIGEg
ZmFtaWx5IGNsdXN0ZXJpbmcgb2YgQ09WSUQtMTldPC90aXRsZT48c2Vjb25kYXJ5LXRpdGxlPlpo
b25naHVhIExpdSBYaW5nIEJpbmcgWHVlIFphIFpoaTwvc2Vjb25kYXJ5LXRpdGxlPjwvdGl0bGVz
PjxwZXJpb2RpY2FsPjxmdWxsLXRpdGxlPlpob25naHVhIExpdSBYaW5nIEJpbmcgWHVlIFphIFpo
aTwvZnVsbC10aXRsZT48L3BlcmlvZGljYWw+PHBhZ2VzPjYyOS02MzM8L3BhZ2VzPjx2b2x1bWU+
NDE8L3ZvbHVtZT48bnVtYmVyPjU8L251bWJlcj48ZWRpdGlvbj4yMDIwLzAzLzEwPC9lZGl0aW9u
PjxrZXl3b3Jkcz48a2V5d29yZD5DaGluYS9lcGlkZW1pb2xvZ3k8L2tleXdvcmQ+PGtleXdvcmQ+
Q2x1c3RlciBBbmFseXNpczwva2V5d29yZD48a2V5d29yZD5Db3JvbmF2aXJ1cyBJbmZlY3Rpb25z
LyplcGlkZW1pb2xvZ3k8L2tleXdvcmQ+PGtleXdvcmQ+KkZhbWlseTwva2V5d29yZD48a2V5d29y
ZD5IdW1hbnM8L2tleXdvcmQ+PGtleXdvcmQ+UGFuZGVtaWNzPC9rZXl3b3JkPjxrZXl3b3JkPlBu
ZXVtb25pYSwgVmlyYWwvKmVwaWRlbWlvbG9neTwva2V5d29yZD48a2V5d29yZD5Db3ZpZC0xOTwv
a2V5d29yZD48a2V5d29yZD5FcGlkZW1pb2xvZ2ljYWwgaW52ZXN0aWdhdGlvbjwva2V5d29yZD48
a2V5d29yZD5GYW1pbHkgY2x1c3RlcmluZzwva2V5d29yZD48L2tleXdvcmRzPjxkYXRlcz48eWVh
cj4yMDIwPC95ZWFyPjxwdWItZGF0ZXM+PGRhdGU+TWF5IDEwPC9kYXRlPjwvcHViLWRhdGVzPjwv
ZGF0ZXM+PGlzYm4+MDI1NC02NDUwIChQcmludCkmI3hEOzAyNTQtNjQ1MCAoTGlua2luZyk8L2lz
Ym4+PGFjY2Vzc2lvbi1udW0+MzIxNDk0ODQ8L2FjY2Vzc2lvbi1udW0+PHVybHM+PHJlbGF0ZWQt
dXJscz48dXJsPmh0dHBzOi8vd3d3Lm5jYmkubmxtLm5paC5nb3YvcHVibWVkLzMyMTQ5NDg0PC91
cmw+PC9yZWxhdGVkLXVybHM+PC91cmxzPjxlbGVjdHJvbmljLXJlc291cmNlLW51bT4xMC4zNzYw
L2NtYS5qLmNuMTEyMzM4LTIwMjAwMjIzLTAwMTUyPC9lbGVjdHJvbmljLXJlc291cmNlLW51bT48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PEVuZE5vdGU+PENpdGU+PEF1dGhvcj5HdWFuPC9BdXRob3I+PFllYXI+MjAyMDwvWWVhcj48UmVj
TnVtPjE1ODwvUmVjTnVtPjxEaXNwbGF5VGV4dD48c3R5bGUgZmFjZT0ic3VwZXJzY3JpcHQiPjE2
PC9zdHlsZT48L0Rpc3BsYXlUZXh0PjxyZWNvcmQ+PHJlYy1udW1iZXI+MTU4PC9yZWMtbnVtYmVy
Pjxmb3JlaWduLWtleXM+PGtleSBhcHA9IkVOIiBkYi1pZD0iZXd0OXNkZDk5cHhhOXZld3p3YnZ6
djUyeGYyMnJleHNwOTlmIiB0aW1lc3RhbXA9IjE2MDI3NTA2MjMiPjE1ODwva2V5PjwvZm9yZWln
bi1rZXlzPjxyZWYtdHlwZSBuYW1lPSJKb3VybmFsIEFydGljbGUiPjE3PC9yZWYtdHlwZT48Y29u
dHJpYnV0b3JzPjxhdXRob3JzPjxhdXRob3I+R3VhbiwgUS48L2F1dGhvcj48YXV0aG9yPkxpdSwg
TS48L2F1dGhvcj48YXV0aG9yPlpodWFuZywgWS4gSi48L2F1dGhvcj48YXV0aG9yPll1YW4sIFku
PC9hdXRob3I+PGF1dGhvcj5XYW5nLCBTLiBTLjwvYXV0aG9yPjxhdXRob3I+TGksIEouPC9hdXRo
b3I+PGF1dGhvcj5DaGVuLCBaLjwvYXV0aG9yPjxhdXRob3I+WWFuZywgWC4gTC48L2F1dGhvcj48
YXV0aG9yPlRhbmcsIFouIFIuPC9hdXRob3I+PGF1dGhvcj5KaWEsIEguIEouPC9hdXRob3I+PGF1
dGhvcj5NYSwgSi4gWS48L2F1dGhvcj48YXV0aG9yPldhbmcsIFguIFguPC9hdXRob3I+PGF1dGhv
cj5UYWksIFAuIEcuPC9hdXRob3I+PGF1dGhvcj5MaSwgSi48L2F1dGhvcj48YXV0aG9yPkhlLCBZ
LjwvYXV0aG9yPjwvYXV0aG9ycz48L2NvbnRyaWJ1dG9ycz48YXV0aC1hZGRyZXNzPlRoZSBGaWZ0
aCBNZWRpY2FsIENlbnRlciBvZiBDaGluZXNlIFBlb3BsZSZhcG9zO3MgTGliZXJhdGlvbiBBcm15
IEdlbmVyYWwgSG9zcGl0YWwsIEJlaWppbmcgMTAwMDM5LCBDaGluYS4mI3hEO0luc3RpdHV0ZSBv
ZiBHZXJpYXRyaWNzLCBTZWNvbmQgTWVkaWNhbCBDZW50ZXIsIE5hdGlvbmFsIENsaW5pY2FsIFJl
c2VhcmNoIENlbnRlciBmb3IgR2VyaWF0cmljcyBEaXNlYXNlcywgQmVpamluZyBLZXkgTGFib3Jh
dG9yeSBvZiBBZ2luZyBhbmQgR2VyaWF0cmljcywgQ2hpbmVzZSBQZW9wbGUmYXBvcztzIExpYmVy
YXRpb24gQXJteSBHZW5lcmFsIEhvc3BpdGFsLCBCZWlqaW5nIDEwMDA4MywgQ2hpbmEuJiN4RDtN
ZWRpY2FsIFNlcnZpY2UgRGVwYXJ0bWVudCwgQ2hpbmVzZSBQZW9wbGUmYXBvcztzIExpYmVyYXRp
b24gQXJteSBHZW5lcmFsIEhvc3BpdGFsLCBCZWlqaW5nIDEwMDA4MywgQ2hpbmEuPC9hdXRoLWFk
ZHJlc3M+PHRpdGxlcz48dGl0bGU+W0VwaWRlbWlvbG9naWNhbCBpbnZlc3RpZ2F0aW9uIG9mIGEg
ZmFtaWx5IGNsdXN0ZXJpbmcgb2YgQ09WSUQtMTldPC90aXRsZT48c2Vjb25kYXJ5LXRpdGxlPlpo
b25naHVhIExpdSBYaW5nIEJpbmcgWHVlIFphIFpoaTwvc2Vjb25kYXJ5LXRpdGxlPjwvdGl0bGVz
PjxwZXJpb2RpY2FsPjxmdWxsLXRpdGxlPlpob25naHVhIExpdSBYaW5nIEJpbmcgWHVlIFphIFpo
aTwvZnVsbC10aXRsZT48L3BlcmlvZGljYWw+PHBhZ2VzPjYyOS02MzM8L3BhZ2VzPjx2b2x1bWU+
NDE8L3ZvbHVtZT48bnVtYmVyPjU8L251bWJlcj48ZWRpdGlvbj4yMDIwLzAzLzEwPC9lZGl0aW9u
PjxrZXl3b3Jkcz48a2V5d29yZD5DaGluYS9lcGlkZW1pb2xvZ3k8L2tleXdvcmQ+PGtleXdvcmQ+
Q2x1c3RlciBBbmFseXNpczwva2V5d29yZD48a2V5d29yZD5Db3JvbmF2aXJ1cyBJbmZlY3Rpb25z
LyplcGlkZW1pb2xvZ3k8L2tleXdvcmQ+PGtleXdvcmQ+KkZhbWlseTwva2V5d29yZD48a2V5d29y
ZD5IdW1hbnM8L2tleXdvcmQ+PGtleXdvcmQ+UGFuZGVtaWNzPC9rZXl3b3JkPjxrZXl3b3JkPlBu
ZXVtb25pYSwgVmlyYWwvKmVwaWRlbWlvbG9neTwva2V5d29yZD48a2V5d29yZD5Db3ZpZC0xOTwv
a2V5d29yZD48a2V5d29yZD5FcGlkZW1pb2xvZ2ljYWwgaW52ZXN0aWdhdGlvbjwva2V5d29yZD48
a2V5d29yZD5GYW1pbHkgY2x1c3RlcmluZzwva2V5d29yZD48L2tleXdvcmRzPjxkYXRlcz48eWVh
cj4yMDIwPC95ZWFyPjxwdWItZGF0ZXM+PGRhdGU+TWF5IDEwPC9kYXRlPjwvcHViLWRhdGVzPjwv
ZGF0ZXM+PGlzYm4+MDI1NC02NDUwIChQcmludCkmI3hEOzAyNTQtNjQ1MCAoTGlua2luZyk8L2lz
Ym4+PGFjY2Vzc2lvbi1udW0+MzIxNDk0ODQ8L2FjY2Vzc2lvbi1udW0+PHVybHM+PHJlbGF0ZWQt
dXJscz48dXJsPmh0dHBzOi8vd3d3Lm5jYmkubmxtLm5paC5nb3YvcHVibWVkLzMyMTQ5NDg0PC91
cmw+PC9yZWxhdGVkLXVybHM+PC91cmxzPjxlbGVjdHJvbmljLXJlc291cmNlLW51bT4xMC4zNzYw
L2NtYS5qLmNuMTEyMzM4LTIwMjAwMjIzLTAwMTUyPC9lbGVjdHJvbmljLXJlc291cmNlLW51bT48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6B40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1E50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FBCA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890F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15F7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B638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A08B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50.37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2643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FFC9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E7B1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9D17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8D51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781B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B97F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5850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1AFB25" w14:textId="441242E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D14D76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98196A" w14:textId="40D3BAEB" w:rsidR="000E4295" w:rsidRPr="008D2EFC" w:rsidRDefault="000E4295" w:rsidP="000E6B40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TnVtPjEzPC9SZWNOdW0+PERpc3BsYXlUZXh0PjxzdHlsZSBmYWNlPSJzdXBlcnNjcmlwdCI+MTc8
L3N0eWxlPjwvRGlzcGxheVRleHQ+PHJlY29yZD48cmVjLW51bWJlcj4xMzwvcmVjLW51bWJlcj48
Zm9yZWlnbi1rZXlzPjxrZXkgYXBwPSJFTiIgZGItaWQ9ImV3dDlzZGQ5OXB4YTl2ZXd6d2J2enY1
MnhmMjJyZXhzcDk5ZiIgdGltZXN0YW1wPSIxNjAyMTIwMzczIj4xMzwva2V5PjwvZm9yZWlnbi1r
ZXlzPjxyZWYtdHlwZSBuYW1lPSJKb3VybmFsIEFydGljbGUiPjE3PC9yZWYtdHlwZT48Y29udHJp
YnV0b3JzPjxhdXRob3JzPjxhdXRob3I+WmhhbywgRC48L2F1dGhvcj48YXV0aG9yPllhbywgRi48
L2F1dGhvcj48YXV0aG9yPldhbmcsIEwuPC9hdXRob3I+PGF1dGhvcj5aaGVuZywgTC48L2F1dGhv
cj48YXV0aG9yPkdhbywgWS48L2F1dGhvcj48YXV0aG9yPlllLCBKLjwvYXV0aG9yPjxhdXRob3I+
R3VvLCBGLjwvYXV0aG9yPjxhdXRob3I+WmhhbywgSC48L2F1dGhvcj48YXV0aG9yPkdhbywgUi48
L2F1dGhvcj48L2F1dGhvcnM+PC9jb250cmlidXRvcnM+PGF1dGgtYWRkcmVzcz5EZXBhcnRtZW50
IG9mIFJlc3BpcmF0b3J5IGFuZCBDcml0aWNhbCBDYXJlIE1lZGljaW5lLCBUaGUgU2Vjb25kIEFm
ZmlsaWF0ZWQgSG9zcGl0YWwsIEFuaHVpIE1lZGljYWwgVW5pdmVyc2l0eSwgSGVmZWksIENoaW5h
LiYjeEQ7RGVwYXJ0bWVudCBvZiBSZXNwaXJhdG9yeSBNZWRpY2luZSwgU3V6aG91IE11bmljaXBh
bCBIb3NwaXRhbCwgU3V6aG91LCBBbmh1aSwgQ2hpbmEuJiN4RDtTdGF0ZSBLZXkgTGFib3JhdG9y
eSBvZiBJbmZlY3Rpb3VzIERpc2Vhc2UgUHJldmVudGlvbiBhbmQgQ29udHJvbCwgTmF0aW9uYWwg
Q2VudGVyIGZvciBBSURTL1NURCBDb250cm9sIGFuZCBQcmV2ZW50aW9uLCBDb2xsYWJvcmF0aXZl
IElubm92YXRpb24gQ2VudGVyIGZvciBEaWFnbm9zaXMgYW5kIFRyZWF0bWVudCBvZiBJbmZlY3Rp
b3VzIERpc2Vhc2VzLCBDaGluZXNlIENlbnRlciBmb3IgRGlzZWFzZSBDb250cm9sIGFuZCBQcmV2
ZW50aW9uLCBCZWlqaW5nLCBDaGluYS4mI3hEO05IQyBLZXkgTGFib3JhdG9yeSBvZiBCaW9zYWZl
dHksIE5IQyBLZXkgTGFib3JhdG9yeSBvZiBNZWRpY2FsIFZpcm9sb2d5IGFuZCBWaXJhbCBEaXNl
YXNlcywgTmF0aW9uYWwgSW5zdGl0dXRlIGZvciBWaXJhbCBEaXNlYXNlIENvbnRyb2wgYW5kIFBy
ZXZlbnRpb24sIENoaW5lc2UgQ2VudGVyIGZvciBEaXNlYXNlIENvbnRyb2wgYW5kIFByZXZlbnRp
b24sIEJlaWppbmcsIENoaW5hLiYjeEQ7SW5mZWN0aW91cyBEaXNlYXNlIERlcGFydG1lbnQsIFRo
ZSBTZWNvbmQgQWZmaWxpYXRlZCBIb3NwaXRhbCwgQW5odWkgTWVkaWNhbCBVbml2ZXJzaXR5LCBI
ZWZlaSwgQ2hpbmEuPC9hdXRoLWFkZHJlc3M+PHRpdGxlcz48dGl0bGU+QSBDb21wYXJhdGl2ZSBT
dHVkeSBvbiB0aGUgQ2xpbmljYWwgRmVhdHVyZXMgb2YgQ29yb25hdmlydXMgMjAxOSAoQ09WSUQt
MTkpIFBuZXVtb25pYSBXaXRoIE90aGVyIFBuZXVtb25pYXM8L3RpdGxlPjxzZWNvbmRhcnktdGl0
bGU+Q2xpbiBJbmZlY3QgRGlzPC9zZWNvbmRhcnktdGl0bGU+PC90aXRsZXM+PHBlcmlvZGljYWw+
PGZ1bGwtdGl0bGU+Q2xpbiBJbmZlY3QgRGlzPC9mdWxsLXRpdGxlPjwvcGVyaW9kaWNhbD48cGFn
ZXM+NzU2LTc2MTwvcGFnZXM+PHZvbHVtZT43MTwvdm9sdW1lPjxudW1iZXI+MTU8L251bWJlcj48
ZWRpdGlvbj4yMDIwLzAzLzEzPC9lZGl0aW9uPjxrZXl3b3Jkcz48a2V5d29yZD5BZHVsdDwva2V5
d29yZD48a2V5d29yZD5CZXRhY29yb25hdmlydXMvcGF0aG9nZW5pY2l0eTwva2V5d29yZD48a2V5
d29yZD5DaGluYS9lcGlkZW1pb2xvZ3k8L2tleXdvcmQ+PGtleXdvcmQ+Q29yb25hdmlydXMgSW5m
ZWN0aW9ucy8qZXBpZGVtaW9sb2d5Lyp2aXJvbG9neTwva2V5d29yZD48a2V5d29yZD5Db3VnaC9l
cGlkZW1pb2xvZ3kvdmlyb2xvZ3k8L2tleXdvcmQ+PGtleXdvcmQ+RmVtYWxlPC9rZXl3b3JkPjxr
ZXl3b3JkPkZldmVyL2VwaWRlbWlvbG9neS92aXJvbG9neTwva2V5d29yZD48a2V5d29yZD5IdW1h
bnM8L2tleXdvcmQ+PGtleXdvcmQ+TWFsZTwva2V5d29yZD48a2V5d29yZD5NaWRkbGUgQWdlZDwv
a2V5d29yZD48a2V5d29yZD5QYW5kZW1pY3M8L2tleXdvcmQ+PGtleXdvcmQ+UG5ldW1vbmlhLypl
cGlkZW1pb2xvZ3kvKnZpcm9sb2d5PC9rZXl3b3JkPjxrZXl3b3JkPlBuZXVtb25pYSwgVmlyYWwv
KmVwaWRlbWlvbG9neS8qdmlyb2xvZ3k8L2tleXdvcmQ+PGtleXdvcmQ+VG9tb2dyYXBoeSwgWC1S
YXkgQ29tcHV0ZWQvbWV0aG9kczwva2V5d29yZD48a2V5d29yZD5UcmF2ZWw8L2tleXdvcmQ+PGtl
eXdvcmQ+KmNsaW5pY2FsIGZlYXR1cmVzPC9rZXl3b3JkPjxrZXl3b3JkPippbmZlY3Rpb3VzIGRp
c2Vhc2VzPC9rZXl3b3JkPjxrZXl3b3JkPipub3ZlbCBjb3JvbmF2aXJ1cyBwbmV1bW9uaWE8L2tl
eXdvcmQ+PGtleXdvcmQ+KnJlc3BpcmF0b3J5IGluZmVjdGlvbjwva2V5d29yZD48L2tleXdvcmRz
PjxkYXRlcz48eWVhcj4yMDIwPC95ZWFyPjxwdWItZGF0ZXM+PGRhdGU+SnVsIDI4PC9kYXRlPjwv
cHViLWRhdGVzPjwvZGF0ZXM+PGlzYm4+MTUzNy02NTkxIChFbGVjdHJvbmljKSYjeEQ7MTA1OC00
ODM4IChMaW5raW5nKTwvaXNibj48YWNjZXNzaW9uLW51bT4zMjE2MTk2ODwvYWNjZXNzaW9uLW51
bT48dXJscz48cmVsYXRlZC11cmxzPjx1cmw+aHR0cHM6Ly93d3cubmNiaS5ubG0ubmloLmdvdi9w
dWJtZWQvMzIxNjE5Njg8L3VybD48L3JlbGF0ZWQtdXJscz48L3VybHM+PGN1c3RvbTI+UE1DNzEw
ODE2MjwvY3VzdG9tMj48ZWxlY3Ryb25pYy1yZXNvdXJjZS1udW0+MTAuMTA5My9jaWQvY2lhYTI0
NzwvZWxlY3Ryb25pYy1yZXNvdXJjZS1udW0+PC9yZWNvcmQ+PC9DaXRlPjwvRW5kTm90ZT5=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TnVtPjEzPC9SZWNOdW0+PERpc3BsYXlUZXh0PjxzdHlsZSBmYWNlPSJzdXBlcnNjcmlwdCI+MTc8
L3N0eWxlPjwvRGlzcGxheVRleHQ+PHJlY29yZD48cmVjLW51bWJlcj4xMzwvcmVjLW51bWJlcj48
Zm9yZWlnbi1rZXlzPjxrZXkgYXBwPSJFTiIgZGItaWQ9ImV3dDlzZGQ5OXB4YTl2ZXd6d2J2enY1
MnhmMjJyZXhzcDk5ZiIgdGltZXN0YW1wPSIxNjAyMTIwMzczIj4xMzwva2V5PjwvZm9yZWlnbi1r
ZXlzPjxyZWYtdHlwZSBuYW1lPSJKb3VybmFsIEFydGljbGUiPjE3PC9yZWYtdHlwZT48Y29udHJp
YnV0b3JzPjxhdXRob3JzPjxhdXRob3I+WmhhbywgRC48L2F1dGhvcj48YXV0aG9yPllhbywgRi48
L2F1dGhvcj48YXV0aG9yPldhbmcsIEwuPC9hdXRob3I+PGF1dGhvcj5aaGVuZywgTC48L2F1dGhv
cj48YXV0aG9yPkdhbywgWS48L2F1dGhvcj48YXV0aG9yPlllLCBKLjwvYXV0aG9yPjxhdXRob3I+
R3VvLCBGLjwvYXV0aG9yPjxhdXRob3I+WmhhbywgSC48L2F1dGhvcj48YXV0aG9yPkdhbywgUi48
L2F1dGhvcj48L2F1dGhvcnM+PC9jb250cmlidXRvcnM+PGF1dGgtYWRkcmVzcz5EZXBhcnRtZW50
IG9mIFJlc3BpcmF0b3J5IGFuZCBDcml0aWNhbCBDYXJlIE1lZGljaW5lLCBUaGUgU2Vjb25kIEFm
ZmlsaWF0ZWQgSG9zcGl0YWwsIEFuaHVpIE1lZGljYWwgVW5pdmVyc2l0eSwgSGVmZWksIENoaW5h
LiYjeEQ7RGVwYXJ0bWVudCBvZiBSZXNwaXJhdG9yeSBNZWRpY2luZSwgU3V6aG91IE11bmljaXBh
bCBIb3NwaXRhbCwgU3V6aG91LCBBbmh1aSwgQ2hpbmEuJiN4RDtTdGF0ZSBLZXkgTGFib3JhdG9y
eSBvZiBJbmZlY3Rpb3VzIERpc2Vhc2UgUHJldmVudGlvbiBhbmQgQ29udHJvbCwgTmF0aW9uYWwg
Q2VudGVyIGZvciBBSURTL1NURCBDb250cm9sIGFuZCBQcmV2ZW50aW9uLCBDb2xsYWJvcmF0aXZl
IElubm92YXRpb24gQ2VudGVyIGZvciBEaWFnbm9zaXMgYW5kIFRyZWF0bWVudCBvZiBJbmZlY3Rp
b3VzIERpc2Vhc2VzLCBDaGluZXNlIENlbnRlciBmb3IgRGlzZWFzZSBDb250cm9sIGFuZCBQcmV2
ZW50aW9uLCBCZWlqaW5nLCBDaGluYS4mI3hEO05IQyBLZXkgTGFib3JhdG9yeSBvZiBCaW9zYWZl
dHksIE5IQyBLZXkgTGFib3JhdG9yeSBvZiBNZWRpY2FsIFZpcm9sb2d5IGFuZCBWaXJhbCBEaXNl
YXNlcywgTmF0aW9uYWwgSW5zdGl0dXRlIGZvciBWaXJhbCBEaXNlYXNlIENvbnRyb2wgYW5kIFBy
ZXZlbnRpb24sIENoaW5lc2UgQ2VudGVyIGZvciBEaXNlYXNlIENvbnRyb2wgYW5kIFByZXZlbnRp
b24sIEJlaWppbmcsIENoaW5hLiYjeEQ7SW5mZWN0aW91cyBEaXNlYXNlIERlcGFydG1lbnQsIFRo
ZSBTZWNvbmQgQWZmaWxpYXRlZCBIb3NwaXRhbCwgQW5odWkgTWVkaWNhbCBVbml2ZXJzaXR5LCBI
ZWZlaSwgQ2hpbmEuPC9hdXRoLWFkZHJlc3M+PHRpdGxlcz48dGl0bGU+QSBDb21wYXJhdGl2ZSBT
dHVkeSBvbiB0aGUgQ2xpbmljYWwgRmVhdHVyZXMgb2YgQ29yb25hdmlydXMgMjAxOSAoQ09WSUQt
MTkpIFBuZXVtb25pYSBXaXRoIE90aGVyIFBuZXVtb25pYXM8L3RpdGxlPjxzZWNvbmRhcnktdGl0
bGU+Q2xpbiBJbmZlY3QgRGlzPC9zZWNvbmRhcnktdGl0bGU+PC90aXRsZXM+PHBlcmlvZGljYWw+
PGZ1bGwtdGl0bGU+Q2xpbiBJbmZlY3QgRGlzPC9mdWxsLXRpdGxlPjwvcGVyaW9kaWNhbD48cGFn
ZXM+NzU2LTc2MTwvcGFnZXM+PHZvbHVtZT43MTwvdm9sdW1lPjxudW1iZXI+MTU8L251bWJlcj48
ZWRpdGlvbj4yMDIwLzAzLzEzPC9lZGl0aW9uPjxrZXl3b3Jkcz48a2V5d29yZD5BZHVsdDwva2V5
d29yZD48a2V5d29yZD5CZXRhY29yb25hdmlydXMvcGF0aG9nZW5pY2l0eTwva2V5d29yZD48a2V5
d29yZD5DaGluYS9lcGlkZW1pb2xvZ3k8L2tleXdvcmQ+PGtleXdvcmQ+Q29yb25hdmlydXMgSW5m
ZWN0aW9ucy8qZXBpZGVtaW9sb2d5Lyp2aXJvbG9neTwva2V5d29yZD48a2V5d29yZD5Db3VnaC9l
cGlkZW1pb2xvZ3kvdmlyb2xvZ3k8L2tleXdvcmQ+PGtleXdvcmQ+RmVtYWxlPC9rZXl3b3JkPjxr
ZXl3b3JkPkZldmVyL2VwaWRlbWlvbG9neS92aXJvbG9neTwva2V5d29yZD48a2V5d29yZD5IdW1h
bnM8L2tleXdvcmQ+PGtleXdvcmQ+TWFsZTwva2V5d29yZD48a2V5d29yZD5NaWRkbGUgQWdlZDwv
a2V5d29yZD48a2V5d29yZD5QYW5kZW1pY3M8L2tleXdvcmQ+PGtleXdvcmQ+UG5ldW1vbmlhLypl
cGlkZW1pb2xvZ3kvKnZpcm9sb2d5PC9rZXl3b3JkPjxrZXl3b3JkPlBuZXVtb25pYSwgVmlyYWwv
KmVwaWRlbWlvbG9neS8qdmlyb2xvZ3k8L2tleXdvcmQ+PGtleXdvcmQ+VG9tb2dyYXBoeSwgWC1S
YXkgQ29tcHV0ZWQvbWV0aG9kczwva2V5d29yZD48a2V5d29yZD5UcmF2ZWw8L2tleXdvcmQ+PGtl
eXdvcmQ+KmNsaW5pY2FsIGZlYXR1cmVzPC9rZXl3b3JkPjxrZXl3b3JkPippbmZlY3Rpb3VzIGRp
c2Vhc2VzPC9rZXl3b3JkPjxrZXl3b3JkPipub3ZlbCBjb3JvbmF2aXJ1cyBwbmV1bW9uaWE8L2tl
eXdvcmQ+PGtleXdvcmQ+KnJlc3BpcmF0b3J5IGluZmVjdGlvbjwva2V5d29yZD48L2tleXdvcmRz
PjxkYXRlcz48eWVhcj4yMDIwPC95ZWFyPjxwdWItZGF0ZXM+PGRhdGU+SnVsIDI4PC9kYXRlPjwv
cHViLWRhdGVzPjwvZGF0ZXM+PGlzYm4+MTUzNy02NTkxIChFbGVjdHJvbmljKSYjeEQ7MTA1OC00
ODM4IChMaW5raW5nKTwvaXNibj48YWNjZXNzaW9uLW51bT4zMjE2MTk2ODwvYWNjZXNzaW9uLW51
bT48dXJscz48cmVsYXRlZC11cmxzPjx1cmw+aHR0cHM6Ly93d3cubmNiaS5ubG0ubmloLmdvdi9w
dWJtZWQvMzIxNjE5Njg8L3VybD48L3JlbGF0ZWQtdXJscz48L3VybHM+PGN1c3RvbTI+UE1DNzEw
ODE2MjwvY3VzdG9tMj48ZWxlY3Ryb25pYy1yZXNvdXJjZS1udW0+MTAuMTA5My9jaWQvY2lhYTI0
NzwvZWxlY3Ryb25pYy1yZXNvdXJjZS1udW0+PC9yZWNvcmQ+PC9DaXRlPjwvRW5kTm90ZT5=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6B40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13FB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914D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4A7B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7D74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FD18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AA47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8F62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CB2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E849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6B43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FB29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6565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0028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10DA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A5B4C5" w14:textId="108F33D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111A96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98BC13" w14:textId="51570F21" w:rsidR="000E4295" w:rsidRPr="008D2EFC" w:rsidRDefault="000E4295" w:rsidP="00D077E1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Qiu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dW0+MTU5PC9SZWNOdW0+PERpc3BsYXlUZXh0PjxzdHlsZSBmYWNlPSJzdXBlcnNjcmlwdCI+MTg8
L3N0eWxlPjwvRGlzcGxheVRleHQ+PHJlY29yZD48cmVjLW51bWJlcj4xNTk8L3JlYy1udW1iZXI+
PGZvcmVpZ24ta2V5cz48a2V5IGFwcD0iRU4iIGRiLWlkPSJld3Q5c2RkOTlweGE5dmV3endidnp2
NTJ4ZjIycmV4c3A5OWYiIHRpbWVzdGFtcD0iMTYwMjc1MTM4OCI+MTU5PC9rZXk+PC9mb3JlaWdu
LWtleXM+PHJlZi10eXBlIG5hbWU9IkpvdXJuYWwgQXJ0aWNsZSI+MTc8L3JlZi10eXBlPjxjb250
cmlidXRvcnM+PGF1dGhvcnM+PGF1dGhvcj5RaXUsIFkuIFkuPC9hdXRob3I+PGF1dGhvcj5XYW5n
LCBTLiBRLjwvYXV0aG9yPjxhdXRob3I+V2FuZywgWC4gTC48L2F1dGhvcj48YXV0aG9yPkx1LCBX
LiBYLjwvYXV0aG9yPjxhdXRob3I+UWlhbywgRC48L2F1dGhvcj48YXV0aG9yPkxpLCBKLiBCLjwv
YXV0aG9yPjxhdXRob3I+R3UsIFkuIFkuPC9hdXRob3I+PGF1dGhvcj5aZW5nLCBZLjwvYXV0aG9y
PjxhdXRob3I+Q2hlbiwgWS48L2F1dGhvcj48YXV0aG9yPkJhaSwgVy4gWi48L2F1dGhvcj48YXV0
aG9yPlh1LCBCLiBMLjwvYXV0aG9yPjxhdXRob3I+SGFuLCBULiBXLjwvYXV0aG9yPjwvYXV0aG9y
cz48L2NvbnRyaWJ1dG9ycz48YXV0aC1hZGRyZXNzPlpoZW5nemhvdSBDZW50ZXIgZm9yIERpc2Vh
c2UgQ29udHJvbCBhbmQgUHJldmVudGlvbiwgWmhlbmd6aG91IDQ1MDAwNywgQ2hpbmEuJiN4RDtK
aW5zaHVpIENlbnRlciBmb3IgRGlzZWFzZSBDb250cm9sIGFuZCBQcmV2ZW50aW9uLCBaaGVuZ3po
b3UgNDUwMDAwLCBDaGluYS4mI3hEO0hlbmFuIENlbnRlciBmb3IgRGlzZWFzZSBDb250cm9sIGFu
ZCBQcmV2ZW50aW9uLCBaaGVuZ3pob3UgNDUwMDE2LCBDaGluYS48L2F1dGgtYWRkcmVzcz48dGl0
bGVzPjx0aXRsZT5bRXBpZGVtaW9sb2dpY2FsIGFuYWx5c2lzIG9uIGEgZmFtaWx5IGNsdXN0ZXIg
b2YgQ09WSUQtMTldPC90aXRsZT48c2Vjb25kYXJ5LXRpdGxlPlpob25naHVhIExpdSBYaW5nIEJp
bmcgWHVlIFphIFpoaTwvc2Vjb25kYXJ5LXRpdGxlPjwvdGl0bGVzPjxwZXJpb2RpY2FsPjxmdWxs
LXRpdGxlPlpob25naHVhIExpdSBYaW5nIEJpbmcgWHVlIFphIFpoaTwvZnVsbC10aXRsZT48L3Bl
cmlvZGljYWw+PHBhZ2VzPjQ5NC00OTc8L3BhZ2VzPjx2b2x1bWU+NDE8L3ZvbHVtZT48bnVtYmVy
PjQ8L251bWJlcj48ZWRpdGlvbj4yMDIwLzAzLzA3PC9lZGl0aW9uPjxrZXl3b3Jkcz48a2V5d29y
ZD5CZXRhY29yb25hdmlydXM8L2tleXdvcmQ+PGtleXdvcmQ+Q2hpbmEvZXBpZGVtaW9sb2d5PC9r
ZXl3b3JkPjxrZXl3b3JkPkNvcm9uYXZpcnVzIEluZmVjdGlvbnMvKmVwaWRlbWlvbG9neS90cmFu
c21pc3Npb248L2tleXdvcmQ+PGtleXdvcmQ+KkZhbWlseSBIZWFsdGg8L2tleXdvcmQ+PGtleXdv
cmQ+SHVtYW5zPC9rZXl3b3JkPjxrZXl3b3JkPkluZmVjdGlvdXMgRGlzZWFzZSBJbmN1YmF0aW9u
IFBlcmlvZDwva2V5d29yZD48a2V5d29yZD5QYW5kZW1pY3M8L2tleXdvcmQ+PGtleXdvcmQ+UG5l
dW1vbmlhLCBWaXJhbC8qZXBpZGVtaW9sb2d5L3RyYW5zbWlzc2lvbjwva2V5d29yZD48a2V5d29y
ZD5Db3ZpZC0xOTwva2V5d29yZD48a2V5d29yZD5FcGlkZW1pb2xvZ2ljYWwgYW5hbHlzaXM8L2tl
eXdvcmQ+PGtleXdvcmQ+RmFtaWx5IGNsdXN0ZXI8L2tleXdvcmQ+PC9rZXl3b3Jkcz48ZGF0ZXM+
PHllYXI+MjAyMDwveWVhcj48cHViLWRhdGVzPjxkYXRlPkFwciAxMDwvZGF0ZT48L3B1Yi1kYXRl
cz48L2RhdGVzPjxpc2JuPjAyNTQtNjQ1MCAoUHJpbnQpJiN4RDswMjU0LTY0NTAgKExpbmtpbmcp
PC9pc2JuPjxhY2Nlc3Npb24tbnVtPjMyMTMzODMxPC9hY2Nlc3Npb24tbnVtPjx1cmxzPjxyZWxh
dGVkLXVybHM+PHVybD5odHRwczovL3d3dy5uY2JpLm5sbS5uaWguZ292L3B1Ym1lZC8zMjEzMzgz
MTwvdXJsPjwvcmVsYXRlZC11cmxzPjwvdXJscz48ZWxlY3Ryb25pYy1yZXNvdXJjZS1udW0+MTAu
Mzc2MC9jbWEuai5jbjExMjMzOC0yMDIwMDIyMS0wMDE0NzwvZWxlY3Ryb25pYy1yZXNvdXJjZS1u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dW0+MTU5PC9SZWNOdW0+PERpc3BsYXlUZXh0PjxzdHlsZSBmYWNlPSJzdXBlcnNjcmlwdCI+MTg8
L3N0eWxlPjwvRGlzcGxheVRleHQ+PHJlY29yZD48cmVjLW51bWJlcj4xNTk8L3JlYy1udW1iZXI+
PGZvcmVpZ24ta2V5cz48a2V5IGFwcD0iRU4iIGRiLWlkPSJld3Q5c2RkOTlweGE5dmV3endidnp2
NTJ4ZjIycmV4c3A5OWYiIHRpbWVzdGFtcD0iMTYwMjc1MTM4OCI+MTU5PC9rZXk+PC9mb3JlaWdu
LWtleXM+PHJlZi10eXBlIG5hbWU9IkpvdXJuYWwgQXJ0aWNsZSI+MTc8L3JlZi10eXBlPjxjb250
cmlidXRvcnM+PGF1dGhvcnM+PGF1dGhvcj5RaXUsIFkuIFkuPC9hdXRob3I+PGF1dGhvcj5XYW5n
LCBTLiBRLjwvYXV0aG9yPjxhdXRob3I+V2FuZywgWC4gTC48L2F1dGhvcj48YXV0aG9yPkx1LCBX
LiBYLjwvYXV0aG9yPjxhdXRob3I+UWlhbywgRC48L2F1dGhvcj48YXV0aG9yPkxpLCBKLiBCLjwv
YXV0aG9yPjxhdXRob3I+R3UsIFkuIFkuPC9hdXRob3I+PGF1dGhvcj5aZW5nLCBZLjwvYXV0aG9y
PjxhdXRob3I+Q2hlbiwgWS48L2F1dGhvcj48YXV0aG9yPkJhaSwgVy4gWi48L2F1dGhvcj48YXV0
aG9yPlh1LCBCLiBMLjwvYXV0aG9yPjxhdXRob3I+SGFuLCBULiBXLjwvYXV0aG9yPjwvYXV0aG9y
cz48L2NvbnRyaWJ1dG9ycz48YXV0aC1hZGRyZXNzPlpoZW5nemhvdSBDZW50ZXIgZm9yIERpc2Vh
c2UgQ29udHJvbCBhbmQgUHJldmVudGlvbiwgWmhlbmd6aG91IDQ1MDAwNywgQ2hpbmEuJiN4RDtK
aW5zaHVpIENlbnRlciBmb3IgRGlzZWFzZSBDb250cm9sIGFuZCBQcmV2ZW50aW9uLCBaaGVuZ3po
b3UgNDUwMDAwLCBDaGluYS4mI3hEO0hlbmFuIENlbnRlciBmb3IgRGlzZWFzZSBDb250cm9sIGFu
ZCBQcmV2ZW50aW9uLCBaaGVuZ3pob3UgNDUwMDE2LCBDaGluYS48L2F1dGgtYWRkcmVzcz48dGl0
bGVzPjx0aXRsZT5bRXBpZGVtaW9sb2dpY2FsIGFuYWx5c2lzIG9uIGEgZmFtaWx5IGNsdXN0ZXIg
b2YgQ09WSUQtMTldPC90aXRsZT48c2Vjb25kYXJ5LXRpdGxlPlpob25naHVhIExpdSBYaW5nIEJp
bmcgWHVlIFphIFpoaTwvc2Vjb25kYXJ5LXRpdGxlPjwvdGl0bGVzPjxwZXJpb2RpY2FsPjxmdWxs
LXRpdGxlPlpob25naHVhIExpdSBYaW5nIEJpbmcgWHVlIFphIFpoaTwvZnVsbC10aXRsZT48L3Bl
cmlvZGljYWw+PHBhZ2VzPjQ5NC00OTc8L3BhZ2VzPjx2b2x1bWU+NDE8L3ZvbHVtZT48bnVtYmVy
PjQ8L251bWJlcj48ZWRpdGlvbj4yMDIwLzAzLzA3PC9lZGl0aW9uPjxrZXl3b3Jkcz48a2V5d29y
ZD5CZXRhY29yb25hdmlydXM8L2tleXdvcmQ+PGtleXdvcmQ+Q2hpbmEvZXBpZGVtaW9sb2d5PC9r
ZXl3b3JkPjxrZXl3b3JkPkNvcm9uYXZpcnVzIEluZmVjdGlvbnMvKmVwaWRlbWlvbG9neS90cmFu
c21pc3Npb248L2tleXdvcmQ+PGtleXdvcmQ+KkZhbWlseSBIZWFsdGg8L2tleXdvcmQ+PGtleXdv
cmQ+SHVtYW5zPC9rZXl3b3JkPjxrZXl3b3JkPkluZmVjdGlvdXMgRGlzZWFzZSBJbmN1YmF0aW9u
IFBlcmlvZDwva2V5d29yZD48a2V5d29yZD5QYW5kZW1pY3M8L2tleXdvcmQ+PGtleXdvcmQ+UG5l
dW1vbmlhLCBWaXJhbC8qZXBpZGVtaW9sb2d5L3RyYW5zbWlzc2lvbjwva2V5d29yZD48a2V5d29y
ZD5Db3ZpZC0xOTwva2V5d29yZD48a2V5d29yZD5FcGlkZW1pb2xvZ2ljYWwgYW5hbHlzaXM8L2tl
eXdvcmQ+PGtleXdvcmQ+RmFtaWx5IGNsdXN0ZXI8L2tleXdvcmQ+PC9rZXl3b3Jkcz48ZGF0ZXM+
PHllYXI+MjAyMDwveWVhcj48cHViLWRhdGVzPjxkYXRlPkFwciAxMDwvZGF0ZT48L3B1Yi1kYXRl
cz48L2RhdGVzPjxpc2JuPjAyNTQtNjQ1MCAoUHJpbnQpJiN4RDswMjU0LTY0NTAgKExpbmtpbmcp
PC9pc2JuPjxhY2Nlc3Npb24tbnVtPjMyMTMzODMxPC9hY2Nlc3Npb24tbnVtPjx1cmxzPjxyZWxh
dGVkLXVybHM+PHVybD5odHRwczovL3d3dy5uY2JpLm5sbS5uaWguZ292L3B1Ym1lZC8zMjEzMzgz
MTwvdXJsPjwvcmVsYXRlZC11cmxzPjwvdXJscz48ZWxlY3Ryb25pYy1yZXNvdXJjZS1udW0+MTAu
Mzc2MC9jbWEuai5jbjExMjMzOC0yMDIwMDIyMS0wMDE0NzwvZWxlY3Ryb25pYy1yZXNvdXJjZS1u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D077E1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73F2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1DA6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8658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FB03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B863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DA6A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26.142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392E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C739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057B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6E57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22B7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EF8F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5C14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975F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3A9FCF" w14:textId="66B5461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26E12E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9BDEA2" w14:textId="60D8A3BE" w:rsidR="000E4295" w:rsidRPr="008D2EFC" w:rsidRDefault="000E4295" w:rsidP="009864E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Wu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bT4xNjA8L1JlY051bT48RGlzcGxheVRleHQ+PHN0eWxlIGZhY2U9InN1cGVyc2NyaXB0Ij4xOTwv
c3R5bGU+PC9EaXNwbGF5VGV4dD48cmVjb3JkPjxyZWMtbnVtYmVyPjE2MDwvcmVjLW51bWJlcj48
Zm9yZWlnbi1rZXlzPjxrZXkgYXBwPSJFTiIgZGItaWQ9ImV3dDlzZGQ5OXB4YTl2ZXd6d2J2enY1
MnhmMjJyZXhzcDk5ZiIgdGltZXN0YW1wPSIxNjAyNzUxNzMxIj4xNjA8L2tleT48L2ZvcmVpZ24t
a2V5cz48cmVmLXR5cGUgbmFtZT0iSm91cm5hbCBBcnRpY2xlIj4xNzwvcmVmLXR5cGU+PGNvbnRy
aWJ1dG9ycz48YXV0aG9ycz48YXV0aG9yPld1LCBXLiBTLjwvYXV0aG9yPjxhdXRob3I+TGksIFku
IEcuPC9hdXRob3I+PGF1dGhvcj5XZWksIFouIEYuPC9hdXRob3I+PGF1dGhvcj5aaG91LCBQLiBI
LjwvYXV0aG9yPjxhdXRob3I+THl1LCBMLiBLLjwvYXV0aG9yPjxhdXRob3I+WmhhbmcsIEcuIFAu
PC9hdXRob3I+PGF1dGhvcj5aaGFvLCBZLjwvYXV0aG9yPjxhdXRob3I+SGUsIEguIFkuPC9hdXRo
b3I+PGF1dGhvcj5MaSwgWC4gWS48L2F1dGhvcj48YXV0aG9yPkdhbywgTC48L2F1dGhvcj48YXV0
aG9yPlpoYW5nLCBYLiBNLjwvYXV0aG9yPjxhdXRob3I+TGl1LCBILjwvYXV0aG9yPjxhdXRob3I+
WmhvdSwgTi48L2F1dGhvcj48YXV0aG9yPkd1bywgWS48L2F1dGhvcj48YXV0aG9yPlpoYW5nLCBY
LiBNLjwvYXV0aG9yPjxhdXRob3I+WmhhbmcsIEQuPC9hdXRob3I+PGF1dGhvcj5MaXUsIEouPC9h
dXRob3I+PGF1dGhvcj5aaGFuZywgWS48L2F1dGhvcj48L2F1dGhvcnM+PC9jb250cmlidXRvcnM+
PGF1dGgtYWRkcmVzcz5FcGlkZW1pb2xvZ3kgV29ya2luZyBHcm91cCBmb3IgQ09WSUQtMTksIFRp
YW5qaW4gQ2VudGVycyBmb3IgRGlzZWFzZSBDb250cm9sIGFuZCBQcmV2ZW50aW9uLCBUaWFuamlu
IDMwMDAxMSwgQ2hpbmEuJiN4RDtCYW9kaSBEaXN0cmljdCBDZW50ZXIgZm9yIERpc2Vhc2UgQ29u
dHJvbCBhbmQgUHJldmVudGlvbiwgVGlhbmppbiAzMDE4MDAsIENoaW5hLiYjeEQ7RXhwZXJpbWVu
dGFsIERldGVjdGlvbiBHcm91cCBmb3IgQ09WSUQtMTksIFRpYW5qaW4gQ2VudGVycyBmb3IgRGlz
ZWFzZSBDb250cm9sIGFuZCBQcmV2ZW50aW9uLCBUaWFuamluIDMwMDAxMSwgQ2hpbmEuPC9hdXRo
LWFkZHJlc3M+PHRpdGxlcz48dGl0bGU+W0ludmVzdGlnYXRpb24gYW5kIGFuYWx5c2lzIG9uIGNo
YXJhY3RlcmlzdGljcyBvZiBhIGNsdXN0ZXIgb2YgQ09WSUQtMTkgYXNzb2NpYXRlZCB3aXRoIGV4
cG9zdXJlIGluIGEgZGVwYXJ0bWVudCBzdG9yZSBpbiBUaWFuamluXTwvdGl0bGU+PHNlY29uZGFy
eS10aXRsZT5aaG9uZ2h1YSBMaXUgWGluZyBCaW5nIFh1ZSBaYSBaaGk8L3NlY29uZGFyeS10aXRs
ZT48L3RpdGxlcz48cGVyaW9kaWNhbD48ZnVsbC10aXRsZT5aaG9uZ2h1YSBMaXUgWGluZyBCaW5n
IFh1ZSBaYSBaaGk8L2Z1bGwtdGl0bGU+PC9wZXJpb2RpY2FsPjxwYWdlcz40ODktNDkzPC9wYWdl
cz48dm9sdW1lPjQxPC92b2x1bWU+PG51bWJlcj40PC9udW1iZXI+PGVkaXRpb24+MjAyMC8wMy8w
NzwvZWRpdGlvbj48a2V5d29yZHM+PGtleXdvcmQ+QmV0YWNvcm9uYXZpcnVzPC9rZXl3b3JkPjxr
ZXl3b3JkPkNoaW5hL2VwaWRlbWlvbG9neTwva2V5d29yZD48a2V5d29yZD4qQ29tbWVyY2U8L2tl
eXdvcmQ+PGtleXdvcmQ+Q29yb25hdmlydXMgSW5mZWN0aW9ucy8qZXBpZGVtaW9sb2d5L3RyYW5z
bWlzc2lvbjwva2V5d29yZD48a2V5d29yZD5EaWFycmhlYS92aXJvbG9neTwva2V5d29yZD48a2V5
d29yZD5FbnZpcm9ubWVudGFsIEV4cG9zdXJlPC9rZXl3b3JkPjxrZXl3b3JkPkZldmVyL3Zpcm9s
b2d5PC9rZXl3b3JkPjxrZXl3b3JkPkh1bWFuczwva2V5d29yZD48a2V5d29yZD5JbmZlY3Rpb3Vz
IERpc2Vhc2UgSW5jdWJhdGlvbiBQZXJpb2Q8L2tleXdvcmQ+PGtleXdvcmQ+TWlkZGxlIEFnZWQ8
L2tleXdvcmQ+PGtleXdvcmQ+UGFuZGVtaWNzPC9rZXl3b3JkPjxrZXl3b3JkPlBuZXVtb25pYSwg
VmlyYWwvKmVwaWRlbWlvbG9neS90cmFuc21pc3Npb248L2tleXdvcmQ+PGtleXdvcmQ+VGltZS10
by1UcmVhdG1lbnQ8L2tleXdvcmQ+PGtleXdvcmQ+Q292aWQtMTk8L2tleXdvcmQ+PGtleXdvcmQ+
Q2x1c3Rlcjwva2V5d29yZD48a2V5d29yZD5Db250cm9sPC9rZXl3b3JkPjxrZXl3b3JkPkVwaWRl
bWlvbG9neTwva2V5d29yZD48L2tleXdvcmRzPjxkYXRlcz48eWVhcj4yMDIwPC95ZWFyPjxwdWIt
ZGF0ZXM+PGRhdGU+QXByIDEwPC9kYXRlPjwvcHViLWRhdGVzPjwvZGF0ZXM+PGlzYm4+MDI1NC02
NDUwIChQcmludCkmI3hEOzAyNTQtNjQ1MCAoTGlua2luZyk8L2lzYm4+PGFjY2Vzc2lvbi1udW0+
MzIxMzM4MzA8L2FjY2Vzc2lvbi1udW0+PHVybHM+PHJlbGF0ZWQtdXJscz48dXJsPmh0dHBzOi8v
d3d3Lm5jYmkubmxtLm5paC5nb3YvcHVibWVkLzMyMTMzODMwPC91cmw+PC9yZWxhdGVkLXVybHM+
PC91cmxzPjxlbGVjdHJvbmljLXJlc291cmNlLW51bT4xMC4zNzYwL2NtYS5qLmNuMTEyMzM4LTIw
MjAwMjIxLTAwMTM5PC9lbGVjdHJvbmljLXJlc291cmNlLW51bT48L3JlY29yZD48L0NpdGU+PC9F
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bT4xNjA8L1JlY051bT48RGlzcGxheVRleHQ+PHN0eWxlIGZhY2U9InN1cGVyc2NyaXB0Ij4xOTwv
c3R5bGU+PC9EaXNwbGF5VGV4dD48cmVjb3JkPjxyZWMtbnVtYmVyPjE2MDwvcmVjLW51bWJlcj48
Zm9yZWlnbi1rZXlzPjxrZXkgYXBwPSJFTiIgZGItaWQ9ImV3dDlzZGQ5OXB4YTl2ZXd6d2J2enY1
MnhmMjJyZXhzcDk5ZiIgdGltZXN0YW1wPSIxNjAyNzUxNzMxIj4xNjA8L2tleT48L2ZvcmVpZ24t
a2V5cz48cmVmLXR5cGUgbmFtZT0iSm91cm5hbCBBcnRpY2xlIj4xNzwvcmVmLXR5cGU+PGNvbnRy
aWJ1dG9ycz48YXV0aG9ycz48YXV0aG9yPld1LCBXLiBTLjwvYXV0aG9yPjxhdXRob3I+TGksIFku
IEcuPC9hdXRob3I+PGF1dGhvcj5XZWksIFouIEYuPC9hdXRob3I+PGF1dGhvcj5aaG91LCBQLiBI
LjwvYXV0aG9yPjxhdXRob3I+THl1LCBMLiBLLjwvYXV0aG9yPjxhdXRob3I+WmhhbmcsIEcuIFAu
PC9hdXRob3I+PGF1dGhvcj5aaGFvLCBZLjwvYXV0aG9yPjxhdXRob3I+SGUsIEguIFkuPC9hdXRo
b3I+PGF1dGhvcj5MaSwgWC4gWS48L2F1dGhvcj48YXV0aG9yPkdhbywgTC48L2F1dGhvcj48YXV0
aG9yPlpoYW5nLCBYLiBNLjwvYXV0aG9yPjxhdXRob3I+TGl1LCBILjwvYXV0aG9yPjxhdXRob3I+
WmhvdSwgTi48L2F1dGhvcj48YXV0aG9yPkd1bywgWS48L2F1dGhvcj48YXV0aG9yPlpoYW5nLCBY
LiBNLjwvYXV0aG9yPjxhdXRob3I+WmhhbmcsIEQuPC9hdXRob3I+PGF1dGhvcj5MaXUsIEouPC9h
dXRob3I+PGF1dGhvcj5aaGFuZywgWS48L2F1dGhvcj48L2F1dGhvcnM+PC9jb250cmlidXRvcnM+
PGF1dGgtYWRkcmVzcz5FcGlkZW1pb2xvZ3kgV29ya2luZyBHcm91cCBmb3IgQ09WSUQtMTksIFRp
YW5qaW4gQ2VudGVycyBmb3IgRGlzZWFzZSBDb250cm9sIGFuZCBQcmV2ZW50aW9uLCBUaWFuamlu
IDMwMDAxMSwgQ2hpbmEuJiN4RDtCYW9kaSBEaXN0cmljdCBDZW50ZXIgZm9yIERpc2Vhc2UgQ29u
dHJvbCBhbmQgUHJldmVudGlvbiwgVGlhbmppbiAzMDE4MDAsIENoaW5hLiYjeEQ7RXhwZXJpbWVu
dGFsIERldGVjdGlvbiBHcm91cCBmb3IgQ09WSUQtMTksIFRpYW5qaW4gQ2VudGVycyBmb3IgRGlz
ZWFzZSBDb250cm9sIGFuZCBQcmV2ZW50aW9uLCBUaWFuamluIDMwMDAxMSwgQ2hpbmEuPC9hdXRo
LWFkZHJlc3M+PHRpdGxlcz48dGl0bGU+W0ludmVzdGlnYXRpb24gYW5kIGFuYWx5c2lzIG9uIGNo
YXJhY3RlcmlzdGljcyBvZiBhIGNsdXN0ZXIgb2YgQ09WSUQtMTkgYXNzb2NpYXRlZCB3aXRoIGV4
cG9zdXJlIGluIGEgZGVwYXJ0bWVudCBzdG9yZSBpbiBUaWFuamluXTwvdGl0bGU+PHNlY29uZGFy
eS10aXRsZT5aaG9uZ2h1YSBMaXUgWGluZyBCaW5nIFh1ZSBaYSBaaGk8L3NlY29uZGFyeS10aXRs
ZT48L3RpdGxlcz48cGVyaW9kaWNhbD48ZnVsbC10aXRsZT5aaG9uZ2h1YSBMaXUgWGluZyBCaW5n
IFh1ZSBaYSBaaGk8L2Z1bGwtdGl0bGU+PC9wZXJpb2RpY2FsPjxwYWdlcz40ODktNDkzPC9wYWdl
cz48dm9sdW1lPjQxPC92b2x1bWU+PG51bWJlcj40PC9udW1iZXI+PGVkaXRpb24+MjAyMC8wMy8w
NzwvZWRpdGlvbj48a2V5d29yZHM+PGtleXdvcmQ+QmV0YWNvcm9uYXZpcnVzPC9rZXl3b3JkPjxr
ZXl3b3JkPkNoaW5hL2VwaWRlbWlvbG9neTwva2V5d29yZD48a2V5d29yZD4qQ29tbWVyY2U8L2tl
eXdvcmQ+PGtleXdvcmQ+Q29yb25hdmlydXMgSW5mZWN0aW9ucy8qZXBpZGVtaW9sb2d5L3RyYW5z
bWlzc2lvbjwva2V5d29yZD48a2V5d29yZD5EaWFycmhlYS92aXJvbG9neTwva2V5d29yZD48a2V5
d29yZD5FbnZpcm9ubWVudGFsIEV4cG9zdXJlPC9rZXl3b3JkPjxrZXl3b3JkPkZldmVyL3Zpcm9s
b2d5PC9rZXl3b3JkPjxrZXl3b3JkPkh1bWFuczwva2V5d29yZD48a2V5d29yZD5JbmZlY3Rpb3Vz
IERpc2Vhc2UgSW5jdWJhdGlvbiBQZXJpb2Q8L2tleXdvcmQ+PGtleXdvcmQ+TWlkZGxlIEFnZWQ8
L2tleXdvcmQ+PGtleXdvcmQ+UGFuZGVtaWNzPC9rZXl3b3JkPjxrZXl3b3JkPlBuZXVtb25pYSwg
VmlyYWwvKmVwaWRlbWlvbG9neS90cmFuc21pc3Npb248L2tleXdvcmQ+PGtleXdvcmQ+VGltZS10
by1UcmVhdG1lbnQ8L2tleXdvcmQ+PGtleXdvcmQ+Q292aWQtMTk8L2tleXdvcmQ+PGtleXdvcmQ+
Q2x1c3Rlcjwva2V5d29yZD48a2V5d29yZD5Db250cm9sPC9rZXl3b3JkPjxrZXl3b3JkPkVwaWRl
bWlvbG9neTwva2V5d29yZD48L2tleXdvcmRzPjxkYXRlcz48eWVhcj4yMDIwPC95ZWFyPjxwdWIt
ZGF0ZXM+PGRhdGU+QXByIDEwPC9kYXRlPjwvcHViLWRhdGVzPjwvZGF0ZXM+PGlzYm4+MDI1NC02
NDUwIChQcmludCkmI3hEOzAyNTQtNjQ1MCAoTGlua2luZyk8L2lzYm4+PGFjY2Vzc2lvbi1udW0+
MzIxMzM4MzA8L2FjY2Vzc2lvbi1udW0+PHVybHM+PHJlbGF0ZWQtdXJscz48dXJsPmh0dHBzOi8v
d3d3Lm5jYmkubmxtLm5paC5nb3YvcHVibWVkLzMyMTMzODMwPC91cmw+PC9yZWxhdGVkLXVybHM+
PC91cmxzPjxlbGVjdHJvbmljLXJlc291cmNlLW51bT4xMC4zNzYwL2NtYS5qLmNuMTEyMzM4LTIw
MjAwMjIxLTAwMTM5PC9lbGVjdHJvbmljLXJlc291cmNlLW51bT48L3JlY29yZD48L0NpdGU+PC9F
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864E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B8B2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91E9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BE11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9FED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5A6A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AA2A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3065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A381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AC94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C7BE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D283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14B8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E50B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E802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C1F202" w14:textId="37234B5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09119C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D77856" w14:textId="147F6FBB" w:rsidR="000E4295" w:rsidRPr="008D2EFC" w:rsidRDefault="000E4295" w:rsidP="009864E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TnVtPjE0PC9SZWNOdW0+PERpc3BsYXlUZXh0PjxzdHlsZSBmYWNlPSJzdXBlcnNjcmlwdCI+MjA8
L3N0eWxlPjwvRGlzcGxheVRleHQ+PHJlY29yZD48cmVjLW51bWJlcj4xNDwvcmVjLW51bWJlcj48
Zm9yZWlnbi1rZXlzPjxrZXkgYXBwPSJFTiIgZGItaWQ9ImV3dDlzZGQ5OXB4YTl2ZXd6d2J2enY1
MnhmMjJyZXhzcDk5ZiIgdGltZXN0YW1wPSIxNjAyMTIwNTE5Ij4xNDwva2V5PjwvZm9yZWlnbi1r
ZXlzPjxyZWYtdHlwZSBuYW1lPSJKb3VybmFsIEFydGljbGUiPjE3PC9yZWYtdHlwZT48Y29udHJp
YnV0b3JzPjxhdXRob3JzPjxhdXRob3I+WWFuZywgVy48L2F1dGhvcj48YXV0aG9yPkNhbywgUS48
L2F1dGhvcj48YXV0aG9yPlFpbiwgTC48L2F1dGhvcj48YXV0aG9yPldhbmcsIFguPC9hdXRob3I+
PGF1dGhvcj5DaGVuZywgWi48L2F1dGhvcj48YXV0aG9yPlBhbiwgQS48L2F1dGhvcj48YXV0aG9y
PkRhaSwgSi48L2F1dGhvcj48YXV0aG9yPlN1biwgUS48L2F1dGhvcj48YXV0aG9yPlpoYW8sIEYu
PC9hdXRob3I+PGF1dGhvcj5RdSwgSi48L2F1dGhvcj48YXV0aG9yPllhbiwgRi48L2F1dGhvcj48
L2F1dGhvcnM+PC9jb250cmlidXRvcnM+PGF1dGgtYWRkcmVzcz5EZXBhcnRtZW50IG9mIFJhZGlv
bG9neSwgU2hhbmdoYWkgSmlhbyBUb25nIFVuaXZlcnNpdHkgTWVkaWNhbCBTY2hvb2wgQWZmaWxp
YXRlZCBSdWlqaW4gSG9zcGl0YWwsIE5vLjE5NyBSdWlqaW4gRXIgUm9hZCwgU2hhbmdoYWkgMjAw
MDI1LCBDaGluYS4mI3hEO0RlcGFydG1lbnQgb2YgUmFkaW9sb2d5LCBSdWlhbiBQZW9wbGUmYXBv
cztzIEhvc3BpdGFsLCBSdWlhbiAzMjUyMDAsIFpoZWppYW5nIHByb3ZpbmNlLCBDaGluYS4mI3hE
O0RlcGFydG1lbnQgb2YgUmFkaW9sb2d5LCBZdWVxaW5nIFBlb3BsZSZhcG9zO3MgSG9zcGl0YWws
IFl1ZXFpbmcgMzI1NjAwLCBaaGVqaWFuZyBwcm92aW5jZSwgQ2hpbmEuJiN4RDtEZXBhcnRtZW50
IG9mIEluZmVjdGlvdXMgRGlzZWFzZXMsIFdlbnpob3UgQ2VudHJhbCBIb3NwaXRhbCwgV2Vuemhv
dSAzMjUwMDAsIFpoZWppYW5nIHByb3ZpbmNlLCBDaGluYS4mI3hEO0RlcGFydG1lbnQgb2YgSW5m
ZWN0aW91cyBEaXNlYXNlcywgUnVpYW4gUGVvcGxlJmFwb3M7cyBIb3NwaXRhbCwgUnVpYW4gMzI1
MjAwLCBaaGVqaWFuZyBwcm92aW5jZSwgQ2hpbmEuJiN4RDtEZXBhcnRtZW50IG9mIFJlc3BpcmF0
b3J5IGFuZCBDcml0aWNhbCBDYXJlIE1lZGljaW5lLCBTaGFuZ2hhaSBKaWFvIFRvbmcgVW5pdmVy
c2l0eSBNZWRpY2FsIFNjaG9vbCBBZmZpbGlhdGVkIFJ1aWppbiBIb3NwaXRhbCwgTm8uMTk3IFJ1
aWppbiBFciBSb2FkLCBTaGFuZ2hhaSAyMDAwMjUsIENoaW5hLiBFbGVjdHJvbmljIGFkZHJlc3M6
IGptcXUwOTA2QDE2My5jb20uJiN4RDtEZXBhcnRtZW50IG9mIFJhZGlvbG9neSwgU2hhbmdoYWkg
SmlhbyBUb25nIFVuaXZlcnNpdHkgTWVkaWNhbCBTY2hvb2wgQWZmaWxpYXRlZCBSdWlqaW4gSG9z
cGl0YWwsIE5vLjE5NyBSdWlqaW4gRXIgUm9hZCwgU2hhbmdoYWkgMjAwMDI1LCBDaGluYS4gRWxl
Y3Ryb25pYyBhZGRyZXNzOiB5YW5mdWh1YUB5YWhvby5jb20uPC9hdXRoLWFkZHJlc3M+PHRpdGxl
cz48dGl0bGU+Q2xpbmljYWwgY2hhcmFjdGVyaXN0aWNzIGFuZCBpbWFnaW5nIG1hbmlmZXN0YXRp
b25zIG9mIHRoZSAyMDE5IG5vdmVsIGNvcm9uYXZpcnVzIGRpc2Vhc2UgKENPVklELTE5KTpBIG11
bHRpLWNlbnRlciBzdHVkeSBpbiBXZW56aG91IGNpdHksIFpoZWppYW5nLCBDaGluYTwvdGl0bGU+
PHNlY29uZGFyeS10aXRsZT5KIEluZmVjdDwvc2Vjb25kYXJ5LXRpdGxlPjwvdGl0bGVzPjxwZXJp
b2RpY2FsPjxmdWxsLXRpdGxlPkogSW5mZWN0PC9mdWxsLXRpdGxlPjwvcGVyaW9kaWNhbD48cGFn
ZXM+Mzg4LTM5MzwvcGFnZXM+PHZvbHVtZT44MDwvdm9sdW1lPjxudW1iZXI+NDwvbnVtYmVyPjxl
ZGl0aW9uPjIwMjAvMDMvMDE8L2VkaXRpb24+PGtleXdvcmRzPjxrZXl3b3JkPkFkdWx0PC9rZXl3
b3JkPjxrZXl3b3JkPipCZXRhY29yb25hdmlydXM8L2tleXdvcmQ+PGtleXdvcmQ+Q2hpbmE8L2tl
eXdvcmQ+PGtleXdvcmQ+Q2xpbmljYWwgTGFib3JhdG9yeSBUZWNobmlxdWVzPC9rZXl3b3JkPjxr
ZXl3b3JkPkNvaG9ydCBTdHVkaWVzPC9rZXl3b3JkPjxrZXl3b3JkPkNvcm9uYXZpcnVzIEluZmVj
dGlvbnMvY29tcGxpY2F0aW9ucy8qZGlhZ25vc2lzL2RpYWdub3N0aWM8L2tleXdvcmQ+PGtleXdv
cmQ+aW1hZ2luZy8qcGh5c2lvcGF0aG9sb2d5PC9rZXl3b3JkPjxrZXl3b3JkPkNvdWdoPC9rZXl3
b3JkPjxrZXl3b3JkPkZlbWFsZTwva2V5d29yZD48a2V5d29yZD5GZXZlcjwva2V5d29yZD48a2V5
d29yZD5IdW1hbnM8L2tleXdvcmQ+PGtleXdvcmQ+THVuZy9kaWFnbm9zdGljIGltYWdpbmc8L2tl
eXdvcmQ+PGtleXdvcmQ+TWFsZTwva2V5d29yZD48a2V5d29yZD5NaWRkbGUgQWdlZDwva2V5d29y
ZD48a2V5d29yZD5QYW5kZW1pY3M8L2tleXdvcmQ+PGtleXdvcmQ+UG5ldW1vbmlhLCBWaXJhbC9j
b21wbGljYXRpb25zLypkaWFnbm9zaXMvZGlhZ25vc3RpYyBpbWFnaW5nLypwaHlzaW9wYXRob2xv
Z3k8L2tleXdvcmQ+PGtleXdvcmQ+UmV0cm9zcGVjdGl2ZSBTdHVkaWVzPC9rZXl3b3JkPjxrZXl3
b3JkPlRvbW9ncmFwaHksIFgtUmF5IENvbXB1dGVkPC9rZXl3b3JkPjxrZXl3b3JkPipjb3ZpZC0x
OTwva2V5d29yZD48a2V5d29yZD4qY3Q8L2tleXdvcmQ+PGtleXdvcmQ+KkluZmVjdGlvbjwva2V5
d29yZD48a2V5d29yZD4qTHVuZzwva2V5d29yZD48a2V5d29yZD4qT3V0c2lkZSBIdWJlaTwva2V5
d29yZD48a2V5d29yZD5lYWNoIGhhdmUgbm8gY29uZmxpY3Qgb2YgaW50ZXJlc3QuPC9rZXl3b3Jk
Pjwva2V5d29yZHM+PGRhdGVzPjx5ZWFyPjIwMjA8L3llYXI+PHB1Yi1kYXRlcz48ZGF0ZT5BcHI8
L2RhdGU+PC9wdWItZGF0ZXM+PC9kYXRlcz48aXNibj4xNTMyLTI3NDIgKEVsZWN0cm9uaWMpJiN4
RDswMTYzLTQ0NTMgKExpbmtpbmcpPC9pc2JuPjxhY2Nlc3Npb24tbnVtPjMyMTEyODg0PC9hY2Nl
c3Npb24tbnVtPjx1cmxzPjxyZWxhdGVkLXVybHM+PHVybD5odHRwczovL3d3dy5uY2JpLm5sbS5u
aWguZ292L3B1Ym1lZC8zMjExMjg4NDwvdXJsPjwvcmVsYXRlZC11cmxzPjwvdXJscz48Y3VzdG9t
Mj5QTUM3MTAyNTM5PC9jdXN0b20yPjxlbGVjdHJvbmljLXJlc291cmNlLW51bT4xMC4xMDE2L2ou
amluZi4yMDIwLjAyLjAxNjwvZWxlY3Ryb25pYy1yZXNvdXJjZS1udW0+PC9yZWNvcmQ+PC9DaXRl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TnVtPjE0PC9SZWNOdW0+PERpc3BsYXlUZXh0PjxzdHlsZSBmYWNlPSJzdXBlcnNjcmlwdCI+MjA8
L3N0eWxlPjwvRGlzcGxheVRleHQ+PHJlY29yZD48cmVjLW51bWJlcj4xNDwvcmVjLW51bWJlcj48
Zm9yZWlnbi1rZXlzPjxrZXkgYXBwPSJFTiIgZGItaWQ9ImV3dDlzZGQ5OXB4YTl2ZXd6d2J2enY1
MnhmMjJyZXhzcDk5ZiIgdGltZXN0YW1wPSIxNjAyMTIwNTE5Ij4xNDwva2V5PjwvZm9yZWlnbi1r
ZXlzPjxyZWYtdHlwZSBuYW1lPSJKb3VybmFsIEFydGljbGUiPjE3PC9yZWYtdHlwZT48Y29udHJp
YnV0b3JzPjxhdXRob3JzPjxhdXRob3I+WWFuZywgVy48L2F1dGhvcj48YXV0aG9yPkNhbywgUS48
L2F1dGhvcj48YXV0aG9yPlFpbiwgTC48L2F1dGhvcj48YXV0aG9yPldhbmcsIFguPC9hdXRob3I+
PGF1dGhvcj5DaGVuZywgWi48L2F1dGhvcj48YXV0aG9yPlBhbiwgQS48L2F1dGhvcj48YXV0aG9y
PkRhaSwgSi48L2F1dGhvcj48YXV0aG9yPlN1biwgUS48L2F1dGhvcj48YXV0aG9yPlpoYW8sIEYu
PC9hdXRob3I+PGF1dGhvcj5RdSwgSi48L2F1dGhvcj48YXV0aG9yPllhbiwgRi48L2F1dGhvcj48
L2F1dGhvcnM+PC9jb250cmlidXRvcnM+PGF1dGgtYWRkcmVzcz5EZXBhcnRtZW50IG9mIFJhZGlv
bG9neSwgU2hhbmdoYWkgSmlhbyBUb25nIFVuaXZlcnNpdHkgTWVkaWNhbCBTY2hvb2wgQWZmaWxp
YXRlZCBSdWlqaW4gSG9zcGl0YWwsIE5vLjE5NyBSdWlqaW4gRXIgUm9hZCwgU2hhbmdoYWkgMjAw
MDI1LCBDaGluYS4mI3hEO0RlcGFydG1lbnQgb2YgUmFkaW9sb2d5LCBSdWlhbiBQZW9wbGUmYXBv
cztzIEhvc3BpdGFsLCBSdWlhbiAzMjUyMDAsIFpoZWppYW5nIHByb3ZpbmNlLCBDaGluYS4mI3hE
O0RlcGFydG1lbnQgb2YgUmFkaW9sb2d5LCBZdWVxaW5nIFBlb3BsZSZhcG9zO3MgSG9zcGl0YWws
IFl1ZXFpbmcgMzI1NjAwLCBaaGVqaWFuZyBwcm92aW5jZSwgQ2hpbmEuJiN4RDtEZXBhcnRtZW50
IG9mIEluZmVjdGlvdXMgRGlzZWFzZXMsIFdlbnpob3UgQ2VudHJhbCBIb3NwaXRhbCwgV2Vuemhv
dSAzMjUwMDAsIFpoZWppYW5nIHByb3ZpbmNlLCBDaGluYS4mI3hEO0RlcGFydG1lbnQgb2YgSW5m
ZWN0aW91cyBEaXNlYXNlcywgUnVpYW4gUGVvcGxlJmFwb3M7cyBIb3NwaXRhbCwgUnVpYW4gMzI1
MjAwLCBaaGVqaWFuZyBwcm92aW5jZSwgQ2hpbmEuJiN4RDtEZXBhcnRtZW50IG9mIFJlc3BpcmF0
b3J5IGFuZCBDcml0aWNhbCBDYXJlIE1lZGljaW5lLCBTaGFuZ2hhaSBKaWFvIFRvbmcgVW5pdmVy
c2l0eSBNZWRpY2FsIFNjaG9vbCBBZmZpbGlhdGVkIFJ1aWppbiBIb3NwaXRhbCwgTm8uMTk3IFJ1
aWppbiBFciBSb2FkLCBTaGFuZ2hhaSAyMDAwMjUsIENoaW5hLiBFbGVjdHJvbmljIGFkZHJlc3M6
IGptcXUwOTA2QDE2My5jb20uJiN4RDtEZXBhcnRtZW50IG9mIFJhZGlvbG9neSwgU2hhbmdoYWkg
SmlhbyBUb25nIFVuaXZlcnNpdHkgTWVkaWNhbCBTY2hvb2wgQWZmaWxpYXRlZCBSdWlqaW4gSG9z
cGl0YWwsIE5vLjE5NyBSdWlqaW4gRXIgUm9hZCwgU2hhbmdoYWkgMjAwMDI1LCBDaGluYS4gRWxl
Y3Ryb25pYyBhZGRyZXNzOiB5YW5mdWh1YUB5YWhvby5jb20uPC9hdXRoLWFkZHJlc3M+PHRpdGxl
cz48dGl0bGU+Q2xpbmljYWwgY2hhcmFjdGVyaXN0aWNzIGFuZCBpbWFnaW5nIG1hbmlmZXN0YXRp
b25zIG9mIHRoZSAyMDE5IG5vdmVsIGNvcm9uYXZpcnVzIGRpc2Vhc2UgKENPVklELTE5KTpBIG11
bHRpLWNlbnRlciBzdHVkeSBpbiBXZW56aG91IGNpdHksIFpoZWppYW5nLCBDaGluYTwvdGl0bGU+
PHNlY29uZGFyeS10aXRsZT5KIEluZmVjdDwvc2Vjb25kYXJ5LXRpdGxlPjwvdGl0bGVzPjxwZXJp
b2RpY2FsPjxmdWxsLXRpdGxlPkogSW5mZWN0PC9mdWxsLXRpdGxlPjwvcGVyaW9kaWNhbD48cGFn
ZXM+Mzg4LTM5MzwvcGFnZXM+PHZvbHVtZT44MDwvdm9sdW1lPjxudW1iZXI+NDwvbnVtYmVyPjxl
ZGl0aW9uPjIwMjAvMDMvMDE8L2VkaXRpb24+PGtleXdvcmRzPjxrZXl3b3JkPkFkdWx0PC9rZXl3
b3JkPjxrZXl3b3JkPipCZXRhY29yb25hdmlydXM8L2tleXdvcmQ+PGtleXdvcmQ+Q2hpbmE8L2tl
eXdvcmQ+PGtleXdvcmQ+Q2xpbmljYWwgTGFib3JhdG9yeSBUZWNobmlxdWVzPC9rZXl3b3JkPjxr
ZXl3b3JkPkNvaG9ydCBTdHVkaWVzPC9rZXl3b3JkPjxrZXl3b3JkPkNvcm9uYXZpcnVzIEluZmVj
dGlvbnMvY29tcGxpY2F0aW9ucy8qZGlhZ25vc2lzL2RpYWdub3N0aWM8L2tleXdvcmQ+PGtleXdv
cmQ+aW1hZ2luZy8qcGh5c2lvcGF0aG9sb2d5PC9rZXl3b3JkPjxrZXl3b3JkPkNvdWdoPC9rZXl3
b3JkPjxrZXl3b3JkPkZlbWFsZTwva2V5d29yZD48a2V5d29yZD5GZXZlcjwva2V5d29yZD48a2V5
d29yZD5IdW1hbnM8L2tleXdvcmQ+PGtleXdvcmQ+THVuZy9kaWFnbm9zdGljIGltYWdpbmc8L2tl
eXdvcmQ+PGtleXdvcmQ+TWFsZTwva2V5d29yZD48a2V5d29yZD5NaWRkbGUgQWdlZDwva2V5d29y
ZD48a2V5d29yZD5QYW5kZW1pY3M8L2tleXdvcmQ+PGtleXdvcmQ+UG5ldW1vbmlhLCBWaXJhbC9j
b21wbGljYXRpb25zLypkaWFnbm9zaXMvZGlhZ25vc3RpYyBpbWFnaW5nLypwaHlzaW9wYXRob2xv
Z3k8L2tleXdvcmQ+PGtleXdvcmQ+UmV0cm9zcGVjdGl2ZSBTdHVkaWVzPC9rZXl3b3JkPjxrZXl3
b3JkPlRvbW9ncmFwaHksIFgtUmF5IENvbXB1dGVkPC9rZXl3b3JkPjxrZXl3b3JkPipjb3ZpZC0x
OTwva2V5d29yZD48a2V5d29yZD4qY3Q8L2tleXdvcmQ+PGtleXdvcmQ+KkluZmVjdGlvbjwva2V5
d29yZD48a2V5d29yZD4qTHVuZzwva2V5d29yZD48a2V5d29yZD4qT3V0c2lkZSBIdWJlaTwva2V5
d29yZD48a2V5d29yZD5lYWNoIGhhdmUgbm8gY29uZmxpY3Qgb2YgaW50ZXJlc3QuPC9rZXl3b3Jk
Pjwva2V5d29yZHM+PGRhdGVzPjx5ZWFyPjIwMjA8L3llYXI+PHB1Yi1kYXRlcz48ZGF0ZT5BcHI8
L2RhdGU+PC9wdWItZGF0ZXM+PC9kYXRlcz48aXNibj4xNTMyLTI3NDIgKEVsZWN0cm9uaWMpJiN4
RDswMTYzLTQ0NTMgKExpbmtpbmcpPC9pc2JuPjxhY2Nlc3Npb24tbnVtPjMyMTEyODg0PC9hY2Nl
c3Npb24tbnVtPjx1cmxzPjxyZWxhdGVkLXVybHM+PHVybD5odHRwczovL3d3dy5uY2JpLm5sbS5u
aWguZ292L3B1Ym1lZC8zMjExMjg4NDwvdXJsPjwvcmVsYXRlZC11cmxzPjwvdXJscz48Y3VzdG9t
Mj5QTUM3MTAyNTM5PC9jdXN0b20yPjxlbGVjdHJvbmljLXJlc291cmNlLW51bT4xMC4xMDE2L2ou
amluZi4yMDIwLjAyLjAxNjwvZWxlY3Ryb25pYy1yZXNvdXJjZS1udW0+PC9yZWNvcmQ+PC9DaXRl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864E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306E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05A3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66B8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CCDD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64E9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5C7F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45.11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8897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2DB5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9DDF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A318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DF80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5067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9396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FB9C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A0DED3" w14:textId="25DFB03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3C5AC1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968197" w14:textId="6D372C98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TnVtPjE2MTwvUmVjTnVtPjxEaXNwbGF5VGV4dD48c3R5bGUgZmFjZT0ic3VwZXJzY3JpcHQiPjIx
PC9zdHlsZT48L0Rpc3BsYXlUZXh0PjxyZWNvcmQ+PHJlYy1udW1iZXI+MTYxPC9yZWMtbnVtYmVy
Pjxmb3JlaWduLWtleXM+PGtleSBhcHA9IkVOIiBkYi1pZD0iZXd0OXNkZDk5cHhhOXZld3p3YnZ6
djUyeGYyMnJleHNwOTlmIiB0aW1lc3RhbXA9IjE2MDI4MDg5MTQiPjE2MTwva2V5PjwvZm9yZWln
bi1rZXlzPjxyZWYtdHlwZSBuYW1lPSJKb3VybmFsIEFydGljbGUiPjE3PC9yZWYtdHlwZT48Y29u
dHJpYnV0b3JzPjxhdXRob3JzPjxhdXRob3I+Q2hlbiwgTC48L2F1dGhvcj48YXV0aG9yPkxpdSwg
SC4gRy48L2F1dGhvcj48YXV0aG9yPkxpdSwgVy48L2F1dGhvcj48YXV0aG9yPkxpdSwgSi48L2F1
dGhvcj48YXV0aG9yPkxpdSwgSy48L2F1dGhvcj48YXV0aG9yPlNoYW5nLCBKLjwvYXV0aG9yPjxh
dXRob3I+RGVuZywgWS48L2F1dGhvcj48YXV0aG9yPldlaSwgUy48L2F1dGhvcj48L2F1dGhvcnM+
PC9jb250cmlidXRvcnM+PGF1dGgtYWRkcmVzcz5EZXBhcnRtZW50IG9mIFJlc3BpcmF0b3J5IGFu
ZCBDcml0aWNhbCBDYXJlIE1lZGljaW5lLCBUb25namkgSG9zcGl0YWwsIFRvbmdqaSBNZWRpY2Fs
IENvbGxlZ2UgSHVhemhvbmcgVW5pdmVyc2l0eSBvZiBTY2llbmNlIGFuZCBUZWNobm9sb2d5LCBX
dWhhbiA0MzAwMzAsIENoaW5hLiYjeEQ7RGVwYXJ0bWVudCBvZiBSZXNwaXJhdG9yeSBhbmQgQ3Jp
dGljYWwgQ2FyZSBNZWRpY2luZSwgdGhlIENlbnRyYWwgSG9zcGl0YWwgb2YgV3VoYW4sIFRvbmdq
aSBNZWRpY2FsIENvbGxlZ2UsIEh1YXpob25nIFVuaXZlcnNpdHkgb2YgU2NpZW5jZSBhbmQgVGVj
aG5vbG9neSwgV3VoYW4gNDMwMDE0LCBDaGluYS4mI3hEO0RlcGFydG1lbnQgb2YgUmFkaW9sb2d5
LCBXdWhhbiBQdWxtb25hcnkgSG9zcGl0YWwsIFRvbmdqaSBNZWRpY2FsIENvbGxlZ2UsIEh1YXpo
b25nIFVuaXZlcnNpdHkgb2YgU2NpZW5jZSBhbmQgVGVjaG5vbG9neSwgV3VoYW4gNDMwMDMwLCBD
aGluYS48L2F1dGgtYWRkcmVzcz48dGl0bGVzPjx0aXRsZT5bQW5hbHlzaXMgb2YgY2xpbmljYWwg
ZmVhdHVyZXMgb2YgMjkgcGF0aWVudHMgd2l0aCAyMDE5IG5vdmVsIGNvcm9uYXZpcnVzIHBuZXVt
b25pYV08L3RpdGxlPjxzZWNvbmRhcnktdGl0bGU+WmhvbmdodWEgSmllIEhlIEhlIEh1IFhpIFph
IFpoaTwvc2Vjb25kYXJ5LXRpdGxlPjwvdGl0bGVzPjxwZXJpb2RpY2FsPjxmdWxsLXRpdGxlPlpo
b25naHVhIEppZSBIZSBIZSBIdSBYaSBaYSBaaGk8L2Z1bGwtdGl0bGU+PC9wZXJpb2RpY2FsPjxw
YWdlcz4yMDMtMjA4PC9wYWdlcz48dm9sdW1lPjQzPC92b2x1bWU+PG51bWJlcj4zPC9udW1iZXI+
PGVkaXRpb24+MjAyMC8wMy8xNDwvZWRpdGlvbj48a2V5d29yZHM+PGtleXdvcmQ+QmV0YWNvcm9u
YXZpcnVzLyppc29sYXRpb24gJmFtcDsgcHVyaWZpY2F0aW9uPC9rZXl3b3JkPjxrZXl3b3JkPipC
aW9tYXJrZXJzL2Jsb29kPC9rZXl3b3JkPjxrZXl3b3JkPkNvcm9uYXZpcnVzIEluZmVjdGlvbnMv
KmRpYWdub3Npcy9tZXRhYm9saXNtPC9rZXl3b3JkPjxrZXl3b3JkPkN5dG9raW5lcy9ibG9vZDwv
a2V5d29yZD48a2V5d29yZD5IdW1hbnM8L2tleXdvcmQ+PGtleXdvcmQ+SW50ZXJsZXVraW4tNi8q
bWV0YWJvbGlzbTwva2V5d29yZD48a2V5d29yZD5MdW5nL2RpYWdub3N0aWMgaW1hZ2luZzwva2V5
d29yZD48a2V5d29yZD5QbmV1bW9uaWEsIFZpcmFsLypkaWFnbm9zaXMvbWV0YWJvbGlzbTwva2V5
d29yZD48a2V5d29yZD5Qcm9nbm9zaXM8L2tleXdvcmQ+PGtleXdvcmQ+UmVjZXB0b3JzLCBJbnRl
cmxldWtpbi0yLyptZXRhYm9saXNtPC9rZXl3b3JkPjxrZXl3b3JkPlJldHJvc3BlY3RpdmUgU3R1
ZGllczwva2V5d29yZD48a2V5d29yZD5TZXZlcml0eSBvZiBJbGxuZXNzIEluZGV4PC9rZXl3b3Jk
PjxrZXl3b3JkPlRvbW9ncmFwaHksIFgtUmF5IENvbXB1dGVkPC9rZXl3b3JkPjxrZXl3b3JkPjIw
MTkgbm92ZWwgY29yb25hdmlydXMgcG5ldW1vbmlhPC9rZXl3b3JkPjxrZXl3b3JkPkNsaW5pY2Fs
IGZlYXR1cmVzPC9rZXl3b3JkPjxrZXl3b3JkPkRpc2Vhc2Ugc2V2ZXJpdHk8L2tleXdvcmQ+PGtl
eXdvcmQ+SW5mbGFtbWF0b3J5IGN5dG9raW5lczwva2V5d29yZD48L2tleXdvcmRzPjxkYXRlcz48
eWVhcj4yMDIwPC95ZWFyPjxwdWItZGF0ZXM+PGRhdGU+TWFyIDEyPC9kYXRlPjwvcHViLWRhdGVz
PjwvZGF0ZXM+PGlzYm4+MTAwMS0wOTM5IChQcmludCkmI3hEOzEwMDEtMDkzOSAoTGlua2luZyk8
L2lzYm4+PGFjY2Vzc2lvbi1udW0+MzIxNjQwODk8L2FjY2Vzc2lvbi1udW0+PHVybHM+PHJlbGF0
ZWQtdXJscz48dXJsPmh0dHBzOi8vd3d3Lm5jYmkubmxtLm5paC5nb3YvcHVibWVkLzMyMTY0MDg5
PC91cmw+PC9yZWxhdGVkLXVybHM+PC91cmxzPjxlbGVjdHJvbmljLXJlc291cmNlLW51bT4xMC4z
NzYwL2NtYS5qLmlzc24uMTAwMS0wOTM5LjIwMjAuMDMuMDEzPC9lbGVjdHJvbmljLXJlc291cmNl
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TnVtPjE2MTwvUmVjTnVtPjxEaXNwbGF5VGV4dD48c3R5bGUgZmFjZT0ic3VwZXJzY3JpcHQiPjIx
PC9zdHlsZT48L0Rpc3BsYXlUZXh0PjxyZWNvcmQ+PHJlYy1udW1iZXI+MTYxPC9yZWMtbnVtYmVy
Pjxmb3JlaWduLWtleXM+PGtleSBhcHA9IkVOIiBkYi1pZD0iZXd0OXNkZDk5cHhhOXZld3p3YnZ6
djUyeGYyMnJleHNwOTlmIiB0aW1lc3RhbXA9IjE2MDI4MDg5MTQiPjE2MTwva2V5PjwvZm9yZWln
bi1rZXlzPjxyZWYtdHlwZSBuYW1lPSJKb3VybmFsIEFydGljbGUiPjE3PC9yZWYtdHlwZT48Y29u
dHJpYnV0b3JzPjxhdXRob3JzPjxhdXRob3I+Q2hlbiwgTC48L2F1dGhvcj48YXV0aG9yPkxpdSwg
SC4gRy48L2F1dGhvcj48YXV0aG9yPkxpdSwgVy48L2F1dGhvcj48YXV0aG9yPkxpdSwgSi48L2F1
dGhvcj48YXV0aG9yPkxpdSwgSy48L2F1dGhvcj48YXV0aG9yPlNoYW5nLCBKLjwvYXV0aG9yPjxh
dXRob3I+RGVuZywgWS48L2F1dGhvcj48YXV0aG9yPldlaSwgUy48L2F1dGhvcj48L2F1dGhvcnM+
PC9jb250cmlidXRvcnM+PGF1dGgtYWRkcmVzcz5EZXBhcnRtZW50IG9mIFJlc3BpcmF0b3J5IGFu
ZCBDcml0aWNhbCBDYXJlIE1lZGljaW5lLCBUb25namkgSG9zcGl0YWwsIFRvbmdqaSBNZWRpY2Fs
IENvbGxlZ2UgSHVhemhvbmcgVW5pdmVyc2l0eSBvZiBTY2llbmNlIGFuZCBUZWNobm9sb2d5LCBX
dWhhbiA0MzAwMzAsIENoaW5hLiYjeEQ7RGVwYXJ0bWVudCBvZiBSZXNwaXJhdG9yeSBhbmQgQ3Jp
dGljYWwgQ2FyZSBNZWRpY2luZSwgdGhlIENlbnRyYWwgSG9zcGl0YWwgb2YgV3VoYW4sIFRvbmdq
aSBNZWRpY2FsIENvbGxlZ2UsIEh1YXpob25nIFVuaXZlcnNpdHkgb2YgU2NpZW5jZSBhbmQgVGVj
aG5vbG9neSwgV3VoYW4gNDMwMDE0LCBDaGluYS4mI3hEO0RlcGFydG1lbnQgb2YgUmFkaW9sb2d5
LCBXdWhhbiBQdWxtb25hcnkgSG9zcGl0YWwsIFRvbmdqaSBNZWRpY2FsIENvbGxlZ2UsIEh1YXpo
b25nIFVuaXZlcnNpdHkgb2YgU2NpZW5jZSBhbmQgVGVjaG5vbG9neSwgV3VoYW4gNDMwMDMwLCBD
aGluYS48L2F1dGgtYWRkcmVzcz48dGl0bGVzPjx0aXRsZT5bQW5hbHlzaXMgb2YgY2xpbmljYWwg
ZmVhdHVyZXMgb2YgMjkgcGF0aWVudHMgd2l0aCAyMDE5IG5vdmVsIGNvcm9uYXZpcnVzIHBuZXVt
b25pYV08L3RpdGxlPjxzZWNvbmRhcnktdGl0bGU+WmhvbmdodWEgSmllIEhlIEhlIEh1IFhpIFph
IFpoaTwvc2Vjb25kYXJ5LXRpdGxlPjwvdGl0bGVzPjxwZXJpb2RpY2FsPjxmdWxsLXRpdGxlPlpo
b25naHVhIEppZSBIZSBIZSBIdSBYaSBaYSBaaGk8L2Z1bGwtdGl0bGU+PC9wZXJpb2RpY2FsPjxw
YWdlcz4yMDMtMjA4PC9wYWdlcz48dm9sdW1lPjQzPC92b2x1bWU+PG51bWJlcj4zPC9udW1iZXI+
PGVkaXRpb24+MjAyMC8wMy8xNDwvZWRpdGlvbj48a2V5d29yZHM+PGtleXdvcmQ+QmV0YWNvcm9u
YXZpcnVzLyppc29sYXRpb24gJmFtcDsgcHVyaWZpY2F0aW9uPC9rZXl3b3JkPjxrZXl3b3JkPipC
aW9tYXJrZXJzL2Jsb29kPC9rZXl3b3JkPjxrZXl3b3JkPkNvcm9uYXZpcnVzIEluZmVjdGlvbnMv
KmRpYWdub3Npcy9tZXRhYm9saXNtPC9rZXl3b3JkPjxrZXl3b3JkPkN5dG9raW5lcy9ibG9vZDwv
a2V5d29yZD48a2V5d29yZD5IdW1hbnM8L2tleXdvcmQ+PGtleXdvcmQ+SW50ZXJsZXVraW4tNi8q
bWV0YWJvbGlzbTwva2V5d29yZD48a2V5d29yZD5MdW5nL2RpYWdub3N0aWMgaW1hZ2luZzwva2V5
d29yZD48a2V5d29yZD5QbmV1bW9uaWEsIFZpcmFsLypkaWFnbm9zaXMvbWV0YWJvbGlzbTwva2V5
d29yZD48a2V5d29yZD5Qcm9nbm9zaXM8L2tleXdvcmQ+PGtleXdvcmQ+UmVjZXB0b3JzLCBJbnRl
cmxldWtpbi0yLyptZXRhYm9saXNtPC9rZXl3b3JkPjxrZXl3b3JkPlJldHJvc3BlY3RpdmUgU3R1
ZGllczwva2V5d29yZD48a2V5d29yZD5TZXZlcml0eSBvZiBJbGxuZXNzIEluZGV4PC9rZXl3b3Jk
PjxrZXl3b3JkPlRvbW9ncmFwaHksIFgtUmF5IENvbXB1dGVkPC9rZXl3b3JkPjxrZXl3b3JkPjIw
MTkgbm92ZWwgY29yb25hdmlydXMgcG5ldW1vbmlhPC9rZXl3b3JkPjxrZXl3b3JkPkNsaW5pY2Fs
IGZlYXR1cmVzPC9rZXl3b3JkPjxrZXl3b3JkPkRpc2Vhc2Ugc2V2ZXJpdHk8L2tleXdvcmQ+PGtl
eXdvcmQ+SW5mbGFtbWF0b3J5IGN5dG9raW5lczwva2V5d29yZD48L2tleXdvcmRzPjxkYXRlcz48
eWVhcj4yMDIwPC95ZWFyPjxwdWItZGF0ZXM+PGRhdGU+TWFyIDEyPC9kYXRlPjwvcHViLWRhdGVz
PjwvZGF0ZXM+PGlzYm4+MTAwMS0wOTM5IChQcmludCkmI3hEOzEwMDEtMDkzOSAoTGlua2luZyk8
L2lzYm4+PGFjY2Vzc2lvbi1udW0+MzIxNjQwODk8L2FjY2Vzc2lvbi1udW0+PHVybHM+PHJlbGF0
ZWQtdXJscz48dXJsPmh0dHBzOi8vd3d3Lm5jYmkubmxtLm5paC5nb3YvcHVibWVkLzMyMTY0MDg5
PC91cmw+PC9yZWxhdGVkLXVybHM+PC91cmxzPjxlbGVjdHJvbmljLXJlc291cmNlLW51bT4xMC4z
NzYwL2NtYS5qLmlzc24uMTAwMS0wOTM5LjIwMjAuMDMuMDEzPC9lbGVjdHJvbmljLXJlc291cmNl
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F674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E792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F5B1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AE49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4BBB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64C3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6B0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BECA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6.9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7C05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72.4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EAB3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024A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27.6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FE37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A527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F9D9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6.9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10A63A" w14:textId="6B31DAE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4A198D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6841A7" w14:textId="00233591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Song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PEVuZE5vdGU+PENpdGU+PEF1dGhvcj5Tb25nPC9BdXRob3I+PFllYXI+MjAyMDwvWWVhcj48UmVj
TnVtPjE1PC9SZWNOdW0+PERpc3BsYXlUZXh0PjxzdHlsZSBmYWNlPSJzdXBlcnNjcmlwdCI+MjI8
L3N0eWxlPjwvRGlzcGxheVRleHQ+PHJlY29yZD48cmVjLW51bWJlcj4xNTwvcmVjLW51bWJlcj48
Zm9yZWlnbi1rZXlzPjxrZXkgYXBwPSJFTiIgZGItaWQ9ImV3dDlzZGQ5OXB4YTl2ZXd6d2J2enY1
MnhmMjJyZXhzcDk5ZiIgdGltZXN0YW1wPSIxNjAyMTIwNTk0Ij4xNTwva2V5PjwvZm9yZWlnbi1r
ZXlzPjxyZWYtdHlwZSBuYW1lPSJKb3VybmFsIEFydGljbGUiPjE3PC9yZWYtdHlwZT48Y29udHJp
YnV0b3JzPjxhdXRob3JzPjxhdXRob3I+U29uZywgRi48L2F1dGhvcj48YXV0aG9yPlNoaSwgTi48
L2F1dGhvcj48YXV0aG9yPlNoYW4sIEYuPC9hdXRob3I+PGF1dGhvcj5aaGFuZywgWi48L2F1dGhv
cj48YXV0aG9yPlNoZW4sIEouPC9hdXRob3I+PGF1dGhvcj5MdSwgSC48L2F1dGhvcj48YXV0aG9y
PkxpbmcsIFkuPC9hdXRob3I+PGF1dGhvcj5KaWFuZywgWS48L2F1dGhvcj48YXV0aG9yPlNoaSwg
WS48L2F1dGhvcj48L2F1dGhvcnM+PC9jb250cmlidXRvcnM+PGF1dGgtYWRkcmVzcz5Gcm9tIHRo
ZSBEZXBhcnRtZW50cyBvZiBSYWRpb2xvZ3kgKEYuIFNvbmcsIE4uUy4sIEYuIFNoYW4sIFouWi4s
IEouUy4sIFkuUy4pIGFuZCBJbmZlY3Rpb3VzIERpc2Vhc2UgKEguTC4sIFkuTC4pLCBTaGFuZ2hh
aSBQdWJsaWMgSGVhbHRoIENsaW5pY2FsIENlbnRlciwgTm8uIDI1MDEgQ2FvbGFuZyBSb2FkLCBK
aW5zaGFuIERpc3RyaWN0LCBTaGFuZ2hhaSAyMDE1MDgsIENoaW5hOyBEZXBhcnRtZW50IG9mIHRo
ZSBQcmluY2lwYWwmYXBvcztzIE9mZmljZSwgRnVkYW4gVW5pdmVyc2l0eSwgU2hhbmdoYWksIENo
aW5hIChaLlouKTsgQ2FuY2VyIENlbnRlciwgVW5pdmVyc2l0eSBvZiBNaWNoaWdhbiwgQW5uIEFy
Ym9yLCBNaWNoIChZLkouKTsgYW5kIFNoYW5naGFpIEtleSBMYWJvcmF0b3J5IG9mIE1vbGVjdWxh
ciBJbWFnaW5nLCBTaGFuZ2hhaSwgQ2hpbmEgKFkuUy4pLjwvYXV0aC1hZGRyZXNzPjx0aXRsZXM+
PHRpdGxlPkVtZXJnaW5nIDIwMTkgTm92ZWwgQ29yb25hdmlydXMgKDIwMTktbkNvVikgUG5ldW1v
bmlhPC90aXRsZT48c2Vjb25kYXJ5LXRpdGxlPlJhZGlvbG9neTwvc2Vjb25kYXJ5LXRpdGxlPjwv
dGl0bGVzPjxwZXJpb2RpY2FsPjxmdWxsLXRpdGxlPlJhZGlvbG9neTwvZnVsbC10aXRsZT48L3Bl
cmlvZGljYWw+PHBhZ2VzPjIxMC0yMTc8L3BhZ2VzPjx2b2x1bWU+Mjk1PC92b2x1bWU+PG51bWJl
cj4xPC9udW1iZXI+PGVkaXRpb24+MjAyMC8wMi8wNzwvZWRpdGlvbj48a2V5d29yZHM+PGtleXdv
cmQ+QWRvbGVzY2VudDwva2V5d29yZD48a2V5d29yZD5BZHVsdDwva2V5d29yZD48a2V5d29yZD5B
Z2UgRmFjdG9yczwva2V5d29yZD48a2V5d29yZD5CZXRhY29yb25hdmlydXMvKmlzb2xhdGlvbiAm
YW1wOyBwdXJpZmljYXRpb248L2tleXdvcmQ+PGtleXdvcmQ+Q2hpbmEvZXBpZGVtaW9sb2d5PC9r
ZXl3b3JkPjxrZXl3b3JkPkNsaW5pY2FsIExhYm9yYXRvcnkgVGVjaG5pcXVlczwva2V5d29yZD48
a2V5d29yZD5Db3JvbmF2aXJ1cyBJbmZlY3Rpb25zL2NvbXBsaWNhdGlvbnMvZGlhZ25vc2lzLypk
aWFnbm9zdGljIGltYWdpbmcvcGF0aG9sb2d5PC9rZXl3b3JkPjxrZXl3b3JkPkNvdWdoL2V0aW9s
b2d5PC9rZXl3b3JkPjxrZXl3b3JkPkZlbWFsZTwva2V5d29yZD48a2V5d29yZD5GZXZlci9ldGlv
bG9neTwva2V5d29yZD48a2V5d29yZD5IdW1hbnM8L2tleXdvcmQ+PGtleXdvcmQ+TGV1a29jeXRl
IENvdW50PC9rZXl3b3JkPjxrZXl3b3JkPkx1bmcvKmRpYWdub3N0aWMgaW1hZ2luZy9wYXRob2xv
Z3k8L2tleXdvcmQ+PGtleXdvcmQ+TWFsZTwva2V5d29yZD48a2V5d29yZD5NaWRkbGUgQWdlZDwv
a2V5d29yZD48a2V5d29yZD5QbmV1bW9uaWEsIFZpcmFsL2NvbXBsaWNhdGlvbnMvKmRpYWdub3N0
aWMgaW1hZ2luZy9wYXRob2xvZ3k8L2tleXdvcmQ+PGtleXdvcmQ+UmVhbC1UaW1lIFBvbHltZXJh
c2UgQ2hhaW4gUmVhY3Rpb248L2tleXdvcmQ+PGtleXdvcmQ+UmV0cm9zcGVjdGl2ZSBTdHVkaWVz
PC9rZXl3b3JkPjxrZXl3b3JkPipUb21vZ3JhcGh5LCBYLVJheSBDb21wdXRlZDwva2V5d29yZD48
a2V5d29yZD5Zb3VuZyBBZHVsdDwva2V5d29yZD48L2tleXdvcmRzPjxkYXRlcz48eWVhcj4yMDIw
PC95ZWFyPjxwdWItZGF0ZXM+PGRhdGU+QXByPC9kYXRlPjwvcHViLWRhdGVzPjwvZGF0ZXM+PGlz
Ym4+MTUyNy0xMzE1IChFbGVjdHJvbmljKSYjeEQ7MDAzMy04NDE5IChMaW5raW5nKTwvaXNibj48
YWNjZXNzaW9uLW51bT4zMjAyNzU3MzwvYWNjZXNzaW9uLW51bT48dXJscz48cmVsYXRlZC11cmxz
Pjx1cmw+aHR0cHM6Ly93d3cubmNiaS5ubG0ubmloLmdvdi9wdWJtZWQvMzIwMjc1NzM8L3VybD48
L3JlbGF0ZWQtdXJscz48L3VybHM+PGN1c3RvbTI+UE1DNzIzMzM2NjwvY3VzdG9tMj48ZWxlY3Ry
b25pYy1yZXNvdXJjZS1udW0+MTAuMTE0OC9yYWRpb2wuMjAyMDIwMDI3NDwvZWxlY3Ryb25pYy1y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PEVuZE5vdGU+PENpdGU+PEF1dGhvcj5Tb25nPC9BdXRob3I+PFllYXI+MjAyMDwvWWVhcj48UmVj
TnVtPjE1PC9SZWNOdW0+PERpc3BsYXlUZXh0PjxzdHlsZSBmYWNlPSJzdXBlcnNjcmlwdCI+MjI8
L3N0eWxlPjwvRGlzcGxheVRleHQ+PHJlY29yZD48cmVjLW51bWJlcj4xNTwvcmVjLW51bWJlcj48
Zm9yZWlnbi1rZXlzPjxrZXkgYXBwPSJFTiIgZGItaWQ9ImV3dDlzZGQ5OXB4YTl2ZXd6d2J2enY1
MnhmMjJyZXhzcDk5ZiIgdGltZXN0YW1wPSIxNjAyMTIwNTk0Ij4xNTwva2V5PjwvZm9yZWlnbi1r
ZXlzPjxyZWYtdHlwZSBuYW1lPSJKb3VybmFsIEFydGljbGUiPjE3PC9yZWYtdHlwZT48Y29udHJp
YnV0b3JzPjxhdXRob3JzPjxhdXRob3I+U29uZywgRi48L2F1dGhvcj48YXV0aG9yPlNoaSwgTi48
L2F1dGhvcj48YXV0aG9yPlNoYW4sIEYuPC9hdXRob3I+PGF1dGhvcj5aaGFuZywgWi48L2F1dGhv
cj48YXV0aG9yPlNoZW4sIEouPC9hdXRob3I+PGF1dGhvcj5MdSwgSC48L2F1dGhvcj48YXV0aG9y
PkxpbmcsIFkuPC9hdXRob3I+PGF1dGhvcj5KaWFuZywgWS48L2F1dGhvcj48YXV0aG9yPlNoaSwg
WS48L2F1dGhvcj48L2F1dGhvcnM+PC9jb250cmlidXRvcnM+PGF1dGgtYWRkcmVzcz5Gcm9tIHRo
ZSBEZXBhcnRtZW50cyBvZiBSYWRpb2xvZ3kgKEYuIFNvbmcsIE4uUy4sIEYuIFNoYW4sIFouWi4s
IEouUy4sIFkuUy4pIGFuZCBJbmZlY3Rpb3VzIERpc2Vhc2UgKEguTC4sIFkuTC4pLCBTaGFuZ2hh
aSBQdWJsaWMgSGVhbHRoIENsaW5pY2FsIENlbnRlciwgTm8uIDI1MDEgQ2FvbGFuZyBSb2FkLCBK
aW5zaGFuIERpc3RyaWN0LCBTaGFuZ2hhaSAyMDE1MDgsIENoaW5hOyBEZXBhcnRtZW50IG9mIHRo
ZSBQcmluY2lwYWwmYXBvcztzIE9mZmljZSwgRnVkYW4gVW5pdmVyc2l0eSwgU2hhbmdoYWksIENo
aW5hIChaLlouKTsgQ2FuY2VyIENlbnRlciwgVW5pdmVyc2l0eSBvZiBNaWNoaWdhbiwgQW5uIEFy
Ym9yLCBNaWNoIChZLkouKTsgYW5kIFNoYW5naGFpIEtleSBMYWJvcmF0b3J5IG9mIE1vbGVjdWxh
ciBJbWFnaW5nLCBTaGFuZ2hhaSwgQ2hpbmEgKFkuUy4pLjwvYXV0aC1hZGRyZXNzPjx0aXRsZXM+
PHRpdGxlPkVtZXJnaW5nIDIwMTkgTm92ZWwgQ29yb25hdmlydXMgKDIwMTktbkNvVikgUG5ldW1v
bmlhPC90aXRsZT48c2Vjb25kYXJ5LXRpdGxlPlJhZGlvbG9neTwvc2Vjb25kYXJ5LXRpdGxlPjwv
dGl0bGVzPjxwZXJpb2RpY2FsPjxmdWxsLXRpdGxlPlJhZGlvbG9neTwvZnVsbC10aXRsZT48L3Bl
cmlvZGljYWw+PHBhZ2VzPjIxMC0yMTc8L3BhZ2VzPjx2b2x1bWU+Mjk1PC92b2x1bWU+PG51bWJl
cj4xPC9udW1iZXI+PGVkaXRpb24+MjAyMC8wMi8wNzwvZWRpdGlvbj48a2V5d29yZHM+PGtleXdv
cmQ+QWRvbGVzY2VudDwva2V5d29yZD48a2V5d29yZD5BZHVsdDwva2V5d29yZD48a2V5d29yZD5B
Z2UgRmFjdG9yczwva2V5d29yZD48a2V5d29yZD5CZXRhY29yb25hdmlydXMvKmlzb2xhdGlvbiAm
YW1wOyBwdXJpZmljYXRpb248L2tleXdvcmQ+PGtleXdvcmQ+Q2hpbmEvZXBpZGVtaW9sb2d5PC9r
ZXl3b3JkPjxrZXl3b3JkPkNsaW5pY2FsIExhYm9yYXRvcnkgVGVjaG5pcXVlczwva2V5d29yZD48
a2V5d29yZD5Db3JvbmF2aXJ1cyBJbmZlY3Rpb25zL2NvbXBsaWNhdGlvbnMvZGlhZ25vc2lzLypk
aWFnbm9zdGljIGltYWdpbmcvcGF0aG9sb2d5PC9rZXl3b3JkPjxrZXl3b3JkPkNvdWdoL2V0aW9s
b2d5PC9rZXl3b3JkPjxrZXl3b3JkPkZlbWFsZTwva2V5d29yZD48a2V5d29yZD5GZXZlci9ldGlv
bG9neTwva2V5d29yZD48a2V5d29yZD5IdW1hbnM8L2tleXdvcmQ+PGtleXdvcmQ+TGV1a29jeXRl
IENvdW50PC9rZXl3b3JkPjxrZXl3b3JkPkx1bmcvKmRpYWdub3N0aWMgaW1hZ2luZy9wYXRob2xv
Z3k8L2tleXdvcmQ+PGtleXdvcmQ+TWFsZTwva2V5d29yZD48a2V5d29yZD5NaWRkbGUgQWdlZDwv
a2V5d29yZD48a2V5d29yZD5QbmV1bW9uaWEsIFZpcmFsL2NvbXBsaWNhdGlvbnMvKmRpYWdub3N0
aWMgaW1hZ2luZy9wYXRob2xvZ3k8L2tleXdvcmQ+PGtleXdvcmQ+UmVhbC1UaW1lIFBvbHltZXJh
c2UgQ2hhaW4gUmVhY3Rpb248L2tleXdvcmQ+PGtleXdvcmQ+UmV0cm9zcGVjdGl2ZSBTdHVkaWVz
PC9rZXl3b3JkPjxrZXl3b3JkPipUb21vZ3JhcGh5LCBYLVJheSBDb21wdXRlZDwva2V5d29yZD48
a2V5d29yZD5Zb3VuZyBBZHVsdDwva2V5d29yZD48L2tleXdvcmRzPjxkYXRlcz48eWVhcj4yMDIw
PC95ZWFyPjxwdWItZGF0ZXM+PGRhdGU+QXByPC9kYXRlPjwvcHViLWRhdGVzPjwvZGF0ZXM+PGlz
Ym4+MTUyNy0xMzE1IChFbGVjdHJvbmljKSYjeEQ7MDAzMy04NDE5IChMaW5raW5nKTwvaXNibj48
YWNjZXNzaW9uLW51bT4zMjAyNzU3MzwvYWNjZXNzaW9uLW51bT48dXJscz48cmVsYXRlZC11cmxz
Pjx1cmw+aHR0cHM6Ly93d3cubmNiaS5ubG0ubmloLmdvdi9wdWJtZWQvMzIwMjc1NzM8L3VybD48
L3JlbGF0ZWQtdXJscz48L3VybHM+PGN1c3RvbTI+UE1DNzIzMzM2NjwvY3VzdG9tMj48ZWxlY3Ry
b25pYy1yZXNvdXJjZS1udW0+MTAuMTE0OC9yYWRpb2wuMjAyMDIwMDI3NDwvZWxlY3Ryb25pYy1y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AB86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826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0BED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9500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42FA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9DC6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E33E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EBB2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2430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6B5A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6C4C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B9AE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5.9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7978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0106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5.9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526962" w14:textId="469E47D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69C0ED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721BF9" w14:textId="03CB5E66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Huang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Y051bT4xNjwvUmVjTnVtPjxEaXNwbGF5VGV4dD48c3R5bGUgZmFjZT0ic3VwZXJzY3JpcHQiPjIz
PC9zdHlsZT48L0Rpc3BsYXlUZXh0PjxyZWNvcmQ+PHJlYy1udW1iZXI+MTY8L3JlYy1udW1iZXI+
PGZvcmVpZ24ta2V5cz48a2V5IGFwcD0iRU4iIGRiLWlkPSJld3Q5c2RkOTlweGE5dmV3endidnp2
NTJ4ZjIycmV4c3A5OWYiIHRpbWVzdGFtcD0iMTYwMjEyMDY0OCI+MTY8L2tleT48L2ZvcmVpZ24t
a2V5cz48cmVmLXR5cGUgbmFtZT0iSm91cm5hbCBBcnRpY2xlIj4xNzwvcmVmLXR5cGU+PGNvbnRy
aWJ1dG9ycz48YXV0aG9ycz48YXV0aG9yPkh1YW5nLCBDLjwvYXV0aG9yPjxhdXRob3I+V2FuZywg
WS48L2F1dGhvcj48YXV0aG9yPkxpLCBYLjwvYXV0aG9yPjxhdXRob3I+UmVuLCBMLjwvYXV0aG9y
PjxhdXRob3I+WmhhbywgSi48L2F1dGhvcj48YXV0aG9yPkh1LCBZLjwvYXV0aG9yPjxhdXRob3I+
WmhhbmcsIEwuPC9hdXRob3I+PGF1dGhvcj5GYW4sIEcuPC9hdXRob3I+PGF1dGhvcj5YdSwgSi48
L2F1dGhvcj48YXV0aG9yPkd1LCBYLjwvYXV0aG9yPjxhdXRob3I+Q2hlbmcsIFouPC9hdXRob3I+
PGF1dGhvcj5ZdSwgVC48L2F1dGhvcj48YXV0aG9yPlhpYSwgSi48L2F1dGhvcj48YXV0aG9yPldl
aSwgWS48L2F1dGhvcj48YXV0aG9yPld1LCBXLjwvYXV0aG9yPjxhdXRob3I+WGllLCBYLjwvYXV0
aG9yPjxhdXRob3I+WWluLCBXLjwvYXV0aG9yPjxhdXRob3I+TGksIEguPC9hdXRob3I+PGF1dGhv
cj5MaXUsIE0uPC9hdXRob3I+PGF1dGhvcj5YaWFvLCBZLjwvYXV0aG9yPjxhdXRob3I+R2FvLCBI
LjwvYXV0aG9yPjxhdXRob3I+R3VvLCBMLjwvYXV0aG9yPjxhdXRob3I+WGllLCBKLjwvYXV0aG9y
PjxhdXRob3I+V2FuZywgRy48L2F1dGhvcj48YXV0aG9yPkppYW5nLCBSLjwvYXV0aG9yPjxhdXRo
b3I+R2FvLCBaLjwvYXV0aG9yPjxhdXRob3I+SmluLCBRLjwvYXV0aG9yPjxhdXRob3I+V2FuZywg
Si48L2F1dGhvcj48YXV0aG9yPkNhbywgQi48L2F1dGhvcj48L2F1dGhvcnM+PC9jb250cmlidXRv
cnM+PGF1dGgtYWRkcmVzcz5KaW4gWWluLXRhbiBIb3NwaXRhbCwgV3VoYW4sIENoaW5hLiYjeEQ7
RGVwYXJ0bWVudCBvZiBQdWxtb25hcnkgYW5kIENyaXRpY2FsIENhcmUgTWVkaWNpbmUsIENlbnRl
ciBvZiBSZXNwaXJhdG9yeSBNZWRpY2luZSwgTmF0aW9uYWwgQ2xpbmljYWwgUmVzZWFyY2ggQ2Vu
dGVyIGZvciBSZXNwaXJhdG9yeSBEaXNlYXNlcywgQ2hpbmEtSmFwYW4gRnJpZW5kc2hpcCBIb3Nw
aXRhbCwgQmVpamluZywgQ2hpbmE7IEluc3RpdHV0ZSBvZiBSZXNwaXJhdG9yeSBNZWRpY2luZSwg
Q2hpbmVzZSBBY2FkZW15IG9mIE1lZGljYWwgU2NpZW5jZXMsIFBla2luZyBVbmlvbiBNZWRpY2Fs
IENvbGxlZ2UsIEJlaWppbmcsIENoaW5hOyBEZXBhcnRtZW50IG9mIFJlc3BpcmF0b3J5IE1lZGlj
aW5lLCBDYXBpdGFsIE1lZGljYWwgVW5pdmVyc2l0eSwgQmVpamluZywgQ2hpbmEuJiN4RDtDbGlu
aWNhbCBhbmQgUmVzZWFyY2ggQ2VudGVyIG9mIEluZmVjdGlvdXMgRGlzZWFzZXMsIEJlaWppbmcg
RGl0YW4gSG9zcGl0YWwsIENhcGl0YWwgTWVkaWNhbCBVbml2ZXJzaXR5LCBCZWlqaW5nLCBDaGlu
YS4mI3hEO05IQyBLZXkgTGFib3JhdG9yeSBvZiBTeXN0ZW1zIEJpb2xvZ3kgb2YgUGF0aG9nZW5z
IGFuZCBDaHJpc3RvcGhlIE1lcmlldXggTGFib3JhdG9yeSwgSW5zdGl0dXRlIG9mIFBhdGhvZ2Vu
IEJpb2xvZ3ksIENoaW5lc2UgQWNhZGVteSBvZiBNZWRpY2FsIFNjaWVuY2VzIGFuZCBQZWtpbmcg
VW5pb24gTWVkaWNhbCBDb2xsZWdlLCBCZWlqaW5nLCBDaGluYS4mI3hEO1RvbmdqaSBIb3NwaXRh
bCwgVG9uZ2ppIE1lZGljYWwgQ29sbGVnZSwgSHVhemhvbmcgVW5pdmVyc2l0eSBvZiBTY2llbmNl
IGFuZCBUZWNobm9sb2d5LCBXdWhhbiwgQ2hpbmEuJiN4RDtEZXBhcnRtZW50IG9mIFB1bG1vbmFy
eSBhbmQgQ3JpdGljYWwgQ2FyZSBNZWRpY2luZSwgVGhlIENlbnRyYWwgSG9zcGl0YWwgb2YgV3Vo
YW4sIFRvbmdqaSBNZWRpY2FsIENvbGxlZ2UsIEh1YXpob25nIFVuaXZlcnNpdHkgb2YgU2NpZW5j
ZSBhbmQgVGVjaG5vbG9neSwgV3VoYW4sIENoaW5hLiYjeEQ7RGVwYXJ0bWVudCBvZiBQdWxtb25h
cnkgYW5kIENyaXRpY2FsIENhcmUgTWVkaWNpbmUsIENlbnRlciBvZiBSZXNwaXJhdG9yeSBNZWRp
Y2luZSwgTmF0aW9uYWwgQ2xpbmljYWwgUmVzZWFyY2ggQ2VudGVyIGZvciBSZXNwaXJhdG9yeSBE
aXNlYXNlcywgQ2hpbmEtSmFwYW4gRnJpZW5kc2hpcCBIb3NwaXRhbCwgQmVpamluZywgQ2hpbmE7
IEluc3RpdHV0ZSBvZiBDbGluaWNhbCBNZWRpY2FsIFNjaWVuY2VzLCBDaGluYS1KYXBhbiBGcmll
bmRzaGlwIEhvc3BpdGFsLCBCZWlqaW5nLCBDaGluYTsgSW5zdGl0dXRlIG9mIFJlc3BpcmF0b3J5
IE1lZGljaW5lLCBDaGluZXNlIEFjYWRlbXkgb2YgTWVkaWNhbCBTY2llbmNlcywgUGVraW5nIFVu
aW9uIE1lZGljYWwgQ29sbGVnZSwgQmVpamluZywgQ2hpbmEuJiN4RDtUc2luZ2h1YSBVbml2ZXJz
aXR5IFNjaG9vbCBvZiBNZWRpY2luZSwgQmVpamluZywgQ2hpbmEuJiN4RDtEZXBhcnRtZW50IG9m
IFJlc3BpcmF0b3J5IG1lZGljaW5lLCBaaG9uZ25hbiBIb3NwaXRhbCBvZiBXdWhhbiBVbml2ZXJz
aXR5LCBXdWhhbiwgQ2hpbmEuJiN4RDtEZXBhcnRtZW50IG9mIFJhZGlvbG9neSwgQ2hpbmEtSmFw
YW4gRnJpZW5kc2hpcCBIb3NwaXRhbCwgQmVpamluZywgQ2hpbmEuJiN4RDtJbnN0aXR1dGUgb2Yg
TGFib3JhdG9yeSBBbmltYWwgU2NpZW5jZSwgQ2hpbmVzZSBBY2FkZW15IG9mIE1lZGljYWwgU2Np
ZW5jZXMgYW5kIFBla2luZyBVbmlvbiBNZWRpY2FsIENvbGxlZ2UsIEJlaWppbmcsIENoaW5hLiYj
eEQ7RGVwYXJ0bWVudCBvZiBQdWxtb25hcnkgYW5kIENyaXRpY2FsIENhcmUgTWVkaWNpbmUsIFBl
a2luZyBVbml2ZXJzaXR5IEZpcnN0IEhvc3BpdGFsLCBCZWlqaW5nLCBDaGluYS4mI3hEO0RlcGFy
dG1lbnQgb2YgUHVsbW9uYXJ5IGFuZCBDcml0aWNhbCBDYXJlIE1lZGljaW5lLCBQZWtpbmcgVW5p
dmVyc2l0eSBQZW9wbGUmYXBvcztzIEhvc3BpdGFsLCBCZWlqaW5nLCBDaGluYS4mI3hEO05IQyBL
ZXkgTGFib3JhdG9yeSBvZiBTeXN0ZW1zIEJpb2xvZ3kgb2YgUGF0aG9nZW5zIGFuZCBDaHJpc3Rv
cGhlIE1lcmlldXggTGFib3JhdG9yeSwgSW5zdGl0dXRlIG9mIFBhdGhvZ2VuIEJpb2xvZ3ksIENo
aW5lc2UgQWNhZGVteSBvZiBNZWRpY2FsIFNjaWVuY2VzIGFuZCBQZWtpbmcgVW5pb24gTWVkaWNh
bCBDb2xsZWdlLCBCZWlqaW5nLCBDaGluYS4gRWxlY3Ryb25pYyBhZGRyZXNzOiB3YW5nancyOEAx
NjMuY29tLiYjeEQ7RGVwYXJ0bWVudCBvZiBQdWxtb25hcnkgYW5kIENyaXRpY2FsIENhcmUgTWVk
aWNpbmUsIENlbnRlciBvZiBSZXNwaXJhdG9yeSBNZWRpY2luZSwgTmF0aW9uYWwgQ2xpbmljYWwg
UmVzZWFyY2ggQ2VudGVyIGZvciBSZXNwaXJhdG9yeSBEaXNlYXNlcywgQ2hpbmEtSmFwYW4gRnJp
ZW5kc2hpcCBIb3NwaXRhbCwgQmVpamluZywgQ2hpbmE7IEluc3RpdHV0ZSBvZiBSZXNwaXJhdG9y
eSBNZWRpY2luZSwgQ2hpbmVzZSBBY2FkZW15IG9mIE1lZGljYWwgU2NpZW5jZXMsIFBla2luZyBV
bmlvbiBNZWRpY2FsIENvbGxlZ2UsIEJlaWppbmcsIENoaW5hOyBEZXBhcnRtZW50IG9mIFJlc3Bp
cmF0b3J5IE1lZGljaW5lLCBDYXBpdGFsIE1lZGljYWwgVW5pdmVyc2l0eSwgQmVpamluZywgQ2hp
bmE7IFRzaW5naHVhIFVuaXZlcnNpdHktUGVraW5nIFVuaXZlcnNpdHkgSm9pbnQgQ2VudGVyIGZv
ciBMaWZlIFNjaWVuY2VzLCBCZWlqaW5nLCBDaGluYS4gRWxlY3Ryb25pYyBhZGRyZXNzOiBjYW9i
aW5fYmVuQDE2My5jb20uPC9hdXRoLWFkZHJlc3M+PHRpdGxlcz48dGl0bGU+Q2xpbmljYWwgZmVh
dHVyZXMgb2YgcGF0aWVudHMgaW5mZWN0ZWQgd2l0aCAyMDE5IG5vdmVsIGNvcm9uYXZpcnVzIGlu
IFd1aGFuLCBDaGluYTwvdGl0bGU+PHNlY29uZGFyeS10aXRsZT5MYW5jZXQ8L3NlY29uZGFyeS10
aXRsZT48L3RpdGxlcz48cGVyaW9kaWNhbD48ZnVsbC10aXRsZT5MYW5jZXQ8L2Z1bGwtdGl0bGU+
PC9wZXJpb2RpY2FsPjxwYWdlcz40OTctNTA2PC9wYWdlcz48dm9sdW1lPjM5NTwvdm9sdW1lPjxu
dW1iZXI+MTAyMjM8L251bWJlcj48ZWRpdGlvbj4yMDIwLzAxLzI4PC9lZGl0aW9uPjxrZXl3b3Jk
cz48a2V5d29yZD5BZHVsdDwva2V5d29yZD48a2V5d29yZD5BZ2UgRGlzdHJpYnV0aW9uPC9rZXl3
b3JkPjxrZXl3b3JkPkFnZWQ8L2tleXdvcmQ+PGtleXdvcmQ+Q2hpbmEvZXBpZGVtaW9sb2d5PC9r
ZXl3b3JkPjxrZXl3b3JkPkNvbW9yYmlkaXR5PC9rZXl3b3JkPjxrZXl3b3JkPkNvcm9uYXZpcnVz
IEluZmVjdGlvbnMvY29tcGxpY2F0aW9ucy8qZGlhZ25vc2lzLyplcGlkZW1pb2xvZ3kvdHJhbnNt
aXNzaW9uPC9rZXl3b3JkPjxrZXl3b3JkPkNvdWdoL2VwaWRlbWlvbG9neS92aXJvbG9neTwva2V5
d29yZD48a2V5d29yZD5GZW1hbGU8L2tleXdvcmQ+PGtleXdvcmQ+RmV2ZXIvZXBpZGVtaW9sb2d5
L3Zpcm9sb2d5PC9rZXl3b3JkPjxrZXl3b3JkPkhvc3BpdGFsaXphdGlvbi9zdGF0aXN0aWNzICZh
bXA7IG51bWVyaWNhbCBkYXRhPC9rZXl3b3JkPjxrZXl3b3JkPkh1bWFuczwva2V5d29yZD48a2V5
d29yZD5JbnRlbnNpdmUgQ2FyZSBVbml0cy9zdGF0aXN0aWNzICZhbXA7IG51bWVyaWNhbCBkYXRh
PC9rZXl3b3JkPjxrZXl3b3JkPk1hbGU8L2tleXdvcmQ+PGtleXdvcmQ+TWlkZGxlIEFnZWQ8L2tl
eXdvcmQ+PGtleXdvcmQ+TXlhbGdpYS9lcGlkZW1pb2xvZ3kvdmlyb2xvZ3k8L2tleXdvcmQ+PGtl
eXdvcmQ+UG5ldW1vbmlhLCBWaXJhbC9jb21wbGljYXRpb25zLypkaWFnbm9zaXMvKmVwaWRlbWlv
bG9neS90cmFuc21pc3Npb248L2tleXdvcmQ+PGtleXdvcmQ+UHJvZ25vc2lzPC9rZXl3b3JkPjxr
ZXl3b3JkPlJhZGlvZ3JhcGh5LCBUaG9yYWNpYzwva2V5d29yZD48a2V5d29yZD5SZXNwaXJhdG9y
eSBEaXN0cmVzcyBTeW5kcm9tZSwgQWR1bHQvZXBpZGVtaW9sb2d5L3Zpcm9sb2d5PC9rZXl3b3Jk
PjxrZXl3b3JkPlRpbWUgRmFjdG9yczwva2V5d29yZD48a2V5d29yZD5Ub21vZ3JhcGh5LCBYLVJh
eSBDb21wdXRlZDwva2V5d29yZD48a2V5d29yZD5Zb3VuZyBBZHVsdDwva2V5d29yZD48L2tleXdv
cmRzPjxkYXRlcz48eWVhcj4yMDIwPC95ZWFyPjxwdWItZGF0ZXM+PGRhdGU+RmViIDE1PC9kYXRl
PjwvcHViLWRhdGVzPjwvZGF0ZXM+PGlzYm4+MTQ3NC01NDdYIChFbGVjdHJvbmljKSYjeEQ7MDE0
MC02NzM2IChMaW5raW5nKTwvaXNibj48YWNjZXNzaW9uLW51bT4zMTk4NjI2NDwvYWNjZXNzaW9u
LW51bT48dXJscz48cmVsYXRlZC11cmxzPjx1cmw+aHR0cHM6Ly93d3cubmNiaS5ubG0ubmloLmdv
di9wdWJtZWQvMzE5ODYyNjQ8L3VybD48L3JlbGF0ZWQtdXJscz48L3VybHM+PGN1c3RvbTI+UE1D
NzE1OTI5OTwvY3VzdG9tMj48ZWxlY3Ryb25pYy1yZXNvdXJjZS1udW0+MTAuMTAxNi9TMDE0MC02
NzM2KDIwKTMwMTgzLTU8L2VsZWN0cm9uaWMtcmVzb3VyY2UtbnVtPjwvcmVjb3JkPjwvQ2l0ZT48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Y051bT4xNjwvUmVjTnVtPjxEaXNwbGF5VGV4dD48c3R5bGUgZmFjZT0ic3VwZXJzY3JpcHQiPjIz
PC9zdHlsZT48L0Rpc3BsYXlUZXh0PjxyZWNvcmQ+PHJlYy1udW1iZXI+MTY8L3JlYy1udW1iZXI+
PGZvcmVpZ24ta2V5cz48a2V5IGFwcD0iRU4iIGRiLWlkPSJld3Q5c2RkOTlweGE5dmV3endidnp2
NTJ4ZjIycmV4c3A5OWYiIHRpbWVzdGFtcD0iMTYwMjEyMDY0OCI+MTY8L2tleT48L2ZvcmVpZ24t
a2V5cz48cmVmLXR5cGUgbmFtZT0iSm91cm5hbCBBcnRpY2xlIj4xNzwvcmVmLXR5cGU+PGNvbnRy
aWJ1dG9ycz48YXV0aG9ycz48YXV0aG9yPkh1YW5nLCBDLjwvYXV0aG9yPjxhdXRob3I+V2FuZywg
WS48L2F1dGhvcj48YXV0aG9yPkxpLCBYLjwvYXV0aG9yPjxhdXRob3I+UmVuLCBMLjwvYXV0aG9y
PjxhdXRob3I+WmhhbywgSi48L2F1dGhvcj48YXV0aG9yPkh1LCBZLjwvYXV0aG9yPjxhdXRob3I+
WmhhbmcsIEwuPC9hdXRob3I+PGF1dGhvcj5GYW4sIEcuPC9hdXRob3I+PGF1dGhvcj5YdSwgSi48
L2F1dGhvcj48YXV0aG9yPkd1LCBYLjwvYXV0aG9yPjxhdXRob3I+Q2hlbmcsIFouPC9hdXRob3I+
PGF1dGhvcj5ZdSwgVC48L2F1dGhvcj48YXV0aG9yPlhpYSwgSi48L2F1dGhvcj48YXV0aG9yPldl
aSwgWS48L2F1dGhvcj48YXV0aG9yPld1LCBXLjwvYXV0aG9yPjxhdXRob3I+WGllLCBYLjwvYXV0
aG9yPjxhdXRob3I+WWluLCBXLjwvYXV0aG9yPjxhdXRob3I+TGksIEguPC9hdXRob3I+PGF1dGhv
cj5MaXUsIE0uPC9hdXRob3I+PGF1dGhvcj5YaWFvLCBZLjwvYXV0aG9yPjxhdXRob3I+R2FvLCBI
LjwvYXV0aG9yPjxhdXRob3I+R3VvLCBMLjwvYXV0aG9yPjxhdXRob3I+WGllLCBKLjwvYXV0aG9y
PjxhdXRob3I+V2FuZywgRy48L2F1dGhvcj48YXV0aG9yPkppYW5nLCBSLjwvYXV0aG9yPjxhdXRo
b3I+R2FvLCBaLjwvYXV0aG9yPjxhdXRob3I+SmluLCBRLjwvYXV0aG9yPjxhdXRob3I+V2FuZywg
Si48L2F1dGhvcj48YXV0aG9yPkNhbywgQi48L2F1dGhvcj48L2F1dGhvcnM+PC9jb250cmlidXRv
cnM+PGF1dGgtYWRkcmVzcz5KaW4gWWluLXRhbiBIb3NwaXRhbCwgV3VoYW4sIENoaW5hLiYjeEQ7
RGVwYXJ0bWVudCBvZiBQdWxtb25hcnkgYW5kIENyaXRpY2FsIENhcmUgTWVkaWNpbmUsIENlbnRl
ciBvZiBSZXNwaXJhdG9yeSBNZWRpY2luZSwgTmF0aW9uYWwgQ2xpbmljYWwgUmVzZWFyY2ggQ2Vu
dGVyIGZvciBSZXNwaXJhdG9yeSBEaXNlYXNlcywgQ2hpbmEtSmFwYW4gRnJpZW5kc2hpcCBIb3Nw
aXRhbCwgQmVpamluZywgQ2hpbmE7IEluc3RpdHV0ZSBvZiBSZXNwaXJhdG9yeSBNZWRpY2luZSwg
Q2hpbmVzZSBBY2FkZW15IG9mIE1lZGljYWwgU2NpZW5jZXMsIFBla2luZyBVbmlvbiBNZWRpY2Fs
IENvbGxlZ2UsIEJlaWppbmcsIENoaW5hOyBEZXBhcnRtZW50IG9mIFJlc3BpcmF0b3J5IE1lZGlj
aW5lLCBDYXBpdGFsIE1lZGljYWwgVW5pdmVyc2l0eSwgQmVpamluZywgQ2hpbmEuJiN4RDtDbGlu
aWNhbCBhbmQgUmVzZWFyY2ggQ2VudGVyIG9mIEluZmVjdGlvdXMgRGlzZWFzZXMsIEJlaWppbmcg
RGl0YW4gSG9zcGl0YWwsIENhcGl0YWwgTWVkaWNhbCBVbml2ZXJzaXR5LCBCZWlqaW5nLCBDaGlu
YS4mI3hEO05IQyBLZXkgTGFib3JhdG9yeSBvZiBTeXN0ZW1zIEJpb2xvZ3kgb2YgUGF0aG9nZW5z
IGFuZCBDaHJpc3RvcGhlIE1lcmlldXggTGFib3JhdG9yeSwgSW5zdGl0dXRlIG9mIFBhdGhvZ2Vu
IEJpb2xvZ3ksIENoaW5lc2UgQWNhZGVteSBvZiBNZWRpY2FsIFNjaWVuY2VzIGFuZCBQZWtpbmcg
VW5pb24gTWVkaWNhbCBDb2xsZWdlLCBCZWlqaW5nLCBDaGluYS4mI3hEO1RvbmdqaSBIb3NwaXRh
bCwgVG9uZ2ppIE1lZGljYWwgQ29sbGVnZSwgSHVhemhvbmcgVW5pdmVyc2l0eSBvZiBTY2llbmNl
IGFuZCBUZWNobm9sb2d5LCBXdWhhbiwgQ2hpbmEuJiN4RDtEZXBhcnRtZW50IG9mIFB1bG1vbmFy
eSBhbmQgQ3JpdGljYWwgQ2FyZSBNZWRpY2luZSwgVGhlIENlbnRyYWwgSG9zcGl0YWwgb2YgV3Vo
YW4sIFRvbmdqaSBNZWRpY2FsIENvbGxlZ2UsIEh1YXpob25nIFVuaXZlcnNpdHkgb2YgU2NpZW5j
ZSBhbmQgVGVjaG5vbG9neSwgV3VoYW4sIENoaW5hLiYjeEQ7RGVwYXJ0bWVudCBvZiBQdWxtb25h
cnkgYW5kIENyaXRpY2FsIENhcmUgTWVkaWNpbmUsIENlbnRlciBvZiBSZXNwaXJhdG9yeSBNZWRp
Y2luZSwgTmF0aW9uYWwgQ2xpbmljYWwgUmVzZWFyY2ggQ2VudGVyIGZvciBSZXNwaXJhdG9yeSBE
aXNlYXNlcywgQ2hpbmEtSmFwYW4gRnJpZW5kc2hpcCBIb3NwaXRhbCwgQmVpamluZywgQ2hpbmE7
IEluc3RpdHV0ZSBvZiBDbGluaWNhbCBNZWRpY2FsIFNjaWVuY2VzLCBDaGluYS1KYXBhbiBGcmll
bmRzaGlwIEhvc3BpdGFsLCBCZWlqaW5nLCBDaGluYTsgSW5zdGl0dXRlIG9mIFJlc3BpcmF0b3J5
IE1lZGljaW5lLCBDaGluZXNlIEFjYWRlbXkgb2YgTWVkaWNhbCBTY2llbmNlcywgUGVraW5nIFVu
aW9uIE1lZGljYWwgQ29sbGVnZSwgQmVpamluZywgQ2hpbmEuJiN4RDtUc2luZ2h1YSBVbml2ZXJz
aXR5IFNjaG9vbCBvZiBNZWRpY2luZSwgQmVpamluZywgQ2hpbmEuJiN4RDtEZXBhcnRtZW50IG9m
IFJlc3BpcmF0b3J5IG1lZGljaW5lLCBaaG9uZ25hbiBIb3NwaXRhbCBvZiBXdWhhbiBVbml2ZXJz
aXR5LCBXdWhhbiwgQ2hpbmEuJiN4RDtEZXBhcnRtZW50IG9mIFJhZGlvbG9neSwgQ2hpbmEtSmFw
YW4gRnJpZW5kc2hpcCBIb3NwaXRhbCwgQmVpamluZywgQ2hpbmEuJiN4RDtJbnN0aXR1dGUgb2Yg
TGFib3JhdG9yeSBBbmltYWwgU2NpZW5jZSwgQ2hpbmVzZSBBY2FkZW15IG9mIE1lZGljYWwgU2Np
ZW5jZXMgYW5kIFBla2luZyBVbmlvbiBNZWRpY2FsIENvbGxlZ2UsIEJlaWppbmcsIENoaW5hLiYj
eEQ7RGVwYXJ0bWVudCBvZiBQdWxtb25hcnkgYW5kIENyaXRpY2FsIENhcmUgTWVkaWNpbmUsIFBl
a2luZyBVbml2ZXJzaXR5IEZpcnN0IEhvc3BpdGFsLCBCZWlqaW5nLCBDaGluYS4mI3hEO0RlcGFy
dG1lbnQgb2YgUHVsbW9uYXJ5IGFuZCBDcml0aWNhbCBDYXJlIE1lZGljaW5lLCBQZWtpbmcgVW5p
dmVyc2l0eSBQZW9wbGUmYXBvcztzIEhvc3BpdGFsLCBCZWlqaW5nLCBDaGluYS4mI3hEO05IQyBL
ZXkgTGFib3JhdG9yeSBvZiBTeXN0ZW1zIEJpb2xvZ3kgb2YgUGF0aG9nZW5zIGFuZCBDaHJpc3Rv
cGhlIE1lcmlldXggTGFib3JhdG9yeSwgSW5zdGl0dXRlIG9mIFBhdGhvZ2VuIEJpb2xvZ3ksIENo
aW5lc2UgQWNhZGVteSBvZiBNZWRpY2FsIFNjaWVuY2VzIGFuZCBQZWtpbmcgVW5pb24gTWVkaWNh
bCBDb2xsZWdlLCBCZWlqaW5nLCBDaGluYS4gRWxlY3Ryb25pYyBhZGRyZXNzOiB3YW5nancyOEAx
NjMuY29tLiYjeEQ7RGVwYXJ0bWVudCBvZiBQdWxtb25hcnkgYW5kIENyaXRpY2FsIENhcmUgTWVk
aWNpbmUsIENlbnRlciBvZiBSZXNwaXJhdG9yeSBNZWRpY2luZSwgTmF0aW9uYWwgQ2xpbmljYWwg
UmVzZWFyY2ggQ2VudGVyIGZvciBSZXNwaXJhdG9yeSBEaXNlYXNlcywgQ2hpbmEtSmFwYW4gRnJp
ZW5kc2hpcCBIb3NwaXRhbCwgQmVpamluZywgQ2hpbmE7IEluc3RpdHV0ZSBvZiBSZXNwaXJhdG9y
eSBNZWRpY2luZSwgQ2hpbmVzZSBBY2FkZW15IG9mIE1lZGljYWwgU2NpZW5jZXMsIFBla2luZyBV
bmlvbiBNZWRpY2FsIENvbGxlZ2UsIEJlaWppbmcsIENoaW5hOyBEZXBhcnRtZW50IG9mIFJlc3Bp
cmF0b3J5IE1lZGljaW5lLCBDYXBpdGFsIE1lZGljYWwgVW5pdmVyc2l0eSwgQmVpamluZywgQ2hp
bmE7IFRzaW5naHVhIFVuaXZlcnNpdHktUGVraW5nIFVuaXZlcnNpdHkgSm9pbnQgQ2VudGVyIGZv
ciBMaWZlIFNjaWVuY2VzLCBCZWlqaW5nLCBDaGluYS4gRWxlY3Ryb25pYyBhZGRyZXNzOiBjYW9i
aW5fYmVuQDE2My5jb20uPC9hdXRoLWFkZHJlc3M+PHRpdGxlcz48dGl0bGU+Q2xpbmljYWwgZmVh
dHVyZXMgb2YgcGF0aWVudHMgaW5mZWN0ZWQgd2l0aCAyMDE5IG5vdmVsIGNvcm9uYXZpcnVzIGlu
IFd1aGFuLCBDaGluYTwvdGl0bGU+PHNlY29uZGFyeS10aXRsZT5MYW5jZXQ8L3NlY29uZGFyeS10
aXRsZT48L3RpdGxlcz48cGVyaW9kaWNhbD48ZnVsbC10aXRsZT5MYW5jZXQ8L2Z1bGwtdGl0bGU+
PC9wZXJpb2RpY2FsPjxwYWdlcz40OTctNTA2PC9wYWdlcz48dm9sdW1lPjM5NTwvdm9sdW1lPjxu
dW1iZXI+MTAyMjM8L251bWJlcj48ZWRpdGlvbj4yMDIwLzAxLzI4PC9lZGl0aW9uPjxrZXl3b3Jk
cz48a2V5d29yZD5BZHVsdDwva2V5d29yZD48a2V5d29yZD5BZ2UgRGlzdHJpYnV0aW9uPC9rZXl3
b3JkPjxrZXl3b3JkPkFnZWQ8L2tleXdvcmQ+PGtleXdvcmQ+Q2hpbmEvZXBpZGVtaW9sb2d5PC9r
ZXl3b3JkPjxrZXl3b3JkPkNvbW9yYmlkaXR5PC9rZXl3b3JkPjxrZXl3b3JkPkNvcm9uYXZpcnVz
IEluZmVjdGlvbnMvY29tcGxpY2F0aW9ucy8qZGlhZ25vc2lzLyplcGlkZW1pb2xvZ3kvdHJhbnNt
aXNzaW9uPC9rZXl3b3JkPjxrZXl3b3JkPkNvdWdoL2VwaWRlbWlvbG9neS92aXJvbG9neTwva2V5
d29yZD48a2V5d29yZD5GZW1hbGU8L2tleXdvcmQ+PGtleXdvcmQ+RmV2ZXIvZXBpZGVtaW9sb2d5
L3Zpcm9sb2d5PC9rZXl3b3JkPjxrZXl3b3JkPkhvc3BpdGFsaXphdGlvbi9zdGF0aXN0aWNzICZh
bXA7IG51bWVyaWNhbCBkYXRhPC9rZXl3b3JkPjxrZXl3b3JkPkh1bWFuczwva2V5d29yZD48a2V5
d29yZD5JbnRlbnNpdmUgQ2FyZSBVbml0cy9zdGF0aXN0aWNzICZhbXA7IG51bWVyaWNhbCBkYXRh
PC9rZXl3b3JkPjxrZXl3b3JkPk1hbGU8L2tleXdvcmQ+PGtleXdvcmQ+TWlkZGxlIEFnZWQ8L2tl
eXdvcmQ+PGtleXdvcmQ+TXlhbGdpYS9lcGlkZW1pb2xvZ3kvdmlyb2xvZ3k8L2tleXdvcmQ+PGtl
eXdvcmQ+UG5ldW1vbmlhLCBWaXJhbC9jb21wbGljYXRpb25zLypkaWFnbm9zaXMvKmVwaWRlbWlv
bG9neS90cmFuc21pc3Npb248L2tleXdvcmQ+PGtleXdvcmQ+UHJvZ25vc2lzPC9rZXl3b3JkPjxr
ZXl3b3JkPlJhZGlvZ3JhcGh5LCBUaG9yYWNpYzwva2V5d29yZD48a2V5d29yZD5SZXNwaXJhdG9y
eSBEaXN0cmVzcyBTeW5kcm9tZSwgQWR1bHQvZXBpZGVtaW9sb2d5L3Zpcm9sb2d5PC9rZXl3b3Jk
PjxrZXl3b3JkPlRpbWUgRmFjdG9yczwva2V5d29yZD48a2V5d29yZD5Ub21vZ3JhcGh5LCBYLVJh
eSBDb21wdXRlZDwva2V5d29yZD48a2V5d29yZD5Zb3VuZyBBZHVsdDwva2V5d29yZD48L2tleXdv
cmRzPjxkYXRlcz48eWVhcj4yMDIwPC95ZWFyPjxwdWItZGF0ZXM+PGRhdGU+RmViIDE1PC9kYXRl
PjwvcHViLWRhdGVzPjwvZGF0ZXM+PGlzYm4+MTQ3NC01NDdYIChFbGVjdHJvbmljKSYjeEQ7MDE0
MC02NzM2IChMaW5raW5nKTwvaXNibj48YWNjZXNzaW9uLW51bT4zMTk4NjI2NDwvYWNjZXNzaW9u
LW51bT48dXJscz48cmVsYXRlZC11cmxzPjx1cmw+aHR0cHM6Ly93d3cubmNiaS5ubG0ubmloLmdv
di9wdWJtZWQvMzE5ODYyNjQ8L3VybD48L3JlbGF0ZWQtdXJscz48L3VybHM+PGN1c3RvbTI+UE1D
NzE1OTI5OTwvY3VzdG9tMj48ZWxlY3Ryb25pYy1yZXNvdXJjZS1udW0+MTAuMTAxNi9TMDE0MC02
NzM2KDIwKTMwMTgzLTU8L2VsZWN0cm9uaWMtcmVzb3VyY2UtbnVtPjwvcmVjb3JkPjwvQ2l0ZT48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A7D0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E6B1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30E5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E82A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B894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2C3B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FBB2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0BE0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B437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CBCF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EF48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C516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08A8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2.5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3874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E6F042" w14:textId="65980264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092F37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F2E392" w14:textId="79AE7A0A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Chung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PEVuZE5vdGU+PENpdGU+PEF1dGhvcj5DaHVuZzwvQXV0aG9yPjxZZWFyPjIwMjA8L1llYXI+PFJl
Y051bT4xNzwvUmVjTnVtPjxEaXNwbGF5VGV4dD48c3R5bGUgZmFjZT0ic3VwZXJzY3JpcHQiPjI0
PC9zdHlsZT48L0Rpc3BsYXlUZXh0PjxyZWNvcmQ+PHJlYy1udW1iZXI+MTc8L3JlYy1udW1iZXI+
PGZvcmVpZ24ta2V5cz48a2V5IGFwcD0iRU4iIGRiLWlkPSJld3Q5c2RkOTlweGE5dmV3endidnp2
NTJ4ZjIycmV4c3A5OWYiIHRpbWVzdGFtcD0iMTYwMjEyMDcyNCI+MTc8L2tleT48L2ZvcmVpZ24t
a2V5cz48cmVmLXR5cGUgbmFtZT0iSm91cm5hbCBBcnRpY2xlIj4xNzwvcmVmLXR5cGU+PGNvbnRy
aWJ1dG9ycz48YXV0aG9ycz48YXV0aG9yPkNodW5nLCBNLjwvYXV0aG9yPjxhdXRob3I+QmVybmhl
aW0sIEEuPC9hdXRob3I+PGF1dGhvcj5NZWksIFguPC9hdXRob3I+PGF1dGhvcj5aaGFuZywgTi48
L2F1dGhvcj48YXV0aG9yPkh1YW5nLCBNLjwvYXV0aG9yPjxhdXRob3I+WmVuZywgWC48L2F1dGhv
cj48YXV0aG9yPkN1aSwgSi48L2F1dGhvcj48YXV0aG9yPlh1LCBXLjwvYXV0aG9yPjxhdXRob3I+
WWFuZywgWS48L2F1dGhvcj48YXV0aG9yPkZheWFkLCBaLiBBLjwvYXV0aG9yPjxhdXRob3I+SmFj
b2JpLCBBLjwvYXV0aG9yPjxhdXRob3I+TGksIEsuPC9hdXRob3I+PGF1dGhvcj5MaSwgUy48L2F1
dGhvcj48YXV0aG9yPlNoYW4sIEguPC9hdXRob3I+PC9hdXRob3JzPjwvY29udHJpYnV0b3JzPjxh
dXRoLWFkZHJlc3M+RnJvbSB0aGUgRGVwYXJ0bWVudCBvZiBEaWFnbm9zdGljLCBNb2xlY3VsYXIs
IGFuZCBJbnRlcnZlbnRpb25hbCBSYWRpb2xvZ3kgKE0uQy4sIEEuQi4sIE0uSC4sIFouQS5GLiwg
QS5KLikgYW5kIEJpb01lZGljYWwgRW5naW5lZXJpbmcgYW5kIEltYWdpbmcgSW5zdGl0dXRlIChY
Lk0uLCBZLlkuLCBaLkEuRi4pLCBJY2FobiBTY2hvb2wgb2YgTWVkaWNpbmUgYXQgTW91bnQgU2lu
YWksIE5ldyBZb3JrLCBOWTsgRGVwYXJ0bWVudCBvZiBSYWRpb2xvZ3ksIFRoZSBGaXJzdCBBZmZp
bGlhdGVkIEhvc3BpdGFsIG9mIE5hbmNoYW5nIFVuaXZlcnNpdHksIE5hbmNoYW5nLCBDaGluYSAo
Ti5aLiwgWC5aLik7IERlcGFydG1lbnQgb2YgUmFkaW9sb2d5LCBUaGUgQWZmaWxpYXRlZCBIb3Nw
aXRhbCBvZiBRaW5nZGFvIFVuaXZlcnNpdHksIFFpbmdkYW8sIENoaW5hIChKLkMuLCBXLlguKTsg
YW5kIEd1YW5nZG9uZyBQcm92aW5jaWFsIEtleSBMYWJvcmF0b3J5IG9mIEJpb21lZGljYWwgSW1h
Z2luZywgRGVwYXJ0bWVudCBvZiBSYWRpb2xvZ3ksIFRoZSBGaWZ0aCBBZmZpbGlhdGVkIEhvc3Bp
dGFsLCBTdW4gWWF0LXNlbiBVbml2ZXJzaXR5LCA1MiBFYXN0IE1laWh1YSBSZCwgTmV3IFhpYW5n
emhvdSwgWmh1aGFpLCBHdWFuZ2RvbmcgUHJvdmluY2UsIENoaW5hLCA1MTkwMDAgKEsuTC4sIFMu
TC4sIEguUy4pLjwvYXV0aC1hZGRyZXNzPjx0aXRsZXM+PHRpdGxlPkNUIEltYWdpbmcgRmVhdHVy
ZXMgb2YgMjAxOSBOb3ZlbCBDb3JvbmF2aXJ1cyAoMjAxOS1uQ29WKTwvdGl0bGU+PHNlY29uZGFy
eS10aXRsZT5SYWRpb2xvZ3k8L3NlY29uZGFyeS10aXRsZT48L3RpdGxlcz48cGVyaW9kaWNhbD48
ZnVsbC10aXRsZT5SYWRpb2xvZ3k8L2Z1bGwtdGl0bGU+PC9wZXJpb2RpY2FsPjxwYWdlcz4yMDIt
MjA3PC9wYWdlcz48dm9sdW1lPjI5NTwvdm9sdW1lPjxudW1iZXI+MTwvbnVtYmVyPjxlZGl0aW9u
PjIwMjAvMDIvMDY8L2VkaXRpb24+PGtleXdvcmRzPjxrZXl3b3JkPkFkdWx0PC9rZXl3b3JkPjxr
ZXl3b3JkPkFnZWQ8L2tleXdvcmQ+PGtleXdvcmQ+QmV0YWNvcm9uYXZpcnVzLyppc29sYXRpb24g
JmFtcDsgcHVyaWZpY2F0aW9uPC9rZXl3b3JkPjxrZXl3b3JkPkNsaW5pY2FsIExhYm9yYXRvcnkg
VGVjaG5pcXVlczwva2V5d29yZD48a2V5d29yZD5Db3JvbmF2aXJ1cyBJbmZlY3Rpb25zL2NvbXBs
aWNhdGlvbnMvZGlhZ25vc2lzLypkaWFnbm9zdGljIGltYWdpbmcvcGF0aG9sb2d5PC9rZXl3b3Jk
PjxrZXl3b3JkPkRpc2Vhc2UgUHJvZ3Jlc3Npb248L2tleXdvcmQ+PGtleXdvcmQ+RmVtYWxlPC9r
ZXl3b3JkPjxrZXl3b3JkPkh1bWFuczwva2V5d29yZD48a2V5d29yZD5MdW5nLypkaWFnbm9zdGlj
IGltYWdpbmcvcGF0aG9sb2d5PC9rZXl3b3JkPjxrZXl3b3JkPk1hbGU8L2tleXdvcmQ+PGtleXdv
cmQ+TWlkZGxlIEFnZWQ8L2tleXdvcmQ+PGtleXdvcmQ+UG5ldW1vbmlhLCBWaXJhbC9jb21wbGlj
YXRpb25zLypkaWFnbm9zdGljIGltYWdpbmcvcGF0aG9sb2d5PC9rZXl3b3JkPjxrZXl3b3JkPlJl
dHJvc3BlY3RpdmUgU3R1ZGllczwva2V5d29yZD48a2V5d29yZD5TZXZlcmUgQWN1dGUgUmVzcGly
YXRvcnkgU3luZHJvbWUvZGlhZ25vc3RpYyBpbWFnaW5nPC9rZXl3b3JkPjxrZXl3b3JkPipUb21v
Z3JhcGh5LCBYLVJheSBDb21wdXRlZDwva2V5d29yZD48L2tleXdvcmRzPjxkYXRlcz48eWVhcj4y
MDIwPC95ZWFyPjxwdWItZGF0ZXM+PGRhdGU+QXByPC9kYXRlPjwvcHViLWRhdGVzPjwvZGF0ZXM+
PGlzYm4+MTUyNy0xMzE1IChFbGVjdHJvbmljKSYjeEQ7MDAzMy04NDE5IChMaW5raW5nKTwvaXNi
bj48YWNjZXNzaW9uLW51bT4zMjAxNzY2MTwvYWNjZXNzaW9uLW51bT48dXJscz48cmVsYXRlZC11
cmxzPjx1cmw+aHR0cHM6Ly93d3cubmNiaS5ubG0ubmloLmdvdi9wdWJtZWQvMzIwMTc2NjE8L3Vy
bD48L3JlbGF0ZWQtdXJscz48L3VybHM+PGN1c3RvbTI+UE1DNzE5NDAyMjwvY3VzdG9tMj48ZWxl
Y3Ryb25pYy1yZXNvdXJjZS1udW0+MTAuMTE0OC9yYWRpb2wuMjAyMDIwMDIzMDwvZWxlY3Ryb25p
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PEVuZE5vdGU+PENpdGU+PEF1dGhvcj5DaHVuZzwvQXV0aG9yPjxZZWFyPjIwMjA8L1llYXI+PFJl
Y051bT4xNzwvUmVjTnVtPjxEaXNwbGF5VGV4dD48c3R5bGUgZmFjZT0ic3VwZXJzY3JpcHQiPjI0
PC9zdHlsZT48L0Rpc3BsYXlUZXh0PjxyZWNvcmQ+PHJlYy1udW1iZXI+MTc8L3JlYy1udW1iZXI+
PGZvcmVpZ24ta2V5cz48a2V5IGFwcD0iRU4iIGRiLWlkPSJld3Q5c2RkOTlweGE5dmV3endidnp2
NTJ4ZjIycmV4c3A5OWYiIHRpbWVzdGFtcD0iMTYwMjEyMDcyNCI+MTc8L2tleT48L2ZvcmVpZ24t
a2V5cz48cmVmLXR5cGUgbmFtZT0iSm91cm5hbCBBcnRpY2xlIj4xNzwvcmVmLXR5cGU+PGNvbnRy
aWJ1dG9ycz48YXV0aG9ycz48YXV0aG9yPkNodW5nLCBNLjwvYXV0aG9yPjxhdXRob3I+QmVybmhl
aW0sIEEuPC9hdXRob3I+PGF1dGhvcj5NZWksIFguPC9hdXRob3I+PGF1dGhvcj5aaGFuZywgTi48
L2F1dGhvcj48YXV0aG9yPkh1YW5nLCBNLjwvYXV0aG9yPjxhdXRob3I+WmVuZywgWC48L2F1dGhv
cj48YXV0aG9yPkN1aSwgSi48L2F1dGhvcj48YXV0aG9yPlh1LCBXLjwvYXV0aG9yPjxhdXRob3I+
WWFuZywgWS48L2F1dGhvcj48YXV0aG9yPkZheWFkLCBaLiBBLjwvYXV0aG9yPjxhdXRob3I+SmFj
b2JpLCBBLjwvYXV0aG9yPjxhdXRob3I+TGksIEsuPC9hdXRob3I+PGF1dGhvcj5MaSwgUy48L2F1
dGhvcj48YXV0aG9yPlNoYW4sIEguPC9hdXRob3I+PC9hdXRob3JzPjwvY29udHJpYnV0b3JzPjxh
dXRoLWFkZHJlc3M+RnJvbSB0aGUgRGVwYXJ0bWVudCBvZiBEaWFnbm9zdGljLCBNb2xlY3VsYXIs
IGFuZCBJbnRlcnZlbnRpb25hbCBSYWRpb2xvZ3kgKE0uQy4sIEEuQi4sIE0uSC4sIFouQS5GLiwg
QS5KLikgYW5kIEJpb01lZGljYWwgRW5naW5lZXJpbmcgYW5kIEltYWdpbmcgSW5zdGl0dXRlIChY
Lk0uLCBZLlkuLCBaLkEuRi4pLCBJY2FobiBTY2hvb2wgb2YgTWVkaWNpbmUgYXQgTW91bnQgU2lu
YWksIE5ldyBZb3JrLCBOWTsgRGVwYXJ0bWVudCBvZiBSYWRpb2xvZ3ksIFRoZSBGaXJzdCBBZmZp
bGlhdGVkIEhvc3BpdGFsIG9mIE5hbmNoYW5nIFVuaXZlcnNpdHksIE5hbmNoYW5nLCBDaGluYSAo
Ti5aLiwgWC5aLik7IERlcGFydG1lbnQgb2YgUmFkaW9sb2d5LCBUaGUgQWZmaWxpYXRlZCBIb3Nw
aXRhbCBvZiBRaW5nZGFvIFVuaXZlcnNpdHksIFFpbmdkYW8sIENoaW5hIChKLkMuLCBXLlguKTsg
YW5kIEd1YW5nZG9uZyBQcm92aW5jaWFsIEtleSBMYWJvcmF0b3J5IG9mIEJpb21lZGljYWwgSW1h
Z2luZywgRGVwYXJ0bWVudCBvZiBSYWRpb2xvZ3ksIFRoZSBGaWZ0aCBBZmZpbGlhdGVkIEhvc3Bp
dGFsLCBTdW4gWWF0LXNlbiBVbml2ZXJzaXR5LCA1MiBFYXN0IE1laWh1YSBSZCwgTmV3IFhpYW5n
emhvdSwgWmh1aGFpLCBHdWFuZ2RvbmcgUHJvdmluY2UsIENoaW5hLCA1MTkwMDAgKEsuTC4sIFMu
TC4sIEguUy4pLjwvYXV0aC1hZGRyZXNzPjx0aXRsZXM+PHRpdGxlPkNUIEltYWdpbmcgRmVhdHVy
ZXMgb2YgMjAxOSBOb3ZlbCBDb3JvbmF2aXJ1cyAoMjAxOS1uQ29WKTwvdGl0bGU+PHNlY29uZGFy
eS10aXRsZT5SYWRpb2xvZ3k8L3NlY29uZGFyeS10aXRsZT48L3RpdGxlcz48cGVyaW9kaWNhbD48
ZnVsbC10aXRsZT5SYWRpb2xvZ3k8L2Z1bGwtdGl0bGU+PC9wZXJpb2RpY2FsPjxwYWdlcz4yMDIt
MjA3PC9wYWdlcz48dm9sdW1lPjI5NTwvdm9sdW1lPjxudW1iZXI+MTwvbnVtYmVyPjxlZGl0aW9u
PjIwMjAvMDIvMDY8L2VkaXRpb24+PGtleXdvcmRzPjxrZXl3b3JkPkFkdWx0PC9rZXl3b3JkPjxr
ZXl3b3JkPkFnZWQ8L2tleXdvcmQ+PGtleXdvcmQ+QmV0YWNvcm9uYXZpcnVzLyppc29sYXRpb24g
JmFtcDsgcHVyaWZpY2F0aW9uPC9rZXl3b3JkPjxrZXl3b3JkPkNsaW5pY2FsIExhYm9yYXRvcnkg
VGVjaG5pcXVlczwva2V5d29yZD48a2V5d29yZD5Db3JvbmF2aXJ1cyBJbmZlY3Rpb25zL2NvbXBs
aWNhdGlvbnMvZGlhZ25vc2lzLypkaWFnbm9zdGljIGltYWdpbmcvcGF0aG9sb2d5PC9rZXl3b3Jk
PjxrZXl3b3JkPkRpc2Vhc2UgUHJvZ3Jlc3Npb248L2tleXdvcmQ+PGtleXdvcmQ+RmVtYWxlPC9r
ZXl3b3JkPjxrZXl3b3JkPkh1bWFuczwva2V5d29yZD48a2V5d29yZD5MdW5nLypkaWFnbm9zdGlj
IGltYWdpbmcvcGF0aG9sb2d5PC9rZXl3b3JkPjxrZXl3b3JkPk1hbGU8L2tleXdvcmQ+PGtleXdv
cmQ+TWlkZGxlIEFnZWQ8L2tleXdvcmQ+PGtleXdvcmQ+UG5ldW1vbmlhLCBWaXJhbC9jb21wbGlj
YXRpb25zLypkaWFnbm9zdGljIGltYWdpbmcvcGF0aG9sb2d5PC9rZXl3b3JkPjxrZXl3b3JkPlJl
dHJvc3BlY3RpdmUgU3R1ZGllczwva2V5d29yZD48a2V5d29yZD5TZXZlcmUgQWN1dGUgUmVzcGly
YXRvcnkgU3luZHJvbWUvZGlhZ25vc3RpYyBpbWFnaW5nPC9rZXl3b3JkPjxrZXl3b3JkPipUb21v
Z3JhcGh5LCBYLVJheSBDb21wdXRlZDwva2V5d29yZD48L2tleXdvcmRzPjxkYXRlcz48eWVhcj4y
MDIwPC95ZWFyPjxwdWItZGF0ZXM+PGRhdGU+QXByPC9kYXRlPjwvcHViLWRhdGVzPjwvZGF0ZXM+
PGlzYm4+MTUyNy0xMzE1IChFbGVjdHJvbmljKSYjeEQ7MDAzMy04NDE5IChMaW5raW5nKTwvaXNi
bj48YWNjZXNzaW9uLW51bT4zMjAxNzY2MTwvYWNjZXNzaW9uLW51bT48dXJscz48cmVsYXRlZC11
cmxzPjx1cmw+aHR0cHM6Ly93d3cubmNiaS5ubG0ubmloLmdvdi9wdWJtZWQvMzIwMTc2NjE8L3Vy
bD48L3JlbGF0ZWQtdXJscz48L3VybHM+PGN1c3RvbTI+UE1DNzE5NDAyMjwvY3VzdG9tMj48ZWxl
Y3Ryb25pYy1yZXNvdXJjZS1udW0+MTAuMTE0OC9yYWRpb2wuMjAyMDIwMDIzMDwvZWxlY3Ryb25p
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10FC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BD5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038F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93EA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A63E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AE59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B58E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CE6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9ADC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61.9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1C6A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2F21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3517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D92F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EF91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A89617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myalgia; fatigue; headache; nausea</w:t>
            </w:r>
          </w:p>
        </w:tc>
      </w:tr>
      <w:tr w:rsidR="000E4295" w:rsidRPr="008D2EFC" w14:paraId="7DD216E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938ABB" w14:textId="0699500E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PEVuZE5vdGU+PENpdGU+PEF1dGhvcj5EYWk8L0F1dGhvcj48WWVhcj4yMDIwPC9ZZWFyPjxSZWNO
dW0+MTg8L1JlY051bT48RGlzcGxheVRleHQ+PHN0eWxlIGZhY2U9InN1cGVyc2NyaXB0Ij4yNTwv
c3R5bGU+PC9EaXNwbGF5VGV4dD48cmVjb3JkPjxyZWMtbnVtYmVyPjE4PC9yZWMtbnVtYmVyPjxm
b3JlaWduLWtleXM+PGtleSBhcHA9IkVOIiBkYi1pZD0iZXd0OXNkZDk5cHhhOXZld3p3YnZ6djUy
eGYyMnJleHNwOTlmIiB0aW1lc3RhbXA9IjE2MDIxMjA4NjEiPjE4PC9rZXk+PC9mb3JlaWduLWtl
eXM+PHJlZi10eXBlIG5hbWU9IkpvdXJuYWwgQXJ0aWNsZSI+MTc8L3JlZi10eXBlPjxjb250cmli
dXRvcnM+PGF1dGhvcnM+PGF1dGhvcj5EYWksIFcuIEMuPC9hdXRob3I+PGF1dGhvcj5aaGFuZywg
SC4gVy48L2F1dGhvcj48YXV0aG9yPll1LCBKLjwvYXV0aG9yPjxhdXRob3I+WHUsIEguIEouPC9h
dXRob3I+PGF1dGhvcj5DaGVuLCBILjwvYXV0aG9yPjxhdXRob3I+THVvLCBTLiBQLjwvYXV0aG9y
PjxhdXRob3I+WmhhbmcsIEguPC9hdXRob3I+PGF1dGhvcj5MaWFuZywgTC4gSC48L2F1dGhvcj48
YXV0aG9yPld1LCBYLiBMLjwvYXV0aG9yPjxhdXRob3I+TGVpLCBZLjwvYXV0aG9yPjxhdXRob3I+
TGluLCBGLjwvYXV0aG9yPjwvYXV0aG9ycz48L2NvbnRyaWJ1dG9ycz48YXV0aC1hZGRyZXNzPkd1
YW5nemhvdSBNZWRpY2FsIFVuaXZlcnNpdHksIEd1YW5nemhvdSwgQ2hpbmEuJiN4RDtJbWFnaW5n
IERlcGFydG1lbnQsIEZpZnRoIFBlb3BsZSZhcG9zO3MgSG9zcGl0YWwgb2YgTG9uZ2dhbmcgRGlz
dHJpY3QsIFNoZW56aGVuLCBDaGluYS4mI3hEO0RlcGFydG1lbnQgb2YgUmFkaW9sb2d5LCBUaGUg
Rmlyc3QgQWZmaWxpYXRlZCBIb3NwaXRhbCBvZiBTaGVuemhlbiBVbml2ZXJzaXR5LCBIZWFsdGgg
U2NpZW5jZSBDZW50ZXIsIFNoZW56aGVuIFNlY29uZCBQZW9wbGUmYXBvcztzIEhvc3BpdGFsLCBT
aGVuemhlbiwgQ2hpbmEuPC9hdXRoLWFkZHJlc3M+PHRpdGxlcz48dGl0bGU+Q1QgSW1hZ2luZyBh
bmQgRGlmZmVyZW50aWFsIERpYWdub3NpcyBvZiBDT1ZJRC0xOTwvdGl0bGU+PHNlY29uZGFyeS10
aXRsZT5DYW4gQXNzb2MgUmFkaW9sIEo8L3NlY29uZGFyeS10aXRsZT48L3RpdGxlcz48cGVyaW9k
aWNhbD48ZnVsbC10aXRsZT5DYW4gQXNzb2MgUmFkaW9sIEo8L2Z1bGwtdGl0bGU+PC9wZXJpb2Rp
Y2FsPjxwYWdlcz4xOTUtMjAwPC9wYWdlcz48dm9sdW1lPjcxPC92b2x1bWU+PG51bWJlcj4yPC9u
dW1iZXI+PGVkaXRpb24+MjAyMC8wMy8wNTwvZWRpdGlvbj48a2V5d29yZHM+PGtleXdvcmQ+QmV0
YWNvcm9uYXZpcnVzL2lzb2xhdGlvbiAmYW1wOyBwdXJpZmljYXRpb248L2tleXdvcmQ+PGtleXdv
cmQ+Q29yb25hdmlydXMgSW5mZWN0aW9ucy8qZGlhZ25vc3RpYyBpbWFnaW5nPC9rZXl3b3JkPjxr
ZXl3b3JkPkRpYWdub3NpcywgRGlmZmVyZW50aWFsPC9rZXl3b3JkPjxrZXl3b3JkPkZlbWFsZTwv
a2V5d29yZD48a2V5d29yZD5IdW1hbnM8L2tleXdvcmQ+PGtleXdvcmQ+TWFsZTwva2V5d29yZD48
a2V5d29yZD5NaWRkbGUgQWdlZDwva2V5d29yZD48a2V5d29yZD5QYW5kZW1pY3M8L2tleXdvcmQ+
PGtleXdvcmQ+UG5ldW1vbmlhLCBWaXJhbC8qZGlhZ25vc3RpYyBpbWFnaW5nPC9rZXl3b3JkPjxr
ZXl3b3JkPipUb21vZ3JhcGh5LCBYLVJheSBDb21wdXRlZDwva2V5d29yZD48a2V5d29yZD4yMDE5
bi1Db1Y8L2tleXdvcmQ+PGtleXdvcmQ+Q292aWQxOTwva2V5d29yZD48a2V5d29yZD5DdDwva2V5
d29yZD48a2V5d29yZD5sdW5nIGRpc2Vhc2VzPC9rZXl3b3JkPjxrZXl3b3JkPnBuZXVtb25pYTwv
a2V5d29yZD48L2tleXdvcmRzPjxkYXRlcz48eWVhcj4yMDIwPC95ZWFyPjxwdWItZGF0ZXM+PGRh
dGU+TWF5PC9kYXRlPjwvcHViLWRhdGVzPjwvZGF0ZXM+PGlzYm4+MTQ4OC0yMzYxIChFbGVjdHJv
bmljKSYjeEQ7MDg0Ni01MzcxIChMaW5raW5nKTwvaXNibj48YWNjZXNzaW9uLW51bT4zMjEyOTY3
MDwvYWNjZXNzaW9uLW51bT48dXJscz48cmVsYXRlZC11cmxzPjx1cmw+aHR0cHM6Ly93d3cubmNi
aS5ubG0ubmloLmdvdi9wdWJtZWQvMzIxMjk2NzA8L3VybD48L3JlbGF0ZWQtdXJscz48L3VybHM+
PGN1c3RvbTI+UE1DNzE0MDk3NTwvY3VzdG9tMj48ZWxlY3Ryb25pYy1yZXNvdXJjZS1udW0+MTAu
MTE3Ny8wODQ2NTM3MTIwOTEzMDMzPC9lbGVjdHJvbmljLXJlc291cmNlLW51bT48L3JlY29yZD48
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PEVuZE5vdGU+PENpdGU+PEF1dGhvcj5EYWk8L0F1dGhvcj48WWVhcj4yMDIwPC9ZZWFyPjxSZWNO
dW0+MTg8L1JlY051bT48RGlzcGxheVRleHQ+PHN0eWxlIGZhY2U9InN1cGVyc2NyaXB0Ij4yNTwv
c3R5bGU+PC9EaXNwbGF5VGV4dD48cmVjb3JkPjxyZWMtbnVtYmVyPjE4PC9yZWMtbnVtYmVyPjxm
b3JlaWduLWtleXM+PGtleSBhcHA9IkVOIiBkYi1pZD0iZXd0OXNkZDk5cHhhOXZld3p3YnZ6djUy
eGYyMnJleHNwOTlmIiB0aW1lc3RhbXA9IjE2MDIxMjA4NjEiPjE4PC9rZXk+PC9mb3JlaWduLWtl
eXM+PHJlZi10eXBlIG5hbWU9IkpvdXJuYWwgQXJ0aWNsZSI+MTc8L3JlZi10eXBlPjxjb250cmli
dXRvcnM+PGF1dGhvcnM+PGF1dGhvcj5EYWksIFcuIEMuPC9hdXRob3I+PGF1dGhvcj5aaGFuZywg
SC4gVy48L2F1dGhvcj48YXV0aG9yPll1LCBKLjwvYXV0aG9yPjxhdXRob3I+WHUsIEguIEouPC9h
dXRob3I+PGF1dGhvcj5DaGVuLCBILjwvYXV0aG9yPjxhdXRob3I+THVvLCBTLiBQLjwvYXV0aG9y
PjxhdXRob3I+WmhhbmcsIEguPC9hdXRob3I+PGF1dGhvcj5MaWFuZywgTC4gSC48L2F1dGhvcj48
YXV0aG9yPld1LCBYLiBMLjwvYXV0aG9yPjxhdXRob3I+TGVpLCBZLjwvYXV0aG9yPjxhdXRob3I+
TGluLCBGLjwvYXV0aG9yPjwvYXV0aG9ycz48L2NvbnRyaWJ1dG9ycz48YXV0aC1hZGRyZXNzPkd1
YW5nemhvdSBNZWRpY2FsIFVuaXZlcnNpdHksIEd1YW5nemhvdSwgQ2hpbmEuJiN4RDtJbWFnaW5n
IERlcGFydG1lbnQsIEZpZnRoIFBlb3BsZSZhcG9zO3MgSG9zcGl0YWwgb2YgTG9uZ2dhbmcgRGlz
dHJpY3QsIFNoZW56aGVuLCBDaGluYS4mI3hEO0RlcGFydG1lbnQgb2YgUmFkaW9sb2d5LCBUaGUg
Rmlyc3QgQWZmaWxpYXRlZCBIb3NwaXRhbCBvZiBTaGVuemhlbiBVbml2ZXJzaXR5LCBIZWFsdGgg
U2NpZW5jZSBDZW50ZXIsIFNoZW56aGVuIFNlY29uZCBQZW9wbGUmYXBvcztzIEhvc3BpdGFsLCBT
aGVuemhlbiwgQ2hpbmEuPC9hdXRoLWFkZHJlc3M+PHRpdGxlcz48dGl0bGU+Q1QgSW1hZ2luZyBh
bmQgRGlmZmVyZW50aWFsIERpYWdub3NpcyBvZiBDT1ZJRC0xOTwvdGl0bGU+PHNlY29uZGFyeS10
aXRsZT5DYW4gQXNzb2MgUmFkaW9sIEo8L3NlY29uZGFyeS10aXRsZT48L3RpdGxlcz48cGVyaW9k
aWNhbD48ZnVsbC10aXRsZT5DYW4gQXNzb2MgUmFkaW9sIEo8L2Z1bGwtdGl0bGU+PC9wZXJpb2Rp
Y2FsPjxwYWdlcz4xOTUtMjAwPC9wYWdlcz48dm9sdW1lPjcxPC92b2x1bWU+PG51bWJlcj4yPC9u
dW1iZXI+PGVkaXRpb24+MjAyMC8wMy8wNTwvZWRpdGlvbj48a2V5d29yZHM+PGtleXdvcmQ+QmV0
YWNvcm9uYXZpcnVzL2lzb2xhdGlvbiAmYW1wOyBwdXJpZmljYXRpb248L2tleXdvcmQ+PGtleXdv
cmQ+Q29yb25hdmlydXMgSW5mZWN0aW9ucy8qZGlhZ25vc3RpYyBpbWFnaW5nPC9rZXl3b3JkPjxr
ZXl3b3JkPkRpYWdub3NpcywgRGlmZmVyZW50aWFsPC9rZXl3b3JkPjxrZXl3b3JkPkZlbWFsZTwv
a2V5d29yZD48a2V5d29yZD5IdW1hbnM8L2tleXdvcmQ+PGtleXdvcmQ+TWFsZTwva2V5d29yZD48
a2V5d29yZD5NaWRkbGUgQWdlZDwva2V5d29yZD48a2V5d29yZD5QYW5kZW1pY3M8L2tleXdvcmQ+
PGtleXdvcmQ+UG5ldW1vbmlhLCBWaXJhbC8qZGlhZ25vc3RpYyBpbWFnaW5nPC9rZXl3b3JkPjxr
ZXl3b3JkPipUb21vZ3JhcGh5LCBYLVJheSBDb21wdXRlZDwva2V5d29yZD48a2V5d29yZD4yMDE5
bi1Db1Y8L2tleXdvcmQ+PGtleXdvcmQ+Q292aWQxOTwva2V5d29yZD48a2V5d29yZD5DdDwva2V5
d29yZD48a2V5d29yZD5sdW5nIGRpc2Vhc2VzPC9rZXl3b3JkPjxrZXl3b3JkPnBuZXVtb25pYTwv
a2V5d29yZD48L2tleXdvcmRzPjxkYXRlcz48eWVhcj4yMDIwPC95ZWFyPjxwdWItZGF0ZXM+PGRh
dGU+TWF5PC9kYXRlPjwvcHViLWRhdGVzPjwvZGF0ZXM+PGlzYm4+MTQ4OC0yMzYxIChFbGVjdHJv
bmljKSYjeEQ7MDg0Ni01MzcxIChMaW5raW5nKTwvaXNibj48YWNjZXNzaW9uLW51bT4zMjEyOTY3
MDwvYWNjZXNzaW9uLW51bT48dXJscz48cmVsYXRlZC11cmxzPjx1cmw+aHR0cHM6Ly93d3cubmNi
aS5ubG0ubmloLmdvdi9wdWJtZWQvMzIxMjk2NzA8L3VybD48L3JlbGF0ZWQtdXJscz48L3VybHM+
PGN1c3RvbTI+UE1DNzE0MDk3NTwvY3VzdG9tMj48ZWxlY3Ryb25pYy1yZXNvdXJjZS1udW0+MTAu
MTE3Ny8wODQ2NTM3MTIwOTEzMDMzPC9lbGVjdHJvbmljLXJlc291cmNlLW51bT48L3JlY29yZD48
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3DE1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05B2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8DAC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158D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E182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46E2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6A12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4DA4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B1DA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1F1A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44CF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D5E1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4692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66BA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0B0BD6" w14:textId="176A9260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48680B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C6DB50" w14:textId="0BF88BA5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Ruan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PEVuZE5vdGU+PENpdGU+PEF1dGhvcj5SdWFuPC9BdXRob3I+PFllYXI+MjAyMDwvWWVhcj48UmVj
TnVtPjIwPC9SZWNOdW0+PERpc3BsYXlUZXh0PjxzdHlsZSBmYWNlPSJzdXBlcnNjcmlwdCI+MjY8
L3N0eWxlPjwvRGlzcGxheVRleHQ+PHJlY29yZD48cmVjLW51bWJlcj4yMDwvcmVjLW51bWJlcj48
Zm9yZWlnbi1rZXlzPjxrZXkgYXBwPSJFTiIgZGItaWQ9ImV3dDlzZGQ5OXB4YTl2ZXd6d2J2enY1
MnhmMjJyZXhzcDk5ZiIgdGltZXN0YW1wPSIxNjAyMTIxMDIwIj4yMDwva2V5PjwvZm9yZWlnbi1r
ZXlzPjxyZWYtdHlwZSBuYW1lPSJKb3VybmFsIEFydGljbGUiPjE3PC9yZWYtdHlwZT48Y29udHJp
YnV0b3JzPjxhdXRob3JzPjxhdXRob3I+UnVhbiwgUS48L2F1dGhvcj48YXV0aG9yPllhbmcsIEsu
PC9hdXRob3I+PGF1dGhvcj5XYW5nLCBXLjwvYXV0aG9yPjxhdXRob3I+SmlhbmcsIEwuPC9hdXRo
b3I+PGF1dGhvcj5Tb25nLCBKLjwvYXV0aG9yPjwvYXV0aG9ycz48L2NvbnRyaWJ1dG9ycz48YXV0
aC1hZGRyZXNzPkluc3RpdHV0ZSBvZiBQYXRob2xvZ3ksIFRvbmdqaSBIb3NwaXRhbCwgVG9uZ2pp
IE1lZGljYWwgQ29sbGVnZSwgSHVhemhvbmcgVW5pdmVyc2l0eSBvZiBTY2llbmNlIGFuZCBUZWNo
bm9sb2d5LCAxMDk1IEppZWZhbmcgQXZlbnVlLCBXdWhhbiwgNDMwMDMwLCBIdWJlaSwgQ2hpbmEu
JiN4RDtEZXBhcnRtZW50IG9mIFBhdGhvbG9neSwgU2Nob29sIG9mIEJhc2ljIE1lZGljaW5lLCBU
b25namkgTWVkaWNhbCBDb2xsZWdlLCBIdWF6aG9uZyBVbml2ZXJzaXR5IG9mIFNjaWVuY2UgYW5k
IFRlY2hub2xvZ3ksIDEwOTUgSmllZmFuZyBBdmVudWUsIFd1aGFuLCA0MzAwMzAsIEh1YmVpLCBD
aGluYS4mI3hEO0RlcGFydG1lbnQgb2YgRGVybWF0b2xvZ3ksIFRvbmdqaSBIb3NwaXRhbCwgVG9u
Z2ppIE1lZGljYWwgQ29sbGVnZSwgSHVhemhvbmcgVW5pdmVyc2l0eSBvZiBTY2llbmNlIGFuZCBU
ZWNobm9sb2d5LCAxMDk1IEppZWZhbmcgQXZlbnVlLCBXdWhhbiwgNDMwMDMwLCBIdWJlaSwgQ2hp
bmEuJiN4RDtEZXBhcnRtZW50IG9mIEluZmVjdGlvdXMgRGlzZWFzZXMsIFRvbmdqaSBIb3NwaXRh
bCwgVG9uZ2ppIE1lZGljYWwgQ29sbGVnZSwgSHVhemhvbmcgVW5pdmVyc2l0eSBvZiBTY2llbmNl
IGFuZCBUZWNobm9sb2d5LCAxMDk1IEppZWZhbmcgQXZlbnVlLCBXdWhhbiwgNDMwMDMwLCBIdWJl
aSwgQ2hpbmEuJiN4RDtEZXBhcnRtZW50IG9mIENsaW5pY2FsIEltbXVub2xvZ3ksIFRvbmdqaSBI
b3NwaXRhbCwgVG9uZ2ppIE1lZGljYWwgQ29sbGVnZSwgSHVhemhvbmcgVW5pdmVyc2l0eSBvZiBT
Y2llbmNlIGFuZCBUZWNobm9sb2d5LCAxMDk1IEppZWZhbmcgQXZlbnVlLCBXdWhhbiwgNDMwMDMw
LCBIdWJlaSwgQ2hpbmEuJiN4RDtEZXBhcnRtZW50IG9mIEluZmVjdGlvdXMgRGlzZWFzZXMsIFRv
bmdqaSBIb3NwaXRhbCwgVG9uZ2ppIE1lZGljYWwgQ29sbGVnZSwgSHVhemhvbmcgVW5pdmVyc2l0
eSBvZiBTY2llbmNlIGFuZCBUZWNobm9sb2d5LCAxMDk1IEppZWZhbmcgQXZlbnVlLCBXdWhhbiwg
NDMwMDMwLCBIdWJlaSwgQ2hpbmEuIHNvbmdzaW5nc2p4QHNpbmEuY29tLjwvYXV0aC1hZGRyZXNz
Pjx0aXRsZXM+PHRpdGxlPkNsaW5pY2FsIHByZWRpY3RvcnMgb2YgbW9ydGFsaXR5IGR1ZSB0byBD
T1ZJRC0xOSBiYXNlZCBvbiBhbiBhbmFseXNpcyBvZiBkYXRhIG9mIDE1MCBwYXRpZW50cyBmcm9t
IFd1aGFuLCBDaGluYTwvdGl0bGU+PHNlY29uZGFyeS10aXRsZT5JbnRlbnNpdmUgQ2FyZSBNZWQ8
L3NlY29uZGFyeS10aXRsZT48L3RpdGxlcz48cGVyaW9kaWNhbD48ZnVsbC10aXRsZT5JbnRlbnNp
dmUgQ2FyZSBNZWQ8L2Z1bGwtdGl0bGU+PC9wZXJpb2RpY2FsPjxwYWdlcz44NDYtODQ4PC9wYWdl
cz48dm9sdW1lPjQ2PC92b2x1bWU+PG51bWJlcj41PC9udW1iZXI+PGVkaXRpb24+MjAyMC8wMy8w
NDwvZWRpdGlvbj48a2V5d29yZHM+PGtleXdvcmQ+KkJldGFjb3JvbmF2aXJ1czwva2V5d29yZD48
a2V5d29yZD5DaGluYS9lcGlkZW1pb2xvZ3k8L2tleXdvcmQ+PGtleXdvcmQ+Q29yb25hdmlydXMg
SW5mZWN0aW9ucy9jb21wbGljYXRpb25zLyptb3J0YWxpdHk8L2tleXdvcmQ+PGtleXdvcmQ+RmVt
YWxlPC9rZXl3b3JkPjxrZXl3b3JkPkh1bWFuczwva2V5d29yZD48a2V5d29yZD5NYWxlPC9rZXl3
b3JkPjxrZXl3b3JkPlBhbmRlbWljczwva2V5d29yZD48a2V5d29yZD5QbmV1bW9uaWEsIFZpcmFs
L2NvbXBsaWNhdGlvbnMvKm1vcnRhbGl0eTwva2V5d29yZD48a2V5d29yZD4qUmlzayBBc3Nlc3Nt
ZW50PC9rZXl3b3JkPjxrZXl3b3JkPlJpc2sgRmFjdG9yczwva2V5d29yZD48L2tleXdvcmRzPjxk
YXRlcz48eWVhcj4yMDIwPC95ZWFyPjxwdWItZGF0ZXM+PGRhdGU+TWF5PC9kYXRlPjwvcHViLWRh
dGVzPjwvZGF0ZXM+PGlzYm4+MTQzMi0xMjM4IChFbGVjdHJvbmljKSYjeEQ7MDM0Mi00NjQyIChM
aW5raW5nKTwvaXNibj48YWNjZXNzaW9uLW51bT4zMjEyNTQ1MjwvYWNjZXNzaW9uLW51bT48dXJs
cz48cmVsYXRlZC11cmxzPjx1cmw+aHR0cHM6Ly93d3cubmNiaS5ubG0ubmloLmdvdi9wdWJtZWQv
MzIxMjU0NTI8L3VybD48L3JlbGF0ZWQtdXJscz48L3VybHM+PGN1c3RvbTI+UE1DNzA4MDExNjwv
Y3VzdG9tMj48ZWxlY3Ryb25pYy1yZXNvdXJjZS1udW0+MTAuMTAwNy9zMDAxMzQtMDIwLTA1OTkx
LXg8L2VsZWN0cm9uaWMtcmVzb3VyY2UtbnVtPjwvcmVjb3JkPjwvQ2l0ZT48L0VuZE5vdGU+AG==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PEVuZE5vdGU+PENpdGU+PEF1dGhvcj5SdWFuPC9BdXRob3I+PFllYXI+MjAyMDwvWWVhcj48UmVj
TnVtPjIwPC9SZWNOdW0+PERpc3BsYXlUZXh0PjxzdHlsZSBmYWNlPSJzdXBlcnNjcmlwdCI+MjY8
L3N0eWxlPjwvRGlzcGxheVRleHQ+PHJlY29yZD48cmVjLW51bWJlcj4yMDwvcmVjLW51bWJlcj48
Zm9yZWlnbi1rZXlzPjxrZXkgYXBwPSJFTiIgZGItaWQ9ImV3dDlzZGQ5OXB4YTl2ZXd6d2J2enY1
MnhmMjJyZXhzcDk5ZiIgdGltZXN0YW1wPSIxNjAyMTIxMDIwIj4yMDwva2V5PjwvZm9yZWlnbi1r
ZXlzPjxyZWYtdHlwZSBuYW1lPSJKb3VybmFsIEFydGljbGUiPjE3PC9yZWYtdHlwZT48Y29udHJp
YnV0b3JzPjxhdXRob3JzPjxhdXRob3I+UnVhbiwgUS48L2F1dGhvcj48YXV0aG9yPllhbmcsIEsu
PC9hdXRob3I+PGF1dGhvcj5XYW5nLCBXLjwvYXV0aG9yPjxhdXRob3I+SmlhbmcsIEwuPC9hdXRo
b3I+PGF1dGhvcj5Tb25nLCBKLjwvYXV0aG9yPjwvYXV0aG9ycz48L2NvbnRyaWJ1dG9ycz48YXV0
aC1hZGRyZXNzPkluc3RpdHV0ZSBvZiBQYXRob2xvZ3ksIFRvbmdqaSBIb3NwaXRhbCwgVG9uZ2pp
IE1lZGljYWwgQ29sbGVnZSwgSHVhemhvbmcgVW5pdmVyc2l0eSBvZiBTY2llbmNlIGFuZCBUZWNo
bm9sb2d5LCAxMDk1IEppZWZhbmcgQXZlbnVlLCBXdWhhbiwgNDMwMDMwLCBIdWJlaSwgQ2hpbmEu
JiN4RDtEZXBhcnRtZW50IG9mIFBhdGhvbG9neSwgU2Nob29sIG9mIEJhc2ljIE1lZGljaW5lLCBU
b25namkgTWVkaWNhbCBDb2xsZWdlLCBIdWF6aG9uZyBVbml2ZXJzaXR5IG9mIFNjaWVuY2UgYW5k
IFRlY2hub2xvZ3ksIDEwOTUgSmllZmFuZyBBdmVudWUsIFd1aGFuLCA0MzAwMzAsIEh1YmVpLCBD
aGluYS4mI3hEO0RlcGFydG1lbnQgb2YgRGVybWF0b2xvZ3ksIFRvbmdqaSBIb3NwaXRhbCwgVG9u
Z2ppIE1lZGljYWwgQ29sbGVnZSwgSHVhemhvbmcgVW5pdmVyc2l0eSBvZiBTY2llbmNlIGFuZCBU
ZWNobm9sb2d5LCAxMDk1IEppZWZhbmcgQXZlbnVlLCBXdWhhbiwgNDMwMDMwLCBIdWJlaSwgQ2hp
bmEuJiN4RDtEZXBhcnRtZW50IG9mIEluZmVjdGlvdXMgRGlzZWFzZXMsIFRvbmdqaSBIb3NwaXRh
bCwgVG9uZ2ppIE1lZGljYWwgQ29sbGVnZSwgSHVhemhvbmcgVW5pdmVyc2l0eSBvZiBTY2llbmNl
IGFuZCBUZWNobm9sb2d5LCAxMDk1IEppZWZhbmcgQXZlbnVlLCBXdWhhbiwgNDMwMDMwLCBIdWJl
aSwgQ2hpbmEuJiN4RDtEZXBhcnRtZW50IG9mIENsaW5pY2FsIEltbXVub2xvZ3ksIFRvbmdqaSBI
b3NwaXRhbCwgVG9uZ2ppIE1lZGljYWwgQ29sbGVnZSwgSHVhemhvbmcgVW5pdmVyc2l0eSBvZiBT
Y2llbmNlIGFuZCBUZWNobm9sb2d5LCAxMDk1IEppZWZhbmcgQXZlbnVlLCBXdWhhbiwgNDMwMDMw
LCBIdWJlaSwgQ2hpbmEuJiN4RDtEZXBhcnRtZW50IG9mIEluZmVjdGlvdXMgRGlzZWFzZXMsIFRv
bmdqaSBIb3NwaXRhbCwgVG9uZ2ppIE1lZGljYWwgQ29sbGVnZSwgSHVhemhvbmcgVW5pdmVyc2l0
eSBvZiBTY2llbmNlIGFuZCBUZWNobm9sb2d5LCAxMDk1IEppZWZhbmcgQXZlbnVlLCBXdWhhbiwg
NDMwMDMwLCBIdWJlaSwgQ2hpbmEuIHNvbmdzaW5nc2p4QHNpbmEuY29tLjwvYXV0aC1hZGRyZXNz
Pjx0aXRsZXM+PHRpdGxlPkNsaW5pY2FsIHByZWRpY3RvcnMgb2YgbW9ydGFsaXR5IGR1ZSB0byBD
T1ZJRC0xOSBiYXNlZCBvbiBhbiBhbmFseXNpcyBvZiBkYXRhIG9mIDE1MCBwYXRpZW50cyBmcm9t
IFd1aGFuLCBDaGluYTwvdGl0bGU+PHNlY29uZGFyeS10aXRsZT5JbnRlbnNpdmUgQ2FyZSBNZWQ8
L3NlY29uZGFyeS10aXRsZT48L3RpdGxlcz48cGVyaW9kaWNhbD48ZnVsbC10aXRsZT5JbnRlbnNp
dmUgQ2FyZSBNZWQ8L2Z1bGwtdGl0bGU+PC9wZXJpb2RpY2FsPjxwYWdlcz44NDYtODQ4PC9wYWdl
cz48dm9sdW1lPjQ2PC92b2x1bWU+PG51bWJlcj41PC9udW1iZXI+PGVkaXRpb24+MjAyMC8wMy8w
NDwvZWRpdGlvbj48a2V5d29yZHM+PGtleXdvcmQ+KkJldGFjb3JvbmF2aXJ1czwva2V5d29yZD48
a2V5d29yZD5DaGluYS9lcGlkZW1pb2xvZ3k8L2tleXdvcmQ+PGtleXdvcmQ+Q29yb25hdmlydXMg
SW5mZWN0aW9ucy9jb21wbGljYXRpb25zLyptb3J0YWxpdHk8L2tleXdvcmQ+PGtleXdvcmQ+RmVt
YWxlPC9rZXl3b3JkPjxrZXl3b3JkPkh1bWFuczwva2V5d29yZD48a2V5d29yZD5NYWxlPC9rZXl3
b3JkPjxrZXl3b3JkPlBhbmRlbWljczwva2V5d29yZD48a2V5d29yZD5QbmV1bW9uaWEsIFZpcmFs
L2NvbXBsaWNhdGlvbnMvKm1vcnRhbGl0eTwva2V5d29yZD48a2V5d29yZD4qUmlzayBBc3Nlc3Nt
ZW50PC9rZXl3b3JkPjxrZXl3b3JkPlJpc2sgRmFjdG9yczwva2V5d29yZD48L2tleXdvcmRzPjxk
YXRlcz48eWVhcj4yMDIwPC95ZWFyPjxwdWItZGF0ZXM+PGRhdGU+TWF5PC9kYXRlPjwvcHViLWRh
dGVzPjwvZGF0ZXM+PGlzYm4+MTQzMi0xMjM4IChFbGVjdHJvbmljKSYjeEQ7MDM0Mi00NjQyIChM
aW5raW5nKTwvaXNibj48YWNjZXNzaW9uLW51bT4zMjEyNTQ1MjwvYWNjZXNzaW9uLW51bT48dXJs
cz48cmVsYXRlZC11cmxzPjx1cmw+aHR0cHM6Ly93d3cubmNiaS5ubG0ubmloLmdvdi9wdWJtZWQv
MzIxMjU0NTI8L3VybD48L3JlbGF0ZWQtdXJscz48L3VybHM+PGN1c3RvbTI+UE1DNzA4MDExNjwv
Y3VzdG9tMj48ZWxlY3Ryb25pYy1yZXNvdXJjZS1udW0+MTAuMTAwNy9zMDAxMzQtMDIwLTA1OTkx
LXg8L2VsZWN0cm9uaWMtcmVzb3VyY2UtbnVtPjwvcmVjb3JkPjwvQ2l0ZT48L0VuZE5vdGU+AG==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D87C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1CFA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BE69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EBD7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A4C6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6823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281C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D783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45.3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EBE3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68.0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8464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8.7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1AB2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34.7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36506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B6FD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1B49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E3001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myalgia; fatigue; shortness of breath</w:t>
            </w:r>
          </w:p>
        </w:tc>
      </w:tr>
      <w:tr w:rsidR="000E4295" w:rsidRPr="008D2EFC" w14:paraId="6D6EBC9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03CB15" w14:textId="4ABC9049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dW0+MjE8L1JlY051bT48RGlzcGxheVRleHQ+PHN0eWxlIGZhY2U9InN1cGVyc2NyaXB0Ij4yNzwv
c3R5bGU+PC9EaXNwbGF5VGV4dD48cmVjb3JkPjxyZWMtbnVtYmVyPjIxPC9yZWMtbnVtYmVyPjxm
b3JlaWduLWtleXM+PGtleSBhcHA9IkVOIiBkYi1pZD0iZXd0OXNkZDk5cHhhOXZld3p3YnZ6djUy
eGYyMnJleHNwOTlmIiB0aW1lc3RhbXA9IjE2MDIxMjEwNzMiPjIxPC9rZXk+PC9mb3JlaWduLWtl
eXM+PHJlZi10eXBlIG5hbWU9IkpvdXJuYWwgQXJ0aWNsZSI+MTc8L3JlZi10eXBlPjxjb250cmli
dXRvcnM+PGF1dGhvcnM+PGF1dGhvcj5MaXUsIFcuPC9hdXRob3I+PGF1dGhvcj5UYW8sIFouIFcu
PC9hdXRob3I+PGF1dGhvcj5XYW5nLCBMLjwvYXV0aG9yPjxhdXRob3I+WXVhbiwgTS4gTC48L2F1
dGhvcj48YXV0aG9yPkxpdSwgSy48L2F1dGhvcj48YXV0aG9yPlpob3UsIEwuPC9hdXRob3I+PGF1
dGhvcj5XZWksIFMuPC9hdXRob3I+PGF1dGhvcj5EZW5nLCBZLjwvYXV0aG9yPjxhdXRob3I+TGl1
LCBKLjwvYXV0aG9yPjxhdXRob3I+TGl1LCBILiBHLjwvYXV0aG9yPjxhdXRob3I+WWFuZywgTS48
L2F1dGhvcj48YXV0aG9yPkh1LCBZLjwvYXV0aG9yPjwvYXV0aG9ycz48L2NvbnRyaWJ1dG9ycz48
YXV0aC1hZGRyZXNzPkRlcGFydG1lbnQgb2YgUmVzcGlyYXRvcnkgYW5kIENyaXRpY2FsIENhcmUg
TWVkaWNpbmUsIFRoZSBDZW50cmFsIEhvc3BpdGFsIG9mIFd1aGFuLCBUb25namkgTWVkaWNhbCBD
b2xsZWdlLCBIdWF6aG9uZyBVbml2ZXJzaXR5IG9mIFNjaWVuY2UgYW5kIFRlY2hub2xvZ3ksIFd1
aGFuLCBIdWJlaSA0MzAwMTQsIENoaW5hLiYjeEQ7RGVwYXJ0bWVudCBvZiBSZXNwaXJhdG9yeSBJ
bnRlbnNpdmUgQ2FyZSBVbml0LCBUaGUgQ2VudHJhbCBIb3NwaXRhbCBvZiBXdWhhbiwgVG9uZ2pp
IE1lZGljYWwgQ29sbGVnZSwgSHVhemhvbmcgVW5pdmVyc2l0eSBvZiBTY2llbmNlIGFuZCBUZWNo
bm9sb2d5LCBXdWhhbiwgSHViZWkgNDMwMDE0LCBDaGluYS4mI3hEO0RlcGFydG1lbnQgb2YgUmVz
cGlyYXRvcnkgYW5kIENyaXRpY2FsIENhcmUgTWVkaWNpbmUsIFRvbmdqaSBIb3NwaXRhbCwgVG9u
Z2ppIE1lZGljYWwgQ29sbGVnZSwgSHVhemhvbmcgVW5pdmVyc2l0eSBvZiBTY2llbmNlIGFuZCBU
ZWNobm9sb2d5LCBXdWhhbiwgSHViZWkgNDMwMDMwLCBDaGluYS4mI3hEO0RlcGFydG1lbnQgb2Yg
UmFkaW9sb2d5LCBXdWhhbiBQdWxtb25hcnkgSG9zcGl0YWwsIFRvbmdqaSBNZWRpY2FsIENvbGxl
Z2UsIEh1YXpob25nIFVuaXZlcnNpdHkgb2YgU2NpZW5jZSBhbmQgVGVjaG5vbG9neSwgV3VoYW4s
IEh1YmVpIDQzMDAzMCwgQ2hpbmEuJiN4RDtUaGUgUHJvdm9zdCZhcG9zO3MgT2ZmaWNlLCBUaGUg
Q2VudHJhbCBIb3NwaXRhbCBvZiBXdWhhbiwgVG9uZ2ppIE1lZGljYWwgQ29sbGVnZSwgSHVhemhv
bmcgVW5pdmVyc2l0eSBvZiBTY2llbmNlIGFuZCBUZWNobm9sb2d5LCBXdWhhbiwgSHViZWkgNDMw
MDE0LCBDaGluYS48L2F1dGgtYWRkcmVzcz48dGl0bGVzPjx0aXRsZT5BbmFseXNpcyBvZiBmYWN0
b3JzIGFzc29jaWF0ZWQgd2l0aCBkaXNlYXNlIG91dGNvbWVzIGluIGhvc3BpdGFsaXplZCBwYXRp
ZW50cyB3aXRoIDIwMTkgbm92ZWwgY29yb25hdmlydXMgZGlzZWFzZTwvdGl0bGU+PHNlY29uZGFy
eS10aXRsZT5DaGluIE1lZCBKIChFbmdsKTwvc2Vjb25kYXJ5LXRpdGxlPjwvdGl0bGVzPjxwZXJp
b2RpY2FsPjxmdWxsLXRpdGxlPkNoaW4gTWVkIEogKEVuZ2wpPC9mdWxsLXRpdGxlPjwvcGVyaW9k
aWNhbD48cGFnZXM+MTAzMi0xMDM4PC9wYWdlcz48dm9sdW1lPjEzMzwvdm9sdW1lPjxudW1iZXI+
OTwvbnVtYmVyPjxlZGl0aW9uPjIwMjAvMDMvMDM8L2VkaXRpb24+PGtleXdvcmRzPjxrZXl3b3Jk
PkFkdWx0PC9rZXl3b3JkPjxrZXl3b3JkPkFnZWQ8L2tleXdvcmQ+PGtleXdvcmQ+KkJldGFjb3Jv
bmF2aXJ1czwva2V5d29yZD48a2V5d29yZD4qQ29yb25hdmlydXMgSW5mZWN0aW9uczwva2V5d29y
ZD48a2V5d29yZD5GZW1hbGU8L2tleXdvcmQ+PGtleXdvcmQ+SG9zcGl0YWxzPC9rZXl3b3JkPjxr
ZXl3b3JkPkh1bWFuczwva2V5d29yZD48a2V5d29yZD5Mb2dpc3RpYyBNb2RlbHM8L2tleXdvcmQ+
PGtleXdvcmQ+TWFsZTwva2V5d29yZD48a2V5d29yZD5NaWRkbGUgQWdlZDwva2V5d29yZD48a2V5
d29yZD4qUGFuZGVtaWNzPC9rZXl3b3JkPjxrZXl3b3JkPipQbmV1bW9uaWEsIFZpcmFsPC9rZXl3
b3JkPjxrZXl3b3JkPlJpc2sgRmFjdG9yczwva2V5d29yZD48L2tleXdvcmRzPjxkYXRlcz48eWVh
cj4yMDIwPC95ZWFyPjxwdWItZGF0ZXM+PGRhdGU+TWF5IDU8L2RhdGU+PC9wdWItZGF0ZXM+PC9k
YXRlcz48aXNibj4yNTQyLTU2NDEgKEVsZWN0cm9uaWMpJiN4RDswMzY2LTY5OTkgKExpbmtpbmcp
PC9pc2JuPjxhY2Nlc3Npb24tbnVtPjMyMTE4NjQwPC9hY2Nlc3Npb24tbnVtPjx1cmxzPjxyZWxh
dGVkLXVybHM+PHVybD5odHRwczovL3d3dy5uY2JpLm5sbS5uaWguZ292L3B1Ym1lZC8zMjExODY0
MDwvdXJsPjwvcmVsYXRlZC11cmxzPjwvdXJscz48Y3VzdG9tMj5QTUM3MTQ3Mjc5PC9jdXN0b20y
PjxlbGVjdHJvbmljLXJlc291cmNlLW51bT4xMC4xMDk3L0NNOS4wMDAwMDAwMDAwMDAwNzc1PC9l
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dW0+MjE8L1JlY051bT48RGlzcGxheVRleHQ+PHN0eWxlIGZhY2U9InN1cGVyc2NyaXB0Ij4yNzwv
c3R5bGU+PC9EaXNwbGF5VGV4dD48cmVjb3JkPjxyZWMtbnVtYmVyPjIxPC9yZWMtbnVtYmVyPjxm
b3JlaWduLWtleXM+PGtleSBhcHA9IkVOIiBkYi1pZD0iZXd0OXNkZDk5cHhhOXZld3p3YnZ6djUy
eGYyMnJleHNwOTlmIiB0aW1lc3RhbXA9IjE2MDIxMjEwNzMiPjIxPC9rZXk+PC9mb3JlaWduLWtl
eXM+PHJlZi10eXBlIG5hbWU9IkpvdXJuYWwgQXJ0aWNsZSI+MTc8L3JlZi10eXBlPjxjb250cmli
dXRvcnM+PGF1dGhvcnM+PGF1dGhvcj5MaXUsIFcuPC9hdXRob3I+PGF1dGhvcj5UYW8sIFouIFcu
PC9hdXRob3I+PGF1dGhvcj5XYW5nLCBMLjwvYXV0aG9yPjxhdXRob3I+WXVhbiwgTS4gTC48L2F1
dGhvcj48YXV0aG9yPkxpdSwgSy48L2F1dGhvcj48YXV0aG9yPlpob3UsIEwuPC9hdXRob3I+PGF1
dGhvcj5XZWksIFMuPC9hdXRob3I+PGF1dGhvcj5EZW5nLCBZLjwvYXV0aG9yPjxhdXRob3I+TGl1
LCBKLjwvYXV0aG9yPjxhdXRob3I+TGl1LCBILiBHLjwvYXV0aG9yPjxhdXRob3I+WWFuZywgTS48
L2F1dGhvcj48YXV0aG9yPkh1LCBZLjwvYXV0aG9yPjwvYXV0aG9ycz48L2NvbnRyaWJ1dG9ycz48
YXV0aC1hZGRyZXNzPkRlcGFydG1lbnQgb2YgUmVzcGlyYXRvcnkgYW5kIENyaXRpY2FsIENhcmUg
TWVkaWNpbmUsIFRoZSBDZW50cmFsIEhvc3BpdGFsIG9mIFd1aGFuLCBUb25namkgTWVkaWNhbCBD
b2xsZWdlLCBIdWF6aG9uZyBVbml2ZXJzaXR5IG9mIFNjaWVuY2UgYW5kIFRlY2hub2xvZ3ksIFd1
aGFuLCBIdWJlaSA0MzAwMTQsIENoaW5hLiYjeEQ7RGVwYXJ0bWVudCBvZiBSZXNwaXJhdG9yeSBJ
bnRlbnNpdmUgQ2FyZSBVbml0LCBUaGUgQ2VudHJhbCBIb3NwaXRhbCBvZiBXdWhhbiwgVG9uZ2pp
IE1lZGljYWwgQ29sbGVnZSwgSHVhemhvbmcgVW5pdmVyc2l0eSBvZiBTY2llbmNlIGFuZCBUZWNo
bm9sb2d5LCBXdWhhbiwgSHViZWkgNDMwMDE0LCBDaGluYS4mI3hEO0RlcGFydG1lbnQgb2YgUmVz
cGlyYXRvcnkgYW5kIENyaXRpY2FsIENhcmUgTWVkaWNpbmUsIFRvbmdqaSBIb3NwaXRhbCwgVG9u
Z2ppIE1lZGljYWwgQ29sbGVnZSwgSHVhemhvbmcgVW5pdmVyc2l0eSBvZiBTY2llbmNlIGFuZCBU
ZWNobm9sb2d5LCBXdWhhbiwgSHViZWkgNDMwMDMwLCBDaGluYS4mI3hEO0RlcGFydG1lbnQgb2Yg
UmFkaW9sb2d5LCBXdWhhbiBQdWxtb25hcnkgSG9zcGl0YWwsIFRvbmdqaSBNZWRpY2FsIENvbGxl
Z2UsIEh1YXpob25nIFVuaXZlcnNpdHkgb2YgU2NpZW5jZSBhbmQgVGVjaG5vbG9neSwgV3VoYW4s
IEh1YmVpIDQzMDAzMCwgQ2hpbmEuJiN4RDtUaGUgUHJvdm9zdCZhcG9zO3MgT2ZmaWNlLCBUaGUg
Q2VudHJhbCBIb3NwaXRhbCBvZiBXdWhhbiwgVG9uZ2ppIE1lZGljYWwgQ29sbGVnZSwgSHVhemhv
bmcgVW5pdmVyc2l0eSBvZiBTY2llbmNlIGFuZCBUZWNobm9sb2d5LCBXdWhhbiwgSHViZWkgNDMw
MDE0LCBDaGluYS48L2F1dGgtYWRkcmVzcz48dGl0bGVzPjx0aXRsZT5BbmFseXNpcyBvZiBmYWN0
b3JzIGFzc29jaWF0ZWQgd2l0aCBkaXNlYXNlIG91dGNvbWVzIGluIGhvc3BpdGFsaXplZCBwYXRp
ZW50cyB3aXRoIDIwMTkgbm92ZWwgY29yb25hdmlydXMgZGlzZWFzZTwvdGl0bGU+PHNlY29uZGFy
eS10aXRsZT5DaGluIE1lZCBKIChFbmdsKTwvc2Vjb25kYXJ5LXRpdGxlPjwvdGl0bGVzPjxwZXJp
b2RpY2FsPjxmdWxsLXRpdGxlPkNoaW4gTWVkIEogKEVuZ2wpPC9mdWxsLXRpdGxlPjwvcGVyaW9k
aWNhbD48cGFnZXM+MTAzMi0xMDM4PC9wYWdlcz48dm9sdW1lPjEzMzwvdm9sdW1lPjxudW1iZXI+
OTwvbnVtYmVyPjxlZGl0aW9uPjIwMjAvMDMvMDM8L2VkaXRpb24+PGtleXdvcmRzPjxrZXl3b3Jk
PkFkdWx0PC9rZXl3b3JkPjxrZXl3b3JkPkFnZWQ8L2tleXdvcmQ+PGtleXdvcmQ+KkJldGFjb3Jv
bmF2aXJ1czwva2V5d29yZD48a2V5d29yZD4qQ29yb25hdmlydXMgSW5mZWN0aW9uczwva2V5d29y
ZD48a2V5d29yZD5GZW1hbGU8L2tleXdvcmQ+PGtleXdvcmQ+SG9zcGl0YWxzPC9rZXl3b3JkPjxr
ZXl3b3JkPkh1bWFuczwva2V5d29yZD48a2V5d29yZD5Mb2dpc3RpYyBNb2RlbHM8L2tleXdvcmQ+
PGtleXdvcmQ+TWFsZTwva2V5d29yZD48a2V5d29yZD5NaWRkbGUgQWdlZDwva2V5d29yZD48a2V5
d29yZD4qUGFuZGVtaWNzPC9rZXl3b3JkPjxrZXl3b3JkPipQbmV1bW9uaWEsIFZpcmFsPC9rZXl3
b3JkPjxrZXl3b3JkPlJpc2sgRmFjdG9yczwva2V5d29yZD48L2tleXdvcmRzPjxkYXRlcz48eWVh
cj4yMDIwPC95ZWFyPjxwdWItZGF0ZXM+PGRhdGU+TWF5IDU8L2RhdGU+PC9wdWItZGF0ZXM+PC9k
YXRlcz48aXNibj4yNTQyLTU2NDEgKEVsZWN0cm9uaWMpJiN4RDswMzY2LTY5OTkgKExpbmtpbmcp
PC9pc2JuPjxhY2Nlc3Npb24tbnVtPjMyMTE4NjQwPC9hY2Nlc3Npb24tbnVtPjx1cmxzPjxyZWxh
dGVkLXVybHM+PHVybD5odHRwczovL3d3dy5uY2JpLm5sbS5uaWguZ292L3B1Ym1lZC8zMjExODY0
MDwvdXJsPjwvcmVsYXRlZC11cmxzPjwvdXJscz48Y3VzdG9tMj5QTUM3MTQ3Mjc5PC9jdXN0b20y
PjxlbGVjdHJvbmljLXJlc291cmNlLW51bT4xMC4xMDk3L0NNOS4wMDAwMDAwMDAwMDAwNzc1PC9l
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92DB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EBE1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44B3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A061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2019/12/30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575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3E40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37DC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4DD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2.6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60B4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FFB2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8102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4103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6.4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3AED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2.6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A398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6.4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27157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76C9438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4692B9" w14:textId="6B2D8149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TnVtPjIyPC9SZWNOdW0+PERpc3BsYXlUZXh0PjxzdHlsZSBmYWNlPSJzdXBlcnNjcmlwdCI+Mjg8
L3N0eWxlPjwvRGlzcGxheVRleHQ+PHJlY29yZD48cmVjLW51bWJlcj4yMjwvcmVjLW51bWJlcj48
Zm9yZWlnbi1rZXlzPjxrZXkgYXBwPSJFTiIgZGItaWQ9ImV3dDlzZGQ5OXB4YTl2ZXd6d2J2enY1
MnhmMjJyZXhzcDk5ZiIgdGltZXN0YW1wPSIxNjAyMTIxMTE3Ij4yMjwva2V5PjwvZm9yZWlnbi1r
ZXlzPjxyZWYtdHlwZSBuYW1lPSJKb3VybmFsIEFydGljbGUiPjE3PC9yZWYtdHlwZT48Y29udHJp
YnV0b3JzPjxhdXRob3JzPjxhdXRob3I+WmhhbywgVy48L2F1dGhvcj48YXV0aG9yPlpob25nLCBa
LjwvYXV0aG9yPjxhdXRob3I+WGllLCBYLjwvYXV0aG9yPjxhdXRob3I+WXUsIFEuPC9hdXRob3I+
PGF1dGhvcj5MaXUsIEouPC9hdXRob3I+PC9hdXRob3JzPjwvY29udHJpYnV0b3JzPjxhdXRoLWFk
ZHJlc3M+RGVwYXJ0bWVudCBvZiBSYWRpb2xvZ3ksIFRoZSBTZWNvbmQgWGlhbmd5YSBIb3NwaXRh
bCwgQ2VudHJhbCBTb3V0aCBVbml2ZXJzaXR5LCBOby4gMTM5IE1pZGRsZSBSZW1pbiBSZCwgQ2hh
bmdzaGEsIEh1bmFuLCA0MTAwMTEsIFAuUi4gQ2hpbmEuJiN4RDtEZXBhcnRtZW50IG9mIFJhZGlv
bG9neSwgRmlyc3QgSG9zcGl0YWwgb2YgQ2hhbmdzaGEsIEh1bmFuLCBQLlIuIENoaW5hLiYjeEQ7
Q2hhbmdzaGEgUHVibGljIEhlYWx0aCBUcmVhdG1lbnQgQ2VudGVyLCBIdW5hbiwgUC5SLiBDaGlu
YS4mI3hEO0RlcGFydG1lbnQgb2YgUmFkaW9sb2d5LCBRdWFsaXR5IENvbnRyb2wgQ2VudGVyLCBD
aGFuZ3NoYSwgSHVuYW4sIFAuUi4gQ2hpbmEuPC9hdXRoLWFkZHJlc3M+PHRpdGxlcz48dGl0bGU+
UmVsYXRpb24gQmV0d2VlbiBDaGVzdCBDVCBGaW5kaW5ncyBhbmQgQ2xpbmljYWwgQ29uZGl0aW9u
cyBvZiBDb3JvbmF2aXJ1cyBEaXNlYXNlIChDT1ZJRC0xOSkgUG5ldW1vbmlhOiBBIE11bHRpY2Vu
dGVyIFN0dWR5PC90aXRsZT48c2Vjb25kYXJ5LXRpdGxlPkFKUiBBbSBKIFJvZW50Z2Vub2w8L3Nl
Y29uZGFyeS10aXRsZT48L3RpdGxlcz48cGVyaW9kaWNhbD48ZnVsbC10aXRsZT5BSlIgQW0gSiBS
b2VudGdlbm9sPC9mdWxsLXRpdGxlPjwvcGVyaW9kaWNhbD48cGFnZXM+MTA3Mi0xMDc3PC9wYWdl
cz48dm9sdW1lPjIxNDwvdm9sdW1lPjxudW1iZXI+NTwvbnVtYmVyPjxlZGl0aW9uPjIwMjAvMDMv
MDQ8L2VkaXRpb24+PGtleXdvcmRzPjxrZXl3b3JkPkFkb2xlc2NlbnQ8L2tleXdvcmQ+PGtleXdv
cmQ+QWR1bHQ8L2tleXdvcmQ+PGtleXdvcmQ+QWdlZDwva2V5d29yZD48a2V5d29yZD4qQmV0YWNv
cm9uYXZpcnVzPC9rZXl3b3JkPjxrZXl3b3JkPkNvcm9uYXZpcnVzIEluZmVjdGlvbnMvKmRpYWdu
b3Npczwva2V5d29yZD48a2V5d29yZD5GZW1hbGU8L2tleXdvcmQ+PGtleXdvcmQ+SHVtYW5zPC9r
ZXl3b3JkPjxrZXl3b3JkPk1hbGU8L2tleXdvcmQ+PGtleXdvcmQ+TWlkZGxlIEFnZWQ8L2tleXdv
cmQ+PGtleXdvcmQ+UGFuZGVtaWNzPC9rZXl3b3JkPjxrZXl3b3JkPlBuZXVtb25pYSwgVmlyYWwv
KmRpYWdub3Npczwva2V5d29yZD48a2V5d29yZD5TZXZlcml0eSBvZiBJbGxuZXNzIEluZGV4PC9r
ZXl3b3JkPjxrZXl3b3JkPipUb21vZ3JhcGh5LCBYLVJheSBDb21wdXRlZDwva2V5d29yZD48a2V5
d29yZD5Zb3VuZyBBZHVsdDwva2V5d29yZD48a2V5d29yZD4qY292aWQtMTk8L2tleXdvcmQ+PGtl
eXdvcmQ+KmN0PC9rZXl3b3JkPjxrZXl3b3JkPipTQVJTLUNvVi0yPC9rZXl3b3JkPjxrZXl3b3Jk
Pipjb3JvbmF2aXJ1cyBkaXNlYXNlPC9rZXl3b3JkPjxrZXl3b3JkPipwbmV1bW9uaWE8L2tleXdv
cmQ+PC9rZXl3b3Jkcz48ZGF0ZXM+PHllYXI+MjAyMDwveWVhcj48cHViLWRhdGVzPjxkYXRlPk1h
eTwvZGF0ZT48L3B1Yi1kYXRlcz48L2RhdGVzPjxpc2JuPjE1NDYtMzE0MSAoRWxlY3Ryb25pYykm
I3hEOzAzNjEtODAzWCAoTGlua2luZyk8L2lzYm4+PGFjY2Vzc2lvbi1udW0+MzIxMjU4NzM8L2Fj
Y2Vzc2lvbi1udW0+PHVybHM+PHJlbGF0ZWQtdXJscz48dXJsPmh0dHBzOi8vd3d3Lm5jYmkubmxt
Lm5paC5nb3YvcHVibWVkLzMyMTI1ODczPC91cmw+PC9yZWxhdGVkLXVybHM+PC91cmxzPjxlbGVj
dHJvbmljLXJlc291cmNlLW51bT4xMC4yMjE0L0FKUi4yMC4yMjk3NjwvZWxlY3Ryb25pYy1yZXNv
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TnVtPjIyPC9SZWNOdW0+PERpc3BsYXlUZXh0PjxzdHlsZSBmYWNlPSJzdXBlcnNjcmlwdCI+Mjg8
L3N0eWxlPjwvRGlzcGxheVRleHQ+PHJlY29yZD48cmVjLW51bWJlcj4yMjwvcmVjLW51bWJlcj48
Zm9yZWlnbi1rZXlzPjxrZXkgYXBwPSJFTiIgZGItaWQ9ImV3dDlzZGQ5OXB4YTl2ZXd6d2J2enY1
MnhmMjJyZXhzcDk5ZiIgdGltZXN0YW1wPSIxNjAyMTIxMTE3Ij4yMjwva2V5PjwvZm9yZWlnbi1r
ZXlzPjxyZWYtdHlwZSBuYW1lPSJKb3VybmFsIEFydGljbGUiPjE3PC9yZWYtdHlwZT48Y29udHJp
YnV0b3JzPjxhdXRob3JzPjxhdXRob3I+WmhhbywgVy48L2F1dGhvcj48YXV0aG9yPlpob25nLCBa
LjwvYXV0aG9yPjxhdXRob3I+WGllLCBYLjwvYXV0aG9yPjxhdXRob3I+WXUsIFEuPC9hdXRob3I+
PGF1dGhvcj5MaXUsIEouPC9hdXRob3I+PC9hdXRob3JzPjwvY29udHJpYnV0b3JzPjxhdXRoLWFk
ZHJlc3M+RGVwYXJ0bWVudCBvZiBSYWRpb2xvZ3ksIFRoZSBTZWNvbmQgWGlhbmd5YSBIb3NwaXRh
bCwgQ2VudHJhbCBTb3V0aCBVbml2ZXJzaXR5LCBOby4gMTM5IE1pZGRsZSBSZW1pbiBSZCwgQ2hh
bmdzaGEsIEh1bmFuLCA0MTAwMTEsIFAuUi4gQ2hpbmEuJiN4RDtEZXBhcnRtZW50IG9mIFJhZGlv
bG9neSwgRmlyc3QgSG9zcGl0YWwgb2YgQ2hhbmdzaGEsIEh1bmFuLCBQLlIuIENoaW5hLiYjeEQ7
Q2hhbmdzaGEgUHVibGljIEhlYWx0aCBUcmVhdG1lbnQgQ2VudGVyLCBIdW5hbiwgUC5SLiBDaGlu
YS4mI3hEO0RlcGFydG1lbnQgb2YgUmFkaW9sb2d5LCBRdWFsaXR5IENvbnRyb2wgQ2VudGVyLCBD
aGFuZ3NoYSwgSHVuYW4sIFAuUi4gQ2hpbmEuPC9hdXRoLWFkZHJlc3M+PHRpdGxlcz48dGl0bGU+
UmVsYXRpb24gQmV0d2VlbiBDaGVzdCBDVCBGaW5kaW5ncyBhbmQgQ2xpbmljYWwgQ29uZGl0aW9u
cyBvZiBDb3JvbmF2aXJ1cyBEaXNlYXNlIChDT1ZJRC0xOSkgUG5ldW1vbmlhOiBBIE11bHRpY2Vu
dGVyIFN0dWR5PC90aXRsZT48c2Vjb25kYXJ5LXRpdGxlPkFKUiBBbSBKIFJvZW50Z2Vub2w8L3Nl
Y29uZGFyeS10aXRsZT48L3RpdGxlcz48cGVyaW9kaWNhbD48ZnVsbC10aXRsZT5BSlIgQW0gSiBS
b2VudGdlbm9sPC9mdWxsLXRpdGxlPjwvcGVyaW9kaWNhbD48cGFnZXM+MTA3Mi0xMDc3PC9wYWdl
cz48dm9sdW1lPjIxNDwvdm9sdW1lPjxudW1iZXI+NTwvbnVtYmVyPjxlZGl0aW9uPjIwMjAvMDMv
MDQ8L2VkaXRpb24+PGtleXdvcmRzPjxrZXl3b3JkPkFkb2xlc2NlbnQ8L2tleXdvcmQ+PGtleXdv
cmQ+QWR1bHQ8L2tleXdvcmQ+PGtleXdvcmQ+QWdlZDwva2V5d29yZD48a2V5d29yZD4qQmV0YWNv
cm9uYXZpcnVzPC9rZXl3b3JkPjxrZXl3b3JkPkNvcm9uYXZpcnVzIEluZmVjdGlvbnMvKmRpYWdu
b3Npczwva2V5d29yZD48a2V5d29yZD5GZW1hbGU8L2tleXdvcmQ+PGtleXdvcmQ+SHVtYW5zPC9r
ZXl3b3JkPjxrZXl3b3JkPk1hbGU8L2tleXdvcmQ+PGtleXdvcmQ+TWlkZGxlIEFnZWQ8L2tleXdv
cmQ+PGtleXdvcmQ+UGFuZGVtaWNzPC9rZXl3b3JkPjxrZXl3b3JkPlBuZXVtb25pYSwgVmlyYWwv
KmRpYWdub3Npczwva2V5d29yZD48a2V5d29yZD5TZXZlcml0eSBvZiBJbGxuZXNzIEluZGV4PC9r
ZXl3b3JkPjxrZXl3b3JkPipUb21vZ3JhcGh5LCBYLVJheSBDb21wdXRlZDwva2V5d29yZD48a2V5
d29yZD5Zb3VuZyBBZHVsdDwva2V5d29yZD48a2V5d29yZD4qY292aWQtMTk8L2tleXdvcmQ+PGtl
eXdvcmQ+KmN0PC9rZXl3b3JkPjxrZXl3b3JkPipTQVJTLUNvVi0yPC9rZXl3b3JkPjxrZXl3b3Jk
Pipjb3JvbmF2aXJ1cyBkaXNlYXNlPC9rZXl3b3JkPjxrZXl3b3JkPipwbmV1bW9uaWE8L2tleXdv
cmQ+PC9rZXl3b3Jkcz48ZGF0ZXM+PHllYXI+MjAyMDwveWVhcj48cHViLWRhdGVzPjxkYXRlPk1h
eTwvZGF0ZT48L3B1Yi1kYXRlcz48L2RhdGVzPjxpc2JuPjE1NDYtMzE0MSAoRWxlY3Ryb25pYykm
I3hEOzAzNjEtODAzWCAoTGlua2luZyk8L2lzYm4+PGFjY2Vzc2lvbi1udW0+MzIxMjU4NzM8L2Fj
Y2Vzc2lvbi1udW0+PHVybHM+PHJlbGF0ZWQtdXJscz48dXJsPmh0dHBzOi8vd3d3Lm5jYmkubmxt
Lm5paC5nb3YvcHVibWVkLzMyMTI1ODczPC91cmw+PC9yZWxhdGVkLXVybHM+PC91cmxzPjxlbGVj
dHJvbmljLXJlc291cmNlLW51bT4xMC4yMjE0L0FKUi4yMC4yMjk3NjwvZWxlY3Ryb25pYy1yZXNv
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77AC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1B0C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C118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E896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D9D8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58E3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44.44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2C8E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5567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600A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84D4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DFB3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E33C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93EB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C2B0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0BBFC8" w14:textId="7807EA3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34AFD7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2FA2C7" w14:textId="5F7EAB2C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Y051bT4yMzwvUmVjTnVtPjxEaXNwbGF5VGV4dD48c3R5bGUgZmFjZT0ic3VwZXJzY3JpcHQiPjI5
PC9zdHlsZT48L0Rpc3BsYXlUZXh0PjxyZWNvcmQ+PHJlYy1udW1iZXI+MjM8L3JlYy1udW1iZXI+
PGZvcmVpZ24ta2V5cz48a2V5IGFwcD0iRU4iIGRiLWlkPSJld3Q5c2RkOTlweGE5dmV3endidnp2
NTJ4ZjIycmV4c3A5OWYiIHRpbWVzdGFtcD0iMTYwMjEyMTE4MCI+MjM8L2tleT48L2ZvcmVpZ24t
a2V5cz48cmVmLXR5cGUgbmFtZT0iSm91cm5hbCBBcnRpY2xlIj4xNzwvcmVmLXR5cGU+PGNvbnRy
aWJ1dG9ycz48YXV0aG9ycz48YXV0aG9yPlpoYW5nLCBKLjwvYXV0aG9yPjxhdXRob3I+V2FuZywg
Uy48L2F1dGhvcj48YXV0aG9yPlh1ZSwgWS48L2F1dGhvcj48L2F1dGhvcnM+PC9jb250cmlidXRv
cnM+PGF1dGgtYWRkcmVzcz5EZXBhcnRtZW50IG9mIFJlc3BpcmF0aW9uLCBKaW5odWEgTXVuaWNp
cGFsIENlbnRyYWwgSG9zcGl0YWwsIEppbmh1YSBIb3NwaXRhbCBvZiBaaGVqaWFuZyBVbml2ZXJz
aXR5LCBKaW5odWEsIENoaW5hLjwvYXV0aC1hZGRyZXNzPjx0aXRsZXM+PHRpdGxlPkZlY2FsIHNw
ZWNpbWVuIGRpYWdub3NpcyAyMDE5IG5vdmVsIGNvcm9uYXZpcnVzLWluZmVjdGVkIHBuZXVtb25p
YTwvdGl0bGU+PHNlY29uZGFyeS10aXRsZT5KIE1lZCBWaXJvbDwvc2Vjb25kYXJ5LXRpdGxlPjwv
dGl0bGVzPjxwZXJpb2RpY2FsPjxmdWxsLXRpdGxlPkogTWVkIFZpcm9sPC9mdWxsLXRpdGxlPjwv
cGVyaW9kaWNhbD48cGFnZXM+NjgwLTY4MjwvcGFnZXM+PHZvbHVtZT45Mjwvdm9sdW1lPjxudW1i
ZXI+NjwvbnVtYmVyPjxlZGl0aW9uPjIwMjAvMDMvMDQ8L2VkaXRpb24+PGtleXdvcmRzPjxrZXl3
b3JkPkFkb2xlc2NlbnQ8L2tleXdvcmQ+PGtleXdvcmQ+QWR1bHQ8L2tleXdvcmQ+PGtleXdvcmQ+
QWdlZDwva2V5d29yZD48a2V5d29yZD5BZ2VkLCA4MCBhbmQgb3Zlcjwva2V5d29yZD48a2V5d29y
ZD5CZXRhY29yb25hdmlydXMvKmdlbmV0aWNzL2lzb2xhdGlvbiAmYW1wOyBwdXJpZmljYXRpb24v
cGF0aG9nZW5pY2l0eTwva2V5d29yZD48a2V5d29yZD5DaGluYTwva2V5d29yZD48a2V5d29yZD5D
bGluaWNhbCBMYWJvcmF0b3J5IFRlY2huaXF1ZXMvKm1ldGhvZHM8L2tleXdvcmQ+PGtleXdvcmQ+
Q29yb25hdmlydXMgSW5mZWN0aW9ucy8qZGlhZ25vc2lzL3RyYW5zbWlzc2lvbi92aXJvbG9neTwv
a2V5d29yZD48a2V5d29yZD5GZWNlcy8qdmlyb2xvZ3k8L2tleXdvcmQ+PGtleXdvcmQ+RmVtYWxl
PC9rZXl3b3JkPjxrZXl3b3JkPkhvc3BpdGFscywgTXVuaWNpcGFsPC9rZXl3b3JkPjxrZXl3b3Jk
Pkh1bWFuczwva2V5d29yZD48a2V5d29yZD5NYWxlPC9rZXl3b3JkPjxrZXl3b3JkPk1pZGRsZSBB
Z2VkPC9rZXl3b3JkPjxrZXl3b3JkPk9yb3BoYXJ5bngvKnZpcm9sb2d5PC9rZXl3b3JkPjxrZXl3
b3JkPlBhbmRlbWljczwva2V5d29yZD48a2V5d29yZD5QbmV1bW9uaWEsIFZpcmFsLypkaWFnbm9z
aXMvdHJhbnNtaXNzaW9uL3Zpcm9sb2d5PC9rZXl3b3JkPjxrZXl3b3JkPlJOQSwgVmlyYWwvKmdl
bmV0aWNzL2lzb2xhdGlvbiAmYW1wOyBwdXJpZmljYXRpb248L2tleXdvcmQ+PGtleXdvcmQ+UmV0
cm9zcGVjdGl2ZSBTdHVkaWVzPC9rZXl3b3JkPjxrZXl3b3JkPlNldmVyaXR5IG9mIElsbG5lc3Mg
SW5kZXg8L2tleXdvcmQ+PGtleXdvcmQ+VG9tb2dyYXBoeSwgWC1SYXkgQ29tcHV0ZWQ8L2tleXdv
cmQ+PGtleXdvcmQ+KmNvcm9uYXZpcnVzPC9rZXl3b3JkPjxrZXl3b3JkPipkaXNzZW1pbmF0aW9u
PC9rZXl3b3JkPjxrZXl3b3JkPipuZXJ2b3VzIHN5c3RlbTwva2V5d29yZD48a2V5d29yZD4qcGF0
aG9nZW5lc2lzPC9rZXl3b3JkPjxrZXl3b3JkPip2aXJ1cyBjbGFzc2lmaWNhdGlvbjwva2V5d29y
ZD48L2tleXdvcmRzPjxkYXRlcz48eWVhcj4yMDIwPC95ZWFyPjxwdWItZGF0ZXM+PGRhdGU+SnVu
PC9kYXRlPjwvcHViLWRhdGVzPjwvZGF0ZXM+PGlzYm4+MTA5Ni05MDcxIChFbGVjdHJvbmljKSYj
eEQ7MDE0Ni02NjE1IChMaW5raW5nKTwvaXNibj48YWNjZXNzaW9uLW51bT4zMjEyNDk5NTwvYWNj
ZXNzaW9uLW51bT48dXJscz48cmVsYXRlZC11cmxzPjx1cmw+aHR0cHM6Ly93d3cubmNiaS5ubG0u
bmloLmdvdi9wdWJtZWQvMzIxMjQ5OTU8L3VybD48L3JlbGF0ZWQtdXJscz48L3VybHM+PGN1c3Rv
bTI+UE1DNzIyODM1NTwvY3VzdG9tMj48ZWxlY3Ryb25pYy1yZXNvdXJjZS1udW0+MTAuMTAwMi9q
bXYuMjU3NDI8L2VsZWN0cm9uaWMtcmVzb3VyY2UtbnVtPjwvcmVjb3JkPjwvQ2l0ZT48L0VuZE5v
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Y051bT4yMzwvUmVjTnVtPjxEaXNwbGF5VGV4dD48c3R5bGUgZmFjZT0ic3VwZXJzY3JpcHQiPjI5
PC9zdHlsZT48L0Rpc3BsYXlUZXh0PjxyZWNvcmQ+PHJlYy1udW1iZXI+MjM8L3JlYy1udW1iZXI+
PGZvcmVpZ24ta2V5cz48a2V5IGFwcD0iRU4iIGRiLWlkPSJld3Q5c2RkOTlweGE5dmV3endidnp2
NTJ4ZjIycmV4c3A5OWYiIHRpbWVzdGFtcD0iMTYwMjEyMTE4MCI+MjM8L2tleT48L2ZvcmVpZ24t
a2V5cz48cmVmLXR5cGUgbmFtZT0iSm91cm5hbCBBcnRpY2xlIj4xNzwvcmVmLXR5cGU+PGNvbnRy
aWJ1dG9ycz48YXV0aG9ycz48YXV0aG9yPlpoYW5nLCBKLjwvYXV0aG9yPjxhdXRob3I+V2FuZywg
Uy48L2F1dGhvcj48YXV0aG9yPlh1ZSwgWS48L2F1dGhvcj48L2F1dGhvcnM+PC9jb250cmlidXRv
cnM+PGF1dGgtYWRkcmVzcz5EZXBhcnRtZW50IG9mIFJlc3BpcmF0aW9uLCBKaW5odWEgTXVuaWNp
cGFsIENlbnRyYWwgSG9zcGl0YWwsIEppbmh1YSBIb3NwaXRhbCBvZiBaaGVqaWFuZyBVbml2ZXJz
aXR5LCBKaW5odWEsIENoaW5hLjwvYXV0aC1hZGRyZXNzPjx0aXRsZXM+PHRpdGxlPkZlY2FsIHNw
ZWNpbWVuIGRpYWdub3NpcyAyMDE5IG5vdmVsIGNvcm9uYXZpcnVzLWluZmVjdGVkIHBuZXVtb25p
YTwvdGl0bGU+PHNlY29uZGFyeS10aXRsZT5KIE1lZCBWaXJvbDwvc2Vjb25kYXJ5LXRpdGxlPjwv
dGl0bGVzPjxwZXJpb2RpY2FsPjxmdWxsLXRpdGxlPkogTWVkIFZpcm9sPC9mdWxsLXRpdGxlPjwv
cGVyaW9kaWNhbD48cGFnZXM+NjgwLTY4MjwvcGFnZXM+PHZvbHVtZT45Mjwvdm9sdW1lPjxudW1i
ZXI+NjwvbnVtYmVyPjxlZGl0aW9uPjIwMjAvMDMvMDQ8L2VkaXRpb24+PGtleXdvcmRzPjxrZXl3
b3JkPkFkb2xlc2NlbnQ8L2tleXdvcmQ+PGtleXdvcmQ+QWR1bHQ8L2tleXdvcmQ+PGtleXdvcmQ+
QWdlZDwva2V5d29yZD48a2V5d29yZD5BZ2VkLCA4MCBhbmQgb3Zlcjwva2V5d29yZD48a2V5d29y
ZD5CZXRhY29yb25hdmlydXMvKmdlbmV0aWNzL2lzb2xhdGlvbiAmYW1wOyBwdXJpZmljYXRpb24v
cGF0aG9nZW5pY2l0eTwva2V5d29yZD48a2V5d29yZD5DaGluYTwva2V5d29yZD48a2V5d29yZD5D
bGluaWNhbCBMYWJvcmF0b3J5IFRlY2huaXF1ZXMvKm1ldGhvZHM8L2tleXdvcmQ+PGtleXdvcmQ+
Q29yb25hdmlydXMgSW5mZWN0aW9ucy8qZGlhZ25vc2lzL3RyYW5zbWlzc2lvbi92aXJvbG9neTwv
a2V5d29yZD48a2V5d29yZD5GZWNlcy8qdmlyb2xvZ3k8L2tleXdvcmQ+PGtleXdvcmQ+RmVtYWxl
PC9rZXl3b3JkPjxrZXl3b3JkPkhvc3BpdGFscywgTXVuaWNpcGFsPC9rZXl3b3JkPjxrZXl3b3Jk
Pkh1bWFuczwva2V5d29yZD48a2V5d29yZD5NYWxlPC9rZXl3b3JkPjxrZXl3b3JkPk1pZGRsZSBB
Z2VkPC9rZXl3b3JkPjxrZXl3b3JkPk9yb3BoYXJ5bngvKnZpcm9sb2d5PC9rZXl3b3JkPjxrZXl3
b3JkPlBhbmRlbWljczwva2V5d29yZD48a2V5d29yZD5QbmV1bW9uaWEsIFZpcmFsLypkaWFnbm9z
aXMvdHJhbnNtaXNzaW9uL3Zpcm9sb2d5PC9rZXl3b3JkPjxrZXl3b3JkPlJOQSwgVmlyYWwvKmdl
bmV0aWNzL2lzb2xhdGlvbiAmYW1wOyBwdXJpZmljYXRpb248L2tleXdvcmQ+PGtleXdvcmQ+UmV0
cm9zcGVjdGl2ZSBTdHVkaWVzPC9rZXl3b3JkPjxrZXl3b3JkPlNldmVyaXR5IG9mIElsbG5lc3Mg
SW5kZXg8L2tleXdvcmQ+PGtleXdvcmQ+VG9tb2dyYXBoeSwgWC1SYXkgQ29tcHV0ZWQ8L2tleXdv
cmQ+PGtleXdvcmQ+KmNvcm9uYXZpcnVzPC9rZXl3b3JkPjxrZXl3b3JkPipkaXNzZW1pbmF0aW9u
PC9rZXl3b3JkPjxrZXl3b3JkPipuZXJ2b3VzIHN5c3RlbTwva2V5d29yZD48a2V5d29yZD4qcGF0
aG9nZW5lc2lzPC9rZXl3b3JkPjxrZXl3b3JkPip2aXJ1cyBjbGFzc2lmaWNhdGlvbjwva2V5d29y
ZD48L2tleXdvcmRzPjxkYXRlcz48eWVhcj4yMDIwPC95ZWFyPjxwdWItZGF0ZXM+PGRhdGU+SnVu
PC9kYXRlPjwvcHViLWRhdGVzPjwvZGF0ZXM+PGlzYm4+MTA5Ni05MDcxIChFbGVjdHJvbmljKSYj
eEQ7MDE0Ni02NjE1IChMaW5raW5nKTwvaXNibj48YWNjZXNzaW9uLW51bT4zMjEyNDk5NTwvYWNj
ZXNzaW9uLW51bT48dXJscz48cmVsYXRlZC11cmxzPjx1cmw+aHR0cHM6Ly93d3cubmNiaS5ubG0u
bmloLmdvdi9wdWJtZWQvMzIxMjQ5OTU8L3VybD48L3JlbGF0ZWQtdXJscz48L3VybHM+PGN1c3Rv
bTI+UE1DNzIyODM1NTwvY3VzdG9tMj48ZWxlY3Ryb25pYy1yZXNvdXJjZS1udW0+MTAuMTAwMi9q
bXYuMjU3NDI8L2VsZWN0cm9uaWMtcmVzb3VyY2UtbnVtPjwvcmVjb3JkPjwvQ2l0ZT48L0VuZE5v
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29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8469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E1C8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DB70A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7E9E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812B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76D5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EF87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2DB1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F04B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99B0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15DA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6B2C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A91E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F891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E9255B" w14:textId="53A7F3A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F81CE9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EB4753" w14:textId="062A376D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Young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PEVuZE5vdGU+PENpdGU+PEF1dGhvcj5Zb3VuZzwvQXV0aG9yPjxZZWFyPjIwMjA8L1llYXI+PFJl
Y051bT4yNDwvUmVjTnVtPjxEaXNwbGF5VGV4dD48c3R5bGUgZmFjZT0ic3VwZXJzY3JpcHQiPjMw
PC9zdHlsZT48L0Rpc3BsYXlUZXh0PjxyZWNvcmQ+PHJlYy1udW1iZXI+MjQ8L3JlYy1udW1iZXI+
PGZvcmVpZ24ta2V5cz48a2V5IGFwcD0iRU4iIGRiLWlkPSJld3Q5c2RkOTlweGE5dmV3endidnp2
NTJ4ZjIycmV4c3A5OWYiIHRpbWVzdGFtcD0iMTYwMjEyMTI4MCI+MjQ8L2tleT48L2ZvcmVpZ24t
a2V5cz48cmVmLXR5cGUgbmFtZT0iSm91cm5hbCBBcnRpY2xlIj4xNzwvcmVmLXR5cGU+PGNvbnRy
aWJ1dG9ycz48YXV0aG9ycz48YXV0aG9yPllvdW5nLCBCLiBFLjwvYXV0aG9yPjxhdXRob3I+T25n
LCBTLiBXLiBYLjwvYXV0aG9yPjxhdXRob3I+S2FsaW11ZGRpbiwgUy48L2F1dGhvcj48YXV0aG9y
PkxvdywgSi4gRy48L2F1dGhvcj48YXV0aG9yPlRhbiwgUy4gWS48L2F1dGhvcj48YXV0aG9yPkxv
aCwgSi48L2F1dGhvcj48YXV0aG9yPk5nLCBPLiBULjwvYXV0aG9yPjxhdXRob3I+TWFyaW11dGh1
LCBLLjwvYXV0aG9yPjxhdXRob3I+QW5nLCBMLiBXLjwvYXV0aG9yPjxhdXRob3I+TWFrLCBULiBN
LjwvYXV0aG9yPjxhdXRob3I+TGF1LCBTLiBLLjwvYXV0aG9yPjxhdXRob3I+QW5kZXJzb24sIEQu
IEUuPC9hdXRob3I+PGF1dGhvcj5DaGFuLCBLLiBTLjwvYXV0aG9yPjxhdXRob3I+VGFuLCBULiBZ
LjwvYXV0aG9yPjxhdXRob3I+TmcsIFQuIFkuPC9hdXRob3I+PGF1dGhvcj5DdWksIEwuPC9hdXRo
b3I+PGF1dGhvcj5TYWlkLCBaLjwvYXV0aG9yPjxhdXRob3I+S3VydXBhdGhhbSwgTC48L2F1dGhv
cj48YXV0aG9yPkNoZW4sIE0uIEkuPC9hdXRob3I+PGF1dGhvcj5DaGFuLCBNLjwvYXV0aG9yPjxh
dXRob3I+VmFzb28sIFMuPC9hdXRob3I+PGF1dGhvcj5XYW5nLCBMLiBGLjwvYXV0aG9yPjxhdXRo
b3I+VGFuLCBCLiBILjwvYXV0aG9yPjxhdXRob3I+TGluLCBSLiBULiBQLjwvYXV0aG9yPjxhdXRo
b3I+TGVlLCBWLiBKLiBNLjwvYXV0aG9yPjxhdXRob3I+TGVvLCBZLiBTLjwvYXV0aG9yPjxhdXRo
b3I+THllLCBELiBDLjwvYXV0aG9yPjxhdXRob3I+U2luZ2Fwb3JlIE5vdmVsIENvcm9uYXZpcnVz
IE91dGJyZWFrIFJlc2VhcmNoLCBUZWFtPC9hdXRob3I+PC9hdXRob3JzPjwvY29udHJpYnV0b3Jz
PjxhdXRoLWFkZHJlc3M+TmF0aW9uYWwgQ2VudHJlIGZvciBJbmZlY3Rpb3VzIERpc2Vhc2VzLCBT
aW5nYXBvcmUuJiN4RDtUYW4gVG9jayBTZW5nIEhvc3BpdGFsLCBTaW5nYXBvcmUuJiN4RDtMZWUg
S29uZyBDaGlhbiBTY2hvb2wgb2YgTWVkaWNpbmUsIFNpbmdhcG9yZS4mI3hEO1NpbmdhcG9yZSBH
ZW5lcmFsIEhvc3BpdGFsLCBTaW5nYXBvcmUuJiN4RDtEdWtlLU5VUyBNZWRpY2FsIFNjaG9vbCwg
U2luZ2Fwb3JlLiYjeEQ7Q2hhbmdpIEdlbmVyYWwgSG9zcGl0YWwsIFNpbmdhcG9yZS4mI3hEO1Nl
bmdrYW5nIEdlbmVyYWwgSG9zcGl0YWwsIFNpbmdhcG9yZS4mI3hEO1lvbmcgTG9vIExpbiBTY2hv
b2wgb2YgTWVkaWNpbmUsIFNpbmdhcG9yZS4mI3hEO0RTTyBOYXRpb25hbCBMYWJvcmF0b3JpZXMs
IFNpbmdhcG9yZS4mI3hEO01pbmlzdHJ5IG9mIEhlYWx0aCwgU2luZ2Fwb3JlLiYjeEQ7U2F3IFN3
ZWUgSG9jayBTY2hvb2wgb2YgUHVibGljIEhlYWx0aCwgU2luZ2Fwb3JlLjwvYXV0aC1hZGRyZXNz
Pjx0aXRsZXM+PHRpdGxlPkVwaWRlbWlvbG9naWMgRmVhdHVyZXMgYW5kIENsaW5pY2FsIENvdXJz
ZSBvZiBQYXRpZW50cyBJbmZlY3RlZCBXaXRoIFNBUlMtQ29WLTIgaW4gU2luZ2Fwb3JlPC90aXRs
ZT48c2Vjb25kYXJ5LXRpdGxlPkpBTUE8L3NlY29uZGFyeS10aXRsZT48L3RpdGxlcz48cGVyaW9k
aWNhbD48ZnVsbC10aXRsZT5KQU1BPC9mdWxsLXRpdGxlPjwvcGVyaW9kaWNhbD48cGFnZXM+MTQ4
OC0xNDk0PC9wYWdlcz48dm9sdW1lPjMyMzwvdm9sdW1lPjxudW1iZXI+MTU8L251bWJlcj48ZWRp
dGlvbj4yMDIwLzAzLzA0PC9lZGl0aW9uPjxrZXl3b3Jkcz48a2V5d29yZD5BZHVsdDwva2V5d29y
ZD48a2V5d29yZD5BZ2VkPC9rZXl3b3JkPjxrZXl3b3JkPkFudGl2aXJhbCBBZ2VudHMvdGhlcmFw
ZXV0aWMgdXNlPC9rZXl3b3JkPjxrZXl3b3JkPkJldGFjb3JvbmF2aXJ1cy8qaXNvbGF0aW9uICZh
bXA7IHB1cmlmaWNhdGlvbjwva2V5d29yZD48a2V5d29yZD4qQ29yb25hdmlydXMgSW5mZWN0aW9u
cy9lcGlkZW1pb2xvZ3kvdGhlcmFweS92aXJvbG9neTwva2V5d29yZD48a2V5d29yZD5EaXNlYXNl
IFByb2dyZXNzaW9uPC9rZXl3b3JkPjxrZXl3b3JkPkRydWcgQ29tYmluYXRpb25zPC9rZXl3b3Jk
PjxrZXl3b3JkPkZlbWFsZTwva2V5d29yZD48a2V5d29yZD5IdW1hbnM8L2tleXdvcmQ+PGtleXdv
cmQ+TG9waW5hdmlyL2FkdmVyc2UgZWZmZWN0cy90aGVyYXBldXRpYyB1c2U8L2tleXdvcmQ+PGtl
eXdvcmQ+TWFsZTwva2V5d29yZD48a2V5d29yZD5NaWRkbGUgQWdlZDwva2V5d29yZD48a2V5d29y
ZD5PeHlnZW4gSW5oYWxhdGlvbiBUaGVyYXB5PC9rZXl3b3JkPjxrZXl3b3JkPipQYW5kZW1pY3M8
L2tleXdvcmQ+PGtleXdvcmQ+KlBuZXVtb25pYSwgVmlyYWwvZXBpZGVtaW9sb2d5L3RoZXJhcHkv
dmlyb2xvZ3k8L2tleXdvcmQ+PGtleXdvcmQ+UG9seW1lcmFzZSBDaGFpbiBSZWFjdGlvbjwva2V5
d29yZD48a2V5d29yZD5SZXNwaXJhdG9yeSBUcmFjdCBJbmZlY3Rpb25zL3Zpcm9sb2d5PC9rZXl3
b3JkPjxrZXl3b3JkPlJpdG9uYXZpci9hZHZlcnNlIGVmZmVjdHMvdGhlcmFwZXV0aWMgdXNlPC9r
ZXl3b3JkPjxrZXl3b3JkPlNpbmdhcG9yZS9lcGlkZW1pb2xvZ3k8L2tleXdvcmQ+PGtleXdvcmQ+
VmlydXMgU2hlZGRpbmc8L2tleXdvcmQ+PC9rZXl3b3Jkcz48ZGF0ZXM+PHllYXI+MjAyMDwveWVh
cj48cHViLWRhdGVzPjxkYXRlPkFwciAyMTwvZGF0ZT48L3B1Yi1kYXRlcz48L2RhdGVzPjxpc2Ju
PjE1MzgtMzU5OCAoRWxlY3Ryb25pYykmI3hEOzAwOTgtNzQ4NCAoTGlua2luZyk8L2lzYm4+PGFj
Y2Vzc2lvbi1udW0+MzIxMjUzNjI8L2FjY2Vzc2lvbi1udW0+PHVybHM+PHJlbGF0ZWQtdXJscz48
dXJsPmh0dHBzOi8vd3d3Lm5jYmkubmxtLm5paC5nb3YvcHVibWVkLzMyMTI1MzYyPC91cmw+PC9y
ZWxhdGVkLXVybHM+PC91cmxzPjxjdXN0b20yPlBNQzcwNTQ4NTU8L2N1c3RvbTI+PGVsZWN0cm9u
aWMtcmVzb3VyY2UtbnVtPjEwLjEwMDEvamFtYS4yMDIwLjMyMDQ8L2VsZWN0cm9uaWMtcmVzb3Vy
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PEVuZE5vdGU+PENpdGU+PEF1dGhvcj5Zb3VuZzwvQXV0aG9yPjxZZWFyPjIwMjA8L1llYXI+PFJl
Y051bT4yNDwvUmVjTnVtPjxEaXNwbGF5VGV4dD48c3R5bGUgZmFjZT0ic3VwZXJzY3JpcHQiPjMw
PC9zdHlsZT48L0Rpc3BsYXlUZXh0PjxyZWNvcmQ+PHJlYy1udW1iZXI+MjQ8L3JlYy1udW1iZXI+
PGZvcmVpZ24ta2V5cz48a2V5IGFwcD0iRU4iIGRiLWlkPSJld3Q5c2RkOTlweGE5dmV3endidnp2
NTJ4ZjIycmV4c3A5OWYiIHRpbWVzdGFtcD0iMTYwMjEyMTI4MCI+MjQ8L2tleT48L2ZvcmVpZ24t
a2V5cz48cmVmLXR5cGUgbmFtZT0iSm91cm5hbCBBcnRpY2xlIj4xNzwvcmVmLXR5cGU+PGNvbnRy
aWJ1dG9ycz48YXV0aG9ycz48YXV0aG9yPllvdW5nLCBCLiBFLjwvYXV0aG9yPjxhdXRob3I+T25n
LCBTLiBXLiBYLjwvYXV0aG9yPjxhdXRob3I+S2FsaW11ZGRpbiwgUy48L2F1dGhvcj48YXV0aG9y
PkxvdywgSi4gRy48L2F1dGhvcj48YXV0aG9yPlRhbiwgUy4gWS48L2F1dGhvcj48YXV0aG9yPkxv
aCwgSi48L2F1dGhvcj48YXV0aG9yPk5nLCBPLiBULjwvYXV0aG9yPjxhdXRob3I+TWFyaW11dGh1
LCBLLjwvYXV0aG9yPjxhdXRob3I+QW5nLCBMLiBXLjwvYXV0aG9yPjxhdXRob3I+TWFrLCBULiBN
LjwvYXV0aG9yPjxhdXRob3I+TGF1LCBTLiBLLjwvYXV0aG9yPjxhdXRob3I+QW5kZXJzb24sIEQu
IEUuPC9hdXRob3I+PGF1dGhvcj5DaGFuLCBLLiBTLjwvYXV0aG9yPjxhdXRob3I+VGFuLCBULiBZ
LjwvYXV0aG9yPjxhdXRob3I+TmcsIFQuIFkuPC9hdXRob3I+PGF1dGhvcj5DdWksIEwuPC9hdXRo
b3I+PGF1dGhvcj5TYWlkLCBaLjwvYXV0aG9yPjxhdXRob3I+S3VydXBhdGhhbSwgTC48L2F1dGhv
cj48YXV0aG9yPkNoZW4sIE0uIEkuPC9hdXRob3I+PGF1dGhvcj5DaGFuLCBNLjwvYXV0aG9yPjxh
dXRob3I+VmFzb28sIFMuPC9hdXRob3I+PGF1dGhvcj5XYW5nLCBMLiBGLjwvYXV0aG9yPjxhdXRo
b3I+VGFuLCBCLiBILjwvYXV0aG9yPjxhdXRob3I+TGluLCBSLiBULiBQLjwvYXV0aG9yPjxhdXRo
b3I+TGVlLCBWLiBKLiBNLjwvYXV0aG9yPjxhdXRob3I+TGVvLCBZLiBTLjwvYXV0aG9yPjxhdXRo
b3I+THllLCBELiBDLjwvYXV0aG9yPjxhdXRob3I+U2luZ2Fwb3JlIE5vdmVsIENvcm9uYXZpcnVz
IE91dGJyZWFrIFJlc2VhcmNoLCBUZWFtPC9hdXRob3I+PC9hdXRob3JzPjwvY29udHJpYnV0b3Jz
PjxhdXRoLWFkZHJlc3M+TmF0aW9uYWwgQ2VudHJlIGZvciBJbmZlY3Rpb3VzIERpc2Vhc2VzLCBT
aW5nYXBvcmUuJiN4RDtUYW4gVG9jayBTZW5nIEhvc3BpdGFsLCBTaW5nYXBvcmUuJiN4RDtMZWUg
S29uZyBDaGlhbiBTY2hvb2wgb2YgTWVkaWNpbmUsIFNpbmdhcG9yZS4mI3hEO1NpbmdhcG9yZSBH
ZW5lcmFsIEhvc3BpdGFsLCBTaW5nYXBvcmUuJiN4RDtEdWtlLU5VUyBNZWRpY2FsIFNjaG9vbCwg
U2luZ2Fwb3JlLiYjeEQ7Q2hhbmdpIEdlbmVyYWwgSG9zcGl0YWwsIFNpbmdhcG9yZS4mI3hEO1Nl
bmdrYW5nIEdlbmVyYWwgSG9zcGl0YWwsIFNpbmdhcG9yZS4mI3hEO1lvbmcgTG9vIExpbiBTY2hv
b2wgb2YgTWVkaWNpbmUsIFNpbmdhcG9yZS4mI3hEO0RTTyBOYXRpb25hbCBMYWJvcmF0b3JpZXMs
IFNpbmdhcG9yZS4mI3hEO01pbmlzdHJ5IG9mIEhlYWx0aCwgU2luZ2Fwb3JlLiYjeEQ7U2F3IFN3
ZWUgSG9jayBTY2hvb2wgb2YgUHVibGljIEhlYWx0aCwgU2luZ2Fwb3JlLjwvYXV0aC1hZGRyZXNz
Pjx0aXRsZXM+PHRpdGxlPkVwaWRlbWlvbG9naWMgRmVhdHVyZXMgYW5kIENsaW5pY2FsIENvdXJz
ZSBvZiBQYXRpZW50cyBJbmZlY3RlZCBXaXRoIFNBUlMtQ29WLTIgaW4gU2luZ2Fwb3JlPC90aXRs
ZT48c2Vjb25kYXJ5LXRpdGxlPkpBTUE8L3NlY29uZGFyeS10aXRsZT48L3RpdGxlcz48cGVyaW9k
aWNhbD48ZnVsbC10aXRsZT5KQU1BPC9mdWxsLXRpdGxlPjwvcGVyaW9kaWNhbD48cGFnZXM+MTQ4
OC0xNDk0PC9wYWdlcz48dm9sdW1lPjMyMzwvdm9sdW1lPjxudW1iZXI+MTU8L251bWJlcj48ZWRp
dGlvbj4yMDIwLzAzLzA0PC9lZGl0aW9uPjxrZXl3b3Jkcz48a2V5d29yZD5BZHVsdDwva2V5d29y
ZD48a2V5d29yZD5BZ2VkPC9rZXl3b3JkPjxrZXl3b3JkPkFudGl2aXJhbCBBZ2VudHMvdGhlcmFw
ZXV0aWMgdXNlPC9rZXl3b3JkPjxrZXl3b3JkPkJldGFjb3JvbmF2aXJ1cy8qaXNvbGF0aW9uICZh
bXA7IHB1cmlmaWNhdGlvbjwva2V5d29yZD48a2V5d29yZD4qQ29yb25hdmlydXMgSW5mZWN0aW9u
cy9lcGlkZW1pb2xvZ3kvdGhlcmFweS92aXJvbG9neTwva2V5d29yZD48a2V5d29yZD5EaXNlYXNl
IFByb2dyZXNzaW9uPC9rZXl3b3JkPjxrZXl3b3JkPkRydWcgQ29tYmluYXRpb25zPC9rZXl3b3Jk
PjxrZXl3b3JkPkZlbWFsZTwva2V5d29yZD48a2V5d29yZD5IdW1hbnM8L2tleXdvcmQ+PGtleXdv
cmQ+TG9waW5hdmlyL2FkdmVyc2UgZWZmZWN0cy90aGVyYXBldXRpYyB1c2U8L2tleXdvcmQ+PGtl
eXdvcmQ+TWFsZTwva2V5d29yZD48a2V5d29yZD5NaWRkbGUgQWdlZDwva2V5d29yZD48a2V5d29y
ZD5PeHlnZW4gSW5oYWxhdGlvbiBUaGVyYXB5PC9rZXl3b3JkPjxrZXl3b3JkPipQYW5kZW1pY3M8
L2tleXdvcmQ+PGtleXdvcmQ+KlBuZXVtb25pYSwgVmlyYWwvZXBpZGVtaW9sb2d5L3RoZXJhcHkv
dmlyb2xvZ3k8L2tleXdvcmQ+PGtleXdvcmQ+UG9seW1lcmFzZSBDaGFpbiBSZWFjdGlvbjwva2V5
d29yZD48a2V5d29yZD5SZXNwaXJhdG9yeSBUcmFjdCBJbmZlY3Rpb25zL3Zpcm9sb2d5PC9rZXl3
b3JkPjxrZXl3b3JkPlJpdG9uYXZpci9hZHZlcnNlIGVmZmVjdHMvdGhlcmFwZXV0aWMgdXNlPC9r
ZXl3b3JkPjxrZXl3b3JkPlNpbmdhcG9yZS9lcGlkZW1pb2xvZ3k8L2tleXdvcmQ+PGtleXdvcmQ+
VmlydXMgU2hlZGRpbmc8L2tleXdvcmQ+PC9rZXl3b3Jkcz48ZGF0ZXM+PHllYXI+MjAyMDwveWVh
cj48cHViLWRhdGVzPjxkYXRlPkFwciAyMTwvZGF0ZT48L3B1Yi1kYXRlcz48L2RhdGVzPjxpc2Ju
PjE1MzgtMzU5OCAoRWxlY3Ryb25pYykmI3hEOzAwOTgtNzQ4NCAoTGlua2luZyk8L2lzYm4+PGFj
Y2Vzc2lvbi1udW0+MzIxMjUzNjI8L2FjY2Vzc2lvbi1udW0+PHVybHM+PHJlbGF0ZWQtdXJscz48
dXJsPmh0dHBzOi8vd3d3Lm5jYmkubmxtLm5paC5nb3YvcHVibWVkLzMyMTI1MzYyPC91cmw+PC9y
ZWxhdGVkLXVybHM+PC91cmxzPjxjdXN0b20yPlBNQzcwNTQ4NTU8L2N1c3RvbTI+PGVsZWN0cm9u
aWMtcmVzb3VyY2UtbnVtPjEwLjEwMDEvamFtYS4yMDIwLjMyMDQ8L2VsZWN0cm9uaWMtcmVzb3Vy
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1C2D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12BB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Singapore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A70E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D98E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3BBC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AD27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D956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D257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6127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39B9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82F3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FFF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8D81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B39A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4711C7" w14:textId="20B567A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439F8B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DE7141" w14:textId="0A8AAE7A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&lt;EndNote&gt;&lt;Cite&gt;&lt;Author&gt;Cao&lt;/Author&gt;&lt;Year&gt;2020&lt;/Year&gt;&lt;RecNum&gt;25&lt;/RecNum&gt;&lt;DisplayText&gt;&lt;style face="superscript"&gt;31&lt;/style&gt;&lt;/DisplayText&gt;&lt;record&gt;&lt;rec-number&gt;25&lt;/rec-number&gt;&lt;foreign-keys&gt;&lt;key app="EN" db-id="ewt9sdd99pxa9vewzwbvzv52xf22rexsp99f" timestamp="1602121330"&gt;25&lt;/key&gt;&lt;/foreign-keys&gt;&lt;ref-type name="Journal Article"&gt;17&lt;/ref-type&gt;&lt;contributors&gt;&lt;authors&gt;&lt;author&gt;Cao, J.&lt;/author&gt;&lt;author&gt;Hu, X.&lt;/author&gt;&lt;author&gt;Cheng, W.&lt;/author&gt;&lt;author&gt;Yu, L.&lt;/author&gt;&lt;author&gt;Tu, W. J.&lt;/author&gt;&lt;author&gt;Liu, Q.&lt;/author&gt;&lt;/authors&gt;&lt;/contributors&gt;&lt;auth-address&gt;Department of Cardiology, Zhongnan Hospital, Wuhan University, Wuhan, People&amp;apos;s Republic of China.&amp;#xD;Department of Infectious Diseases, The Fourth Affiliated Hospital of Harbin Medical University, Harbin, People&amp;apos;s Republic of China.&amp;#xD;Institute of Radiation Medicine, China Academy of Medical Science and Peking Union Medical College, No. 238, Baiti Road, Tianjin, 300192, People&amp;apos;s Republic of China. tuwenjun@irm-cams.ac.cn.&amp;#xD;Institute of Radiation Medicine, China Academy of Medical Science and Peking Union Medical College, No. 238, Baiti Road, Tianjin, 300192, People&amp;apos;s Republic of China. liuqiang@irm-cams.ac.cn.&lt;/auth-address&gt;&lt;titles&gt;&lt;title&gt;Clinical features and short-term outcomes of 18 patients with corona virus disease 2019 in intensive care unit&lt;/title&gt;&lt;secondary-title&gt;Intensive Care Med&lt;/secondary-title&gt;&lt;/titles&gt;&lt;periodical&gt;&lt;full-title&gt;Intensive Care Med&lt;/full-title&gt;&lt;/periodical&gt;&lt;pages&gt;851-853&lt;/pages&gt;&lt;volume&gt;46&lt;/volume&gt;&lt;number&gt;5&lt;/number&gt;&lt;edition&gt;2020/03/04&lt;/edition&gt;&lt;dates&gt;&lt;year&gt;2020&lt;/year&gt;&lt;pub-dates&gt;&lt;date&gt;May&lt;/date&gt;&lt;/pub-dates&gt;&lt;/dates&gt;&lt;isbn&gt;1432-1238 (Electronic)&amp;#xD;0342-4642 (Linking)&lt;/isbn&gt;&lt;accession-num&gt;32123993&lt;/accession-num&gt;&lt;urls&gt;&lt;related-urls&gt;&lt;url&gt;https://www.ncbi.nlm.nih.gov/pubmed/32123993&lt;/url&gt;&lt;/related-urls&gt;&lt;/urls&gt;&lt;custom2&gt;PMC7079866&lt;/custom2&gt;&lt;electronic-resource-num&gt;10.1007/s00134-020-05987-7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ABCF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56DC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5CA2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D2F7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6F70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484C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BE1C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56CE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3F08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41CF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4.9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CC7D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EBF6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10.8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4B39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EB8E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B80237" w14:textId="66AA756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78D0CE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0713FD" w14:textId="2C876C99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TnVtPjE2MjwvUmVjTnVtPjxEaXNwbGF5VGV4dD48c3R5bGUgZmFjZT0ic3VwZXJzY3JpcHQiPjMy
PC9zdHlsZT48L0Rpc3BsYXlUZXh0PjxyZWNvcmQ+PHJlYy1udW1iZXI+MTYyPC9yZWMtbnVtYmVy
Pjxmb3JlaWduLWtleXM+PGtleSBhcHA9IkVOIiBkYi1pZD0iZXd0OXNkZDk5cHhhOXZld3p3YnZ6
djUyeGYyMnJleHNwOTlmIiB0aW1lc3RhbXA9IjE2MDI4MDkzNDMiPjE2Mjwva2V5PjwvZm9yZWln
bi1rZXlzPjxyZWYtdHlwZSBuYW1lPSJKb3VybmFsIEFydGljbGUiPjE3PC9yZWYtdHlwZT48Y29u
dHJpYnV0b3JzPjxhdXRob3JzPjxhdXRob3I+V2FuZywgRC48L2F1dGhvcj48YXV0aG9yPkp1LCBY
LiBMLjwvYXV0aG9yPjxhdXRob3I+WGllLCBGLjwvYXV0aG9yPjxhdXRob3I+THUsIFkuPC9hdXRo
b3I+PGF1dGhvcj5MaSwgRi4gWS48L2F1dGhvcj48YXV0aG9yPkh1YW5nLCBILiBILjwvYXV0aG9y
PjxhdXRob3I+RmFuZywgWC4gTC48L2F1dGhvcj48YXV0aG9yPkxpLCBZLiBKLjwvYXV0aG9yPjxh
dXRob3I+V2FuZywgSi4gWS48L2F1dGhvcj48YXV0aG9yPllpLCBCLjwvYXV0aG9yPjxhdXRob3I+
WXVlLCBKLiBYLjwvYXV0aG9yPjxhdXRob3I+V2FuZywgSi48L2F1dGhvcj48YXV0aG9yPldhbmcs
IEwuIFguPC9hdXRob3I+PGF1dGhvcj5MaSwgQi48L2F1dGhvcj48YXV0aG9yPldhbmcsIFkuPC9h
dXRob3I+PGF1dGhvcj5RaXUsIEIuIFAuPC9hdXRob3I+PGF1dGhvcj5aaG91LCBaLiBZLjwvYXV0
aG9yPjxhdXRob3I+TGksIEsuIEwuPC9hdXRob3I+PGF1dGhvcj5TdW4sIEouIEguPC9hdXRob3I+
PGF1dGhvcj5MaXUsIFguIEcuPC9hdXRob3I+PGF1dGhvcj5MaSwgRy4gRC48L2F1dGhvcj48YXV0
aG9yPldhbmcsIFkuIEouPC9hdXRob3I+PGF1dGhvcj5DYW8sIEEuIEguPC9hdXRob3I+PGF1dGhv
cj5DaGVuLCBZLiBOLjwvYXV0aG9yPjwvYXV0aG9ycz48L2NvbnRyaWJ1dG9ycz48YXV0aC1hZGRy
ZXNzPkRlcGFydG1lbnQgb2YgUGVkaWF0cmljIEludGVybmFsIE1lZGljaW5lLCBYaSZhcG9zO2Fu
IENoaWxkcmVuJmFwb3M7cyBIb3NwaXRhbCwgWGkmYXBvczthbiA3MTAwMDMsIENoaW5hLiYjeEQ7
RGVwYXJ0bWVudCBvZiBQZWRpYXRyaWNzLCBRaWx1IEhvc3BpdGFsIG9mIFNoYW5kb25nIFVuaXZl
cnNpdHksIEppbmFuIDI1MDAxMiwgQ2hpbmEuJiN4RDtQZWRpYXRyaWMgSW50ZW5zaXZlIENhcmUg
VW5pdCwgR2VuZXJhbCBIb3NwaXRhbCBvZiBOaW5neGlhIFVuaXZlcnNpdHksIFlpbmNodWFuIDc1
MDAwNCwgQ2hpbmEuJiN4RDtEZXBhcnRtZW50IG9mIFBlZGlhdHJpY3MsIHRoZSBGb3VydGggUGVv
cGxlJmFwb3M7cyBIb3NwaXRhbCBvZiBOaW5neGlhIEh1aSBBdXRvbm9tb3VzIFJlZ2lvbiwgWWlu
Y2h1YW4gNzUwMDIxLCBDaGluYS4mI3hEO0RlcGFydG1lbnQgb2YgSW50ZW5zaXZlIENhcmUgVW5p
dCwgWGkmYXBvczthbiBOdW1iZXIgRWlnaHRoIEhvc3BpdGFsLCBYaSZhcG9zO2FuIDcxMDA2MSwg
Q2hpbmEuJiN4RDtEZXBhcnRtZW50IG9mIEluZmVjdGlvdXMgRGlzZWFzZXMsIEFua2FuZyBDZW50
cmFsIEhvc3BpdGFsLCBBbmthbmcgNzI1MDAwLCBDaGluYS4mI3hEO0RlcGFydG1lbnQgb2YgUGVk
aWF0cmljcywgVG9uZ2NodWFuIE1pbmluZyBCdXJlYXUgQ2VudHJhbCBIb3NwaXRhbCwgVG9uZ2No
dWFuIDcyNzAwMCwgQ2hpbmEuJiN4RDtEZXBhcnRtZW50IG9mIFJlc3BpcmF0b3J5IE1lZGljaW5l
LCBZYW4mYXBvczthbiBTZWNvbmQgUGVvcGxlJmFwb3M7cyBIb3NwaXRhbCBBZmZpbGlhdGVkIHRv
IFlhbiZhcG9zO2FuIFVuaXZlcnNpdHksIFlhbiZhcG9zO2FuIDcxNjAwMCwgQ2hpbmEuJiN4RDtE
ZXBhcnRtZW50IG9mIEluZmVjdGlvdXMgRGlzZWFzZXMsIExhbnpob3UgUHVsbW9ub2xvZ3kgSG9z
cGl0YWwsIExhbnpob3UgNzMwMDQ2LCBDaGluYS4mI3hEO0RlcGFydG1lbnQgb2YgUGVkaWF0cmlj
cywgR2Fuc3UgUHJvdmluY2lhbCBNYXRlcm5pdHkgYW5kIENoaWxkLUNhcmUgSG9zcGl0YWwsIExh
bnpob3UgNzMwMDUwLCBDaGluYS4mI3hEO0RlcGFydG1lbnQgb2YgUGVkaWF0cmljcyxYaWFueWFu
ZyBDZW50cmFsIEhvc3BpdGFsLCBYaWFueWFuZyA3MTIwMDAsIENoaW5hLiYjeEQ7RGVwYXJ0bWVu
dCBvZiBSZXNwaXJhdG9yeSBNZWRpY2luZSwgQ2hpbGRyZW4mYXBvcztzIEhvc3BpdGFsIEFmZmls
aWF0ZWQgdG8gWmhlbmd6aG91IFVuaXZlcnNpdHksIFpoZW5nemhvdSA0NTAwMTgsIENoaW5hLiYj
eEQ7UGVkaWF0cmljIENyaXRpY2FsIENhcmUgTWVkaWNpbmUsIFpodW1hZGlhbiBDZW50cmFsIEhv
c3BpdGFsLCBaaHVtYWRpYW4gNDYzMDAwLCBDaGluYS4mI3hEO0RlcGFydG1lbnQgb2YgUGVkaWF0
cmljcywgU2hpamlhemh1YW5nIEZpZnRoIEhvc3BpdGFsLCBTaGlqaWF6aHVhbmcgMDUwMDI0LCBD
aGluYS4mI3hEO0RlcGFydG1lbnQgb2YgTmVvbmF0YWwgSW50ZW5zaXZlIENhcmUgVW5pdCwgdGhl
IEFmZmlsaWF0ZWQgQ2hpbGRyZW4mYXBvcztzIEhvc3BpdGFsIG9mIFhpJmFwb3M7YW4gSmlhb3Rv
bmcgVW5pdmVyc2l0eSwgWGkmYXBvczthbiA3MTAwMDMsIENoaW5hLiYjeEQ7RGVwYXJ0bWVudCBv
ZiBQZWRpYXRyaWNzLCBUZW5nemhvdSBDZW50cmFsIFBlb3BsZSZhcG9zO3MgSG9zcGl0YWwsIFRl
bmd6aG91IDI3NzUwMCwgQ2hpbmEuJiN4RDtEZXBhcnRtZW50IG9mIFBlZGlhdHJpY3MsIEhlemUg
TXVuaWNpcGFsIEhvc3BpdGFsLCBIZXplIDI3NDAwMCwgQ2hpbmEuJiN4RDtEZXBhcnRtZW50IG9m
IFBlZGlhdHJpY3MsIFBlb3BsZSZhcG9zO3MgSG9zcGl0YWwgb2YgUml6aGFvLCBSaXpoYW8gMjc2
ODAwLCBDaGluYS4mI3hEO0RlcGFydG1lbnQgb2YgSW5mZWN0aW91cyBEaXNlYXNlcywgWWFudGFp
IExhaXlhbmcgQ2VudHJhbCBIb3NwaXRhbCwgWWFudGFpIDI2NDAwMCwgQ2hpbmEuJiN4RDtEZXBh
cnRtZW50IG9mIFBlZGlhdHJpY3MsIFdlaWhhaSBNdW5pY2lwYWwgSG9zcGl0YWwsIFdlaWhhaSAy
NjQyMDAsIENoaW5hLiYjeEQ7RGVwYXJ0bWVudCBvZiBJbmZlY3Rpb3VzIERpc2Vhc2VzLCBQZW9w
bGUmYXBvcztzIEhvc3BpdGFsIG9mIFBpbmdsaWFuZyBDaXR5LCBQaW5nbGlhbmcgNzQ0MDAwLCBD
aGluYS48L2F1dGgtYWRkcmVzcz48dGl0bGVzPjx0aXRsZT5bQ2xpbmljYWwgYW5hbHlzaXMgb2Yg
MzEgY2FzZXMgb2YgMjAxOSBub3ZlbCBjb3JvbmF2aXJ1cyBpbmZlY3Rpb24gaW4gY2hpbGRyZW4g
ZnJvbSBzaXggcHJvdmluY2VzIChhdXRvbm9tb3VzIHJlZ2lvbikgb2Ygbm9ydGhlcm4gQ2hpbmFd
PC90aXRsZT48c2Vjb25kYXJ5LXRpdGxlPlpob25naHVhIEVyIEtlIFphIFpoaTwvc2Vjb25kYXJ5
LXRpdGxlPjwvdGl0bGVzPjxwZXJpb2RpY2FsPjxmdWxsLXRpdGxlPlpob25naHVhIEVyIEtlIFph
IFpoaTwvZnVsbC10aXRsZT48L3BlcmlvZGljYWw+PHBhZ2VzPjI2OS0yNzQ8L3BhZ2VzPjx2b2x1
bWU+NTg8L3ZvbHVtZT48bnVtYmVyPjQ8L251bWJlcj48ZWRpdGlvbj4yMDIwLzAzLzAzPC9lZGl0
aW9uPjxrZXl3b3Jkcz48a2V5d29yZD5BZG9sZXNjZW50PC9rZXl3b3JkPjxrZXl3b3JkPkFzeW1w
dG9tYXRpYyBJbmZlY3Rpb25zPC9rZXl3b3JkPjxrZXl3b3JkPkJldGFjb3JvbmF2aXJ1czwva2V5
d29yZD48a2V5d29yZD5DaGlsZDwva2V5d29yZD48a2V5d29yZD5DaGlsZCwgUHJlc2Nob29sPC9r
ZXl3b3JkPjxrZXl3b3JkPkNoaW5hPC9rZXl3b3JkPjxrZXl3b3JkPkNvcm9uYXZpcnVzIEluZmVj
dGlvbnMvKmRpYWdub3Npcy8qcGh5c2lvcGF0aG9sb2d5PC9rZXl3b3JkPjxrZXl3b3JkPkZldmVy
L3Zpcm9sb2d5PC9rZXl3b3JkPjxrZXl3b3JkPkh1bWFuczwva2V5d29yZD48a2V5d29yZD5JbmZh
bnQ8L2tleXdvcmQ+PGtleXdvcmQ+UGFuZGVtaWNzPC9rZXl3b3JkPjxrZXl3b3JkPlBuZXVtb25p
YSwgVmlyYWwvKmRpYWdub3Npcy8qcGh5c2lvcGF0aG9sb2d5PC9rZXl3b3JkPjxrZXl3b3JkPlBy
b2dub3Npczwva2V5d29yZD48a2V5d29yZD5SZXRyb3NwZWN0aXZlIFN0dWRpZXM8L2tleXdvcmQ+
PGtleXdvcmQ+MjAxOSBub3ZlbCBjb3JvbmF2aXJ1czwva2V5d29yZD48a2V5d29yZD5EaXNlYXNl
IGF0dHJpYnV0ZXM8L2tleXdvcmQ+PC9rZXl3b3Jkcz48ZGF0ZXM+PHllYXI+MjAyMDwveWVhcj48
cHViLWRhdGVzPjxkYXRlPkFwciAyPC9kYXRlPjwvcHViLWRhdGVzPjwvZGF0ZXM+PGlzYm4+MDU3
OC0xMzEwIChQcmludCkmI3hEOzA1NzgtMTMxMCAoTGlua2luZyk8L2lzYm4+PGFjY2Vzc2lvbi1u
dW0+MzIxMTgzODk8L2FjY2Vzc2lvbi1udW0+PHVybHM+PHJlbGF0ZWQtdXJscz48dXJsPmh0dHBz
Oi8vd3d3Lm5jYmkubmxtLm5paC5nb3YvcHVibWVkLzMyMTE4Mzg5PC91cmw+PC9yZWxhdGVkLXVy
bHM+PC91cmxzPjxlbGVjdHJvbmljLXJlc291cmNlLW51bT4xMC4zNzYwL2NtYS5qLmNuMTEyMTQw
LTIwMjAwMjI1LTAwMTM4PC9lbGVjdHJvbmljLXJlc291cmNlLW51bT48L3JlY29yZD48L0NpdGU+
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TnVtPjE2MjwvUmVjTnVtPjxEaXNwbGF5VGV4dD48c3R5bGUgZmFjZT0ic3VwZXJzY3JpcHQiPjMy
PC9zdHlsZT48L0Rpc3BsYXlUZXh0PjxyZWNvcmQ+PHJlYy1udW1iZXI+MTYyPC9yZWMtbnVtYmVy
Pjxmb3JlaWduLWtleXM+PGtleSBhcHA9IkVOIiBkYi1pZD0iZXd0OXNkZDk5cHhhOXZld3p3YnZ6
djUyeGYyMnJleHNwOTlmIiB0aW1lc3RhbXA9IjE2MDI4MDkzNDMiPjE2Mjwva2V5PjwvZm9yZWln
bi1rZXlzPjxyZWYtdHlwZSBuYW1lPSJKb3VybmFsIEFydGljbGUiPjE3PC9yZWYtdHlwZT48Y29u
dHJpYnV0b3JzPjxhdXRob3JzPjxhdXRob3I+V2FuZywgRC48L2F1dGhvcj48YXV0aG9yPkp1LCBY
LiBMLjwvYXV0aG9yPjxhdXRob3I+WGllLCBGLjwvYXV0aG9yPjxhdXRob3I+THUsIFkuPC9hdXRo
b3I+PGF1dGhvcj5MaSwgRi4gWS48L2F1dGhvcj48YXV0aG9yPkh1YW5nLCBILiBILjwvYXV0aG9y
PjxhdXRob3I+RmFuZywgWC4gTC48L2F1dGhvcj48YXV0aG9yPkxpLCBZLiBKLjwvYXV0aG9yPjxh
dXRob3I+V2FuZywgSi4gWS48L2F1dGhvcj48YXV0aG9yPllpLCBCLjwvYXV0aG9yPjxhdXRob3I+
WXVlLCBKLiBYLjwvYXV0aG9yPjxhdXRob3I+V2FuZywgSi48L2F1dGhvcj48YXV0aG9yPldhbmcs
IEwuIFguPC9hdXRob3I+PGF1dGhvcj5MaSwgQi48L2F1dGhvcj48YXV0aG9yPldhbmcsIFkuPC9h
dXRob3I+PGF1dGhvcj5RaXUsIEIuIFAuPC9hdXRob3I+PGF1dGhvcj5aaG91LCBaLiBZLjwvYXV0
aG9yPjxhdXRob3I+TGksIEsuIEwuPC9hdXRob3I+PGF1dGhvcj5TdW4sIEouIEguPC9hdXRob3I+
PGF1dGhvcj5MaXUsIFguIEcuPC9hdXRob3I+PGF1dGhvcj5MaSwgRy4gRC48L2F1dGhvcj48YXV0
aG9yPldhbmcsIFkuIEouPC9hdXRob3I+PGF1dGhvcj5DYW8sIEEuIEguPC9hdXRob3I+PGF1dGhv
cj5DaGVuLCBZLiBOLjwvYXV0aG9yPjwvYXV0aG9ycz48L2NvbnRyaWJ1dG9ycz48YXV0aC1hZGRy
ZXNzPkRlcGFydG1lbnQgb2YgUGVkaWF0cmljIEludGVybmFsIE1lZGljaW5lLCBYaSZhcG9zO2Fu
IENoaWxkcmVuJmFwb3M7cyBIb3NwaXRhbCwgWGkmYXBvczthbiA3MTAwMDMsIENoaW5hLiYjeEQ7
RGVwYXJ0bWVudCBvZiBQZWRpYXRyaWNzLCBRaWx1IEhvc3BpdGFsIG9mIFNoYW5kb25nIFVuaXZl
cnNpdHksIEppbmFuIDI1MDAxMiwgQ2hpbmEuJiN4RDtQZWRpYXRyaWMgSW50ZW5zaXZlIENhcmUg
VW5pdCwgR2VuZXJhbCBIb3NwaXRhbCBvZiBOaW5neGlhIFVuaXZlcnNpdHksIFlpbmNodWFuIDc1
MDAwNCwgQ2hpbmEuJiN4RDtEZXBhcnRtZW50IG9mIFBlZGlhdHJpY3MsIHRoZSBGb3VydGggUGVv
cGxlJmFwb3M7cyBIb3NwaXRhbCBvZiBOaW5neGlhIEh1aSBBdXRvbm9tb3VzIFJlZ2lvbiwgWWlu
Y2h1YW4gNzUwMDIxLCBDaGluYS4mI3hEO0RlcGFydG1lbnQgb2YgSW50ZW5zaXZlIENhcmUgVW5p
dCwgWGkmYXBvczthbiBOdW1iZXIgRWlnaHRoIEhvc3BpdGFsLCBYaSZhcG9zO2FuIDcxMDA2MSwg
Q2hpbmEuJiN4RDtEZXBhcnRtZW50IG9mIEluZmVjdGlvdXMgRGlzZWFzZXMsIEFua2FuZyBDZW50
cmFsIEhvc3BpdGFsLCBBbmthbmcgNzI1MDAwLCBDaGluYS4mI3hEO0RlcGFydG1lbnQgb2YgUGVk
aWF0cmljcywgVG9uZ2NodWFuIE1pbmluZyBCdXJlYXUgQ2VudHJhbCBIb3NwaXRhbCwgVG9uZ2No
dWFuIDcyNzAwMCwgQ2hpbmEuJiN4RDtEZXBhcnRtZW50IG9mIFJlc3BpcmF0b3J5IE1lZGljaW5l
LCBZYW4mYXBvczthbiBTZWNvbmQgUGVvcGxlJmFwb3M7cyBIb3NwaXRhbCBBZmZpbGlhdGVkIHRv
IFlhbiZhcG9zO2FuIFVuaXZlcnNpdHksIFlhbiZhcG9zO2FuIDcxNjAwMCwgQ2hpbmEuJiN4RDtE
ZXBhcnRtZW50IG9mIEluZmVjdGlvdXMgRGlzZWFzZXMsIExhbnpob3UgUHVsbW9ub2xvZ3kgSG9z
cGl0YWwsIExhbnpob3UgNzMwMDQ2LCBDaGluYS4mI3hEO0RlcGFydG1lbnQgb2YgUGVkaWF0cmlj
cywgR2Fuc3UgUHJvdmluY2lhbCBNYXRlcm5pdHkgYW5kIENoaWxkLUNhcmUgSG9zcGl0YWwsIExh
bnpob3UgNzMwMDUwLCBDaGluYS4mI3hEO0RlcGFydG1lbnQgb2YgUGVkaWF0cmljcyxYaWFueWFu
ZyBDZW50cmFsIEhvc3BpdGFsLCBYaWFueWFuZyA3MTIwMDAsIENoaW5hLiYjeEQ7RGVwYXJ0bWVu
dCBvZiBSZXNwaXJhdG9yeSBNZWRpY2luZSwgQ2hpbGRyZW4mYXBvcztzIEhvc3BpdGFsIEFmZmls
aWF0ZWQgdG8gWmhlbmd6aG91IFVuaXZlcnNpdHksIFpoZW5nemhvdSA0NTAwMTgsIENoaW5hLiYj
eEQ7UGVkaWF0cmljIENyaXRpY2FsIENhcmUgTWVkaWNpbmUsIFpodW1hZGlhbiBDZW50cmFsIEhv
c3BpdGFsLCBaaHVtYWRpYW4gNDYzMDAwLCBDaGluYS4mI3hEO0RlcGFydG1lbnQgb2YgUGVkaWF0
cmljcywgU2hpamlhemh1YW5nIEZpZnRoIEhvc3BpdGFsLCBTaGlqaWF6aHVhbmcgMDUwMDI0LCBD
aGluYS4mI3hEO0RlcGFydG1lbnQgb2YgTmVvbmF0YWwgSW50ZW5zaXZlIENhcmUgVW5pdCwgdGhl
IEFmZmlsaWF0ZWQgQ2hpbGRyZW4mYXBvcztzIEhvc3BpdGFsIG9mIFhpJmFwb3M7YW4gSmlhb3Rv
bmcgVW5pdmVyc2l0eSwgWGkmYXBvczthbiA3MTAwMDMsIENoaW5hLiYjeEQ7RGVwYXJ0bWVudCBv
ZiBQZWRpYXRyaWNzLCBUZW5nemhvdSBDZW50cmFsIFBlb3BsZSZhcG9zO3MgSG9zcGl0YWwsIFRl
bmd6aG91IDI3NzUwMCwgQ2hpbmEuJiN4RDtEZXBhcnRtZW50IG9mIFBlZGlhdHJpY3MsIEhlemUg
TXVuaWNpcGFsIEhvc3BpdGFsLCBIZXplIDI3NDAwMCwgQ2hpbmEuJiN4RDtEZXBhcnRtZW50IG9m
IFBlZGlhdHJpY3MsIFBlb3BsZSZhcG9zO3MgSG9zcGl0YWwgb2YgUml6aGFvLCBSaXpoYW8gMjc2
ODAwLCBDaGluYS4mI3hEO0RlcGFydG1lbnQgb2YgSW5mZWN0aW91cyBEaXNlYXNlcywgWWFudGFp
IExhaXlhbmcgQ2VudHJhbCBIb3NwaXRhbCwgWWFudGFpIDI2NDAwMCwgQ2hpbmEuJiN4RDtEZXBh
cnRtZW50IG9mIFBlZGlhdHJpY3MsIFdlaWhhaSBNdW5pY2lwYWwgSG9zcGl0YWwsIFdlaWhhaSAy
NjQyMDAsIENoaW5hLiYjeEQ7RGVwYXJ0bWVudCBvZiBJbmZlY3Rpb3VzIERpc2Vhc2VzLCBQZW9w
bGUmYXBvcztzIEhvc3BpdGFsIG9mIFBpbmdsaWFuZyBDaXR5LCBQaW5nbGlhbmcgNzQ0MDAwLCBD
aGluYS48L2F1dGgtYWRkcmVzcz48dGl0bGVzPjx0aXRsZT5bQ2xpbmljYWwgYW5hbHlzaXMgb2Yg
MzEgY2FzZXMgb2YgMjAxOSBub3ZlbCBjb3JvbmF2aXJ1cyBpbmZlY3Rpb24gaW4gY2hpbGRyZW4g
ZnJvbSBzaXggcHJvdmluY2VzIChhdXRvbm9tb3VzIHJlZ2lvbikgb2Ygbm9ydGhlcm4gQ2hpbmFd
PC90aXRsZT48c2Vjb25kYXJ5LXRpdGxlPlpob25naHVhIEVyIEtlIFphIFpoaTwvc2Vjb25kYXJ5
LXRpdGxlPjwvdGl0bGVzPjxwZXJpb2RpY2FsPjxmdWxsLXRpdGxlPlpob25naHVhIEVyIEtlIFph
IFpoaTwvZnVsbC10aXRsZT48L3BlcmlvZGljYWw+PHBhZ2VzPjI2OS0yNzQ8L3BhZ2VzPjx2b2x1
bWU+NTg8L3ZvbHVtZT48bnVtYmVyPjQ8L251bWJlcj48ZWRpdGlvbj4yMDIwLzAzLzAzPC9lZGl0
aW9uPjxrZXl3b3Jkcz48a2V5d29yZD5BZG9sZXNjZW50PC9rZXl3b3JkPjxrZXl3b3JkPkFzeW1w
dG9tYXRpYyBJbmZlY3Rpb25zPC9rZXl3b3JkPjxrZXl3b3JkPkJldGFjb3JvbmF2aXJ1czwva2V5
d29yZD48a2V5d29yZD5DaGlsZDwva2V5d29yZD48a2V5d29yZD5DaGlsZCwgUHJlc2Nob29sPC9r
ZXl3b3JkPjxrZXl3b3JkPkNoaW5hPC9rZXl3b3JkPjxrZXl3b3JkPkNvcm9uYXZpcnVzIEluZmVj
dGlvbnMvKmRpYWdub3Npcy8qcGh5c2lvcGF0aG9sb2d5PC9rZXl3b3JkPjxrZXl3b3JkPkZldmVy
L3Zpcm9sb2d5PC9rZXl3b3JkPjxrZXl3b3JkPkh1bWFuczwva2V5d29yZD48a2V5d29yZD5JbmZh
bnQ8L2tleXdvcmQ+PGtleXdvcmQ+UGFuZGVtaWNzPC9rZXl3b3JkPjxrZXl3b3JkPlBuZXVtb25p
YSwgVmlyYWwvKmRpYWdub3Npcy8qcGh5c2lvcGF0aG9sb2d5PC9rZXl3b3JkPjxrZXl3b3JkPlBy
b2dub3Npczwva2V5d29yZD48a2V5d29yZD5SZXRyb3NwZWN0aXZlIFN0dWRpZXM8L2tleXdvcmQ+
PGtleXdvcmQ+MjAxOSBub3ZlbCBjb3JvbmF2aXJ1czwva2V5d29yZD48a2V5d29yZD5EaXNlYXNl
IGF0dHJpYnV0ZXM8L2tleXdvcmQ+PC9rZXl3b3Jkcz48ZGF0ZXM+PHllYXI+MjAyMDwveWVhcj48
cHViLWRhdGVzPjxkYXRlPkFwciAyPC9kYXRlPjwvcHViLWRhdGVzPjwvZGF0ZXM+PGlzYm4+MDU3
OC0xMzEwIChQcmludCkmI3hEOzA1NzgtMTMxMCAoTGlua2luZyk8L2lzYm4+PGFjY2Vzc2lvbi1u
dW0+MzIxMTgzODk8L2FjY2Vzc2lvbi1udW0+PHVybHM+PHJlbGF0ZWQtdXJscz48dXJsPmh0dHBz
Oi8vd3d3Lm5jYmkubmxtLm5paC5nb3YvcHVibWVkLzMyMTE4Mzg5PC91cmw+PC9yZWxhdGVkLXVy
bHM+PC91cmxzPjxlbGVjdHJvbmljLXJlc291cmNlLW51bT4xMC4zNzYwL2NtYS5qLmNuMTEyMTQw
LTIwMjAwMjI1LTAwMTM4PC9lbGVjdHJvbmljLXJlc291cmNlLW51bT48L3JlY29yZD48L0NpdGU+
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96C1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93D1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E15A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48BF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EB3B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5F4508" w14:textId="6FA41E31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7.08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E824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C9CE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5BB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E7EA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1750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7705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1AED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1BAD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D7455E" w14:textId="46418A0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CD7E1D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34C705" w14:textId="17872C24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bT4yNjwvUmVjTnVtPjxEaXNwbGF5VGV4dD48c3R5bGUgZmFjZT0ic3VwZXJzY3JpcHQiPjMzPC9z
dHlsZT48L0Rpc3BsYXlUZXh0PjxyZWNvcmQ+PHJlYy1udW1iZXI+MjY8L3JlYy1udW1iZXI+PGZv
cmVpZ24ta2V5cz48a2V5IGFwcD0iRU4iIGRiLWlkPSJld3Q5c2RkOTlweGE5dmV3endidnp2NTJ4
ZjIycmV4c3A5OWYiIHRpbWVzdGFtcD0iMTYwMjEyMTgwNCI+MjY8L2tleT48L2ZvcmVpZ24ta2V5
cz48cmVmLXR5cGUgbmFtZT0iSm91cm5hbCBBcnRpY2xlIj4xNzwvcmVmLXR5cGU+PGNvbnRyaWJ1
dG9ycz48YXV0aG9ycz48YXV0aG9yPkxpLCBLLjwvYXV0aG9yPjxhdXRob3I+V3UsIEouPC9hdXRo
b3I+PGF1dGhvcj5XdSwgRi48L2F1dGhvcj48YXV0aG9yPkd1bywgRC48L2F1dGhvcj48YXV0aG9y
PkNoZW4sIEwuPC9hdXRob3I+PGF1dGhvcj5GYW5nLCBaLjwvYXV0aG9yPjxhdXRob3I+TGksIEMu
PC9hdXRob3I+PC9hdXRob3JzPjwvY29udHJpYnV0b3JzPjxhdXRoLWFkZHJlc3M+RnJvbSB0aGUg
RGVwYXJ0bWVudCBvZiBSYWRpb2xvZ3ksIHRoZSBTZWNvbmQgQWZmaWxpYXRlZCBIb3NwaXRhbCBv
ZiBDaG9uZ3FpbmcgTWVkaWNhbCBVbml2ZXJzaXR5LiYjeEQ7RGVwYXJ0bWVudCBvZiBSYWRpb2xv
Z3ksIENob25ncWluZyBUaHJlZSBHb3JnZXMgQ2VudHJhbCBIb3NwaXRhbCwgQ2hvbmdxaW5nLiYj
eEQ7RGVwYXJ0bWVudCBvZiBNZWRpY2FsIFNlcnZpY2UsIFlhbnpodWFuZyBDZW50cmFsIEhvc3Bp
dGFsIG9mIEdhbmdjaGVuZyBEaXN0cmljdCwgSmluYW4sIENoaW5hLjwvYXV0aC1hZGRyZXNzPjx0
aXRsZXM+PHRpdGxlPlRoZSBDbGluaWNhbCBhbmQgQ2hlc3QgQ1QgRmVhdHVyZXMgQXNzb2NpYXRl
ZCBXaXRoIFNldmVyZSBhbmQgQ3JpdGljYWwgQ09WSUQtMTkgUG5ldW1vbmlhPC90aXRsZT48c2Vj
b25kYXJ5LXRpdGxlPkludmVzdCBSYWRpb2w8L3NlY29uZGFyeS10aXRsZT48L3RpdGxlcz48cGVy
aW9kaWNhbD48ZnVsbC10aXRsZT5JbnZlc3QgUmFkaW9sPC9mdWxsLXRpdGxlPjwvcGVyaW9kaWNh
bD48cGFnZXM+MzI3LTMzMTwvcGFnZXM+PHZvbHVtZT41NTwvdm9sdW1lPjxudW1iZXI+NjwvbnVt
YmVyPjxlZGl0aW9uPjIwMjAvMDMvMDM8L2VkaXRpb24+PGtleXdvcmRzPjxrZXl3b3JkPkFkdWx0
PC9rZXl3b3JkPjxrZXl3b3JkPkFnZWQ8L2tleXdvcmQ+PGtleXdvcmQ+QmV0YWNvcm9uYXZpcnVz
PC9rZXl3b3JkPjxrZXl3b3JkPkNvcm9uYXZpcnVzIEluZmVjdGlvbnMvKmRpYWdub3N0aWMgaW1h
Z2luZy90aGVyYXB5PC9rZXl3b3JkPjxrZXl3b3JkPkR5c3BuZWE8L2tleXdvcmQ+PGtleXdvcmQ+
RXh1ZGF0ZXMgYW5kIFRyYW5zdWRhdGVzPC9rZXl3b3JkPjxrZXl3b3JkPkZlbWFsZTwva2V5d29y
ZD48a2V5d29yZD5IdW1hbnM8L2tleXdvcmQ+PGtleXdvcmQ+SW5mbGFtbWF0aW9uPC9rZXl3b3Jk
PjxrZXl3b3JkPkx1bmcvZGlhZ25vc3RpYyBpbWFnaW5nPC9rZXl3b3JkPjxrZXl3b3JkPk1hbGU8
L2tleXdvcmQ+PGtleXdvcmQ+TWlkZGxlIEFnZWQ8L2tleXdvcmQ+PGtleXdvcmQ+UGFuZGVtaWNz
PC9rZXl3b3JkPjxrZXl3b3JkPlBuZXVtb25pYSwgVmlyYWwvKmRpYWdub3N0aWMgaW1hZ2luZy90
aGVyYXB5PC9rZXl3b3JkPjxrZXl3b3JkPlJpc2sgRmFjdG9yczwva2V5d29yZD48a2V5d29yZD5U
aG9yYXgvKmRpYWdub3N0aWMgaW1hZ2luZzwva2V5d29yZD48a2V5d29yZD5Ub21vZ3JhcGh5LCBY
LVJheSBDb21wdXRlZC9tZXRob2RzPC9rZXl3b3JkPjwva2V5d29yZHM+PGRhdGVzPjx5ZWFyPjIw
MjA8L3llYXI+PHB1Yi1kYXRlcz48ZGF0ZT5KdW48L2RhdGU+PC9wdWItZGF0ZXM+PC9kYXRlcz48
aXNibj4xNTM2LTAyMTAgKEVsZWN0cm9uaWMpJiN4RDswMDIwLTk5OTYgKExpbmtpbmcpPC9pc2Ju
PjxhY2Nlc3Npb24tbnVtPjMyMTE4NjE1PC9hY2Nlc3Npb24tbnVtPjx1cmxzPjxyZWxhdGVkLXVy
bHM+PHVybD5odHRwczovL3d3dy5uY2JpLm5sbS5uaWguZ292L3B1Ym1lZC8zMjExODYxNTwvdXJs
PjwvcmVsYXRlZC11cmxzPjwvdXJscz48Y3VzdG9tMj5QTUM3MTQ3MjczPC9jdXN0b20yPjxlbGVj
dHJvbmljLXJlc291cmNlLW51bT4xMC4xMDk3L1JMSS4wMDAwMDAwMDAwMDAwNjcyPC9lbGVjdHJv
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bT4yNjwvUmVjTnVtPjxEaXNwbGF5VGV4dD48c3R5bGUgZmFjZT0ic3VwZXJzY3JpcHQiPjMzPC9z
dHlsZT48L0Rpc3BsYXlUZXh0PjxyZWNvcmQ+PHJlYy1udW1iZXI+MjY8L3JlYy1udW1iZXI+PGZv
cmVpZ24ta2V5cz48a2V5IGFwcD0iRU4iIGRiLWlkPSJld3Q5c2RkOTlweGE5dmV3endidnp2NTJ4
ZjIycmV4c3A5OWYiIHRpbWVzdGFtcD0iMTYwMjEyMTgwNCI+MjY8L2tleT48L2ZvcmVpZ24ta2V5
cz48cmVmLXR5cGUgbmFtZT0iSm91cm5hbCBBcnRpY2xlIj4xNzwvcmVmLXR5cGU+PGNvbnRyaWJ1
dG9ycz48YXV0aG9ycz48YXV0aG9yPkxpLCBLLjwvYXV0aG9yPjxhdXRob3I+V3UsIEouPC9hdXRo
b3I+PGF1dGhvcj5XdSwgRi48L2F1dGhvcj48YXV0aG9yPkd1bywgRC48L2F1dGhvcj48YXV0aG9y
PkNoZW4sIEwuPC9hdXRob3I+PGF1dGhvcj5GYW5nLCBaLjwvYXV0aG9yPjxhdXRob3I+TGksIEMu
PC9hdXRob3I+PC9hdXRob3JzPjwvY29udHJpYnV0b3JzPjxhdXRoLWFkZHJlc3M+RnJvbSB0aGUg
RGVwYXJ0bWVudCBvZiBSYWRpb2xvZ3ksIHRoZSBTZWNvbmQgQWZmaWxpYXRlZCBIb3NwaXRhbCBv
ZiBDaG9uZ3FpbmcgTWVkaWNhbCBVbml2ZXJzaXR5LiYjeEQ7RGVwYXJ0bWVudCBvZiBSYWRpb2xv
Z3ksIENob25ncWluZyBUaHJlZSBHb3JnZXMgQ2VudHJhbCBIb3NwaXRhbCwgQ2hvbmdxaW5nLiYj
eEQ7RGVwYXJ0bWVudCBvZiBNZWRpY2FsIFNlcnZpY2UsIFlhbnpodWFuZyBDZW50cmFsIEhvc3Bp
dGFsIG9mIEdhbmdjaGVuZyBEaXN0cmljdCwgSmluYW4sIENoaW5hLjwvYXV0aC1hZGRyZXNzPjx0
aXRsZXM+PHRpdGxlPlRoZSBDbGluaWNhbCBhbmQgQ2hlc3QgQ1QgRmVhdHVyZXMgQXNzb2NpYXRl
ZCBXaXRoIFNldmVyZSBhbmQgQ3JpdGljYWwgQ09WSUQtMTkgUG5ldW1vbmlhPC90aXRsZT48c2Vj
b25kYXJ5LXRpdGxlPkludmVzdCBSYWRpb2w8L3NlY29uZGFyeS10aXRsZT48L3RpdGxlcz48cGVy
aW9kaWNhbD48ZnVsbC10aXRsZT5JbnZlc3QgUmFkaW9sPC9mdWxsLXRpdGxlPjwvcGVyaW9kaWNh
bD48cGFnZXM+MzI3LTMzMTwvcGFnZXM+PHZvbHVtZT41NTwvdm9sdW1lPjxudW1iZXI+NjwvbnVt
YmVyPjxlZGl0aW9uPjIwMjAvMDMvMDM8L2VkaXRpb24+PGtleXdvcmRzPjxrZXl3b3JkPkFkdWx0
PC9rZXl3b3JkPjxrZXl3b3JkPkFnZWQ8L2tleXdvcmQ+PGtleXdvcmQ+QmV0YWNvcm9uYXZpcnVz
PC9rZXl3b3JkPjxrZXl3b3JkPkNvcm9uYXZpcnVzIEluZmVjdGlvbnMvKmRpYWdub3N0aWMgaW1h
Z2luZy90aGVyYXB5PC9rZXl3b3JkPjxrZXl3b3JkPkR5c3BuZWE8L2tleXdvcmQ+PGtleXdvcmQ+
RXh1ZGF0ZXMgYW5kIFRyYW5zdWRhdGVzPC9rZXl3b3JkPjxrZXl3b3JkPkZlbWFsZTwva2V5d29y
ZD48a2V5d29yZD5IdW1hbnM8L2tleXdvcmQ+PGtleXdvcmQ+SW5mbGFtbWF0aW9uPC9rZXl3b3Jk
PjxrZXl3b3JkPkx1bmcvZGlhZ25vc3RpYyBpbWFnaW5nPC9rZXl3b3JkPjxrZXl3b3JkPk1hbGU8
L2tleXdvcmQ+PGtleXdvcmQ+TWlkZGxlIEFnZWQ8L2tleXdvcmQ+PGtleXdvcmQ+UGFuZGVtaWNz
PC9rZXl3b3JkPjxrZXl3b3JkPlBuZXVtb25pYSwgVmlyYWwvKmRpYWdub3N0aWMgaW1hZ2luZy90
aGVyYXB5PC9rZXl3b3JkPjxrZXl3b3JkPlJpc2sgRmFjdG9yczwva2V5d29yZD48a2V5d29yZD5U
aG9yYXgvKmRpYWdub3N0aWMgaW1hZ2luZzwva2V5d29yZD48a2V5d29yZD5Ub21vZ3JhcGh5LCBY
LVJheSBDb21wdXRlZC9tZXRob2RzPC9rZXl3b3JkPjwva2V5d29yZHM+PGRhdGVzPjx5ZWFyPjIw
MjA8L3llYXI+PHB1Yi1kYXRlcz48ZGF0ZT5KdW48L2RhdGU+PC9wdWItZGF0ZXM+PC9kYXRlcz48
aXNibj4xNTM2LTAyMTAgKEVsZWN0cm9uaWMpJiN4RDswMDIwLTk5OTYgKExpbmtpbmcpPC9pc2Ju
PjxhY2Nlc3Npb24tbnVtPjMyMTE4NjE1PC9hY2Nlc3Npb24tbnVtPjx1cmxzPjxyZWxhdGVkLXVy
bHM+PHVybD5odHRwczovL3d3dy5uY2JpLm5sbS5uaWguZ292L3B1Ym1lZC8zMjExODYxNTwvdXJs
PjwvcmVsYXRlZC11cmxzPjwvdXJscz48Y3VzdG9tMj5QTUM3MTQ3MjczPC9jdXN0b20yPjxlbGVj
dHJvbmljLXJlc291cmNlLW51bT4xMC4xMDk3L1JMSS4wMDAwMDAwMDAwMDAwNjcyPC9lbGVjdHJv
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C3E1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0B8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DDAB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1939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BFC9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988F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CE35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30.1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F2B6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51A7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8FB0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1.2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798E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57D5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8.4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9D43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4009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C161F7" w14:textId="10D77A2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6A90E4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00269C" w14:textId="44D3FBEA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Huang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Y051bT4yNzwvUmVjTnVtPjxEaXNwbGF5VGV4dD48c3R5bGUgZmFjZT0ic3VwZXJzY3JpcHQiPjM0
PC9zdHlsZT48L0Rpc3BsYXlUZXh0PjxyZWNvcmQ+PHJlYy1udW1iZXI+Mjc8L3JlYy1udW1iZXI+
PGZvcmVpZ24ta2V5cz48a2V5IGFwcD0iRU4iIGRiLWlkPSJld3Q5c2RkOTlweGE5dmV3endidnp2
NTJ4ZjIycmV4c3A5OWYiIHRpbWVzdGFtcD0iMTYwMjEyODU1NCI+Mjc8L2tleT48L2ZvcmVpZ24t
a2V5cz48cmVmLXR5cGUgbmFtZT0iSm91cm5hbCBBcnRpY2xlIj4xNzwvcmVmLXR5cGU+PGNvbnRy
aWJ1dG9ycz48YXV0aG9ycz48YXV0aG9yPkh1YW5nLCBZLjwvYXV0aG9yPjxhdXRob3I+VHUsIE0u
PC9hdXRob3I+PGF1dGhvcj5XYW5nLCBTLjwvYXV0aG9yPjxhdXRob3I+Q2hlbiwgUy48L2F1dGhv
cj48YXV0aG9yPlpob3UsIFcuPC9hdXRob3I+PGF1dGhvcj5DaGVuLCBELjwvYXV0aG9yPjxhdXRo
b3I+WmhvdSwgTC48L2F1dGhvcj48YXV0aG9yPldhbmcsIE0uPC9hdXRob3I+PGF1dGhvcj5aaGFv
LCBZLjwvYXV0aG9yPjxhdXRob3I+WmVuZywgVy48L2F1dGhvcj48YXV0aG9yPkh1YW5nLCBRLjwv
YXV0aG9yPjxhdXRob3I+WHUsIEguPC9hdXRob3I+PGF1dGhvcj5MaXUsIFouPC9hdXRob3I+PGF1
dGhvcj5HdW8sIEwuPC9hdXRob3I+PC9hdXRob3JzPjwvY29udHJpYnV0b3JzPjxhdXRoLWFkZHJl
c3M+RGVwYXJ0bWVudCBvZiBQbGFzdGljIFN1cmdlcnksIFpob25nbmFuIEhvc3BpdGFsIG9mIFd1
aGFuIFVuaXZlcnNpdHksIFd1aGFuLCA0MzAwNzEsIENoaW5hLiYjeEQ7RGVwYXJ0bWVudCBvZiBS
YWRpb2xvZ3ksIFpob25nbmFuIEhvc3BpdGFsIG9mIFd1aGFuIFVuaXZlcnNpdHksIFd1aGFuLCA0
MzAwNzEsIENoaW5hLiYjeEQ7RGVwYXJ0bWVudCBvZiBFbWVyZ2VuY3kgTWVkaWNpbmUsIFpob25n
bmFuIEhvc3BpdGFsIG9mIFd1aGFuIFVuaXZlcnNpdHksIFd1aGFuLCA0MzAwNzEsIENoaW5hLiYj
eEQ7RGVwYXJ0bWVudCBvZiBPcGh0aGFsbW9sb2d5LCBaaG9uZ25hbiBIb3NwaXRhbCBvZiBXdWhh
biBVbml2ZXJzaXR5LCBXdWhhbiwgNDMwMDcxLCBDaGluYS4mI3hEO0RlcGFydG1lbnQgb2YgUmVz
cGlyYXRvcnkgYW5kIENyaXRpY2FsIENhcmUgTWVkaWNpbmUsIE5IQyBLZXkgTGFib3JhdG9yeSBv
ZiBQdWxtb25hcnkgRGlzZWFzZXMsIFVuaW9uIEhvc3BpdGFsLCBUb25namkgTWVkaWNhbCBDb2xs
ZWdlLCBIdWF6aG9uZyBVbml2ZXJzaXR5IG9mIFNjaWVuY2UgYW5kIFRlY2hub2xvZ3ksIFd1aGFu
LCA0MzAwMjIsIENoaW5hLiYjeEQ7RGVwYXJ0bWVudCBvZiBSYWRpb2xvZ3ksIFpob25nbmFuIEhv
c3BpdGFsIG9mIFd1aGFuIFVuaXZlcnNpdHksIFd1aGFuLCA0MzAwNzEsIENoaW5hLiBFbGVjdHJv
bmljIGFkZHJlc3M6IDcxNDM4MDI0NkBxcS5jb20uJiN4RDtEZXBhcnRtZW50IG9mIFBsYXN0aWMg
U3VyZ2VyeSwgWmhvbmduYW4gSG9zcGl0YWwgb2YgV3VoYW4gVW5pdmVyc2l0eSwgV3VoYW4sIDQz
MDA3MSwgQ2hpbmEuIEVsZWN0cm9uaWMgYWRkcmVzczogNm15dEAxNjMuY29tLiYjeEQ7RGVwYXJ0
bWVudCBvZiBQbGFzdGljIFN1cmdlcnksIFpob25nbmFuIEhvc3BpdGFsIG9mIFd1aGFuIFVuaXZl
cnNpdHksIFd1aGFuLCA0MzAwNzEsIENoaW5hLiBFbGVjdHJvbmljIGFkZHJlc3M6IGd1b2xpYW5n
d2h6bkAxNjMuY29tLjwvYXV0aC1hZGRyZXNzPjx0aXRsZXM+PHRpdGxlPkNsaW5pY2FsIGNoYXJh
Y3RlcmlzdGljcyBvZiBsYWJvcmF0b3J5IGNvbmZpcm1lZCBwb3NpdGl2ZSBjYXNlcyBvZiBTQVJT
LUNvVi0yIGluZmVjdGlvbiBpbiBXdWhhbiwgQ2hpbmE6IEEgcmV0cm9zcGVjdGl2ZSBzaW5nbGUg
Y2VudGVyIGFuYWx5c2lzPC90aXRsZT48c2Vjb25kYXJ5LXRpdGxlPlRyYXZlbCBNZWQgSW5mZWN0
IERpczwvc2Vjb25kYXJ5LXRpdGxlPjwvdGl0bGVzPjxwZXJpb2RpY2FsPjxmdWxsLXRpdGxlPlRy
YXZlbCBNZWQgSW5mZWN0IERpczwvZnVsbC10aXRsZT48L3BlcmlvZGljYWw+PHBhZ2VzPjEwMTYw
NjwvcGFnZXM+PHZvbHVtZT4zNjwvdm9sdW1lPjxlZGl0aW9uPjIwMjAvMDMvMDM8L2VkaXRpb24+
PGtleXdvcmRzPjxrZXl3b3JkPkFkcmVuYWwgQ29ydGV4IEhvcm1vbmVzL3RoZXJhcGV1dGljIHVz
ZTwva2V5d29yZD48a2V5d29yZD5BZHVsdDwva2V5d29yZD48a2V5d29yZD5BZ2VkPC9rZXl3b3Jk
PjxrZXl3b3JkPkFuZW1pYS9ibG9vZC9waHlzaW9wYXRob2xvZ3k8L2tleXdvcmQ+PGtleXdvcmQ+
QW50aS1CYWN0ZXJpYWwgQWdlbnRzL3RoZXJhcGV1dGljIHVzZTwva2V5d29yZD48a2V5d29yZD5B
bnRpdmlyYWwgQWdlbnRzL3RoZXJhcGV1dGljIHVzZTwva2V5d29yZD48a2V5d29yZD5CZXRhY29y
b25hdmlydXM8L2tleXdvcmQ+PGtleXdvcmQ+Q2FyZGlvdmFzY3VsYXIgRGlzZWFzZXMvZXBpZGVt
aW9sb2d5PC9rZXl3b3JkPjxrZXl3b3JkPkNoaW5hL2VwaWRlbWlvbG9neTwva2V5d29yZD48a2V5
d29yZD5Db21vcmJpZGl0eTwva2V5d29yZD48a2V5d29yZD5Db3JvbmF2aXJ1cyBJbmZlY3Rpb25z
L2Jsb29kL2VwaWRlbWlvbG9neS8qcGh5c2lvcGF0aG9sb2d5L3RoZXJhcHk8L2tleXdvcmQ+PGtl
eXdvcmQ+Q291Z2gvcGh5c2lvcGF0aG9sb2d5PC9rZXl3b3JkPjxrZXl3b3JkPkRpYWJldGVzIE1l
bGxpdHVzL2VwaWRlbWlvbG9neTwva2V5d29yZD48a2V5d29yZD5EaWFycmhlYS9waHlzaW9wYXRo
b2xvZ3k8L2tleXdvcmQ+PGtleXdvcmQ+RHJ1ZyBDb21iaW5hdGlvbnM8L2tleXdvcmQ+PGtleXdv
cmQ+RmF0aWd1ZS9waHlzaW9wYXRob2xvZ3k8L2tleXdvcmQ+PGtleXdvcmQ+RmVtYWxlPC9rZXl3
b3JkPjxrZXl3b3JkPkZldmVyL3BoeXNpb3BhdGhvbG9neTwva2V5d29yZD48a2V5d29yZD5GaWJy
aW4gRmlicmlub2dlbiBEZWdyYWRhdGlvbiBQcm9kdWN0czwva2V5d29yZD48a2V5d29yZD5Ib3Nw
aXRhbGl6YXRpb24vc3RhdGlzdGljcyAmYW1wOyBudW1lcmljYWwgZGF0YTwva2V5d29yZD48a2V5
d29yZD5IdW1hbnM8L2tleXdvcmQ+PGtleXdvcmQ+SHlwZXJ0ZW5zaW9uL2VwaWRlbWlvbG9neTwv
a2V5d29yZD48a2V5d29yZD5MZXVrb2N5dGUgQ291bnQ8L2tleXdvcmQ+PGtleXdvcmQ+TGV1a29j
eXRvc2lzL2Jsb29kL3BoeXNpb3BhdGhvbG9neTwva2V5d29yZD48a2V5d29yZD5MZXVrb3Blbmlh
L2Jsb29kL3BoeXNpb3BhdGhvbG9neTwva2V5d29yZD48a2V5d29yZD5Mb3BpbmF2aXIvdGhlcmFw
ZXV0aWMgdXNlPC9rZXl3b3JkPjxrZXl3b3JkPkx1bmcvZGlhZ25vc3RpYyBpbWFnaW5nPC9rZXl3
b3JkPjxrZXl3b3JkPkx5bXBob2N5dGUgQ291bnQ8L2tleXdvcmQ+PGtleXdvcmQ+THltcGhvcGVu
aWEvYmxvb2QvcGh5c2lvcGF0aG9sb2d5PC9rZXl3b3JkPjxrZXl3b3JkPk1hbGU8L2tleXdvcmQ+
PGtleXdvcmQ+TWlkZGxlIEFnZWQ8L2tleXdvcmQ+PGtleXdvcmQ+TXlhbGdpYS9waHlzaW9wYXRo
b2xvZ3k8L2tleXdvcmQ+PGtleXdvcmQ+TmVvcGxhc21zL2VwaWRlbWlvbG9neTwva2V5d29yZD48
a2V5d29yZD5OZXV0cm9waGlsczwva2V5d29yZD48a2V5d29yZD5Ob25pbnZhc2l2ZSBWZW50aWxh
dGlvbjwva2V5d29yZD48a2V5d29yZD5PeHlnZW4gSW5oYWxhdGlvbiBUaGVyYXB5PC9rZXl3b3Jk
PjxrZXl3b3JkPlBhbmRlbWljczwva2V5d29yZD48a2V5d29yZD5QbmV1bW9uaWEsIFZpcmFsL2Js
b29kL2VwaWRlbWlvbG9neS8qcGh5c2lvcGF0aG9sb2d5L3RoZXJhcHk8L2tleXdvcmQ+PGtleXdv
cmQ+UHJvY2FsY2l0b25pbi9ibG9vZDwva2V5d29yZD48a2V5d29yZD5SZXNwaXJhdGlvbiwgQXJ0
aWZpY2lhbDwva2V5d29yZD48a2V5d29yZD5SZXRyb3NwZWN0aXZlIFN0dWRpZXM8L2tleXdvcmQ+
PGtleXdvcmQ+Uml0b25hdmlyL3RoZXJhcGV1dGljIHVzZTwva2V5d29yZD48a2V5d29yZD4qY292
aWQtMTk8L2tleXdvcmQ+PGtleXdvcmQ+KkNvcm9uYXZpcnVzPC9rZXl3b3JkPjxrZXl3b3JkPipT
QVJTLUNvVi0yPC9rZXl3b3JkPjxrZXl3b3JkPipXdWhhbjwva2V5d29yZD48L2tleXdvcmRzPjxk
YXRlcz48eWVhcj4yMDIwPC95ZWFyPjxwdWItZGF0ZXM+PGRhdGU+SnVsIC0gQXVnPC9kYXRlPjwv
cHViLWRhdGVzPjwvZGF0ZXM+PGlzYm4+MTg3My0wNDQyIChFbGVjdHJvbmljKSYjeEQ7MTQ3Ny04
OTM5IChMaW5raW5nKTwvaXNibj48YWNjZXNzaW9uLW51bT4zMjExNDA3NDwvYWNjZXNzaW9uLW51
bT48dXJscz48cmVsYXRlZC11cmxzPjx1cmw+aHR0cHM6Ly93d3cubmNiaS5ubG0ubmloLmdvdi9w
dWJtZWQvMzIxMTQwNzQ8L3VybD48L3JlbGF0ZWQtdXJscz48L3VybHM+PGN1c3RvbTI+UE1DNzEw
MjY1MDwvY3VzdG9tMj48ZWxlY3Ryb25pYy1yZXNvdXJjZS1udW0+MTAuMTAxNi9qLnRtYWlkLjIw
MjAuMTAxNjA2PC9lbGVjdHJvbmljLXJlc291cmNlLW51bT48L3JlY29yZD48L0NpdGU+PC9FbmRO
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Y051bT4yNzwvUmVjTnVtPjxEaXNwbGF5VGV4dD48c3R5bGUgZmFjZT0ic3VwZXJzY3JpcHQiPjM0
PC9zdHlsZT48L0Rpc3BsYXlUZXh0PjxyZWNvcmQ+PHJlYy1udW1iZXI+Mjc8L3JlYy1udW1iZXI+
PGZvcmVpZ24ta2V5cz48a2V5IGFwcD0iRU4iIGRiLWlkPSJld3Q5c2RkOTlweGE5dmV3endidnp2
NTJ4ZjIycmV4c3A5OWYiIHRpbWVzdGFtcD0iMTYwMjEyODU1NCI+Mjc8L2tleT48L2ZvcmVpZ24t
a2V5cz48cmVmLXR5cGUgbmFtZT0iSm91cm5hbCBBcnRpY2xlIj4xNzwvcmVmLXR5cGU+PGNvbnRy
aWJ1dG9ycz48YXV0aG9ycz48YXV0aG9yPkh1YW5nLCBZLjwvYXV0aG9yPjxhdXRob3I+VHUsIE0u
PC9hdXRob3I+PGF1dGhvcj5XYW5nLCBTLjwvYXV0aG9yPjxhdXRob3I+Q2hlbiwgUy48L2F1dGhv
cj48YXV0aG9yPlpob3UsIFcuPC9hdXRob3I+PGF1dGhvcj5DaGVuLCBELjwvYXV0aG9yPjxhdXRo
b3I+WmhvdSwgTC48L2F1dGhvcj48YXV0aG9yPldhbmcsIE0uPC9hdXRob3I+PGF1dGhvcj5aaGFv
LCBZLjwvYXV0aG9yPjxhdXRob3I+WmVuZywgVy48L2F1dGhvcj48YXV0aG9yPkh1YW5nLCBRLjwv
YXV0aG9yPjxhdXRob3I+WHUsIEguPC9hdXRob3I+PGF1dGhvcj5MaXUsIFouPC9hdXRob3I+PGF1
dGhvcj5HdW8sIEwuPC9hdXRob3I+PC9hdXRob3JzPjwvY29udHJpYnV0b3JzPjxhdXRoLWFkZHJl
c3M+RGVwYXJ0bWVudCBvZiBQbGFzdGljIFN1cmdlcnksIFpob25nbmFuIEhvc3BpdGFsIG9mIFd1
aGFuIFVuaXZlcnNpdHksIFd1aGFuLCA0MzAwNzEsIENoaW5hLiYjeEQ7RGVwYXJ0bWVudCBvZiBS
YWRpb2xvZ3ksIFpob25nbmFuIEhvc3BpdGFsIG9mIFd1aGFuIFVuaXZlcnNpdHksIFd1aGFuLCA0
MzAwNzEsIENoaW5hLiYjeEQ7RGVwYXJ0bWVudCBvZiBFbWVyZ2VuY3kgTWVkaWNpbmUsIFpob25n
bmFuIEhvc3BpdGFsIG9mIFd1aGFuIFVuaXZlcnNpdHksIFd1aGFuLCA0MzAwNzEsIENoaW5hLiYj
eEQ7RGVwYXJ0bWVudCBvZiBPcGh0aGFsbW9sb2d5LCBaaG9uZ25hbiBIb3NwaXRhbCBvZiBXdWhh
biBVbml2ZXJzaXR5LCBXdWhhbiwgNDMwMDcxLCBDaGluYS4mI3hEO0RlcGFydG1lbnQgb2YgUmVz
cGlyYXRvcnkgYW5kIENyaXRpY2FsIENhcmUgTWVkaWNpbmUsIE5IQyBLZXkgTGFib3JhdG9yeSBv
ZiBQdWxtb25hcnkgRGlzZWFzZXMsIFVuaW9uIEhvc3BpdGFsLCBUb25namkgTWVkaWNhbCBDb2xs
ZWdlLCBIdWF6aG9uZyBVbml2ZXJzaXR5IG9mIFNjaWVuY2UgYW5kIFRlY2hub2xvZ3ksIFd1aGFu
LCA0MzAwMjIsIENoaW5hLiYjeEQ7RGVwYXJ0bWVudCBvZiBSYWRpb2xvZ3ksIFpob25nbmFuIEhv
c3BpdGFsIG9mIFd1aGFuIFVuaXZlcnNpdHksIFd1aGFuLCA0MzAwNzEsIENoaW5hLiBFbGVjdHJv
bmljIGFkZHJlc3M6IDcxNDM4MDI0NkBxcS5jb20uJiN4RDtEZXBhcnRtZW50IG9mIFBsYXN0aWMg
U3VyZ2VyeSwgWmhvbmduYW4gSG9zcGl0YWwgb2YgV3VoYW4gVW5pdmVyc2l0eSwgV3VoYW4sIDQz
MDA3MSwgQ2hpbmEuIEVsZWN0cm9uaWMgYWRkcmVzczogNm15dEAxNjMuY29tLiYjeEQ7RGVwYXJ0
bWVudCBvZiBQbGFzdGljIFN1cmdlcnksIFpob25nbmFuIEhvc3BpdGFsIG9mIFd1aGFuIFVuaXZl
cnNpdHksIFd1aGFuLCA0MzAwNzEsIENoaW5hLiBFbGVjdHJvbmljIGFkZHJlc3M6IGd1b2xpYW5n
d2h6bkAxNjMuY29tLjwvYXV0aC1hZGRyZXNzPjx0aXRsZXM+PHRpdGxlPkNsaW5pY2FsIGNoYXJh
Y3RlcmlzdGljcyBvZiBsYWJvcmF0b3J5IGNvbmZpcm1lZCBwb3NpdGl2ZSBjYXNlcyBvZiBTQVJT
LUNvVi0yIGluZmVjdGlvbiBpbiBXdWhhbiwgQ2hpbmE6IEEgcmV0cm9zcGVjdGl2ZSBzaW5nbGUg
Y2VudGVyIGFuYWx5c2lzPC90aXRsZT48c2Vjb25kYXJ5LXRpdGxlPlRyYXZlbCBNZWQgSW5mZWN0
IERpczwvc2Vjb25kYXJ5LXRpdGxlPjwvdGl0bGVzPjxwZXJpb2RpY2FsPjxmdWxsLXRpdGxlPlRy
YXZlbCBNZWQgSW5mZWN0IERpczwvZnVsbC10aXRsZT48L3BlcmlvZGljYWw+PHBhZ2VzPjEwMTYw
NjwvcGFnZXM+PHZvbHVtZT4zNjwvdm9sdW1lPjxlZGl0aW9uPjIwMjAvMDMvMDM8L2VkaXRpb24+
PGtleXdvcmRzPjxrZXl3b3JkPkFkcmVuYWwgQ29ydGV4IEhvcm1vbmVzL3RoZXJhcGV1dGljIHVz
ZTwva2V5d29yZD48a2V5d29yZD5BZHVsdDwva2V5d29yZD48a2V5d29yZD5BZ2VkPC9rZXl3b3Jk
PjxrZXl3b3JkPkFuZW1pYS9ibG9vZC9waHlzaW9wYXRob2xvZ3k8L2tleXdvcmQ+PGtleXdvcmQ+
QW50aS1CYWN0ZXJpYWwgQWdlbnRzL3RoZXJhcGV1dGljIHVzZTwva2V5d29yZD48a2V5d29yZD5B
bnRpdmlyYWwgQWdlbnRzL3RoZXJhcGV1dGljIHVzZTwva2V5d29yZD48a2V5d29yZD5CZXRhY29y
b25hdmlydXM8L2tleXdvcmQ+PGtleXdvcmQ+Q2FyZGlvdmFzY3VsYXIgRGlzZWFzZXMvZXBpZGVt
aW9sb2d5PC9rZXl3b3JkPjxrZXl3b3JkPkNoaW5hL2VwaWRlbWlvbG9neTwva2V5d29yZD48a2V5
d29yZD5Db21vcmJpZGl0eTwva2V5d29yZD48a2V5d29yZD5Db3JvbmF2aXJ1cyBJbmZlY3Rpb25z
L2Jsb29kL2VwaWRlbWlvbG9neS8qcGh5c2lvcGF0aG9sb2d5L3RoZXJhcHk8L2tleXdvcmQ+PGtl
eXdvcmQ+Q291Z2gvcGh5c2lvcGF0aG9sb2d5PC9rZXl3b3JkPjxrZXl3b3JkPkRpYWJldGVzIE1l
bGxpdHVzL2VwaWRlbWlvbG9neTwva2V5d29yZD48a2V5d29yZD5EaWFycmhlYS9waHlzaW9wYXRo
b2xvZ3k8L2tleXdvcmQ+PGtleXdvcmQ+RHJ1ZyBDb21iaW5hdGlvbnM8L2tleXdvcmQ+PGtleXdv
cmQ+RmF0aWd1ZS9waHlzaW9wYXRob2xvZ3k8L2tleXdvcmQ+PGtleXdvcmQ+RmVtYWxlPC9rZXl3
b3JkPjxrZXl3b3JkPkZldmVyL3BoeXNpb3BhdGhvbG9neTwva2V5d29yZD48a2V5d29yZD5GaWJy
aW4gRmlicmlub2dlbiBEZWdyYWRhdGlvbiBQcm9kdWN0czwva2V5d29yZD48a2V5d29yZD5Ib3Nw
aXRhbGl6YXRpb24vc3RhdGlzdGljcyAmYW1wOyBudW1lcmljYWwgZGF0YTwva2V5d29yZD48a2V5
d29yZD5IdW1hbnM8L2tleXdvcmQ+PGtleXdvcmQ+SHlwZXJ0ZW5zaW9uL2VwaWRlbWlvbG9neTwv
a2V5d29yZD48a2V5d29yZD5MZXVrb2N5dGUgQ291bnQ8L2tleXdvcmQ+PGtleXdvcmQ+TGV1a29j
eXRvc2lzL2Jsb29kL3BoeXNpb3BhdGhvbG9neTwva2V5d29yZD48a2V5d29yZD5MZXVrb3Blbmlh
L2Jsb29kL3BoeXNpb3BhdGhvbG9neTwva2V5d29yZD48a2V5d29yZD5Mb3BpbmF2aXIvdGhlcmFw
ZXV0aWMgdXNlPC9rZXl3b3JkPjxrZXl3b3JkPkx1bmcvZGlhZ25vc3RpYyBpbWFnaW5nPC9rZXl3
b3JkPjxrZXl3b3JkPkx5bXBob2N5dGUgQ291bnQ8L2tleXdvcmQ+PGtleXdvcmQ+THltcGhvcGVu
aWEvYmxvb2QvcGh5c2lvcGF0aG9sb2d5PC9rZXl3b3JkPjxrZXl3b3JkPk1hbGU8L2tleXdvcmQ+
PGtleXdvcmQ+TWlkZGxlIEFnZWQ8L2tleXdvcmQ+PGtleXdvcmQ+TXlhbGdpYS9waHlzaW9wYXRo
b2xvZ3k8L2tleXdvcmQ+PGtleXdvcmQ+TmVvcGxhc21zL2VwaWRlbWlvbG9neTwva2V5d29yZD48
a2V5d29yZD5OZXV0cm9waGlsczwva2V5d29yZD48a2V5d29yZD5Ob25pbnZhc2l2ZSBWZW50aWxh
dGlvbjwva2V5d29yZD48a2V5d29yZD5PeHlnZW4gSW5oYWxhdGlvbiBUaGVyYXB5PC9rZXl3b3Jk
PjxrZXl3b3JkPlBhbmRlbWljczwva2V5d29yZD48a2V5d29yZD5QbmV1bW9uaWEsIFZpcmFsL2Js
b29kL2VwaWRlbWlvbG9neS8qcGh5c2lvcGF0aG9sb2d5L3RoZXJhcHk8L2tleXdvcmQ+PGtleXdv
cmQ+UHJvY2FsY2l0b25pbi9ibG9vZDwva2V5d29yZD48a2V5d29yZD5SZXNwaXJhdGlvbiwgQXJ0
aWZpY2lhbDwva2V5d29yZD48a2V5d29yZD5SZXRyb3NwZWN0aXZlIFN0dWRpZXM8L2tleXdvcmQ+
PGtleXdvcmQ+Uml0b25hdmlyL3RoZXJhcGV1dGljIHVzZTwva2V5d29yZD48a2V5d29yZD4qY292
aWQtMTk8L2tleXdvcmQ+PGtleXdvcmQ+KkNvcm9uYXZpcnVzPC9rZXl3b3JkPjxrZXl3b3JkPipT
QVJTLUNvVi0yPC9rZXl3b3JkPjxrZXl3b3JkPipXdWhhbjwva2V5d29yZD48L2tleXdvcmRzPjxk
YXRlcz48eWVhcj4yMDIwPC95ZWFyPjxwdWItZGF0ZXM+PGRhdGU+SnVsIC0gQXVnPC9kYXRlPjwv
cHViLWRhdGVzPjwvZGF0ZXM+PGlzYm4+MTg3My0wNDQyIChFbGVjdHJvbmljKSYjeEQ7MTQ3Ny04
OTM5IChMaW5raW5nKTwvaXNibj48YWNjZXNzaW9uLW51bT4zMjExNDA3NDwvYWNjZXNzaW9uLW51
bT48dXJscz48cmVsYXRlZC11cmxzPjx1cmw+aHR0cHM6Ly93d3cubmNiaS5ubG0ubmloLmdvdi9w
dWJtZWQvMzIxMTQwNzQ8L3VybD48L3JlbGF0ZWQtdXJscz48L3VybHM+PGN1c3RvbTI+UE1DNzEw
MjY1MDwvY3VzdG9tMj48ZWxlY3Ryb25pYy1yZXNvdXJjZS1udW0+MTAuMTAxNi9qLnRtYWlkLjIw
MjAuMTAxNjA2PC9lbGVjdHJvbmljLXJlc291cmNlLW51bT48L3JlY29yZD48L0NpdGU+PC9FbmRO
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D614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D4A6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15E3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C7ED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020B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8312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56.24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6D25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3C5A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5E54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E87F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6517A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4A38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11.8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6AC7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2.9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6282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394216" w14:textId="1FDD2810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CBCAE2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965E51" w14:textId="5241B78E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bT4yODwvUmVjTnVtPjxEaXNwbGF5VGV4dD48c3R5bGUgZmFjZT0ic3VwZXJzY3JpcHQiPjM1PC9z
dHlsZT48L0Rpc3BsYXlUZXh0PjxyZWNvcmQ+PHJlYy1udW1iZXI+Mjg8L3JlYy1udW1iZXI+PGZv
cmVpZ24ta2V5cz48a2V5IGFwcD0iRU4iIGRiLWlkPSJld3Q5c2RkOTlweGE5dmV3endidnp2NTJ4
ZjIycmV4c3A5OWYiIHRpbWVzdGFtcD0iMTYwMjEyODU5NiI+Mjg8L2tleT48L2ZvcmVpZ24ta2V5
cz48cmVmLXR5cGUgbmFtZT0iSm91cm5hbCBBcnRpY2xlIj4xNzwvcmVmLXR5cGU+PGNvbnRyaWJ1
dG9ycz48YXV0aG9ycz48YXV0aG9yPld1LCBKLjwvYXV0aG9yPjxhdXRob3I+TGl1LCBKLjwvYXV0
aG9yPjxhdXRob3I+WmhhbywgWC48L2F1dGhvcj48YXV0aG9yPkxpdSwgQy48L2F1dGhvcj48YXV0
aG9yPldhbmcsIFcuPC9hdXRob3I+PGF1dGhvcj5XYW5nLCBELjwvYXV0aG9yPjxhdXRob3I+WHUs
IFcuPC9hdXRob3I+PGF1dGhvcj5aaGFuZywgQy48L2F1dGhvcj48YXV0aG9yPll1LCBKLjwvYXV0
aG9yPjxhdXRob3I+SmlhbmcsIEIuPC9hdXRob3I+PGF1dGhvcj5DYW8sIEguPC9hdXRob3I+PGF1
dGhvcj5MaSwgTC48L2F1dGhvcj48L2F1dGhvcnM+PC9jb250cmlidXRvcnM+PGF1dGgtYWRkcmVz
cz5TdGF0ZSBLZXkgTGFib3JhdG9yeSBmb3IgdGhlIERpYWdub3NpcyBhbmQgVHJlYXRtZW50IG9m
IEluZmVjdGlvdXMgRGlzZWFzZXMsIE5hdGlvbmFsIENsaW5pY2FsIFJlc2VhcmNoIENlbnRlciBm
b3IgSW5mZWN0aW91cyBEaXNlYXNlcywgVGhlIEZpcnN0IEFmZmlsaWF0ZWQgSG9zcGl0YWwsIENv
bGxlZ2Ugb2YgTWVkaWNpbmUsIFpoZWppYW5nIFVuaXZlcnNpdHksIEhhbmd6aG91LCBDaGluYS4m
I3hEO0RlcGFydG1lbnQgb2YgTGFib3JhdG9yeSBNZWRpY2luZSwgVGhlIEZpcnN0IFBlb3BsZSZh
cG9zO3MgSG9zcGl0YWwgb2YgWWFuY2hlbmcgQ2l0eSwgWWFuY2hlbmcsIENoaW5hLiYjeEQ7RGVw
YXJ0bWVudCBvZiBMYWJvcmF0b3J5IE1lZGljaW5lLCBUaGUgRmlmdGggUGVvcGxlJmFwb3M7cyBI
b3NwaXRhbCBvZiBXdXhpLCBBZmZpbGlhdGVkIHRvIEppYW5nbmFuIFVuaXZlcnNpdHksIFd1eGks
IENoaW5hLiYjeEQ7RGVwYXJ0bWVudCBvZiBSZXNwaXJhdGlvbiwgVGhlIEZpZnRoIFBlb3BsZSZh
cG9zO3MgSG9zcGl0YWwgb2YgV3V4aSwgQWZmaWxpYXRlZCB0byBKaWFuZ25hbiBVbml2ZXJzaXR5
LCBXdXhpLCBDaGluYS4mI3hEO0RlcGFydG1lbnQgb2YgSW5mZWN0aW91cyBEaXNlYXNlLCBUaGUg
Rmlyc3QgUGVvcGxlJmFwb3M7cyBIb3NwaXRhbCBvZiBZYW5jaGVuZyBDaXR5LCBZYW5jaGVuZywg
Q2hpbmEuJiN4RDtEZXBhcnRtZW50IG9mIEluZmVjdGlvdXMgRGlzZWFzZSwgVGhlIFNlY29uZCBQ
ZW9wbGUmYXBvcztzIEhvc3BpdGFsIG9mIFlhbmNoZW5nIENpdHksIFlhbmNoZW5nLCBDaGluYS4m
I3hEO0RlcGFydG1lbnQgb2YgUHJldmVudGl2ZSBNZWRpY2luZSBhbmQgUHVibGljIEhlYWx0aCBM
YWJvcmF0b3J5IFNjaWVuY2VzLCBTY2hvb2wgb2YgTWVkaWNpbmUsIEppYW5nc3UgVW5pdmVyc2l0
eSwgWmhlbmppYW5nLCBKaWFuZ3N1LCBDaGluYS4mI3hEO0RlcGFydG1lbnQgb2YgTGFib3JhdG9y
eSBNZWRpY2luZSwgVGhlIFNlY29uZCBQZW9wbGUmYXBvcztzIEhvc3BpdGFsIG9mIFlhbmNoZW5n
IENpdHksIFlhbmNoZW5nLCBDaGluYS4mI3hEO0RlcGFydG1lbnQgb2YgTGFib3JhdG9yeSBNZWRp
Y2luZSwgVGhlIENlbnRyYWwgQmxvb2QgU3RhdGlvbiBvZiBZYW5jaGVuZyBDaXR5LCBZYW5jaGVu
ZywgSmlhbmdzdSwgQ2hpbmEuJiN4RDtaaGVqaWFuZyBQcm92aW5jaWFsIEtleSBMYWJvcmF0b3J5
IGZvciBEaWFnbm9zaXMgYW5kIFRyZWF0bWVudCBvZiBBZ2luZyBhbmQgUGh5c2ljb2NoZW1pY2Fs
IEluanVyeSBEaXNlYXNlcywgSGFuZ3pob3UsIENoaW5hLjwvYXV0aC1hZGRyZXNzPjx0aXRsZXM+
PHRpdGxlPkNsaW5pY2FsIENoYXJhY3RlcmlzdGljcyBvZiBJbXBvcnRlZCBDYXNlcyBvZiBDb3Jv
bmF2aXJ1cyBEaXNlYXNlIDIwMTkgKENPVklELTE5KSBpbiBKaWFuZ3N1IFByb3ZpbmNlOiBBIE11
bHRpY2VudGVyIERlc2NyaXB0aXZlIFN0dWR5PC90aXRsZT48c2Vjb25kYXJ5LXRpdGxlPkNsaW4g
SW5mZWN0IERpczwvc2Vjb25kYXJ5LXRpdGxlPjwvdGl0bGVzPjxwZXJpb2RpY2FsPjxmdWxsLXRp
dGxlPkNsaW4gSW5mZWN0IERpczwvZnVsbC10aXRsZT48L3BlcmlvZGljYWw+PHBhZ2VzPjcwNi03
MTI8L3BhZ2VzPjx2b2x1bWU+NzE8L3ZvbHVtZT48bnVtYmVyPjE1PC9udW1iZXI+PGVkaXRpb24+
MjAyMC8wMi8yOTwvZWRpdGlvbj48a2V5d29yZHM+PGtleXdvcmQ+QWRvbGVzY2VudDwva2V5d29y
ZD48a2V5d29yZD5BZHVsdDwva2V5d29yZD48a2V5d29yZD5BZ2VkPC9rZXl3b3JkPjxrZXl3b3Jk
PkJldGFjb3JvbmF2aXJ1cy9wYXRob2dlbmljaXR5PC9rZXl3b3JkPjxrZXl3b3JkPkNoaW5hPC9r
ZXl3b3JkPjxrZXl3b3JkPkNvcm9uYXZpcnVzIEluZmVjdGlvbnMvKnBhdGhvbG9neS8qdmlyb2xv
Z3k8L2tleXdvcmQ+PGtleXdvcmQ+Q291Z2gvdmlyb2xvZ3k8L2tleXdvcmQ+PGtleXdvcmQ+RmVt
YWxlPC9rZXl3b3JkPjxrZXl3b3JkPkZldmVyL3Zpcm9sb2d5PC9rZXl3b3JkPjxrZXl3b3JkPkh1
bWFuczwva2V5d29yZD48a2V5d29yZD5MdW5nL3Zpcm9sb2d5PC9rZXl3b3JkPjxrZXl3b3JkPk1h
bGU8L2tleXdvcmQ+PGtleXdvcmQ+TWlkZGxlIEFnZWQ8L2tleXdvcmQ+PGtleXdvcmQ+UGFuZGVt
aWNzPC9rZXl3b3JkPjxrZXl3b3JkPlBhdGllbnQgRGlzY2hhcmdlPC9rZXl3b3JkPjxrZXl3b3Jk
PlBuZXVtb25pYSwgVmlyYWwvKnBhdGhvbG9neS8qdmlyb2xvZ3k8L2tleXdvcmQ+PGtleXdvcmQ+
UmV0cm9zcGVjdGl2ZSBTdHVkaWVzPC9rZXl3b3JkPjxrZXl3b3JkPllvdW5nIEFkdWx0PC9rZXl3
b3JkPjxrZXl3b3JkPipjbGluaWNhbCBjaGFyYWN0ZXJpc3RpY3M8L2tleXdvcmQ+PGtleXdvcmQ+
KmNvcm9uYXZpcnVzIGRpc2Vhc2UgMjAxOSAoQ09WSUQtMTkpPC9rZXl3b3JkPjxrZXl3b3JkPipp
bXBvcnRlZCBjYXNlczwva2V5d29yZD48a2V5d29yZD4qcG5ldW1vbmlhPC9rZXl3b3JkPjwva2V5
d29yZHM+PGRhdGVzPjx5ZWFyPjIwMjA8L3llYXI+PHB1Yi1kYXRlcz48ZGF0ZT5KdWwgMjg8L2Rh
dGU+PC9wdWItZGF0ZXM+PC9kYXRlcz48aXNibj4xNTM3LTY1OTEgKEVsZWN0cm9uaWMpJiN4RDsx
MDU4LTQ4MzggKExpbmtpbmcpPC9pc2JuPjxhY2Nlc3Npb24tbnVtPjMyMTA5Mjc5PC9hY2Nlc3Np
b24tbnVtPjx1cmxzPjxyZWxhdGVkLXVybHM+PHVybD5odHRwczovL3d3dy5uY2JpLm5sbS5uaWgu
Z292L3B1Ym1lZC8zMjEwOTI3OTwvdXJsPjwvcmVsYXRlZC11cmxzPjwvdXJscz48Y3VzdG9tMj5Q
TUM3MTA4MTk1PC9jdXN0b20yPjxlbGVjdHJvbmljLXJlc291cmNlLW51bT4xMC4xMDkzL2NpZC9j
aWFhMTk5PC9lbGVjdHJvbmljLXJlc291cmNlLW51bT48L3JlY29yZD48L0NpdGU+PC9FbmROb3Rl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bT4yODwvUmVjTnVtPjxEaXNwbGF5VGV4dD48c3R5bGUgZmFjZT0ic3VwZXJzY3JpcHQiPjM1PC9z
dHlsZT48L0Rpc3BsYXlUZXh0PjxyZWNvcmQ+PHJlYy1udW1iZXI+Mjg8L3JlYy1udW1iZXI+PGZv
cmVpZ24ta2V5cz48a2V5IGFwcD0iRU4iIGRiLWlkPSJld3Q5c2RkOTlweGE5dmV3endidnp2NTJ4
ZjIycmV4c3A5OWYiIHRpbWVzdGFtcD0iMTYwMjEyODU5NiI+Mjg8L2tleT48L2ZvcmVpZ24ta2V5
cz48cmVmLXR5cGUgbmFtZT0iSm91cm5hbCBBcnRpY2xlIj4xNzwvcmVmLXR5cGU+PGNvbnRyaWJ1
dG9ycz48YXV0aG9ycz48YXV0aG9yPld1LCBKLjwvYXV0aG9yPjxhdXRob3I+TGl1LCBKLjwvYXV0
aG9yPjxhdXRob3I+WmhhbywgWC48L2F1dGhvcj48YXV0aG9yPkxpdSwgQy48L2F1dGhvcj48YXV0
aG9yPldhbmcsIFcuPC9hdXRob3I+PGF1dGhvcj5XYW5nLCBELjwvYXV0aG9yPjxhdXRob3I+WHUs
IFcuPC9hdXRob3I+PGF1dGhvcj5aaGFuZywgQy48L2F1dGhvcj48YXV0aG9yPll1LCBKLjwvYXV0
aG9yPjxhdXRob3I+SmlhbmcsIEIuPC9hdXRob3I+PGF1dGhvcj5DYW8sIEguPC9hdXRob3I+PGF1
dGhvcj5MaSwgTC48L2F1dGhvcj48L2F1dGhvcnM+PC9jb250cmlidXRvcnM+PGF1dGgtYWRkcmVz
cz5TdGF0ZSBLZXkgTGFib3JhdG9yeSBmb3IgdGhlIERpYWdub3NpcyBhbmQgVHJlYXRtZW50IG9m
IEluZmVjdGlvdXMgRGlzZWFzZXMsIE5hdGlvbmFsIENsaW5pY2FsIFJlc2VhcmNoIENlbnRlciBm
b3IgSW5mZWN0aW91cyBEaXNlYXNlcywgVGhlIEZpcnN0IEFmZmlsaWF0ZWQgSG9zcGl0YWwsIENv
bGxlZ2Ugb2YgTWVkaWNpbmUsIFpoZWppYW5nIFVuaXZlcnNpdHksIEhhbmd6aG91LCBDaGluYS4m
I3hEO0RlcGFydG1lbnQgb2YgTGFib3JhdG9yeSBNZWRpY2luZSwgVGhlIEZpcnN0IFBlb3BsZSZh
cG9zO3MgSG9zcGl0YWwgb2YgWWFuY2hlbmcgQ2l0eSwgWWFuY2hlbmcsIENoaW5hLiYjeEQ7RGVw
YXJ0bWVudCBvZiBMYWJvcmF0b3J5IE1lZGljaW5lLCBUaGUgRmlmdGggUGVvcGxlJmFwb3M7cyBI
b3NwaXRhbCBvZiBXdXhpLCBBZmZpbGlhdGVkIHRvIEppYW5nbmFuIFVuaXZlcnNpdHksIFd1eGks
IENoaW5hLiYjeEQ7RGVwYXJ0bWVudCBvZiBSZXNwaXJhdGlvbiwgVGhlIEZpZnRoIFBlb3BsZSZh
cG9zO3MgSG9zcGl0YWwgb2YgV3V4aSwgQWZmaWxpYXRlZCB0byBKaWFuZ25hbiBVbml2ZXJzaXR5
LCBXdXhpLCBDaGluYS4mI3hEO0RlcGFydG1lbnQgb2YgSW5mZWN0aW91cyBEaXNlYXNlLCBUaGUg
Rmlyc3QgUGVvcGxlJmFwb3M7cyBIb3NwaXRhbCBvZiBZYW5jaGVuZyBDaXR5LCBZYW5jaGVuZywg
Q2hpbmEuJiN4RDtEZXBhcnRtZW50IG9mIEluZmVjdGlvdXMgRGlzZWFzZSwgVGhlIFNlY29uZCBQ
ZW9wbGUmYXBvcztzIEhvc3BpdGFsIG9mIFlhbmNoZW5nIENpdHksIFlhbmNoZW5nLCBDaGluYS4m
I3hEO0RlcGFydG1lbnQgb2YgUHJldmVudGl2ZSBNZWRpY2luZSBhbmQgUHVibGljIEhlYWx0aCBM
YWJvcmF0b3J5IFNjaWVuY2VzLCBTY2hvb2wgb2YgTWVkaWNpbmUsIEppYW5nc3UgVW5pdmVyc2l0
eSwgWmhlbmppYW5nLCBKaWFuZ3N1LCBDaGluYS4mI3hEO0RlcGFydG1lbnQgb2YgTGFib3JhdG9y
eSBNZWRpY2luZSwgVGhlIFNlY29uZCBQZW9wbGUmYXBvcztzIEhvc3BpdGFsIG9mIFlhbmNoZW5n
IENpdHksIFlhbmNoZW5nLCBDaGluYS4mI3hEO0RlcGFydG1lbnQgb2YgTGFib3JhdG9yeSBNZWRp
Y2luZSwgVGhlIENlbnRyYWwgQmxvb2QgU3RhdGlvbiBvZiBZYW5jaGVuZyBDaXR5LCBZYW5jaGVu
ZywgSmlhbmdzdSwgQ2hpbmEuJiN4RDtaaGVqaWFuZyBQcm92aW5jaWFsIEtleSBMYWJvcmF0b3J5
IGZvciBEaWFnbm9zaXMgYW5kIFRyZWF0bWVudCBvZiBBZ2luZyBhbmQgUGh5c2ljb2NoZW1pY2Fs
IEluanVyeSBEaXNlYXNlcywgSGFuZ3pob3UsIENoaW5hLjwvYXV0aC1hZGRyZXNzPjx0aXRsZXM+
PHRpdGxlPkNsaW5pY2FsIENoYXJhY3RlcmlzdGljcyBvZiBJbXBvcnRlZCBDYXNlcyBvZiBDb3Jv
bmF2aXJ1cyBEaXNlYXNlIDIwMTkgKENPVklELTE5KSBpbiBKaWFuZ3N1IFByb3ZpbmNlOiBBIE11
bHRpY2VudGVyIERlc2NyaXB0aXZlIFN0dWR5PC90aXRsZT48c2Vjb25kYXJ5LXRpdGxlPkNsaW4g
SW5mZWN0IERpczwvc2Vjb25kYXJ5LXRpdGxlPjwvdGl0bGVzPjxwZXJpb2RpY2FsPjxmdWxsLXRp
dGxlPkNsaW4gSW5mZWN0IERpczwvZnVsbC10aXRsZT48L3BlcmlvZGljYWw+PHBhZ2VzPjcwNi03
MTI8L3BhZ2VzPjx2b2x1bWU+NzE8L3ZvbHVtZT48bnVtYmVyPjE1PC9udW1iZXI+PGVkaXRpb24+
MjAyMC8wMi8yOTwvZWRpdGlvbj48a2V5d29yZHM+PGtleXdvcmQ+QWRvbGVzY2VudDwva2V5d29y
ZD48a2V5d29yZD5BZHVsdDwva2V5d29yZD48a2V5d29yZD5BZ2VkPC9rZXl3b3JkPjxrZXl3b3Jk
PkJldGFjb3JvbmF2aXJ1cy9wYXRob2dlbmljaXR5PC9rZXl3b3JkPjxrZXl3b3JkPkNoaW5hPC9r
ZXl3b3JkPjxrZXl3b3JkPkNvcm9uYXZpcnVzIEluZmVjdGlvbnMvKnBhdGhvbG9neS8qdmlyb2xv
Z3k8L2tleXdvcmQ+PGtleXdvcmQ+Q291Z2gvdmlyb2xvZ3k8L2tleXdvcmQ+PGtleXdvcmQ+RmVt
YWxlPC9rZXl3b3JkPjxrZXl3b3JkPkZldmVyL3Zpcm9sb2d5PC9rZXl3b3JkPjxrZXl3b3JkPkh1
bWFuczwva2V5d29yZD48a2V5d29yZD5MdW5nL3Zpcm9sb2d5PC9rZXl3b3JkPjxrZXl3b3JkPk1h
bGU8L2tleXdvcmQ+PGtleXdvcmQ+TWlkZGxlIEFnZWQ8L2tleXdvcmQ+PGtleXdvcmQ+UGFuZGVt
aWNzPC9rZXl3b3JkPjxrZXl3b3JkPlBhdGllbnQgRGlzY2hhcmdlPC9rZXl3b3JkPjxrZXl3b3Jk
PlBuZXVtb25pYSwgVmlyYWwvKnBhdGhvbG9neS8qdmlyb2xvZ3k8L2tleXdvcmQ+PGtleXdvcmQ+
UmV0cm9zcGVjdGl2ZSBTdHVkaWVzPC9rZXl3b3JkPjxrZXl3b3JkPllvdW5nIEFkdWx0PC9rZXl3
b3JkPjxrZXl3b3JkPipjbGluaWNhbCBjaGFyYWN0ZXJpc3RpY3M8L2tleXdvcmQ+PGtleXdvcmQ+
KmNvcm9uYXZpcnVzIGRpc2Vhc2UgMjAxOSAoQ09WSUQtMTkpPC9rZXl3b3JkPjxrZXl3b3JkPipp
bXBvcnRlZCBjYXNlczwva2V5d29yZD48a2V5d29yZD4qcG5ldW1vbmlhPC9rZXl3b3JkPjwva2V5
d29yZHM+PGRhdGVzPjx5ZWFyPjIwMjA8L3llYXI+PHB1Yi1kYXRlcz48ZGF0ZT5KdWwgMjg8L2Rh
dGU+PC9wdWItZGF0ZXM+PC9kYXRlcz48aXNibj4xNTM3LTY1OTEgKEVsZWN0cm9uaWMpJiN4RDsx
MDU4LTQ4MzggKExpbmtpbmcpPC9pc2JuPjxhY2Nlc3Npb24tbnVtPjMyMTA5Mjc5PC9hY2Nlc3Np
b24tbnVtPjx1cmxzPjxyZWxhdGVkLXVybHM+PHVybD5odHRwczovL3d3dy5uY2JpLm5sbS5uaWgu
Z292L3B1Ym1lZC8zMjEwOTI3OTwvdXJsPjwvcmVsYXRlZC11cmxzPjwvdXJscz48Y3VzdG9tMj5Q
TUM3MTA4MTk1PC9jdXN0b20yPjxlbGVjdHJvbmljLXJlc291cmNlLW51bT4xMC4xMDkzL2NpZC9j
aWFhMTk5PC9lbGVjdHJvbmljLXJlc291cmNlLW51bT48L3JlY29yZD48L0NpdGU+PC9FbmROb3Rl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AD01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26F3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5122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9BB1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E58F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CE74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6674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977B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7A51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A68D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98DA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0A66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1AAB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2D34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39714E" w14:textId="526A8F0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4B09E0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F4C973" w14:textId="4C331757" w:rsidR="000E4295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Guan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PEVuZE5vdGU+PENpdGU+PEF1dGhvcj5HdWFuPC9BdXRob3I+PFllYXI+MjAyMDwvWWVhcj48UmVj
TnVtPjI5PC9SZWNOdW0+PERpc3BsYXlUZXh0PjxzdHlsZSBmYWNlPSJzdXBlcnNjcmlwdCI+MzY8
L3N0eWxlPjwvRGlzcGxheVRleHQ+PHJlY29yZD48cmVjLW51bWJlcj4yOTwvcmVjLW51bWJlcj48
Zm9yZWlnbi1rZXlzPjxrZXkgYXBwPSJFTiIgZGItaWQ9ImV3dDlzZGQ5OXB4YTl2ZXd6d2J2enY1
MnhmMjJyZXhzcDk5ZiIgdGltZXN0YW1wPSIxNjAyMTI4NjM3Ij4yOTwva2V5PjwvZm9yZWlnbi1r
ZXlzPjxyZWYtdHlwZSBuYW1lPSJKb3VybmFsIEFydGljbGUiPjE3PC9yZWYtdHlwZT48Y29udHJp
YnV0b3JzPjxhdXRob3JzPjxhdXRob3I+R3VhbiwgVy4gSi48L2F1dGhvcj48YXV0aG9yPk5pLCBa
LiBZLjwvYXV0aG9yPjxhdXRob3I+SHUsIFkuPC9hdXRob3I+PGF1dGhvcj5MaWFuZywgVy4gSC48
L2F1dGhvcj48YXV0aG9yPk91LCBDLiBRLjwvYXV0aG9yPjxhdXRob3I+SGUsIEouIFguPC9hdXRo
b3I+PGF1dGhvcj5MaXUsIEwuPC9hdXRob3I+PGF1dGhvcj5TaGFuLCBILjwvYXV0aG9yPjxhdXRo
b3I+TGVpLCBDLiBMLjwvYXV0aG9yPjxhdXRob3I+SHVpLCBELiBTLiBDLjwvYXV0aG9yPjxhdXRo
b3I+RHUsIEIuPC9hdXRob3I+PGF1dGhvcj5MaSwgTC4gSi48L2F1dGhvcj48YXV0aG9yPlplbmcs
IEcuPC9hdXRob3I+PGF1dGhvcj5ZdWVuLCBLLiBZLjwvYXV0aG9yPjxhdXRob3I+Q2hlbiwgUi4g
Qy48L2F1dGhvcj48YXV0aG9yPlRhbmcsIEMuIEwuPC9hdXRob3I+PGF1dGhvcj5XYW5nLCBULjwv
YXV0aG9yPjxhdXRob3I+Q2hlbiwgUC4gWS48L2F1dGhvcj48YXV0aG9yPlhpYW5nLCBKLjwvYXV0
aG9yPjxhdXRob3I+TGksIFMuIFkuPC9hdXRob3I+PGF1dGhvcj5XYW5nLCBKLiBMLjwvYXV0aG9y
PjxhdXRob3I+TGlhbmcsIFouIEouPC9hdXRob3I+PGF1dGhvcj5QZW5nLCBZLiBYLjwvYXV0aG9y
PjxhdXRob3I+V2VpLCBMLjwvYXV0aG9yPjxhdXRob3I+TGl1LCBZLjwvYXV0aG9yPjxhdXRob3I+
SHUsIFkuIEguPC9hdXRob3I+PGF1dGhvcj5QZW5nLCBQLjwvYXV0aG9yPjxhdXRob3I+V2FuZywg
Si4gTS48L2F1dGhvcj48YXV0aG9yPkxpdSwgSi4gWS48L2F1dGhvcj48YXV0aG9yPkNoZW4sIFou
PC9hdXRob3I+PGF1dGhvcj5MaSwgRy48L2F1dGhvcj48YXV0aG9yPlpoZW5nLCBaLiBKLjwvYXV0
aG9yPjxhdXRob3I+UWl1LCBTLiBRLjwvYXV0aG9yPjxhdXRob3I+THVvLCBKLjwvYXV0aG9yPjxh
dXRob3I+WWUsIEMuIEouPC9hdXRob3I+PGF1dGhvcj5aaHUsIFMuIFkuPC9hdXRob3I+PGF1dGhv
cj5aaG9uZywgTi4gUy48L2F1dGhvcj48YXV0aG9yPkNoaW5hIE1lZGljYWwgVHJlYXRtZW50IEV4
cGVydCBHcm91cCBmb3IsIENvdmlkPC9hdXRob3I+PC9hdXRob3JzPjwvY29udHJpYnV0b3JzPjxh
dXRoLWFkZHJlc3M+RnJvbSB0aGUgU3RhdGUgS2V5IExhYm9yYXRvcnkgb2YgUmVzcGlyYXRvcnkg
RGlzZWFzZSwgTmF0aW9uYWwgQ2xpbmljYWwgUmVzZWFyY2ggQ2VudGVyIGZvciBSZXNwaXJhdG9y
eSBEaXNlYXNlLCBHdWFuZ3pob3UgSW5zdGl0dXRlIG9mIFJlc3BpcmF0b3J5IEhlYWx0aCwgRmly
c3QgQWZmaWxpYXRlZCBIb3NwaXRhbCBvZiBHdWFuZ3pob3UgTWVkaWNhbCBVbml2ZXJzaXR5IChX
LkcuLCBXLkwuLCBKLkguLCBSLkMuLCBDLlQuLCBULlcuLCBTLkwuLCBKaW4tbGluIFdhbmcsIE4u
Wi4sIEouSC4sIFcuTC4pLCB0aGUgRGVwYXJ0bWVudHMgb2YgVGhvcmFjaWMgT25jb2xvZ3kgKFcu
TC4pLCBUaG9yYWNpYyBTdXJnZXJ5IGFuZCBPbmNvbG9neSAoSi5ILiksIGFuZCBFbWVyZ2VuY3kg
TWVkaWNpbmUgKFouTC4pLCBGaXJzdCBBZmZpbGlhdGVkIEhvc3BpdGFsIG9mIEd1YW5nemhvdSBN
ZWRpY2FsIFVuaXZlcnNpdHksIGFuZCBHdWFuZ3pob3UgRWlnaHRoIFBlb3BsZSZhcG9zO3MgSG9z
cGl0YWwsIEd1YW5nemhvdSBNZWRpY2FsIFVuaXZlcnNpdHkgKEMuTC4pLCBhbmQgdGhlIFN0YXRl
IEtleSBMYWJvcmF0b3J5IG9mIE9yZ2FuIEZhaWx1cmUgUmVzZWFyY2gsIERlcGFydG1lbnQgb2Yg
Qmlvc3RhdGlzdGljcywgR3Vhbmdkb25nIFByb3ZpbmNpYWwgS2V5IExhYm9yYXRvcnkgb2YgVHJv
cGljYWwgRGlzZWFzZSBSZXNlYXJjaCwgU2Nob29sIG9mIFB1YmxpYyBIZWFsdGgsIFNvdXRoZXJu
IE1lZGljYWwgVW5pdmVyc2l0eSAoQy5PLiwgUC5DLiksIEd1YW5nemhvdSwgV3VoYW4gSmlueWlu
dGFuIEhvc3BpdGFsIChaLk4uLCBKLlguKSwgVW5pb24gSG9zcGl0YWwsIFRvbmdqaSBNZWRpY2Fs
IENvbGxlZ2UsIEh1YXpob25nIFVuaXZlcnNpdHkgb2YgU2NpZW5jZSBhbmQgVGVjaG5vbG9neSAo
WXUgSHUpLCB0aGUgQ2VudHJhbCBIb3NwaXRhbCBvZiBXdWhhbiAoWS5QLiksIFd1aGFuIE5vLiAx
IEhvc3BpdGFsLCBXdWhhbiBIb3NwaXRhbCBvZiBUcmFkaXRpb25hbCBDaGluZXNlIGFuZCBXZXN0
ZXJuIE1lZGljaW5lIChMLlcuKSwgV3VoYW4gUHVsbW9uYXJ5IEhvc3BpdGFsIChQLlAuKSwgVGlh
bnlvdSBIb3NwaXRhbCBBZmZpbGlhdGVkIHRvIFd1aGFuIFVuaXZlcnNpdHkgb2YgU2NpZW5jZSBh
bmQgVGVjaG5vbG9neSAoSmlhbi1taW5nIFdhbmcpLCBhbmQgdGhlIFBlb3BsZSZhcG9zO3MgSG9z
cGl0YWwgb2YgSHVhbmdwaSBEaXN0cmljdCAoUy5aLiksIFd1aGFuLCBTaGVuemhlbiBUaGlyZCBQ
ZW9wbGUmYXBvcztzIEhvc3BpdGFsIGFuZCB0aGUgU2Vjb25kIEFmZmlsaWF0ZWQgSG9zcGl0YWwg
b2YgU291dGhlcm4gVW5pdmVyc2l0eSBvZiBTY2llbmNlIGFuZCBUZWNobm9sb2d5LCBOYXRpb25h
bCBDbGluaWNhbCBSZXNlYXJjaCBDZW50ZXIgZm9yIEluZmVjdGlvdXMgRGlzZWFzZXMgKEwuIExp
dSksIGFuZCB0aGUgRGVwYXJ0bWVudCBvZiBDbGluaWNhbCBNaWNyb2Jpb2xvZ3kgYW5kIEluZmVj
dGlvbiBDb250cm9sLCBVbml2ZXJzaXR5IG9mIEhvbmcgS29uZy1TaGVuemhlbiBIb3NwaXRhbCAo
Sy4tWS5ZLiksIFNoZW56aGVuLCB0aGUgRmlmdGggQWZmaWxpYXRlZCBIb3NwaXRhbCBvZiBTdW4g
WWF0LXNlbiBVbml2ZXJzaXR5LCBaaHVoYWkgKEguUy4pLCB0aGUgRGVwYXJ0bWVudCBvZiBNZWRp
Y2luZSBhbmQgVGhlcmFwZXV0aWNzLCBDaGluZXNlIFVuaXZlcnNpdHkgb2YgSG9uZyBLb25nLCBT
aGF0aW4gKEQuUy5DLkguKSwgYW5kIHRoZSBEZXBhcnRtZW50IG9mIE1pY3JvYmlvbG9neSBhbmQg
dGhlIENhcm9sIFl1IENlbnRlciBmb3IgSW5mZWN0aW9uLCBMaSBLYSBTaGluZyBGYWN1bHR5IG9m
IE1lZGljaW5lLCBVbml2ZXJzaXR5IG9mIEhvbmcgS29uZywgUG9rIEZ1IExhbSAoSy4tWS5ZLiks
IEhvbmcgS29uZywgTWVkaWNhbCBJQ1UsIFBla2luZyBVbmlvbiBNZWRpY2FsIENvbGxlZ2UgSG9z
cGl0YWwsIFBla2luZyBVbmlvbiBNZWRpY2FsIENvbGxlZ2UgYW5kIENoaW5lc2UgQWNhZGVteSBv
ZiBNZWRpY2FsIFNjaWVuY2VzIChCLkQuKSwgYW5kIHRoZSBDaGluZXNlIENlbnRlciBmb3IgRGlz
ZWFzZSBDb250cm9sIGFuZCBQcmV2ZW50aW9uIChHLlouKSwgQmVpamluZywgdGhlIFN0YXRlIEtl
eSBMYWJvcmF0b3J5IGZvciBEaWFnbm9zaXMgYW5kIFRyZWF0bWVudCBvZiBJbmZlY3Rpb3VzIERp
c2Vhc2VzLCBOYXRpb25hbCBDbGluaWNhbCBSZXNlYXJjaCBDZW50ZXIgZm9yIEluZmVjdGlvdXMg
RGlzZWFzZXMsIEZpcnN0IEFmZmlsaWF0ZWQgSG9zcGl0YWwsIENvbGxlZ2Ugb2YgTWVkaWNpbmUs
IFpoZWppYW5nIFVuaXZlcnNpdHksIEhhbmd6aG91IChMLiBMaSksIENoZW5nZHUgUHVibGljIEhl
YWx0aCBDbGluaWNhbCBNZWRpY2FsIENlbnRlciwgQ2hlbmdkdSAoWS5MLiksIEh1YW5nc2hpIENl
bnRyYWwgSG9zcGl0YWwgb2YgRWRvbmcgSGVhbHRoY2FyZSBHcm91cCwgQWZmaWxpYXRlZCBIb3Nw
aXRhbCBvZiBIdWJlaSBQb2x5dGVjaG5pYyBVbml2ZXJzaXR5LCBIdWFuZ3NoaSAoWWEtaHVhIEh1
KSwgdGhlIEZpcnN0IEhvc3BpdGFsIG9mIENoYW5nc2hhLCBDaGFuZ3NoYSAoSi4gTGl1KSwgdGhl
IFRoaXJkIFBlb3BsZSZhcG9zO3MgSG9zcGl0YWwgb2YgSGFpbmFuIFByb3ZpbmNlLCBTYW55YSAo
Wi5DLiksIEh1YW5nZ2FuZyBDZW50cmFsIEhvc3BpdGFsLCBIdWFuZ2dhbmcgKEcuTC4pLCBXZW5s
aW5nIEZpcnN0IFBlb3BsZSZhcG9zO3MgSG9zcGl0YWwsIFdlbmxpbmcgKFouWi4pLCB0aGUgVGhp
cmQgUGVvcGxlJmFwb3M7cyBIb3NwaXRhbCBvZiBZaWNoYW5nLCBZaWNoYW5nIChTLlEuKSwgQWZm
aWxpYXRlZCBUYWloZSBIb3NwaXRhbCBvZiBIdWJlaSBVbml2ZXJzaXR5IG9mIE1lZGljaW5lLCBT
aGl5YW4gKEouIEx1byksIGFuZCBYaWFudGFvIEZpcnN0IFBlb3BsZSZhcG9zO3MgSG9zcGl0YWws
IFhpYW50YW8gKEMuWS4pIC0gYWxsIGluIENoaW5hLjwvYXV0aC1hZGRyZXNzPjx0aXRsZXM+PHRp
dGxlPkNsaW5pY2FsIENoYXJhY3RlcmlzdGljcyBvZiBDb3JvbmF2aXJ1cyBEaXNlYXNlIDIwMTkg
aW4gQ2hpbmE8L3RpdGxlPjxzZWNvbmRhcnktdGl0bGU+TiBFbmdsIEogTWVkPC9zZWNvbmRhcnkt
dGl0bGU+PC90aXRsZXM+PHBlcmlvZGljYWw+PGZ1bGwtdGl0bGU+TiBFbmdsIEogTWVkPC9mdWxs
LXRpdGxlPjwvcGVyaW9kaWNhbD48cGFnZXM+MTcwOC0xNzIwPC9wYWdlcz48dm9sdW1lPjM4Mjwv
dm9sdW1lPjxudW1iZXI+MTg8L251bWJlcj48ZWRpdGlvbj4yMDIwLzAyLzI5PC9lZGl0aW9uPjxr
ZXl3b3Jkcz48a2V5d29yZD5BZG9sZXNjZW50PC9rZXl3b3JkPjxrZXl3b3JkPkFkdWx0PC9rZXl3
b3JkPjxrZXl3b3JkPkFnZWQ8L2tleXdvcmQ+PGtleXdvcmQ+KkJldGFjb3JvbmF2aXJ1czwva2V5
d29yZD48a2V5d29yZD5DaGlsZDwva2V5d29yZD48a2V5d29yZD5DaGluYS9lcGlkZW1pb2xvZ3k8
L2tleXdvcmQ+PGtleXdvcmQ+KkNvcm9uYXZpcnVzIEluZmVjdGlvbnMvY29tcGxpY2F0aW9ucy9k
aWFnbm9zaXMvZXBpZGVtaW9sb2d5L3RoZXJhcHk8L2tleXdvcmQ+PGtleXdvcmQ+KkRpc2Vhc2Ug
T3V0YnJlYWtzPC9rZXl3b3JkPjxrZXl3b3JkPkZlbWFsZTwva2V5d29yZD48a2V5d29yZD5GZXZl
ci9ldGlvbG9neTwva2V5d29yZD48a2V5d29yZD5IdW1hbnM8L2tleXdvcmQ+PGtleXdvcmQ+TWFs
ZTwva2V5d29yZD48a2V5d29yZD5NaWRkbGUgQWdlZDwva2V5d29yZD48a2V5d29yZD4qUGFuZGVt
aWNzPC9rZXl3b3JkPjxrZXl3b3JkPlBhdGllbnQgQWN1aXR5PC9rZXl3b3JkPjxrZXl3b3JkPipQ
bmV1bW9uaWEsIFZpcmFsL2NvbXBsaWNhdGlvbnMvZGlhZ25vc2lzL2VwaWRlbWlvbG9neS90aGVy
YXB5PC9rZXl3b3JkPjxrZXl3b3JkPllvdW5nIEFkdWx0PC9rZXl3b3JkPjwva2V5d29yZHM+PGRh
dGVzPjx5ZWFyPjIwMjA8L3llYXI+PHB1Yi1kYXRlcz48ZGF0ZT5BcHIgMzA8L2RhdGU+PC9wdWIt
ZGF0ZXM+PC9kYXRlcz48aXNibj4xNTMzLTQ0MDYgKEVsZWN0cm9uaWMpJiN4RDswMDI4LTQ3OTMg
KExpbmtpbmcpPC9pc2JuPjxhY2Nlc3Npb24tbnVtPjMyMTA5MDEzPC9hY2Nlc3Npb24tbnVtPjx1
cmxzPjxyZWxhdGVkLXVybHM+PHVybD5odHRwczovL3d3dy5uY2JpLm5sbS5uaWguZ292L3B1Ym1l
ZC8zMjEwOTAxMzwvdXJsPjwvcmVsYXRlZC11cmxzPjwvdXJscz48Y3VzdG9tMj5QTUM3MDkyODE5
PC9jdXN0b20yPjxlbGVjdHJvbmljLXJlc291cmNlLW51bT4xMC4xMDU2L05FSk1vYTIwMDIwMzI8
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PEVuZE5vdGU+PENpdGU+PEF1dGhvcj5HdWFuPC9BdXRob3I+PFllYXI+MjAyMDwvWWVhcj48UmVj
TnVtPjI5PC9SZWNOdW0+PERpc3BsYXlUZXh0PjxzdHlsZSBmYWNlPSJzdXBlcnNjcmlwdCI+MzY8
L3N0eWxlPjwvRGlzcGxheVRleHQ+PHJlY29yZD48cmVjLW51bWJlcj4yOTwvcmVjLW51bWJlcj48
Zm9yZWlnbi1rZXlzPjxrZXkgYXBwPSJFTiIgZGItaWQ9ImV3dDlzZGQ5OXB4YTl2ZXd6d2J2enY1
MnhmMjJyZXhzcDk5ZiIgdGltZXN0YW1wPSIxNjAyMTI4NjM3Ij4yOTwva2V5PjwvZm9yZWlnbi1r
ZXlzPjxyZWYtdHlwZSBuYW1lPSJKb3VybmFsIEFydGljbGUiPjE3PC9yZWYtdHlwZT48Y29udHJp
YnV0b3JzPjxhdXRob3JzPjxhdXRob3I+R3VhbiwgVy4gSi48L2F1dGhvcj48YXV0aG9yPk5pLCBa
LiBZLjwvYXV0aG9yPjxhdXRob3I+SHUsIFkuPC9hdXRob3I+PGF1dGhvcj5MaWFuZywgVy4gSC48
L2F1dGhvcj48YXV0aG9yPk91LCBDLiBRLjwvYXV0aG9yPjxhdXRob3I+SGUsIEouIFguPC9hdXRo
b3I+PGF1dGhvcj5MaXUsIEwuPC9hdXRob3I+PGF1dGhvcj5TaGFuLCBILjwvYXV0aG9yPjxhdXRo
b3I+TGVpLCBDLiBMLjwvYXV0aG9yPjxhdXRob3I+SHVpLCBELiBTLiBDLjwvYXV0aG9yPjxhdXRo
b3I+RHUsIEIuPC9hdXRob3I+PGF1dGhvcj5MaSwgTC4gSi48L2F1dGhvcj48YXV0aG9yPlplbmcs
IEcuPC9hdXRob3I+PGF1dGhvcj5ZdWVuLCBLLiBZLjwvYXV0aG9yPjxhdXRob3I+Q2hlbiwgUi4g
Qy48L2F1dGhvcj48YXV0aG9yPlRhbmcsIEMuIEwuPC9hdXRob3I+PGF1dGhvcj5XYW5nLCBULjwv
YXV0aG9yPjxhdXRob3I+Q2hlbiwgUC4gWS48L2F1dGhvcj48YXV0aG9yPlhpYW5nLCBKLjwvYXV0
aG9yPjxhdXRob3I+TGksIFMuIFkuPC9hdXRob3I+PGF1dGhvcj5XYW5nLCBKLiBMLjwvYXV0aG9y
PjxhdXRob3I+TGlhbmcsIFouIEouPC9hdXRob3I+PGF1dGhvcj5QZW5nLCBZLiBYLjwvYXV0aG9y
PjxhdXRob3I+V2VpLCBMLjwvYXV0aG9yPjxhdXRob3I+TGl1LCBZLjwvYXV0aG9yPjxhdXRob3I+
SHUsIFkuIEguPC9hdXRob3I+PGF1dGhvcj5QZW5nLCBQLjwvYXV0aG9yPjxhdXRob3I+V2FuZywg
Si4gTS48L2F1dGhvcj48YXV0aG9yPkxpdSwgSi4gWS48L2F1dGhvcj48YXV0aG9yPkNoZW4sIFou
PC9hdXRob3I+PGF1dGhvcj5MaSwgRy48L2F1dGhvcj48YXV0aG9yPlpoZW5nLCBaLiBKLjwvYXV0
aG9yPjxhdXRob3I+UWl1LCBTLiBRLjwvYXV0aG9yPjxhdXRob3I+THVvLCBKLjwvYXV0aG9yPjxh
dXRob3I+WWUsIEMuIEouPC9hdXRob3I+PGF1dGhvcj5aaHUsIFMuIFkuPC9hdXRob3I+PGF1dGhv
cj5aaG9uZywgTi4gUy48L2F1dGhvcj48YXV0aG9yPkNoaW5hIE1lZGljYWwgVHJlYXRtZW50IEV4
cGVydCBHcm91cCBmb3IsIENvdmlkPC9hdXRob3I+PC9hdXRob3JzPjwvY29udHJpYnV0b3JzPjxh
dXRoLWFkZHJlc3M+RnJvbSB0aGUgU3RhdGUgS2V5IExhYm9yYXRvcnkgb2YgUmVzcGlyYXRvcnkg
RGlzZWFzZSwgTmF0aW9uYWwgQ2xpbmljYWwgUmVzZWFyY2ggQ2VudGVyIGZvciBSZXNwaXJhdG9y
eSBEaXNlYXNlLCBHdWFuZ3pob3UgSW5zdGl0dXRlIG9mIFJlc3BpcmF0b3J5IEhlYWx0aCwgRmly
c3QgQWZmaWxpYXRlZCBIb3NwaXRhbCBvZiBHdWFuZ3pob3UgTWVkaWNhbCBVbml2ZXJzaXR5IChX
LkcuLCBXLkwuLCBKLkguLCBSLkMuLCBDLlQuLCBULlcuLCBTLkwuLCBKaW4tbGluIFdhbmcsIE4u
Wi4sIEouSC4sIFcuTC4pLCB0aGUgRGVwYXJ0bWVudHMgb2YgVGhvcmFjaWMgT25jb2xvZ3kgKFcu
TC4pLCBUaG9yYWNpYyBTdXJnZXJ5IGFuZCBPbmNvbG9neSAoSi5ILiksIGFuZCBFbWVyZ2VuY3kg
TWVkaWNpbmUgKFouTC4pLCBGaXJzdCBBZmZpbGlhdGVkIEhvc3BpdGFsIG9mIEd1YW5nemhvdSBN
ZWRpY2FsIFVuaXZlcnNpdHksIGFuZCBHdWFuZ3pob3UgRWlnaHRoIFBlb3BsZSZhcG9zO3MgSG9z
cGl0YWwsIEd1YW5nemhvdSBNZWRpY2FsIFVuaXZlcnNpdHkgKEMuTC4pLCBhbmQgdGhlIFN0YXRl
IEtleSBMYWJvcmF0b3J5IG9mIE9yZ2FuIEZhaWx1cmUgUmVzZWFyY2gsIERlcGFydG1lbnQgb2Yg
Qmlvc3RhdGlzdGljcywgR3Vhbmdkb25nIFByb3ZpbmNpYWwgS2V5IExhYm9yYXRvcnkgb2YgVHJv
cGljYWwgRGlzZWFzZSBSZXNlYXJjaCwgU2Nob29sIG9mIFB1YmxpYyBIZWFsdGgsIFNvdXRoZXJu
IE1lZGljYWwgVW5pdmVyc2l0eSAoQy5PLiwgUC5DLiksIEd1YW5nemhvdSwgV3VoYW4gSmlueWlu
dGFuIEhvc3BpdGFsIChaLk4uLCBKLlguKSwgVW5pb24gSG9zcGl0YWwsIFRvbmdqaSBNZWRpY2Fs
IENvbGxlZ2UsIEh1YXpob25nIFVuaXZlcnNpdHkgb2YgU2NpZW5jZSBhbmQgVGVjaG5vbG9neSAo
WXUgSHUpLCB0aGUgQ2VudHJhbCBIb3NwaXRhbCBvZiBXdWhhbiAoWS5QLiksIFd1aGFuIE5vLiAx
IEhvc3BpdGFsLCBXdWhhbiBIb3NwaXRhbCBvZiBUcmFkaXRpb25hbCBDaGluZXNlIGFuZCBXZXN0
ZXJuIE1lZGljaW5lIChMLlcuKSwgV3VoYW4gUHVsbW9uYXJ5IEhvc3BpdGFsIChQLlAuKSwgVGlh
bnlvdSBIb3NwaXRhbCBBZmZpbGlhdGVkIHRvIFd1aGFuIFVuaXZlcnNpdHkgb2YgU2NpZW5jZSBh
bmQgVGVjaG5vbG9neSAoSmlhbi1taW5nIFdhbmcpLCBhbmQgdGhlIFBlb3BsZSZhcG9zO3MgSG9z
cGl0YWwgb2YgSHVhbmdwaSBEaXN0cmljdCAoUy5aLiksIFd1aGFuLCBTaGVuemhlbiBUaGlyZCBQ
ZW9wbGUmYXBvcztzIEhvc3BpdGFsIGFuZCB0aGUgU2Vjb25kIEFmZmlsaWF0ZWQgSG9zcGl0YWwg
b2YgU291dGhlcm4gVW5pdmVyc2l0eSBvZiBTY2llbmNlIGFuZCBUZWNobm9sb2d5LCBOYXRpb25h
bCBDbGluaWNhbCBSZXNlYXJjaCBDZW50ZXIgZm9yIEluZmVjdGlvdXMgRGlzZWFzZXMgKEwuIExp
dSksIGFuZCB0aGUgRGVwYXJ0bWVudCBvZiBDbGluaWNhbCBNaWNyb2Jpb2xvZ3kgYW5kIEluZmVj
dGlvbiBDb250cm9sLCBVbml2ZXJzaXR5IG9mIEhvbmcgS29uZy1TaGVuemhlbiBIb3NwaXRhbCAo
Sy4tWS5ZLiksIFNoZW56aGVuLCB0aGUgRmlmdGggQWZmaWxpYXRlZCBIb3NwaXRhbCBvZiBTdW4g
WWF0LXNlbiBVbml2ZXJzaXR5LCBaaHVoYWkgKEguUy4pLCB0aGUgRGVwYXJ0bWVudCBvZiBNZWRp
Y2luZSBhbmQgVGhlcmFwZXV0aWNzLCBDaGluZXNlIFVuaXZlcnNpdHkgb2YgSG9uZyBLb25nLCBT
aGF0aW4gKEQuUy5DLkguKSwgYW5kIHRoZSBEZXBhcnRtZW50IG9mIE1pY3JvYmlvbG9neSBhbmQg
dGhlIENhcm9sIFl1IENlbnRlciBmb3IgSW5mZWN0aW9uLCBMaSBLYSBTaGluZyBGYWN1bHR5IG9m
IE1lZGljaW5lLCBVbml2ZXJzaXR5IG9mIEhvbmcgS29uZywgUG9rIEZ1IExhbSAoSy4tWS5ZLiks
IEhvbmcgS29uZywgTWVkaWNhbCBJQ1UsIFBla2luZyBVbmlvbiBNZWRpY2FsIENvbGxlZ2UgSG9z
cGl0YWwsIFBla2luZyBVbmlvbiBNZWRpY2FsIENvbGxlZ2UgYW5kIENoaW5lc2UgQWNhZGVteSBv
ZiBNZWRpY2FsIFNjaWVuY2VzIChCLkQuKSwgYW5kIHRoZSBDaGluZXNlIENlbnRlciBmb3IgRGlz
ZWFzZSBDb250cm9sIGFuZCBQcmV2ZW50aW9uIChHLlouKSwgQmVpamluZywgdGhlIFN0YXRlIEtl
eSBMYWJvcmF0b3J5IGZvciBEaWFnbm9zaXMgYW5kIFRyZWF0bWVudCBvZiBJbmZlY3Rpb3VzIERp
c2Vhc2VzLCBOYXRpb25hbCBDbGluaWNhbCBSZXNlYXJjaCBDZW50ZXIgZm9yIEluZmVjdGlvdXMg
RGlzZWFzZXMsIEZpcnN0IEFmZmlsaWF0ZWQgSG9zcGl0YWwsIENvbGxlZ2Ugb2YgTWVkaWNpbmUs
IFpoZWppYW5nIFVuaXZlcnNpdHksIEhhbmd6aG91IChMLiBMaSksIENoZW5nZHUgUHVibGljIEhl
YWx0aCBDbGluaWNhbCBNZWRpY2FsIENlbnRlciwgQ2hlbmdkdSAoWS5MLiksIEh1YW5nc2hpIENl
bnRyYWwgSG9zcGl0YWwgb2YgRWRvbmcgSGVhbHRoY2FyZSBHcm91cCwgQWZmaWxpYXRlZCBIb3Nw
aXRhbCBvZiBIdWJlaSBQb2x5dGVjaG5pYyBVbml2ZXJzaXR5LCBIdWFuZ3NoaSAoWWEtaHVhIEh1
KSwgdGhlIEZpcnN0IEhvc3BpdGFsIG9mIENoYW5nc2hhLCBDaGFuZ3NoYSAoSi4gTGl1KSwgdGhl
IFRoaXJkIFBlb3BsZSZhcG9zO3MgSG9zcGl0YWwgb2YgSGFpbmFuIFByb3ZpbmNlLCBTYW55YSAo
Wi5DLiksIEh1YW5nZ2FuZyBDZW50cmFsIEhvc3BpdGFsLCBIdWFuZ2dhbmcgKEcuTC4pLCBXZW5s
aW5nIEZpcnN0IFBlb3BsZSZhcG9zO3MgSG9zcGl0YWwsIFdlbmxpbmcgKFouWi4pLCB0aGUgVGhp
cmQgUGVvcGxlJmFwb3M7cyBIb3NwaXRhbCBvZiBZaWNoYW5nLCBZaWNoYW5nIChTLlEuKSwgQWZm
aWxpYXRlZCBUYWloZSBIb3NwaXRhbCBvZiBIdWJlaSBVbml2ZXJzaXR5IG9mIE1lZGljaW5lLCBT
aGl5YW4gKEouIEx1byksIGFuZCBYaWFudGFvIEZpcnN0IFBlb3BsZSZhcG9zO3MgSG9zcGl0YWws
IFhpYW50YW8gKEMuWS4pIC0gYWxsIGluIENoaW5hLjwvYXV0aC1hZGRyZXNzPjx0aXRsZXM+PHRp
dGxlPkNsaW5pY2FsIENoYXJhY3RlcmlzdGljcyBvZiBDb3JvbmF2aXJ1cyBEaXNlYXNlIDIwMTkg
aW4gQ2hpbmE8L3RpdGxlPjxzZWNvbmRhcnktdGl0bGU+TiBFbmdsIEogTWVkPC9zZWNvbmRhcnkt
dGl0bGU+PC90aXRsZXM+PHBlcmlvZGljYWw+PGZ1bGwtdGl0bGU+TiBFbmdsIEogTWVkPC9mdWxs
LXRpdGxlPjwvcGVyaW9kaWNhbD48cGFnZXM+MTcwOC0xNzIwPC9wYWdlcz48dm9sdW1lPjM4Mjwv
dm9sdW1lPjxudW1iZXI+MTg8L251bWJlcj48ZWRpdGlvbj4yMDIwLzAyLzI5PC9lZGl0aW9uPjxr
ZXl3b3Jkcz48a2V5d29yZD5BZG9sZXNjZW50PC9rZXl3b3JkPjxrZXl3b3JkPkFkdWx0PC9rZXl3
b3JkPjxrZXl3b3JkPkFnZWQ8L2tleXdvcmQ+PGtleXdvcmQ+KkJldGFjb3JvbmF2aXJ1czwva2V5
d29yZD48a2V5d29yZD5DaGlsZDwva2V5d29yZD48a2V5d29yZD5DaGluYS9lcGlkZW1pb2xvZ3k8
L2tleXdvcmQ+PGtleXdvcmQ+KkNvcm9uYXZpcnVzIEluZmVjdGlvbnMvY29tcGxpY2F0aW9ucy9k
aWFnbm9zaXMvZXBpZGVtaW9sb2d5L3RoZXJhcHk8L2tleXdvcmQ+PGtleXdvcmQ+KkRpc2Vhc2Ug
T3V0YnJlYWtzPC9rZXl3b3JkPjxrZXl3b3JkPkZlbWFsZTwva2V5d29yZD48a2V5d29yZD5GZXZl
ci9ldGlvbG9neTwva2V5d29yZD48a2V5d29yZD5IdW1hbnM8L2tleXdvcmQ+PGtleXdvcmQ+TWFs
ZTwva2V5d29yZD48a2V5d29yZD5NaWRkbGUgQWdlZDwva2V5d29yZD48a2V5d29yZD4qUGFuZGVt
aWNzPC9rZXl3b3JkPjxrZXl3b3JkPlBhdGllbnQgQWN1aXR5PC9rZXl3b3JkPjxrZXl3b3JkPipQ
bmV1bW9uaWEsIFZpcmFsL2NvbXBsaWNhdGlvbnMvZGlhZ25vc2lzL2VwaWRlbWlvbG9neS90aGVy
YXB5PC9rZXl3b3JkPjxrZXl3b3JkPllvdW5nIEFkdWx0PC9rZXl3b3JkPjwva2V5d29yZHM+PGRh
dGVzPjx5ZWFyPjIwMjA8L3llYXI+PHB1Yi1kYXRlcz48ZGF0ZT5BcHIgMzA8L2RhdGU+PC9wdWIt
ZGF0ZXM+PC9kYXRlcz48aXNibj4xNTMzLTQ0MDYgKEVsZWN0cm9uaWMpJiN4RDswMDI4LTQ3OTMg
KExpbmtpbmcpPC9pc2JuPjxhY2Nlc3Npb24tbnVtPjMyMTA5MDEzPC9hY2Nlc3Npb24tbnVtPjx1
cmxzPjxyZWxhdGVkLXVybHM+PHVybD5odHRwczovL3d3dy5uY2JpLm5sbS5uaWguZ292L3B1Ym1l
ZC8zMjEwOTAxMzwvdXJsPjwvcmVsYXRlZC11cmxzPjwvdXJscz48Y3VzdG9tMj5QTUM3MDkyODE5
PC9jdXN0b20yPjxlbGVjdHJvbmljLXJlc291cmNlLW51bT4xMC4xMDU2L05FSk1vYTIwMDIwMzI8
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  <w:p w14:paraId="3D72E351" w14:textId="43684A3C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8774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9285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211B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3411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2019/12/11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9C34F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1081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A826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E13B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16.0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A256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2.8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DD80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9125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2.5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4C29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E310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F2E4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2E41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14.6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858E4A" w14:textId="35BCCC5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7219F8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AB30CF" w14:textId="69602A7B" w:rsidR="000E4295" w:rsidRPr="008D2EFC" w:rsidRDefault="000E4295" w:rsidP="008730C3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Cai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PEVuZE5vdGU+PENpdGU+PEF1dGhvcj5KaWVoYW88L0F1dGhvcj48WWVhcj4yMDIwPC9ZZWFyPjxS
ZWNOdW0+MzA8L1JlY051bT48RGlzcGxheVRleHQ+PHN0eWxlIGZhY2U9InN1cGVyc2NyaXB0Ij4z
Nzwvc3R5bGU+PC9EaXNwbGF5VGV4dD48cmVjb3JkPjxyZWMtbnVtYmVyPjMwPC9yZWMtbnVtYmVy
Pjxmb3JlaWduLWtleXM+PGtleSBhcHA9IkVOIiBkYi1pZD0iZXd0OXNkZDk5cHhhOXZld3p3YnZ6
djUyeGYyMnJleHNwOTlmIiB0aW1lc3RhbXA9IjE2MDI1NTUwNDEiPjMwPC9rZXk+PC9mb3JlaWdu
LWtleXM+PHJlZi10eXBlIG5hbWU9IkpvdXJuYWwgQXJ0aWNsZSI+MTc8L3JlZi10eXBlPjxjb250
cmlidXRvcnM+PGF1dGhvcnM+PGF1dGhvcj5KaWVoYW8sIEMuPC9hdXRob3I+PGF1dGhvcj5KaW4s
IFguPC9hdXRob3I+PGF1dGhvcj5EYW9qaW9uZywgTC48L2F1dGhvcj48YXV0aG9yPlpoaSwgWS48
L2F1dGhvcj48YXV0aG9yPkxlaSwgWC48L2F1dGhvcj48YXV0aG9yPlpoZW5naGFpLCBRLjwvYXV0
aG9yPjxhdXRob3I+WXVlaHVhLCBaLjwvYXV0aG9yPjxhdXRob3I+SHVhLCBaLjwvYXV0aG9yPjxh
dXRob3I+UmFuLCBKLjwvYXV0aG9yPjxhdXRob3I+UGVuZ2NoZW5nLCBMLjwvYXV0aG9yPjxhdXRo
b3I+WGlhbmdzaGksIFcuPC9hdXRob3I+PGF1dGhvcj5ZYW5saW5nLCBHLjwvYXV0aG9yPjxhdXRo
b3I+QWltZWksIFguPC9hdXRob3I+PGF1dGhvcj5IZSwgVC48L2F1dGhvcj48YXV0aG9yPkhhaWxp
bmcsIEMuPC9hdXRob3I+PGF1dGhvcj5DaHVuaW5nLCBXLjwvYXV0aG9yPjxhdXRob3I+SmluZ2pp
bmcsIEwuPC9hdXRob3I+PGF1dGhvcj5KaWFuc2hlLCBXLjwvYXV0aG9yPjxhdXRob3I+TWVpLCBa
LjwvYXV0aG9yPjwvYXV0aG9ycz48L2NvbnRyaWJ1dG9ycz48YXV0aC1hZGRyZXNzPkRlcGFydG1l
bnQgb2YgSW5mZWN0aW91cyBEaXNlYXNlcywgQ2hpbGRyZW4mYXBvcztzIEhvc3BpdGFsIG9mIEZ1
ZGFuIFVuaXZlcnNpdHksIE5hdGlvbmFsIENoaWxkcmVuJmFwb3M7cyBNZWRpY2FsIENlbnRlciwg
U2hhbmdoYWksIENoaW5hLiYjeEQ7RGl2aXNvbiBvZiBWaXJvbG9neSwgRGVwYXJ0bWVudCBvZiBD
bGluaWNhbCBMYWJvcmF0b3J5LCBDaGlsZHJlbiZhcG9zO3MgSG9zcGl0YWwgb2YgRnVkYW4gVW5p
dmVyc2l0eSwgTmF0aW9uYWwgQ2hpbGRyZW4mYXBvcztzIE1lZGljYWwgQ2VudGVyLCBTaGFuZ2hh
aSwgQ2hpbmEuJiN4RDtEZXBhcnRtZW50IG9mIEluZmVjdGlvdXMgRGlzZWFzZXMsIEhhaW5hbiBX
b21lbiBhbmQgQ2hpbGRyZW4mYXBvcztzIE1lZGljYWwgQ2VudGVyLCBTaGFuZ2hhaSwgQ2hpbmEu
JiN4RDtEZXBhcnRtZW50IG9mIEluZmVjdGlvdXMgRGlzZWFzZXMsIEFuaHVpIFByb3ZpbmNpYWwg
Q2hpbGRyZW4mYXBvcztzIEhvc3BpdGFsLCBTaGFuZ2hhaSwgQ2hpbmEuJiN4RDtDaGlsZHJlbiZh
cG9zO3MgTWVkaWNhbCBDZW50ZXIsIFRoZSBBZmZpbGlhdGVkIEhvc3BpdGFsIG9mIFFpbmdkYW8g
VW5pdmVyc2l0eSwgU2hhbmdoYWksIENoaW5hLiYjeEQ7RGVwYXJ0bWVudCBvZiBQZWRpYXRyaWMg
SW5mZWN0aW91cyBEaXNlYXNlcywgSGFpa291IFBlb3BsZSZhcG9zO3MgSG9zcGl0YWwsIEhhaWtv
dSwgSGFpbmFuLCBDaGluYS4mI3hEO0RlcGFydG1lbnQgb2YgUGVkaWF0cmljcywgU2FueWEgQ2Vu
dHJhbCBIb3NwaXRhbCwgU2hhbmdoYWksIENoaW5hLjwvYXV0aC1hZGRyZXNzPjx0aXRsZXM+PHRp
dGxlPkEgQ2FzZSBTZXJpZXMgb2YgQ2hpbGRyZW4gV2l0aCAyMDE5IE5vdmVsIENvcm9uYXZpcnVz
IEluZmVjdGlvbjogQ2xpbmljYWwgYW5kIEVwaWRlbWlvbG9naWNhbCBGZWF0dXJlczwvdGl0bGU+
PHNlY29uZGFyeS10aXRsZT5DbGluIEluZmVjdCBEaXM8L3NlY29uZGFyeS10aXRsZT48L3RpdGxl
cz48cGVyaW9kaWNhbD48ZnVsbC10aXRsZT5DbGluIEluZmVjdCBEaXM8L2Z1bGwtdGl0bGU+PC9w
ZXJpb2RpY2FsPjxwYWdlcz4xNTQ3LTE1NTE8L3BhZ2VzPjx2b2x1bWU+NzE8L3ZvbHVtZT48bnVt
YmVyPjY8L251bWJlcj48ZWRpdGlvbj4yMDIwLzAzLzAxPC9lZGl0aW9uPjxrZXl3b3Jkcz48a2V5
d29yZD4qQmV0YWNvcm9uYXZpcnVzPC9rZXl3b3JkPjxrZXl3b3JkPkNoaWxkPC9rZXl3b3JkPjxr
ZXl3b3JkPkNoaWxkLCBQcmVzY2hvb2w8L2tleXdvcmQ+PGtleXdvcmQ+Q2hpbmEvZXBpZGVtaW9s
b2d5PC9rZXl3b3JkPjxrZXl3b3JkPkNvcm9uYXZpcnVzIEluZmVjdGlvbnMvKmVwaWRlbWlvbG9n
eS92aXJvbG9neTwva2V5d29yZD48a2V5d29yZD5GZWNlcy92aXJvbG9neTwva2V5d29yZD48a2V5
d29yZD5GZW1hbGU8L2tleXdvcmQ+PGtleXdvcmQ+SHVtYW5zPC9rZXl3b3JkPjxrZXl3b3JkPklu
ZmFudDwva2V5d29yZD48a2V5d29yZD5NYWxlPC9rZXl3b3JkPjxrZXl3b3JkPlBhbmRlbWljczwv
a2V5d29yZD48a2V5d29yZD5QbmV1bW9uaWEsIFZpcmFsLyplcGlkZW1pb2xvZ3kvdmlyb2xvZ3k8
L2tleXdvcmQ+PGtleXdvcmQ+UmVzcGlyYXRvcnkgU3lzdGVtL3Zpcm9sb2d5PC9rZXl3b3JkPjxr
ZXl3b3JkPlZpcnVzIFNoZWRkaW5nPC9rZXl3b3JkPjxrZXl3b3JkPioyMDE5IG5vdmVsIGNvcm9u
YXZpcnVzPC9rZXl3b3JkPjxrZXl3b3JkPipjaGlsZHJlbjwva2V5d29yZD48a2V5d29yZD4qY29y
b25hdmlydXMgZGlzZWFzZXM8L2tleXdvcmQ+PC9rZXl3b3Jkcz48ZGF0ZXM+PHllYXI+MjAyMDwv
eWVhcj48cHViLWRhdGVzPjxkYXRlPlNlcCAxMjwvZGF0ZT48L3B1Yi1kYXRlcz48L2RhdGVzPjxp
c2JuPjE1MzctNjU5MSAoRWxlY3Ryb25pYykmI3hEOzEwNTgtNDgzOCAoTGlua2luZyk8L2lzYm4+
PGFjY2Vzc2lvbi1udW0+MzIxMTIwNzI8L2FjY2Vzc2lvbi1udW0+PHVybHM+PHJlbGF0ZWQtdXJs
cz48dXJsPmh0dHBzOi8vd3d3Lm5jYmkubmxtLm5paC5nb3YvcHVibWVkLzMyMTEyMDcyPC91cmw+
PC9yZWxhdGVkLXVybHM+PC91cmxzPjxjdXN0b20yPlBNQzcxMDgxNDM8L2N1c3RvbTI+PGVsZWN0
cm9uaWMtcmVzb3VyY2UtbnVtPjEwLjEwOTMvY2lkL2NpYWExOTg8L2VsZWN0cm9uaWMtcmVzb3Vy
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PEVuZE5vdGU+PENpdGU+PEF1dGhvcj5KaWVoYW88L0F1dGhvcj48WWVhcj4yMDIwPC9ZZWFyPjxS
ZWNOdW0+MzA8L1JlY051bT48RGlzcGxheVRleHQ+PHN0eWxlIGZhY2U9InN1cGVyc2NyaXB0Ij4z
Nzwvc3R5bGU+PC9EaXNwbGF5VGV4dD48cmVjb3JkPjxyZWMtbnVtYmVyPjMwPC9yZWMtbnVtYmVy
Pjxmb3JlaWduLWtleXM+PGtleSBhcHA9IkVOIiBkYi1pZD0iZXd0OXNkZDk5cHhhOXZld3p3YnZ6
djUyeGYyMnJleHNwOTlmIiB0aW1lc3RhbXA9IjE2MDI1NTUwNDEiPjMwPC9rZXk+PC9mb3JlaWdu
LWtleXM+PHJlZi10eXBlIG5hbWU9IkpvdXJuYWwgQXJ0aWNsZSI+MTc8L3JlZi10eXBlPjxjb250
cmlidXRvcnM+PGF1dGhvcnM+PGF1dGhvcj5KaWVoYW8sIEMuPC9hdXRob3I+PGF1dGhvcj5KaW4s
IFguPC9hdXRob3I+PGF1dGhvcj5EYW9qaW9uZywgTC48L2F1dGhvcj48YXV0aG9yPlpoaSwgWS48
L2F1dGhvcj48YXV0aG9yPkxlaSwgWC48L2F1dGhvcj48YXV0aG9yPlpoZW5naGFpLCBRLjwvYXV0
aG9yPjxhdXRob3I+WXVlaHVhLCBaLjwvYXV0aG9yPjxhdXRob3I+SHVhLCBaLjwvYXV0aG9yPjxh
dXRob3I+UmFuLCBKLjwvYXV0aG9yPjxhdXRob3I+UGVuZ2NoZW5nLCBMLjwvYXV0aG9yPjxhdXRo
b3I+WGlhbmdzaGksIFcuPC9hdXRob3I+PGF1dGhvcj5ZYW5saW5nLCBHLjwvYXV0aG9yPjxhdXRo
b3I+QWltZWksIFguPC9hdXRob3I+PGF1dGhvcj5IZSwgVC48L2F1dGhvcj48YXV0aG9yPkhhaWxp
bmcsIEMuPC9hdXRob3I+PGF1dGhvcj5DaHVuaW5nLCBXLjwvYXV0aG9yPjxhdXRob3I+SmluZ2pp
bmcsIEwuPC9hdXRob3I+PGF1dGhvcj5KaWFuc2hlLCBXLjwvYXV0aG9yPjxhdXRob3I+TWVpLCBa
LjwvYXV0aG9yPjwvYXV0aG9ycz48L2NvbnRyaWJ1dG9ycz48YXV0aC1hZGRyZXNzPkRlcGFydG1l
bnQgb2YgSW5mZWN0aW91cyBEaXNlYXNlcywgQ2hpbGRyZW4mYXBvcztzIEhvc3BpdGFsIG9mIEZ1
ZGFuIFVuaXZlcnNpdHksIE5hdGlvbmFsIENoaWxkcmVuJmFwb3M7cyBNZWRpY2FsIENlbnRlciwg
U2hhbmdoYWksIENoaW5hLiYjeEQ7RGl2aXNvbiBvZiBWaXJvbG9neSwgRGVwYXJ0bWVudCBvZiBD
bGluaWNhbCBMYWJvcmF0b3J5LCBDaGlsZHJlbiZhcG9zO3MgSG9zcGl0YWwgb2YgRnVkYW4gVW5p
dmVyc2l0eSwgTmF0aW9uYWwgQ2hpbGRyZW4mYXBvcztzIE1lZGljYWwgQ2VudGVyLCBTaGFuZ2hh
aSwgQ2hpbmEuJiN4RDtEZXBhcnRtZW50IG9mIEluZmVjdGlvdXMgRGlzZWFzZXMsIEhhaW5hbiBX
b21lbiBhbmQgQ2hpbGRyZW4mYXBvcztzIE1lZGljYWwgQ2VudGVyLCBTaGFuZ2hhaSwgQ2hpbmEu
JiN4RDtEZXBhcnRtZW50IG9mIEluZmVjdGlvdXMgRGlzZWFzZXMsIEFuaHVpIFByb3ZpbmNpYWwg
Q2hpbGRyZW4mYXBvcztzIEhvc3BpdGFsLCBTaGFuZ2hhaSwgQ2hpbmEuJiN4RDtDaGlsZHJlbiZh
cG9zO3MgTWVkaWNhbCBDZW50ZXIsIFRoZSBBZmZpbGlhdGVkIEhvc3BpdGFsIG9mIFFpbmdkYW8g
VW5pdmVyc2l0eSwgU2hhbmdoYWksIENoaW5hLiYjeEQ7RGVwYXJ0bWVudCBvZiBQZWRpYXRyaWMg
SW5mZWN0aW91cyBEaXNlYXNlcywgSGFpa291IFBlb3BsZSZhcG9zO3MgSG9zcGl0YWwsIEhhaWtv
dSwgSGFpbmFuLCBDaGluYS4mI3hEO0RlcGFydG1lbnQgb2YgUGVkaWF0cmljcywgU2FueWEgQ2Vu
dHJhbCBIb3NwaXRhbCwgU2hhbmdoYWksIENoaW5hLjwvYXV0aC1hZGRyZXNzPjx0aXRsZXM+PHRp
dGxlPkEgQ2FzZSBTZXJpZXMgb2YgQ2hpbGRyZW4gV2l0aCAyMDE5IE5vdmVsIENvcm9uYXZpcnVz
IEluZmVjdGlvbjogQ2xpbmljYWwgYW5kIEVwaWRlbWlvbG9naWNhbCBGZWF0dXJlczwvdGl0bGU+
PHNlY29uZGFyeS10aXRsZT5DbGluIEluZmVjdCBEaXM8L3NlY29uZGFyeS10aXRsZT48L3RpdGxl
cz48cGVyaW9kaWNhbD48ZnVsbC10aXRsZT5DbGluIEluZmVjdCBEaXM8L2Z1bGwtdGl0bGU+PC9w
ZXJpb2RpY2FsPjxwYWdlcz4xNTQ3LTE1NTE8L3BhZ2VzPjx2b2x1bWU+NzE8L3ZvbHVtZT48bnVt
YmVyPjY8L251bWJlcj48ZWRpdGlvbj4yMDIwLzAzLzAxPC9lZGl0aW9uPjxrZXl3b3Jkcz48a2V5
d29yZD4qQmV0YWNvcm9uYXZpcnVzPC9rZXl3b3JkPjxrZXl3b3JkPkNoaWxkPC9rZXl3b3JkPjxr
ZXl3b3JkPkNoaWxkLCBQcmVzY2hvb2w8L2tleXdvcmQ+PGtleXdvcmQ+Q2hpbmEvZXBpZGVtaW9s
b2d5PC9rZXl3b3JkPjxrZXl3b3JkPkNvcm9uYXZpcnVzIEluZmVjdGlvbnMvKmVwaWRlbWlvbG9n
eS92aXJvbG9neTwva2V5d29yZD48a2V5d29yZD5GZWNlcy92aXJvbG9neTwva2V5d29yZD48a2V5
d29yZD5GZW1hbGU8L2tleXdvcmQ+PGtleXdvcmQ+SHVtYW5zPC9rZXl3b3JkPjxrZXl3b3JkPklu
ZmFudDwva2V5d29yZD48a2V5d29yZD5NYWxlPC9rZXl3b3JkPjxrZXl3b3JkPlBhbmRlbWljczwv
a2V5d29yZD48a2V5d29yZD5QbmV1bW9uaWEsIFZpcmFsLyplcGlkZW1pb2xvZ3kvdmlyb2xvZ3k8
L2tleXdvcmQ+PGtleXdvcmQ+UmVzcGlyYXRvcnkgU3lzdGVtL3Zpcm9sb2d5PC9rZXl3b3JkPjxr
ZXl3b3JkPlZpcnVzIFNoZWRkaW5nPC9rZXl3b3JkPjxrZXl3b3JkPioyMDE5IG5vdmVsIGNvcm9u
YXZpcnVzPC9rZXl3b3JkPjxrZXl3b3JkPipjaGlsZHJlbjwva2V5d29yZD48a2V5d29yZD4qY29y
b25hdmlydXMgZGlzZWFzZXM8L2tleXdvcmQ+PC9rZXl3b3Jkcz48ZGF0ZXM+PHllYXI+MjAyMDwv
eWVhcj48cHViLWRhdGVzPjxkYXRlPlNlcCAxMjwvZGF0ZT48L3B1Yi1kYXRlcz48L2RhdGVzPjxp
c2JuPjE1MzctNjU5MSAoRWxlY3Ryb25pYykmI3hEOzEwNTgtNDgzOCAoTGlua2luZyk8L2lzYm4+
PGFjY2Vzc2lvbi1udW0+MzIxMTIwNzI8L2FjY2Vzc2lvbi1udW0+PHVybHM+PHJlbGF0ZWQtdXJs
cz48dXJsPmh0dHBzOi8vd3d3Lm5jYmkubmxtLm5paC5nb3YvcHVibWVkLzMyMTEyMDcyPC91cmw+
PC9yZWxhdGVkLXVybHM+PC91cmxzPjxjdXN0b20yPlBNQzcxMDgxNDM8L2N1c3RvbTI+PGVsZWN0
cm9uaWMtcmVzb3VyY2UtbnVtPjEwLjEwOTMvY2lkL2NpYWExOTg8L2VsZWN0cm9uaWMtcmVzb3Vy
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8730C3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7C4C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9DA8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44FE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F38C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2020/1/19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5D42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C82E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6.167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A30A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E0DF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FADE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2D8A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2378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BF3E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D3CF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BD26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758951" w14:textId="044014A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36CCF0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F0B862" w14:textId="42238C18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dW0+MTYzPC9SZWNOdW0+PERpc3BsYXlUZXh0PjxzdHlsZSBmYWNlPSJzdXBlcnNjcmlwdCI+Mzg8
L3N0eWxlPjwvRGlzcGxheVRleHQ+PHJlY29yZD48cmVjLW51bWJlcj4xNjM8L3JlYy1udW1iZXI+
PGZvcmVpZ24ta2V5cz48a2V5IGFwcD0iRU4iIGRiLWlkPSJld3Q5c2RkOTlweGE5dmV3endidnp2
NTJ4ZjIycmV4c3A5OWYiIHRpbWVzdGFtcD0iMTYwMjgwOTUyMCI+MTYzPC9rZXk+PC9mb3JlaWdu
LWtleXM+PHJlZi10eXBlIG5hbWU9IkpvdXJuYWwgQXJ0aWNsZSI+MTc8L3JlZi10eXBlPjxjb250
cmlidXRvcnM+PGF1dGhvcnM+PGF1dGhvcj5MaXUsIEMuPC9hdXRob3I+PGF1dGhvcj5KaWFuZywg
Wi4gQy48L2F1dGhvcj48YXV0aG9yPlNoYW8sIEMuIFguPC9hdXRob3I+PGF1dGhvcj5aaGFuZywg
SC4gRy48L2F1dGhvcj48YXV0aG9yPll1ZSwgSC4gTS48L2F1dGhvcj48YXV0aG9yPkNoZW4sIFou
IEguPC9hdXRob3I+PGF1dGhvcj5NYSwgQi4gWS48L2F1dGhvcj48YXV0aG9yPkxpdSwgVy4gWS48
L2F1dGhvcj48YXV0aG9yPkh1YW5nLCBILiBILjwvYXV0aG9yPjxhdXRob3I+WWFuZywgSi48L2F1
dGhvcj48YXV0aG9yPldhbmcsIFkuPC9hdXRob3I+PGF1dGhvcj5MaXUsIEguIFkuPC9hdXRob3I+
PGF1dGhvcj5YdSwgRC48L2F1dGhvcj48YXV0aG9yPldhbmcsIEouIFQuPC9hdXRob3I+PGF1dGhv
cj5ZYW5nLCBKLiBZLjwvYXV0aG9yPjxhdXRob3I+UGFuLCBILiBRLjwvYXV0aG9yPjxhdXRob3I+
Wm91LCBTLiBRLjwvYXV0aG9yPjxhdXRob3I+TGksIEYuIEouPC9hdXRob3I+PGF1dGhvcj5MZWks
IEouIFEuPC9hdXRob3I+PGF1dGhvcj5MaSwgWC48L2F1dGhvcj48YXV0aG9yPkhlLCBRLjwvYXV0
aG9yPjxhdXRob3I+R3UsIFkuPC9hdXRob3I+PGF1dGhvcj5RaSwgWC4gTC48L2F1dGhvcj48L2F1
dGhvcnM+PC9jb250cmlidXRvcnM+PGF1dGgtYWRkcmVzcz5DT1ZJRC0xOSBzdHVkeSBncm91cCwg
VGhlIEZpcnN0IEhvc3BpdGFsIG9mIExhbnpob3UgVW5pdmVyc2l0eSwgTGFuemhvdSA3MzAwMDAs
IENoaW5hLiYjeEQ7Q09WSUQtMTkgc3R1ZHkgZ3JvdXAsIEFua2FuZyBDZW50cmFsIEhvc3BpdGFs
LCBBbmthbmcgNzI1MDAwLCBDaGluYS4mI3hEO0NPVklELTE5IHN0dWR5IGdyb3VwLCBMaXNodWkg
Q2VudHJhbCBIb3NwaXRhbCwgTGlzaHVpIDMyMzAwMCwgQ2hpbmEuJiN4RDtDT1ZJRC0xOSBzdHVk
eSBncm91cCwgVGhlIEFmZmlsaWF0ZWQgVGhpcmQgSG9zcGl0YWwgb2YgSmlhbmdzdSBVbml2ZXJz
aXR5LCBaaGVuamlhbmcgMjEyMDIxLCBDaGluYS4mI3hEO0RlcGFydG1lbnQgb2YgUmVzcGlyYXRv
cnkgYW5kIENyaXRpY2FsIENhcmUgTWVkaWNpbmUsIFRoZSBGaXJzdCBIb3NwaXRhbCBvZiBMYW56
aG91IFVuaXZlcnNpdHksIExhbnpob3UgNzMwMDAwLCBDaGluYS4mI3hEO0NPVklELTE5IHN0dWR5
IGdyb3VwLCBUaGUgUGVvcGxlJmFwb3M7cyBIb3NwaXRhbCBvZiBCYW9kaW5nLCBCYW9kaW5nIDA3
MTAwMCwgQ2hpbmEuJiN4RDtDT1ZJRC0xOSBzdHVkeSBncm91cCwgVGhlIFBlb3BsZSZhcG9zO3Mg
SG9zcGl0YWwgb2YgTGluWGlhIEh1aSBQcmVmZWN0dXJlLCBMaW54aWEgNzMxMTAwLCBDaGluYS4m
I3hEO0NPVklELTE5IHN0dWR5IGdyb3VwLCBUaGUgU2l4dGggUGVvcGxlJmFwb3M7cyBIb3NwaXRh
bCBvZiBTaGVueWFuZywgU2hlbnlhbmcgMTEwMDA2LCBDaGluYS4mI3hEO0NPVklELTE5IHN0dWR5
IGdyb3VwLCBUaGUgVGhpcmQgUGVvcGxlJmFwb3M7cyBIb3NwaXRhbCBvZiBTaGVuemhlbiwgU2hl
bnpoZW4gNTE4MTAwLCBDaGluYS48L2F1dGgtYWRkcmVzcz48dGl0bGVzPjx0aXRsZT5bUHJlbGlt
aW5hcnkgc3R1ZHkgb2YgdGhlIHJlbGF0aW9uc2hpcCBiZXR3ZWVuIG5vdmVsIGNvcm9uYXZpcnVz
IHBuZXVtb25pYSBhbmQgbGl2ZXIgZnVuY3Rpb24gZGFtYWdlOiBhIG11bHRpY2VudGVyIHN0dWR5
XTwvdGl0bGU+PHNlY29uZGFyeS10aXRsZT5aaG9uZ2h1YSBHYW4gWmFuZyBCaW5nIFphIFpoaTwv
c2Vjb25kYXJ5LXRpdGxlPjwvdGl0bGVzPjxwZXJpb2RpY2FsPjxmdWxsLXRpdGxlPlpob25naHVh
IEdhbiBaYW5nIEJpbmcgWmEgWmhpPC9mdWxsLXRpdGxlPjwvcGVyaW9kaWNhbD48cGFnZXM+MTA3
LTExMTwvcGFnZXM+PHZvbHVtZT4yODwvdm9sdW1lPjxudW1iZXI+MjwvbnVtYmVyPjxlZGl0aW9u
PjIwMjAvMDIvMjM8L2VkaXRpb24+PGtleXdvcmRzPjxrZXl3b3JkPkFsYW5pbmUgVHJhbnNhbWlu
YXNlPC9rZXl3b3JkPjxrZXl3b3JkPkFzcGFydGF0ZSBBbWlub3RyYW5zZmVyYXNlczwva2V5d29y
ZD48a2V5d29yZD4qQmV0YWNvcm9uYXZpcnVzPC9rZXl3b3JkPjxrZXl3b3JkPipDb3JvbmF2aXJ1
cyBJbmZlY3Rpb25zPC9rZXl3b3JkPjxrZXl3b3JkPkh1bWFuczwva2V5d29yZD48a2V5d29yZD4q
UGFuZGVtaWNzPC9rZXl3b3JkPjxrZXl3b3JkPipQbmV1bW9uaWEsIFZpcmFsPC9rZXl3b3JkPjxr
ZXl3b3JkPlJldHJvc3BlY3RpdmUgU3R1ZGllczwva2V5d29yZD48a2V5d29yZD5DbGluaWNhbCB0
eXBpbmc8L2tleXdvcmQ+PGtleXdvcmQ+SHlwb2hlcGF0aWE8L2tleXdvcmQ+PGtleXdvcmQ+TGl2
ZXIgZnVuY3Rpb248L2tleXdvcmQ+PGtleXdvcmQ+Tm92ZWwgY29yb25hdmlydXMgcG5ldW1vbmlh
PC9rZXl3b3JkPjwva2V5d29yZHM+PGRhdGVzPjx5ZWFyPjIwMjA8L3llYXI+PHB1Yi1kYXRlcz48
ZGF0ZT5GZWIgMjA8L2RhdGU+PC9wdWItZGF0ZXM+PC9kYXRlcz48aXNibj4xMDA3LTM0MTggKFBy
aW50KSYjeEQ7MTAwNy0zNDE4IChMaW5raW5nKTwvaXNibj48YWNjZXNzaW9uLW51bT4zMjA3NzY2
MDwvYWNjZXNzaW9uLW51bT48dXJscz48cmVsYXRlZC11cmxzPjx1cmw+aHR0cHM6Ly93d3cubmNi
aS5ubG0ubmloLmdvdi9wdWJtZWQvMzIwNzc2NjA8L3VybD48L3JlbGF0ZWQtdXJscz48L3VybHM+
PGVsZWN0cm9uaWMtcmVzb3VyY2UtbnVtPjEwLjM3NjAvY21hLmouaXNzbi4xMDA3LTM0MTguMjAy
MC4wMi4wMDM8L2VsZWN0cm9uaWMtcmVzb3VyY2UtbnVtPjwvcmVjb3JkPjwvQ2l0ZT48L0VuZE5v
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dW0+MTYzPC9SZWNOdW0+PERpc3BsYXlUZXh0PjxzdHlsZSBmYWNlPSJzdXBlcnNjcmlwdCI+Mzg8
L3N0eWxlPjwvRGlzcGxheVRleHQ+PHJlY29yZD48cmVjLW51bWJlcj4xNjM8L3JlYy1udW1iZXI+
PGZvcmVpZ24ta2V5cz48a2V5IGFwcD0iRU4iIGRiLWlkPSJld3Q5c2RkOTlweGE5dmV3endidnp2
NTJ4ZjIycmV4c3A5OWYiIHRpbWVzdGFtcD0iMTYwMjgwOTUyMCI+MTYzPC9rZXk+PC9mb3JlaWdu
LWtleXM+PHJlZi10eXBlIG5hbWU9IkpvdXJuYWwgQXJ0aWNsZSI+MTc8L3JlZi10eXBlPjxjb250
cmlidXRvcnM+PGF1dGhvcnM+PGF1dGhvcj5MaXUsIEMuPC9hdXRob3I+PGF1dGhvcj5KaWFuZywg
Wi4gQy48L2F1dGhvcj48YXV0aG9yPlNoYW8sIEMuIFguPC9hdXRob3I+PGF1dGhvcj5aaGFuZywg
SC4gRy48L2F1dGhvcj48YXV0aG9yPll1ZSwgSC4gTS48L2F1dGhvcj48YXV0aG9yPkNoZW4sIFou
IEguPC9hdXRob3I+PGF1dGhvcj5NYSwgQi4gWS48L2F1dGhvcj48YXV0aG9yPkxpdSwgVy4gWS48
L2F1dGhvcj48YXV0aG9yPkh1YW5nLCBILiBILjwvYXV0aG9yPjxhdXRob3I+WWFuZywgSi48L2F1
dGhvcj48YXV0aG9yPldhbmcsIFkuPC9hdXRob3I+PGF1dGhvcj5MaXUsIEguIFkuPC9hdXRob3I+
PGF1dGhvcj5YdSwgRC48L2F1dGhvcj48YXV0aG9yPldhbmcsIEouIFQuPC9hdXRob3I+PGF1dGhv
cj5ZYW5nLCBKLiBZLjwvYXV0aG9yPjxhdXRob3I+UGFuLCBILiBRLjwvYXV0aG9yPjxhdXRob3I+
Wm91LCBTLiBRLjwvYXV0aG9yPjxhdXRob3I+TGksIEYuIEouPC9hdXRob3I+PGF1dGhvcj5MZWks
IEouIFEuPC9hdXRob3I+PGF1dGhvcj5MaSwgWC48L2F1dGhvcj48YXV0aG9yPkhlLCBRLjwvYXV0
aG9yPjxhdXRob3I+R3UsIFkuPC9hdXRob3I+PGF1dGhvcj5RaSwgWC4gTC48L2F1dGhvcj48L2F1
dGhvcnM+PC9jb250cmlidXRvcnM+PGF1dGgtYWRkcmVzcz5DT1ZJRC0xOSBzdHVkeSBncm91cCwg
VGhlIEZpcnN0IEhvc3BpdGFsIG9mIExhbnpob3UgVW5pdmVyc2l0eSwgTGFuemhvdSA3MzAwMDAs
IENoaW5hLiYjeEQ7Q09WSUQtMTkgc3R1ZHkgZ3JvdXAsIEFua2FuZyBDZW50cmFsIEhvc3BpdGFs
LCBBbmthbmcgNzI1MDAwLCBDaGluYS4mI3hEO0NPVklELTE5IHN0dWR5IGdyb3VwLCBMaXNodWkg
Q2VudHJhbCBIb3NwaXRhbCwgTGlzaHVpIDMyMzAwMCwgQ2hpbmEuJiN4RDtDT1ZJRC0xOSBzdHVk
eSBncm91cCwgVGhlIEFmZmlsaWF0ZWQgVGhpcmQgSG9zcGl0YWwgb2YgSmlhbmdzdSBVbml2ZXJz
aXR5LCBaaGVuamlhbmcgMjEyMDIxLCBDaGluYS4mI3hEO0RlcGFydG1lbnQgb2YgUmVzcGlyYXRv
cnkgYW5kIENyaXRpY2FsIENhcmUgTWVkaWNpbmUsIFRoZSBGaXJzdCBIb3NwaXRhbCBvZiBMYW56
aG91IFVuaXZlcnNpdHksIExhbnpob3UgNzMwMDAwLCBDaGluYS4mI3hEO0NPVklELTE5IHN0dWR5
IGdyb3VwLCBUaGUgUGVvcGxlJmFwb3M7cyBIb3NwaXRhbCBvZiBCYW9kaW5nLCBCYW9kaW5nIDA3
MTAwMCwgQ2hpbmEuJiN4RDtDT1ZJRC0xOSBzdHVkeSBncm91cCwgVGhlIFBlb3BsZSZhcG9zO3Mg
SG9zcGl0YWwgb2YgTGluWGlhIEh1aSBQcmVmZWN0dXJlLCBMaW54aWEgNzMxMTAwLCBDaGluYS4m
I3hEO0NPVklELTE5IHN0dWR5IGdyb3VwLCBUaGUgU2l4dGggUGVvcGxlJmFwb3M7cyBIb3NwaXRh
bCBvZiBTaGVueWFuZywgU2hlbnlhbmcgMTEwMDA2LCBDaGluYS4mI3hEO0NPVklELTE5IHN0dWR5
IGdyb3VwLCBUaGUgVGhpcmQgUGVvcGxlJmFwb3M7cyBIb3NwaXRhbCBvZiBTaGVuemhlbiwgU2hl
bnpoZW4gNTE4MTAwLCBDaGluYS48L2F1dGgtYWRkcmVzcz48dGl0bGVzPjx0aXRsZT5bUHJlbGlt
aW5hcnkgc3R1ZHkgb2YgdGhlIHJlbGF0aW9uc2hpcCBiZXR3ZWVuIG5vdmVsIGNvcm9uYXZpcnVz
IHBuZXVtb25pYSBhbmQgbGl2ZXIgZnVuY3Rpb24gZGFtYWdlOiBhIG11bHRpY2VudGVyIHN0dWR5
XTwvdGl0bGU+PHNlY29uZGFyeS10aXRsZT5aaG9uZ2h1YSBHYW4gWmFuZyBCaW5nIFphIFpoaTwv
c2Vjb25kYXJ5LXRpdGxlPjwvdGl0bGVzPjxwZXJpb2RpY2FsPjxmdWxsLXRpdGxlPlpob25naHVh
IEdhbiBaYW5nIEJpbmcgWmEgWmhpPC9mdWxsLXRpdGxlPjwvcGVyaW9kaWNhbD48cGFnZXM+MTA3
LTExMTwvcGFnZXM+PHZvbHVtZT4yODwvdm9sdW1lPjxudW1iZXI+MjwvbnVtYmVyPjxlZGl0aW9u
PjIwMjAvMDIvMjM8L2VkaXRpb24+PGtleXdvcmRzPjxrZXl3b3JkPkFsYW5pbmUgVHJhbnNhbWlu
YXNlPC9rZXl3b3JkPjxrZXl3b3JkPkFzcGFydGF0ZSBBbWlub3RyYW5zZmVyYXNlczwva2V5d29y
ZD48a2V5d29yZD4qQmV0YWNvcm9uYXZpcnVzPC9rZXl3b3JkPjxrZXl3b3JkPipDb3JvbmF2aXJ1
cyBJbmZlY3Rpb25zPC9rZXl3b3JkPjxrZXl3b3JkPkh1bWFuczwva2V5d29yZD48a2V5d29yZD4q
UGFuZGVtaWNzPC9rZXl3b3JkPjxrZXl3b3JkPipQbmV1bW9uaWEsIFZpcmFsPC9rZXl3b3JkPjxr
ZXl3b3JkPlJldHJvc3BlY3RpdmUgU3R1ZGllczwva2V5d29yZD48a2V5d29yZD5DbGluaWNhbCB0
eXBpbmc8L2tleXdvcmQ+PGtleXdvcmQ+SHlwb2hlcGF0aWE8L2tleXdvcmQ+PGtleXdvcmQ+TGl2
ZXIgZnVuY3Rpb248L2tleXdvcmQ+PGtleXdvcmQ+Tm92ZWwgY29yb25hdmlydXMgcG5ldW1vbmlh
PC9rZXl3b3JkPjwva2V5d29yZHM+PGRhdGVzPjx5ZWFyPjIwMjA8L3llYXI+PHB1Yi1kYXRlcz48
ZGF0ZT5GZWIgMjA8L2RhdGU+PC9wdWItZGF0ZXM+PC9kYXRlcz48aXNibj4xMDA3LTM0MTggKFBy
aW50KSYjeEQ7MTAwNy0zNDE4IChMaW5raW5nKTwvaXNibj48YWNjZXNzaW9uLW51bT4zMjA3NzY2
MDwvYWNjZXNzaW9uLW51bT48dXJscz48cmVsYXRlZC11cmxzPjx1cmw+aHR0cHM6Ly93d3cubmNi
aS5ubG0ubmloLmdvdi9wdWJtZWQvMzIwNzc2NjA8L3VybD48L3JlbGF0ZWQtdXJscz48L3VybHM+
PGVsZWN0cm9uaWMtcmVzb3VyY2UtbnVtPjEwLjM3NjAvY21hLmouaXNzbi4xMDA3LTM0MTguMjAy
MC4wMi4wMDM8L2VsZWN0cm9uaWMtcmVzb3VyY2UtbnVtPjwvcmVjb3JkPjwvQ2l0ZT48L0VuZE5v
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DE5A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55C8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06E8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2579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ADF9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446C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38.5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FFA2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1493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72E0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1FD5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3.1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591F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0B83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D33C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BE3D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5A9E0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13B86EC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4F15CA" w14:textId="11579EDA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bT4xNjQ8L1JlY051bT48RGlzcGxheVRleHQ+PHN0eWxlIGZhY2U9InN1cGVyc2NyaXB0Ij4zOTwv
c3R5bGU+PC9EaXNwbGF5VGV4dD48cmVjb3JkPjxyZWMtbnVtYmVyPjE2NDwvcmVjLW51bWJlcj48
Zm9yZWlnbi1rZXlzPjxrZXkgYXBwPSJFTiIgZGItaWQ9ImV3dDlzZGQ5OXB4YTl2ZXd6d2J2enY1
MnhmMjJyZXhzcDk5ZiIgdGltZXN0YW1wPSIxNjAyODA5NzUwIj4xNjQ8L2tleT48L2ZvcmVpZ24t
a2V5cz48cmVmLXR5cGUgbmFtZT0iSm91cm5hbCBBcnRpY2xlIj4xNzwvcmVmLXR5cGU+PGNvbnRy
aWJ1dG9ycz48YXV0aG9ycz48YXV0aG9yPkxpLCBZLiBZLjwvYXV0aG9yPjxhdXRob3I+V2FuZywg
Vy4gTi48L2F1dGhvcj48YXV0aG9yPkxlaSwgWS48L2F1dGhvcj48YXV0aG9yPlpoYW5nLCBCLjwv
YXV0aG9yPjxhdXRob3I+WWFuZywgSi48L2F1dGhvcj48YXV0aG9yPkh1LCBKLiBXLjwvYXV0aG9y
PjxhdXRob3I+UmVuLCBZLiBMLjwvYXV0aG9yPjxhdXRob3I+THUsIFEuIEYuPC9hdXRob3I+PC9h
dXRob3JzPjwvY29udHJpYnV0b3JzPjxhdXRoLWFkZHJlc3M+RGVwYXJ0bWVudCBvZiBSZXNwaXJh
dG9yeSBNZWRpY2luZSwgV3VoYW4gRm9ydGggSG9zcGl0YWwsIFB1YWkgSG9zcGl0YWwgVG9uZ2pp
IE1lZGljYWwgQ29sbGVnZSwgSHVhemhvbmcgVW5pdmVyc2l0eSBvZiBTY2llbmNlIGFuZCBUZWNo
bm9sb2d5LCBXdWhhbiA0MzAwMzAsIENoaW5hLiYjeEQ7RGVwYXJ0bWVudCBvZiBNZWRpY2FsIEFm
ZmFpcmVzLCBMaXl1YW4gSG9zcGl0YWwgQWZmaWxpYXRlZCB0byBUb25namkgTWVkaWNhbCBDb2xs
ZWdlLCBIdWF6aG9uZyBVbml2ZXJzaXR5IG9mIFNjaWVuY2UgYW5kIFRlY2hub2xvZ3ksIFd1aGFu
IDQzMDAzMCwgQ2hpbmEuPC9hdXRoLWFkZHJlc3M+PHRpdGxlcz48dGl0bGU+W0NvbXBhcmlzb24g
b2YgdGhlIGNsaW5pY2FsIGNoYXJhY3RlcmlzdGljcyBiZXR3ZWVuIFJOQSBwb3NpdGl2ZSBhbmQg
bmVnYXRpdmUgcGF0aWVudHMgY2xpbmljYWxseSBkaWFnbm9zZWQgd2l0aCBjb3JvbmF2aXJ1cyBk
aXNlYXNlIDIwMTldPC90aXRsZT48c2Vjb25kYXJ5LXRpdGxlPlpob25naHVhIEppZSBIZSBIZSBI
dSBYaSBaYSBaaGk8L3NlY29uZGFyeS10aXRsZT48L3RpdGxlcz48cGVyaW9kaWNhbD48ZnVsbC10
aXRsZT5aaG9uZ2h1YSBKaWUgSGUgSGUgSHUgWGkgWmEgWmhpPC9mdWxsLXRpdGxlPjwvcGVyaW9k
aWNhbD48cGFnZXM+NDI3LTQzMDwvcGFnZXM+PHZvbHVtZT40Mzwvdm9sdW1lPjxudW1iZXI+NTwv
bnVtYmVyPjxlZGl0aW9uPjIwMjAvMDIvMjQ8L2VkaXRpb24+PGtleXdvcmRzPjxrZXl3b3JkPkJl
dGFjb3JvbmF2aXJ1cy9pc29sYXRpb24gJmFtcDsgcHVyaWZpY2F0aW9uPC9rZXl3b3JkPjxrZXl3
b3JkPkNsaW5pY2FsIExhYm9yYXRvcnkgVGVjaG5pcXVlcy9zdGFuZGFyZHM8L2tleXdvcmQ+PGtl
eXdvcmQ+KkNvcm9uYXZpcnVzIEluZmVjdGlvbnMvZGlhZ25vc2lzL3BhdGhvbG9neTwva2V5d29y
ZD48a2V5d29yZD5EaWFnbm9zdGljIEVycm9ycy9zdGF0aXN0aWNzICZhbXA7IG51bWVyaWNhbCBk
YXRhPC9rZXl3b3JkPjxrZXl3b3JkPkh1bWFuczwva2V5d29yZD48a2V5d29yZD5NaXNzZWQgRGlh
Z25vc2lzL3N0YXRpc3RpY3MgJmFtcDsgbnVtZXJpY2FsIGRhdGE8L2tleXdvcmQ+PGtleXdvcmQ+
KlBhbmRlbWljczwva2V5d29yZD48a2V5d29yZD4qUG5ldW1vbmlhLCBWaXJhbC9kaWFnbm9zaXMv
cGF0aG9sb2d5PC9rZXl3b3JkPjxrZXl3b3JkPipSTkEsIFZpcmFsL2FuYWx5c2lzPC9rZXl3b3Jk
PjxrZXl3b3JkPjIwMTkgbm92ZWwgY29yb25hdmlydXM8L2tleXdvcmQ+PGtleXdvcmQ+Q2xpbmlj
YWwgY2hhcmFjdGVyaXN0aWNzPC9rZXl3b3JkPjxrZXl3b3JkPkNvcm9uYXZpcnVzIGRpc2Vhc2Ug
MjAxOTwva2V5d29yZD48L2tleXdvcmRzPjxkYXRlcz48eWVhcj4yMDIwPC95ZWFyPjxwdWItZGF0
ZXM+PGRhdGU+TWF5IDEyPC9kYXRlPjwvcHViLWRhdGVzPjwvZGF0ZXM+PGlzYm4+MTAwMS0wOTM5
IChQcmludCkmI3hEOzEwMDEtMDkzOSAoTGlua2luZyk8L2lzYm4+PGFjY2Vzc2lvbi1udW0+MzIw
ODc2MjM8L2FjY2Vzc2lvbi1udW0+PHVybHM+PHJlbGF0ZWQtdXJscz48dXJsPmh0dHBzOi8vd3d3
Lm5jYmkubmxtLm5paC5nb3YvcHVibWVkLzMyMDg3NjIzPC91cmw+PC9yZWxhdGVkLXVybHM+PC91
cmxzPjxlbGVjdHJvbmljLXJlc291cmNlLW51bT4xMC4zNzYwL2NtYS5qLmNuMTEyMTQ3LTIwMjAw
MjE0LTAwMDk1PC9lbGVjdHJvbmljLXJlc291cmNlLW51bT48L3JlY29yZD48L0NpdGU+PC9FbmRO
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bT4xNjQ8L1JlY051bT48RGlzcGxheVRleHQ+PHN0eWxlIGZhY2U9InN1cGVyc2NyaXB0Ij4zOTwv
c3R5bGU+PC9EaXNwbGF5VGV4dD48cmVjb3JkPjxyZWMtbnVtYmVyPjE2NDwvcmVjLW51bWJlcj48
Zm9yZWlnbi1rZXlzPjxrZXkgYXBwPSJFTiIgZGItaWQ9ImV3dDlzZGQ5OXB4YTl2ZXd6d2J2enY1
MnhmMjJyZXhzcDk5ZiIgdGltZXN0YW1wPSIxNjAyODA5NzUwIj4xNjQ8L2tleT48L2ZvcmVpZ24t
a2V5cz48cmVmLXR5cGUgbmFtZT0iSm91cm5hbCBBcnRpY2xlIj4xNzwvcmVmLXR5cGU+PGNvbnRy
aWJ1dG9ycz48YXV0aG9ycz48YXV0aG9yPkxpLCBZLiBZLjwvYXV0aG9yPjxhdXRob3I+V2FuZywg
Vy4gTi48L2F1dGhvcj48YXV0aG9yPkxlaSwgWS48L2F1dGhvcj48YXV0aG9yPlpoYW5nLCBCLjwv
YXV0aG9yPjxhdXRob3I+WWFuZywgSi48L2F1dGhvcj48YXV0aG9yPkh1LCBKLiBXLjwvYXV0aG9y
PjxhdXRob3I+UmVuLCBZLiBMLjwvYXV0aG9yPjxhdXRob3I+THUsIFEuIEYuPC9hdXRob3I+PC9h
dXRob3JzPjwvY29udHJpYnV0b3JzPjxhdXRoLWFkZHJlc3M+RGVwYXJ0bWVudCBvZiBSZXNwaXJh
dG9yeSBNZWRpY2luZSwgV3VoYW4gRm9ydGggSG9zcGl0YWwsIFB1YWkgSG9zcGl0YWwgVG9uZ2pp
IE1lZGljYWwgQ29sbGVnZSwgSHVhemhvbmcgVW5pdmVyc2l0eSBvZiBTY2llbmNlIGFuZCBUZWNo
bm9sb2d5LCBXdWhhbiA0MzAwMzAsIENoaW5hLiYjeEQ7RGVwYXJ0bWVudCBvZiBNZWRpY2FsIEFm
ZmFpcmVzLCBMaXl1YW4gSG9zcGl0YWwgQWZmaWxpYXRlZCB0byBUb25namkgTWVkaWNhbCBDb2xs
ZWdlLCBIdWF6aG9uZyBVbml2ZXJzaXR5IG9mIFNjaWVuY2UgYW5kIFRlY2hub2xvZ3ksIFd1aGFu
IDQzMDAzMCwgQ2hpbmEuPC9hdXRoLWFkZHJlc3M+PHRpdGxlcz48dGl0bGU+W0NvbXBhcmlzb24g
b2YgdGhlIGNsaW5pY2FsIGNoYXJhY3RlcmlzdGljcyBiZXR3ZWVuIFJOQSBwb3NpdGl2ZSBhbmQg
bmVnYXRpdmUgcGF0aWVudHMgY2xpbmljYWxseSBkaWFnbm9zZWQgd2l0aCBjb3JvbmF2aXJ1cyBk
aXNlYXNlIDIwMTldPC90aXRsZT48c2Vjb25kYXJ5LXRpdGxlPlpob25naHVhIEppZSBIZSBIZSBI
dSBYaSBaYSBaaGk8L3NlY29uZGFyeS10aXRsZT48L3RpdGxlcz48cGVyaW9kaWNhbD48ZnVsbC10
aXRsZT5aaG9uZ2h1YSBKaWUgSGUgSGUgSHUgWGkgWmEgWmhpPC9mdWxsLXRpdGxlPjwvcGVyaW9k
aWNhbD48cGFnZXM+NDI3LTQzMDwvcGFnZXM+PHZvbHVtZT40Mzwvdm9sdW1lPjxudW1iZXI+NTwv
bnVtYmVyPjxlZGl0aW9uPjIwMjAvMDIvMjQ8L2VkaXRpb24+PGtleXdvcmRzPjxrZXl3b3JkPkJl
dGFjb3JvbmF2aXJ1cy9pc29sYXRpb24gJmFtcDsgcHVyaWZpY2F0aW9uPC9rZXl3b3JkPjxrZXl3
b3JkPkNsaW5pY2FsIExhYm9yYXRvcnkgVGVjaG5pcXVlcy9zdGFuZGFyZHM8L2tleXdvcmQ+PGtl
eXdvcmQ+KkNvcm9uYXZpcnVzIEluZmVjdGlvbnMvZGlhZ25vc2lzL3BhdGhvbG9neTwva2V5d29y
ZD48a2V5d29yZD5EaWFnbm9zdGljIEVycm9ycy9zdGF0aXN0aWNzICZhbXA7IG51bWVyaWNhbCBk
YXRhPC9rZXl3b3JkPjxrZXl3b3JkPkh1bWFuczwva2V5d29yZD48a2V5d29yZD5NaXNzZWQgRGlh
Z25vc2lzL3N0YXRpc3RpY3MgJmFtcDsgbnVtZXJpY2FsIGRhdGE8L2tleXdvcmQ+PGtleXdvcmQ+
KlBhbmRlbWljczwva2V5d29yZD48a2V5d29yZD4qUG5ldW1vbmlhLCBWaXJhbC9kaWFnbm9zaXMv
cGF0aG9sb2d5PC9rZXl3b3JkPjxrZXl3b3JkPipSTkEsIFZpcmFsL2FuYWx5c2lzPC9rZXl3b3Jk
PjxrZXl3b3JkPjIwMTkgbm92ZWwgY29yb25hdmlydXM8L2tleXdvcmQ+PGtleXdvcmQ+Q2xpbmlj
YWwgY2hhcmFjdGVyaXN0aWNzPC9rZXl3b3JkPjxrZXl3b3JkPkNvcm9uYXZpcnVzIGRpc2Vhc2Ug
MjAxOTwva2V5d29yZD48L2tleXdvcmRzPjxkYXRlcz48eWVhcj4yMDIwPC95ZWFyPjxwdWItZGF0
ZXM+PGRhdGU+TWF5IDEyPC9kYXRlPjwvcHViLWRhdGVzPjwvZGF0ZXM+PGlzYm4+MTAwMS0wOTM5
IChQcmludCkmI3hEOzEwMDEtMDkzOSAoTGlua2luZyk8L2lzYm4+PGFjY2Vzc2lvbi1udW0+MzIw
ODc2MjM8L2FjY2Vzc2lvbi1udW0+PHVybHM+PHJlbGF0ZWQtdXJscz48dXJsPmh0dHBzOi8vd3d3
Lm5jYmkubmxtLm5paC5nb3YvcHVibWVkLzMyMDg3NjIzPC91cmw+PC9yZWxhdGVkLXVybHM+PC91
cmxzPjxlbGVjdHJvbmljLXJlc291cmNlLW51bT4xMC4zNzYwL2NtYS5qLmNuMTEyMTQ3LTIwMjAw
MjE0LTAwMDk1PC9lbGVjdHJvbmljLXJlc291cmNlLW51bT48L3JlY29yZD48L0NpdGU+PC9FbmRO
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39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039C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96FA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0440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3613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A9E1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321B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5214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DB54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4F92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BC09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CE65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1082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61BE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CA62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20570E" w14:textId="3D5B0D6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F72E1B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7DC492" w14:textId="7AE84B6C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Bernheim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PEVuZE5vdGU+PENpdGU+PEF1dGhvcj5CZXJuaGVpbTwvQXV0aG9yPjxZZWFyPjIwMjA8L1llYXI+
PFJlY051bT4zMTwvUmVjTnVtPjxEaXNwbGF5VGV4dD48c3R5bGUgZmFjZT0ic3VwZXJzY3JpcHQi
PjQwPC9zdHlsZT48L0Rpc3BsYXlUZXh0PjxyZWNvcmQ+PHJlYy1udW1iZXI+MzE8L3JlYy1udW1i
ZXI+PGZvcmVpZ24ta2V5cz48a2V5IGFwcD0iRU4iIGRiLWlkPSJld3Q5c2RkOTlweGE5dmV3endi
dnp2NTJ4ZjIycmV4c3A5OWYiIHRpbWVzdGFtcD0iMTYwMjU1NTIwNiI+MzE8L2tleT48L2ZvcmVp
Z24ta2V5cz48cmVmLXR5cGUgbmFtZT0iSm91cm5hbCBBcnRpY2xlIj4xNzwvcmVmLXR5cGU+PGNv
bnRyaWJ1dG9ycz48YXV0aG9ycz48YXV0aG9yPkJlcm5oZWltLCBBLjwvYXV0aG9yPjxhdXRob3I+
TWVpLCBYLjwvYXV0aG9yPjxhdXRob3I+SHVhbmcsIE0uPC9hdXRob3I+PGF1dGhvcj5ZYW5nLCBZ
LjwvYXV0aG9yPjxhdXRob3I+RmF5YWQsIFouIEEuPC9hdXRob3I+PGF1dGhvcj5aaGFuZywgTi48
L2F1dGhvcj48YXV0aG9yPkRpYW8sIEsuPC9hdXRob3I+PGF1dGhvcj5MaW4sIEIuPC9hdXRob3I+
PGF1dGhvcj5aaHUsIFguPC9hdXRob3I+PGF1dGhvcj5MaSwgSy48L2F1dGhvcj48YXV0aG9yPkxp
LCBTLjwvYXV0aG9yPjxhdXRob3I+U2hhbiwgSC48L2F1dGhvcj48YXV0aG9yPkphY29iaSwgQS48
L2F1dGhvcj48YXV0aG9yPkNodW5nLCBNLjwvYXV0aG9yPjwvYXV0aG9ycz48L2NvbnRyaWJ1dG9y
cz48YXV0aC1hZGRyZXNzPkRlcGFydG1lbnQgb2YgRGlhZ25vc3RpYywgTW9sZWN1bGFyIGFuZCBJ
bnRlcnZlbnRpb25hbCBSYWRpb2xvZ3ksIEljYWhuIFNjaG9vbCBvZiBNZWRpY2luZSBhdCBNb3Vu
dCBTaW5haSwgTmV3IFlvcmssIE5ZIChBLkIuLCBNLkguLCBZLlkuLCBBLkouLCBNLkMpOyBCaW9N
ZWRpY2FsIEVuZ2luZWVyaW5nIGFuZCBJbWFnaW5nIEluc3RpdHV0ZSwgSWNhaG4gU2Nob29sIG9m
IE1lZGljaW5lIGF0IE1vdW50IFNpbmFpLCBOZXcgWW9yaywgTlkgKFguTSk7IERlcGFydG1lbnQg
b2YgRGlhZ25vc3RpYywgTW9sZWN1bGFyIGFuZCBJbnRlcnZlbnRpb25hbCBSYWRpb2xvZ3ksIGFu
ZCBCaW9NZWRpY2FsIEVuZ2luZWVyaW5nIGFuZCBJbWFnaW5nIEluc3RpdHV0ZSwgSWNhaG4gU2No
b29sIG9mIE1lZGljaW5lIGF0IE1vdW50IFNpbmFpLCBOZXcgWW9yayAoWi5BLkYpOyBEZXBhcnRt
ZW50IG9mIFJhZGlvbG9neSwgVGhlIEZpcnN0IEFmZmlsaWF0ZWQgSG9zcGl0YWwgb2YgTmFuY2hh
bmcgVW5pdmVyc2l0eSwgTmFuQ2hhbmcsIEppYW5nWGksIENoaW5hIChOLlopOyBEZXBhcnRtZW50
IG9mIFJhZGlvbG9neSwgV2VzdCBDaGluYSBIb3NwaXRhbCwgU2ljaHVhbiBVbml2ZXJzaXR5LCBD
aGVuZ2R1IFNpY2h1YW4sIENoaW5hIChLLkQpOyBEZXBhcnRtZW50IG9mIFJhZGlvbG9neSwgVGhl
IFNlY29uZCBBZmZpbGlhdGVkIEhvc3BpdGFsIG9mIFpoZWppYW5nIFVuaXZlcnNpdHkgU2Nob29s
IE1lZGljaW5lLCBIYW5nemhvdSwgQ2hpbmEgKEIuTCk7IERlcGFydG1lbnQgb2YgUmFkaW9sb2d5
LCBOYW54aXNoYW4gSG9zcGl0YWwsIEd1YW5neGkgWmh1YW5nIEF1dG9ub21vdXMgUmVnaW9uLCBD
aGluYSAoWC5aKTsgRGVwYXJ0bWVudCBvZiBSYWRpb2xvZ3ksIFRoZSBGaWZ0aCBBZmZpbGlhdGVk
IEhvc3BpdGFsLCBTdW4gWWF0LXNlbiBVbml2ZXJzaXR5LCBOZXcgWGlhbmd6aG91LCBaaHVoYWks
IEd1YW5nZG9uZyBQcm92aW5jZSwgQ2hpbmEgKEsuTC4sIFMuTC4sIEguUykuPC9hdXRoLWFkZHJl
c3M+PHRpdGxlcz48dGl0bGU+Q2hlc3QgQ1QgRmluZGluZ3MgaW4gQ29yb25hdmlydXMgRGlzZWFz
ZS0xOSAoQ09WSUQtMTkpOiBSZWxhdGlvbnNoaXAgdG8gRHVyYXRpb24gb2YgSW5mZWN0aW9uPC90
aXRsZT48c2Vjb25kYXJ5LXRpdGxlPlJhZGlvbG9neTwvc2Vjb25kYXJ5LXRpdGxlPjwvdGl0bGVz
PjxwZXJpb2RpY2FsPjxmdWxsLXRpdGxlPlJhZGlvbG9neTwvZnVsbC10aXRsZT48L3BlcmlvZGlj
YWw+PHBhZ2VzPjIwMDQ2MzwvcGFnZXM+PHZvbHVtZT4yOTU8L3ZvbHVtZT48bnVtYmVyPjM8L251
bWJlcj48ZWRpdGlvbj4yMDIwLzAyLzIzPC9lZGl0aW9uPjxrZXl3b3Jkcz48a2V5d29yZD5BZG9s
ZXNjZW50PC9rZXl3b3JkPjxrZXl3b3JkPkFkdWx0PC9rZXl3b3JkPjxrZXl3b3JkPkFnZWQ8L2tl
eXdvcmQ+PGtleXdvcmQ+QWdlZCwgODAgYW5kIG92ZXI8L2tleXdvcmQ+PGtleXdvcmQ+QmV0YWNv
cm9uYXZpcnVzL2lzb2xhdGlvbiAmYW1wOyBwdXJpZmljYXRpb248L2tleXdvcmQ+PGtleXdvcmQ+
Q29yb25hdmlydXMgSW5mZWN0aW9ucy8qZGlhZ25vc3RpYyBpbWFnaW5nL2VwaWRlbWlvbG9neS92
aXJvbG9neTwva2V5d29yZD48a2V5d29yZD5GZW1hbGU8L2tleXdvcmQ+PGtleXdvcmQ+SHVtYW5z
PC9rZXl3b3JkPjxrZXl3b3JkPkx1bmcvZGlhZ25vc3RpYyBpbWFnaW5nL3BhdGhvbG9neS92aXJv
bG9neTwva2V5d29yZD48a2V5d29yZD5MdW5nIERpc2Vhc2VzLypkaWFnbm9zdGljIGltYWdpbmcv
cGF0aG9sb2d5Lyp2aXJvbG9neTwva2V5d29yZD48a2V5d29yZD5NYWxlPC9rZXl3b3JkPjxrZXl3
b3JkPk1pZGRsZSBBZ2VkPC9rZXl3b3JkPjxrZXl3b3JkPlBhbmRlbWljczwva2V5d29yZD48a2V5
d29yZD5QbmV1bW9uaWEsIFZpcmFsLypkaWFnbm9zdGljIGltYWdpbmcvZXBpZGVtaW9sb2d5L3Zp
cm9sb2d5PC9rZXl3b3JkPjxrZXl3b3JkPlJhZGlvZ3JhcGh5LCBUaG9yYWNpYy9tZXRob2RzPC9r
ZXl3b3JkPjxrZXl3b3JkPlJldHJvc3BlY3RpdmUgU3R1ZGllczwva2V5d29yZD48a2V5d29yZD5U
b21vZ3JhcGh5LCBYLVJheSBDb21wdXRlZC9tZXRob2RzPC9rZXl3b3JkPjxrZXl3b3JkPllvdW5n
IEFkdWx0PC9rZXl3b3JkPjwva2V5d29yZHM+PGRhdGVzPjx5ZWFyPjIwMjA8L3llYXI+PHB1Yi1k
YXRlcz48ZGF0ZT5KdW48L2RhdGU+PC9wdWItZGF0ZXM+PC9kYXRlcz48aXNibj4xNTI3LTEzMTUg
KEVsZWN0cm9uaWMpJiN4RDswMDMzLTg0MTkgKExpbmtpbmcpPC9pc2JuPjxhY2Nlc3Npb24tbnVt
PjMyMDc3Nzg5PC9hY2Nlc3Npb24tbnVtPjx1cmxzPjxyZWxhdGVkLXVybHM+PHVybD5odHRwczov
L3d3dy5uY2JpLm5sbS5uaWguZ292L3B1Ym1lZC8zMjA3Nzc4OTwvdXJsPjwvcmVsYXRlZC11cmxz
PjwvdXJscz48Y3VzdG9tMj5QTUM3MjMzMzY5PC9jdXN0b20yPjxlbGVjdHJvbmljLXJlc291cmNl
LW51bT4xMC4xMTQ4L3JhZGlvbC4yMDIwMjAwNDYzPC9lbGVjdHJvbmljLXJlc291cmNlLW51bT48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PEVuZE5vdGU+PENpdGU+PEF1dGhvcj5CZXJuaGVpbTwvQXV0aG9yPjxZZWFyPjIwMjA8L1llYXI+
PFJlY051bT4zMTwvUmVjTnVtPjxEaXNwbGF5VGV4dD48c3R5bGUgZmFjZT0ic3VwZXJzY3JpcHQi
PjQwPC9zdHlsZT48L0Rpc3BsYXlUZXh0PjxyZWNvcmQ+PHJlYy1udW1iZXI+MzE8L3JlYy1udW1i
ZXI+PGZvcmVpZ24ta2V5cz48a2V5IGFwcD0iRU4iIGRiLWlkPSJld3Q5c2RkOTlweGE5dmV3endi
dnp2NTJ4ZjIycmV4c3A5OWYiIHRpbWVzdGFtcD0iMTYwMjU1NTIwNiI+MzE8L2tleT48L2ZvcmVp
Z24ta2V5cz48cmVmLXR5cGUgbmFtZT0iSm91cm5hbCBBcnRpY2xlIj4xNzwvcmVmLXR5cGU+PGNv
bnRyaWJ1dG9ycz48YXV0aG9ycz48YXV0aG9yPkJlcm5oZWltLCBBLjwvYXV0aG9yPjxhdXRob3I+
TWVpLCBYLjwvYXV0aG9yPjxhdXRob3I+SHVhbmcsIE0uPC9hdXRob3I+PGF1dGhvcj5ZYW5nLCBZ
LjwvYXV0aG9yPjxhdXRob3I+RmF5YWQsIFouIEEuPC9hdXRob3I+PGF1dGhvcj5aaGFuZywgTi48
L2F1dGhvcj48YXV0aG9yPkRpYW8sIEsuPC9hdXRob3I+PGF1dGhvcj5MaW4sIEIuPC9hdXRob3I+
PGF1dGhvcj5aaHUsIFguPC9hdXRob3I+PGF1dGhvcj5MaSwgSy48L2F1dGhvcj48YXV0aG9yPkxp
LCBTLjwvYXV0aG9yPjxhdXRob3I+U2hhbiwgSC48L2F1dGhvcj48YXV0aG9yPkphY29iaSwgQS48
L2F1dGhvcj48YXV0aG9yPkNodW5nLCBNLjwvYXV0aG9yPjwvYXV0aG9ycz48L2NvbnRyaWJ1dG9y
cz48YXV0aC1hZGRyZXNzPkRlcGFydG1lbnQgb2YgRGlhZ25vc3RpYywgTW9sZWN1bGFyIGFuZCBJ
bnRlcnZlbnRpb25hbCBSYWRpb2xvZ3ksIEljYWhuIFNjaG9vbCBvZiBNZWRpY2luZSBhdCBNb3Vu
dCBTaW5haSwgTmV3IFlvcmssIE5ZIChBLkIuLCBNLkguLCBZLlkuLCBBLkouLCBNLkMpOyBCaW9N
ZWRpY2FsIEVuZ2luZWVyaW5nIGFuZCBJbWFnaW5nIEluc3RpdHV0ZSwgSWNhaG4gU2Nob29sIG9m
IE1lZGljaW5lIGF0IE1vdW50IFNpbmFpLCBOZXcgWW9yaywgTlkgKFguTSk7IERlcGFydG1lbnQg
b2YgRGlhZ25vc3RpYywgTW9sZWN1bGFyIGFuZCBJbnRlcnZlbnRpb25hbCBSYWRpb2xvZ3ksIGFu
ZCBCaW9NZWRpY2FsIEVuZ2luZWVyaW5nIGFuZCBJbWFnaW5nIEluc3RpdHV0ZSwgSWNhaG4gU2No
b29sIG9mIE1lZGljaW5lIGF0IE1vdW50IFNpbmFpLCBOZXcgWW9yayAoWi5BLkYpOyBEZXBhcnRt
ZW50IG9mIFJhZGlvbG9neSwgVGhlIEZpcnN0IEFmZmlsaWF0ZWQgSG9zcGl0YWwgb2YgTmFuY2hh
bmcgVW5pdmVyc2l0eSwgTmFuQ2hhbmcsIEppYW5nWGksIENoaW5hIChOLlopOyBEZXBhcnRtZW50
IG9mIFJhZGlvbG9neSwgV2VzdCBDaGluYSBIb3NwaXRhbCwgU2ljaHVhbiBVbml2ZXJzaXR5LCBD
aGVuZ2R1IFNpY2h1YW4sIENoaW5hIChLLkQpOyBEZXBhcnRtZW50IG9mIFJhZGlvbG9neSwgVGhl
IFNlY29uZCBBZmZpbGlhdGVkIEhvc3BpdGFsIG9mIFpoZWppYW5nIFVuaXZlcnNpdHkgU2Nob29s
IE1lZGljaW5lLCBIYW5nemhvdSwgQ2hpbmEgKEIuTCk7IERlcGFydG1lbnQgb2YgUmFkaW9sb2d5
LCBOYW54aXNoYW4gSG9zcGl0YWwsIEd1YW5neGkgWmh1YW5nIEF1dG9ub21vdXMgUmVnaW9uLCBD
aGluYSAoWC5aKTsgRGVwYXJ0bWVudCBvZiBSYWRpb2xvZ3ksIFRoZSBGaWZ0aCBBZmZpbGlhdGVk
IEhvc3BpdGFsLCBTdW4gWWF0LXNlbiBVbml2ZXJzaXR5LCBOZXcgWGlhbmd6aG91LCBaaHVoYWks
IEd1YW5nZG9uZyBQcm92aW5jZSwgQ2hpbmEgKEsuTC4sIFMuTC4sIEguUykuPC9hdXRoLWFkZHJl
c3M+PHRpdGxlcz48dGl0bGU+Q2hlc3QgQ1QgRmluZGluZ3MgaW4gQ29yb25hdmlydXMgRGlzZWFz
ZS0xOSAoQ09WSUQtMTkpOiBSZWxhdGlvbnNoaXAgdG8gRHVyYXRpb24gb2YgSW5mZWN0aW9uPC90
aXRsZT48c2Vjb25kYXJ5LXRpdGxlPlJhZGlvbG9neTwvc2Vjb25kYXJ5LXRpdGxlPjwvdGl0bGVz
PjxwZXJpb2RpY2FsPjxmdWxsLXRpdGxlPlJhZGlvbG9neTwvZnVsbC10aXRsZT48L3BlcmlvZGlj
YWw+PHBhZ2VzPjIwMDQ2MzwvcGFnZXM+PHZvbHVtZT4yOTU8L3ZvbHVtZT48bnVtYmVyPjM8L251
bWJlcj48ZWRpdGlvbj4yMDIwLzAyLzIzPC9lZGl0aW9uPjxrZXl3b3Jkcz48a2V5d29yZD5BZG9s
ZXNjZW50PC9rZXl3b3JkPjxrZXl3b3JkPkFkdWx0PC9rZXl3b3JkPjxrZXl3b3JkPkFnZWQ8L2tl
eXdvcmQ+PGtleXdvcmQ+QWdlZCwgODAgYW5kIG92ZXI8L2tleXdvcmQ+PGtleXdvcmQ+QmV0YWNv
cm9uYXZpcnVzL2lzb2xhdGlvbiAmYW1wOyBwdXJpZmljYXRpb248L2tleXdvcmQ+PGtleXdvcmQ+
Q29yb25hdmlydXMgSW5mZWN0aW9ucy8qZGlhZ25vc3RpYyBpbWFnaW5nL2VwaWRlbWlvbG9neS92
aXJvbG9neTwva2V5d29yZD48a2V5d29yZD5GZW1hbGU8L2tleXdvcmQ+PGtleXdvcmQ+SHVtYW5z
PC9rZXl3b3JkPjxrZXl3b3JkPkx1bmcvZGlhZ25vc3RpYyBpbWFnaW5nL3BhdGhvbG9neS92aXJv
bG9neTwva2V5d29yZD48a2V5d29yZD5MdW5nIERpc2Vhc2VzLypkaWFnbm9zdGljIGltYWdpbmcv
cGF0aG9sb2d5Lyp2aXJvbG9neTwva2V5d29yZD48a2V5d29yZD5NYWxlPC9rZXl3b3JkPjxrZXl3
b3JkPk1pZGRsZSBBZ2VkPC9rZXl3b3JkPjxrZXl3b3JkPlBhbmRlbWljczwva2V5d29yZD48a2V5
d29yZD5QbmV1bW9uaWEsIFZpcmFsLypkaWFnbm9zdGljIGltYWdpbmcvZXBpZGVtaW9sb2d5L3Zp
cm9sb2d5PC9rZXl3b3JkPjxrZXl3b3JkPlJhZGlvZ3JhcGh5LCBUaG9yYWNpYy9tZXRob2RzPC9r
ZXl3b3JkPjxrZXl3b3JkPlJldHJvc3BlY3RpdmUgU3R1ZGllczwva2V5d29yZD48a2V5d29yZD5U
b21vZ3JhcGh5LCBYLVJheSBDb21wdXRlZC9tZXRob2RzPC9rZXl3b3JkPjxrZXl3b3JkPllvdW5n
IEFkdWx0PC9rZXl3b3JkPjwva2V5d29yZHM+PGRhdGVzPjx5ZWFyPjIwMjA8L3llYXI+PHB1Yi1k
YXRlcz48ZGF0ZT5KdW48L2RhdGU+PC9wdWItZGF0ZXM+PC9kYXRlcz48aXNibj4xNTI3LTEzMTUg
KEVsZWN0cm9uaWMpJiN4RDswMDMzLTg0MTkgKExpbmtpbmcpPC9pc2JuPjxhY2Nlc3Npb24tbnVt
PjMyMDc3Nzg5PC9hY2Nlc3Npb24tbnVtPjx1cmxzPjxyZWxhdGVkLXVybHM+PHVybD5odHRwczov
L3d3dy5uY2JpLm5sbS5uaWguZ292L3B1Ym1lZC8zMjA3Nzc4OTwvdXJsPjwvcmVsYXRlZC11cmxz
PjwvdXJscz48Y3VzdG9tMj5QTUM3MjMzMzY5PC9jdXN0b20yPjxlbGVjdHJvbmljLXJlc291cmNl
LW51bT4xMC4xMTQ4L3JhZGlvbC4yMDIwMjAwNDYzPC9lbGVjdHJvbmljLXJlc291cmNlLW51bT48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EAE2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FDD4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DC8E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5AAC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9234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E6F4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4B92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4313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54D5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8F08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35E8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1797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0C9B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A752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1F2FA0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</w:t>
            </w:r>
          </w:p>
        </w:tc>
      </w:tr>
      <w:tr w:rsidR="000E4295" w:rsidRPr="008D2EFC" w14:paraId="3A0E777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4A2C75" w14:textId="6F981167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PEVuZE5vdGU+PENpdGU+PEF1dGhvcj5CYWk8L0F1dGhvcj48WWVhcj4yMDIwPC9ZZWFyPjxSZWNO
dW0+MzI8L1JlY051bT48RGlzcGxheVRleHQ+PHN0eWxlIGZhY2U9InN1cGVyc2NyaXB0Ij40MTwv
c3R5bGU+PC9EaXNwbGF5VGV4dD48cmVjb3JkPjxyZWMtbnVtYmVyPjMyPC9yZWMtbnVtYmVyPjxm
b3JlaWduLWtleXM+PGtleSBhcHA9IkVOIiBkYi1pZD0iZXd0OXNkZDk5cHhhOXZld3p3YnZ6djUy
eGYyMnJleHNwOTlmIiB0aW1lc3RhbXA9IjE2MDI1NTUyNDUiPjMyPC9rZXk+PC9mb3JlaWduLWtl
eXM+PHJlZi10eXBlIG5hbWU9IkpvdXJuYWwgQXJ0aWNsZSI+MTc8L3JlZi10eXBlPjxjb250cmli
dXRvcnM+PGF1dGhvcnM+PGF1dGhvcj5CYWksIFkuPC9hdXRob3I+PGF1dGhvcj5ZYW8sIEwuPC9h
dXRob3I+PGF1dGhvcj5XZWksIFQuPC9hdXRob3I+PGF1dGhvcj5UaWFuLCBGLjwvYXV0aG9yPjxh
dXRob3I+SmluLCBELiBZLjwvYXV0aG9yPjxhdXRob3I+Q2hlbiwgTC48L2F1dGhvcj48YXV0aG9y
PldhbmcsIE0uPC9hdXRob3I+PC9hdXRob3JzPjwvY29udHJpYnV0b3JzPjxhdXRoLWFkZHJlc3M+
RGVwYXJ0bWVudCBvZiBNZWRpY2FsIEltYWdpbmcsIEhlbmFuIFByb3ZpbmNpYWwgUGVvcGxlJmFw
b3M7cyBIb3NwaXRhbCwgWmhlbmd6aG91LCBIZW5hbiwgQ2hpbmEuJiN4RDtEZXBhcnRtZW50IG9m
IFJhZGlvbG9neSwgQW55YW5nIEhvc3BpdGFsIG9mIFRyYWRpdGlvbmFsIENoaW5lc2UgTWVkaWNp
bmUsIEFueWFuZywgSGVuYW4sIENoaW5hLiYjeEQ7RGVwYXJ0bWVudCBvZiBSYWRpb2xvZ3kgYW5k
IEludGVydmVudGlvbmFsLCB0aGUgRmlmdGggUGVvcGxlJmFwb3M7cyBIb3NwaXRhbCBvZiBBbnlh
bmcsIEFueWFuZywgSGVuYW4sIENoaW5hLiYjeEQ7VGlhbmppbiBNZWRpY2FsIFVuaXZlcnNpdHkg
Q2FuY2VyIEluc3RpdHV0ZSBhbmQgSG9zcGl0YWwsIFRpYW5qaW4sIENoaW5hLiYjeEQ7TGkgS2Eg
U2hpbmcgRmFjdWx0eSBvZiBNZWRpY2luZSwgdGhlIFVuaXZlcnNpdHkgb2YgSG9uZyBLb25nLCBQ
b2tmdWxhbSwgSG9uZyBLb25nLCBDaGluYS48L2F1dGgtYWRkcmVzcz48dGl0bGVzPjx0aXRsZT5Q
cmVzdW1lZCBBc3ltcHRvbWF0aWMgQ2FycmllciBUcmFuc21pc3Npb24gb2YgQ09WSUQtMTk8L3Rp
dGxlPjxzZWNvbmRhcnktdGl0bGU+SkFNQTwvc2Vjb25kYXJ5LXRpdGxlPjwvdGl0bGVzPjxwZXJp
b2RpY2FsPjxmdWxsLXRpdGxlPkpBTUE8L2Z1bGwtdGl0bGU+PC9wZXJpb2RpY2FsPjxwYWdlcz4x
NDA2LTE0MDc8L3BhZ2VzPjx2b2x1bWU+MzIzPC92b2x1bWU+PG51bWJlcj4xNDwvbnVtYmVyPjxl
ZGl0aW9uPjIwMjAvMDIvMjM8L2VkaXRpb24+PGtleXdvcmRzPjxrZXl3b3JkPkFkdWx0PC9rZXl3
b3JkPjxrZXl3b3JkPipBc3ltcHRvbWF0aWMgSW5mZWN0aW9uczwva2V5d29yZD48a2V5d29yZD5C
ZXRhY29yb25hdmlydXM8L2tleXdvcmQ+PGtleXdvcmQ+Q2FycmllciBTdGF0ZS92aXJvbG9neTwv
a2V5d29yZD48a2V5d29yZD5DaGluYTwva2V5d29yZD48a2V5d29yZD5Db3JvbmF2aXJ1cyBJbmZl
Y3Rpb25zL2RpYWdub3N0aWMgaW1hZ2luZy8qdHJhbnNtaXNzaW9uPC9rZXl3b3JkPjxrZXl3b3Jk
PkZlbWFsZTwva2V5d29yZD48a2V5d29yZD5IdW1hbnM8L2tleXdvcmQ+PGtleXdvcmQ+TWlkZGxl
IEFnZWQ8L2tleXdvcmQ+PGtleXdvcmQ+UGFuZGVtaWNzPC9rZXl3b3JkPjxrZXl3b3JkPlBuZXVt
b25pYSwgVmlyYWwvZGlhZ25vc3RpYyBpbWFnaW5nLyp0cmFuc21pc3Npb248L2tleXdvcmQ+PGtl
eXdvcmQ+VG9tb2dyYXBoeSwgWC1SYXkgQ29tcHV0ZWQ8L2tleXdvcmQ+PGtleXdvcmQ+WW91bmcg
QWR1bHQ8L2tleXdvcmQ+PC9rZXl3b3Jkcz48ZGF0ZXM+PHllYXI+MjAyMDwveWVhcj48cHViLWRh
dGVzPjxkYXRlPkFwciAxNDwvZGF0ZT48L3B1Yi1kYXRlcz48L2RhdGVzPjxpc2JuPjE1MzgtMzU5
OCAoRWxlY3Ryb25pYykmI3hEOzAwOTgtNzQ4NCAoTGlua2luZyk8L2lzYm4+PGFjY2Vzc2lvbi1u
dW0+MzIwODM2NDM8L2FjY2Vzc2lvbi1udW0+PHVybHM+PHJlbGF0ZWQtdXJscz48dXJsPmh0dHBz
Oi8vd3d3Lm5jYmkubmxtLm5paC5nb3YvcHVibWVkLzMyMDgzNjQzPC91cmw+PC9yZWxhdGVkLXVy
bHM+PC91cmxzPjxjdXN0b20yPlBNQzcwNDI4NDQ8L2N1c3RvbTI+PGVsZWN0cm9uaWMtcmVzb3Vy
Y2UtbnVtPjEwLjEwMDEvamFtYS4yMDIwLjI1NjU8L2VsZWN0cm9uaWMtcmVzb3VyY2UtbnVtPjwv
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PEVuZE5vdGU+PENpdGU+PEF1dGhvcj5CYWk8L0F1dGhvcj48WWVhcj4yMDIwPC9ZZWFyPjxSZWNO
dW0+MzI8L1JlY051bT48RGlzcGxheVRleHQ+PHN0eWxlIGZhY2U9InN1cGVyc2NyaXB0Ij40MTwv
c3R5bGU+PC9EaXNwbGF5VGV4dD48cmVjb3JkPjxyZWMtbnVtYmVyPjMyPC9yZWMtbnVtYmVyPjxm
b3JlaWduLWtleXM+PGtleSBhcHA9IkVOIiBkYi1pZD0iZXd0OXNkZDk5cHhhOXZld3p3YnZ6djUy
eGYyMnJleHNwOTlmIiB0aW1lc3RhbXA9IjE2MDI1NTUyNDUiPjMyPC9rZXk+PC9mb3JlaWduLWtl
eXM+PHJlZi10eXBlIG5hbWU9IkpvdXJuYWwgQXJ0aWNsZSI+MTc8L3JlZi10eXBlPjxjb250cmli
dXRvcnM+PGF1dGhvcnM+PGF1dGhvcj5CYWksIFkuPC9hdXRob3I+PGF1dGhvcj5ZYW8sIEwuPC9h
dXRob3I+PGF1dGhvcj5XZWksIFQuPC9hdXRob3I+PGF1dGhvcj5UaWFuLCBGLjwvYXV0aG9yPjxh
dXRob3I+SmluLCBELiBZLjwvYXV0aG9yPjxhdXRob3I+Q2hlbiwgTC48L2F1dGhvcj48YXV0aG9y
PldhbmcsIE0uPC9hdXRob3I+PC9hdXRob3JzPjwvY29udHJpYnV0b3JzPjxhdXRoLWFkZHJlc3M+
RGVwYXJ0bWVudCBvZiBNZWRpY2FsIEltYWdpbmcsIEhlbmFuIFByb3ZpbmNpYWwgUGVvcGxlJmFw
b3M7cyBIb3NwaXRhbCwgWmhlbmd6aG91LCBIZW5hbiwgQ2hpbmEuJiN4RDtEZXBhcnRtZW50IG9m
IFJhZGlvbG9neSwgQW55YW5nIEhvc3BpdGFsIG9mIFRyYWRpdGlvbmFsIENoaW5lc2UgTWVkaWNp
bmUsIEFueWFuZywgSGVuYW4sIENoaW5hLiYjeEQ7RGVwYXJ0bWVudCBvZiBSYWRpb2xvZ3kgYW5k
IEludGVydmVudGlvbmFsLCB0aGUgRmlmdGggUGVvcGxlJmFwb3M7cyBIb3NwaXRhbCBvZiBBbnlh
bmcsIEFueWFuZywgSGVuYW4sIENoaW5hLiYjeEQ7VGlhbmppbiBNZWRpY2FsIFVuaXZlcnNpdHkg
Q2FuY2VyIEluc3RpdHV0ZSBhbmQgSG9zcGl0YWwsIFRpYW5qaW4sIENoaW5hLiYjeEQ7TGkgS2Eg
U2hpbmcgRmFjdWx0eSBvZiBNZWRpY2luZSwgdGhlIFVuaXZlcnNpdHkgb2YgSG9uZyBLb25nLCBQ
b2tmdWxhbSwgSG9uZyBLb25nLCBDaGluYS48L2F1dGgtYWRkcmVzcz48dGl0bGVzPjx0aXRsZT5Q
cmVzdW1lZCBBc3ltcHRvbWF0aWMgQ2FycmllciBUcmFuc21pc3Npb24gb2YgQ09WSUQtMTk8L3Rp
dGxlPjxzZWNvbmRhcnktdGl0bGU+SkFNQTwvc2Vjb25kYXJ5LXRpdGxlPjwvdGl0bGVzPjxwZXJp
b2RpY2FsPjxmdWxsLXRpdGxlPkpBTUE8L2Z1bGwtdGl0bGU+PC9wZXJpb2RpY2FsPjxwYWdlcz4x
NDA2LTE0MDc8L3BhZ2VzPjx2b2x1bWU+MzIzPC92b2x1bWU+PG51bWJlcj4xNDwvbnVtYmVyPjxl
ZGl0aW9uPjIwMjAvMDIvMjM8L2VkaXRpb24+PGtleXdvcmRzPjxrZXl3b3JkPkFkdWx0PC9rZXl3
b3JkPjxrZXl3b3JkPipBc3ltcHRvbWF0aWMgSW5mZWN0aW9uczwva2V5d29yZD48a2V5d29yZD5C
ZXRhY29yb25hdmlydXM8L2tleXdvcmQ+PGtleXdvcmQ+Q2FycmllciBTdGF0ZS92aXJvbG9neTwv
a2V5d29yZD48a2V5d29yZD5DaGluYTwva2V5d29yZD48a2V5d29yZD5Db3JvbmF2aXJ1cyBJbmZl
Y3Rpb25zL2RpYWdub3N0aWMgaW1hZ2luZy8qdHJhbnNtaXNzaW9uPC9rZXl3b3JkPjxrZXl3b3Jk
PkZlbWFsZTwva2V5d29yZD48a2V5d29yZD5IdW1hbnM8L2tleXdvcmQ+PGtleXdvcmQ+TWlkZGxl
IEFnZWQ8L2tleXdvcmQ+PGtleXdvcmQ+UGFuZGVtaWNzPC9rZXl3b3JkPjxrZXl3b3JkPlBuZXVt
b25pYSwgVmlyYWwvZGlhZ25vc3RpYyBpbWFnaW5nLyp0cmFuc21pc3Npb248L2tleXdvcmQ+PGtl
eXdvcmQ+VG9tb2dyYXBoeSwgWC1SYXkgQ29tcHV0ZWQ8L2tleXdvcmQ+PGtleXdvcmQ+WW91bmcg
QWR1bHQ8L2tleXdvcmQ+PC9rZXl3b3Jkcz48ZGF0ZXM+PHllYXI+MjAyMDwveWVhcj48cHViLWRh
dGVzPjxkYXRlPkFwciAxNDwvZGF0ZT48L3B1Yi1kYXRlcz48L2RhdGVzPjxpc2JuPjE1MzgtMzU5
OCAoRWxlY3Ryb25pYykmI3hEOzAwOTgtNzQ4NCAoTGlua2luZyk8L2lzYm4+PGFjY2Vzc2lvbi1u
dW0+MzIwODM2NDM8L2FjY2Vzc2lvbi1udW0+PHVybHM+PHJlbGF0ZWQtdXJscz48dXJsPmh0dHBz
Oi8vd3d3Lm5jYmkubmxtLm5paC5nb3YvcHVibWVkLzMyMDgzNjQzPC91cmw+PC9yZWxhdGVkLXVy
bHM+PC91cmxzPjxjdXN0b20yPlBNQzcwNDI4NDQ8L2N1c3RvbTI+PGVsZWN0cm9uaWMtcmVzb3Vy
Y2UtbnVtPjEwLjEwMDEvamFtYS4yMDIwLjI1NjU8L2VsZWN0cm9uaWMtcmVzb3VyY2UtbnVtPjwv
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984B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93C8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755B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44E0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5ABB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DA10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A697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1EDA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9E24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F35D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63E7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B072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16D4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D8D0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B9E18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sore throat</w:t>
            </w:r>
          </w:p>
        </w:tc>
      </w:tr>
      <w:tr w:rsidR="000E4295" w:rsidRPr="008D2EFC" w14:paraId="3D37A16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0A3EF6" w14:textId="43D5D9F5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dW0+MzM8L1JlY051bT48RGlzcGxheVRleHQ+PHN0eWxlIGZhY2U9InN1cGVyc2NyaXB0Ij40Mjwv
c3R5bGU+PC9EaXNwbGF5VGV4dD48cmVjb3JkPjxyZWMtbnVtYmVyPjMzPC9yZWMtbnVtYmVyPjxm
b3JlaWduLWtleXM+PGtleSBhcHA9IkVOIiBkYi1pZD0iZXd0OXNkZDk5cHhhOXZld3p3YnZ6djUy
eGYyMnJleHNwOTlmIiB0aW1lc3RhbXA9IjE2MDI1NTUyOTMiPjMzPC9rZXk+PC9mb3JlaWduLWtl
eXM+PHJlZi10eXBlIG5hbWU9IkpvdXJuYWwgQXJ0aWNsZSI+MTc8L3JlZi10eXBlPjxjb250cmli
dXRvcnM+PGF1dGhvcnM+PGF1dGhvcj5MaXUsIFkuPC9hdXRob3I+PGF1dGhvcj5ZYW5nLCBZLjwv
YXV0aG9yPjxhdXRob3I+WmhhbmcsIEMuPC9hdXRob3I+PGF1dGhvcj5IdWFuZywgRi48L2F1dGhv
cj48YXV0aG9yPldhbmcsIEYuPC9hdXRob3I+PGF1dGhvcj5ZdWFuLCBKLjwvYXV0aG9yPjxhdXRo
b3I+V2FuZywgWi48L2F1dGhvcj48YXV0aG9yPkxpLCBKLjwvYXV0aG9yPjxhdXRob3I+TGksIEou
PC9hdXRob3I+PGF1dGhvcj5GZW5nLCBDLjwvYXV0aG9yPjxhdXRob3I+WmhhbmcsIFouPC9hdXRo
b3I+PGF1dGhvcj5XYW5nLCBMLjwvYXV0aG9yPjxhdXRob3I+UGVuZywgTC48L2F1dGhvcj48YXV0
aG9yPkNoZW4sIEwuPC9hdXRob3I+PGF1dGhvcj5RaW4sIFkuPC9hdXRob3I+PGF1dGhvcj5aaGFv
LCBELjwvYXV0aG9yPjxhdXRob3I+VGFuLCBTLjwvYXV0aG9yPjxhdXRob3I+WWluLCBMLjwvYXV0
aG9yPjxhdXRob3I+WHUsIEouPC9hdXRob3I+PGF1dGhvcj5aaG91LCBDLjwvYXV0aG9yPjxhdXRo
b3I+SmlhbmcsIEMuPC9hdXRob3I+PGF1dGhvcj5MaXUsIEwuPC9hdXRob3I+PC9hdXRob3JzPjwv
Y29udHJpYnV0b3JzPjxhdXRoLWFkZHJlc3M+U2hlbnpoZW4gS2V5IExhYm9yYXRvcnkgb2YgUGF0
aG9nZW4gYW5kIEltbXVuaXR5LCBOYXRpb25hbCBDbGluaWNhbCBSZXNlYXJjaCBDZW50ZXIgZm9y
IEluZmVjdGlvdXMgRGlzZWFzZSwgU3RhdGUgS2V5IERpc2NpcGxpbmUgb2YgSW5mZWN0aW91cyBE
aXNlYXNlLCBTaGVuemhlbiBUaGlyZCBQZW9wbGUmYXBvcztzIEhvc3BpdGFsLCBTZWNvbmQgSG9z
cGl0YWwgQWZmaWxpYXRlZCB0byBTb3V0aGVybiBVbml2ZXJzaXR5IG9mIFNjaWVuY2UgYW5kIFRl
Y2hub2xvZ3ksIFNoZW56aGVuLCA1MTgxMTIsIENoaW5hLiB5aW5neGlhbGl1QGhvdG1haWwuY29t
LiYjeEQ7U2hlbnpoZW4gS2V5IExhYm9yYXRvcnkgb2YgUGF0aG9nZW4gYW5kIEltbXVuaXR5LCBO
YXRpb25hbCBDbGluaWNhbCBSZXNlYXJjaCBDZW50ZXIgZm9yIEluZmVjdGlvdXMgRGlzZWFzZSwg
U3RhdGUgS2V5IERpc2NpcGxpbmUgb2YgSW5mZWN0aW91cyBEaXNlYXNlLCBTaGVuemhlbiBUaGly
ZCBQZW9wbGUmYXBvcztzIEhvc3BpdGFsLCBTZWNvbmQgSG9zcGl0YWwgQWZmaWxpYXRlZCB0byBT
b3V0aGVybiBVbml2ZXJzaXR5IG9mIFNjaWVuY2UgYW5kIFRlY2hub2xvZ3ksIFNoZW56aGVuLCA1
MTgxMTIsIENoaW5hLiYjeEQ7SGVmZWkgTmF0aW9uYWwgTGFib3JhdG9yeSBmb3IgUGh5c2ljYWwg
U2NpZW5jZXMgYXQgdGhlIE1pY3Jvc2NhbGUgYW5kIFNjaG9vbCBvZiBMaWZlIFNjaWVuY2VzLCBV
bml2ZXJzaXR5IG9mIFNjaWVuY2UgYW5kIFRlY2hub2xvZ3kgb2YgQ2hpbmEsIEhlZmVpLCAyMzAw
MjcsIENoaW5hLiYjeEQ7U3RhdGUgS2V5IExhYm9yYXRvcnkgb2YgTWVkaWNhbCBNb2xlY3VsYXIg
QmlvbG9neSwgSW5zdGl0dXRlIG9mIEJhc2ljIE1lZGljYWwgU2NpZW5jZXMsIENoaW5lc2UgQWNh
ZGVteSBvZiBNZWRpY2FsIFNjaWVuY2VzLCBEZXBhcnRtZW50IG9mIEJpb2NoZW1pc3RyeSwgUGVr
aW5nIFVuaW9uIE1lZGljYWwgQ29sbGVnZSwgQmVpamluZywgMTAwMDA1LCBDaGluYS4mI3hEO0lu
c3RpdHV0ZSBvZiBNaWNyb2Jpb2xvZ3ksIENoaW5lc2UgQWNhZGVteSBvZiBTY2llbmNlcywgQmVp
amluZywgMTAwMTAxLCBDaGluYS4mI3hEO0VtZXJnZW5jZSBEZXBhcnRtZW50IFBla2luZyBVbmlv
biBNZWRpY2FsIENvbGxlZ2UgSG9zcGl0YWwsIEJlaWppbmcsIDEwMDczMSwgQ2hpbmEuJiN4RDtT
dGF0ZSBLZXkgTGFib3JhdG9yeSBvZiBNZWRpY2FsIE1vbGVjdWxhciBCaW9sb2d5LCBJbnN0aXR1
dGUgb2YgQmFzaWMgTWVkaWNhbCBTY2llbmNlcywgQ2hpbmVzZSBBY2FkZW15IG9mIE1lZGljYWwg
U2NpZW5jZXMsIERlcGFydG1lbnQgb2YgQmlvY2hlbWlzdHJ5LCBQZWtpbmcgVW5pb24gTWVkaWNh
bCBDb2xsZWdlLCBCZWlqaW5nLCAxMDAwMDUsIENoaW5hLiBqaWFuZ0BwdW1jLmVkdS5jbi4mI3hE
O1NoZW56aGVuIEtleSBMYWJvcmF0b3J5IG9mIFBhdGhvZ2VuIGFuZCBJbW11bml0eSwgTmF0aW9u
YWwgQ2xpbmljYWwgUmVzZWFyY2ggQ2VudGVyIGZvciBJbmZlY3Rpb3VzIERpc2Vhc2UsIFN0YXRl
IEtleSBEaXNjaXBsaW5lIG9mIEluZmVjdGlvdXMgRGlzZWFzZSwgU2hlbnpoZW4gVGhpcmQgUGVv
cGxlJmFwb3M7cyBIb3NwaXRhbCwgU2Vjb25kIEhvc3BpdGFsIEFmZmlsaWF0ZWQgdG8gU291dGhl
cm4gVW5pdmVyc2l0eSBvZiBTY2llbmNlIGFuZCBUZWNobm9sb2d5LCBTaGVuemhlbiwgNTE4MTEy
LCBDaGluYS4gbGl1bGVpMzMyMkBhbGl5dW4uY29tLjwvYXV0aC1hZGRyZXNzPjx0aXRsZXM+PHRp
dGxlPkNsaW5pY2FsIGFuZCBiaW9jaGVtaWNhbCBpbmRleGVzIGZyb20gMjAxOS1uQ29WIGluZmVj
dGVkIHBhdGllbnRzIGxpbmtlZCB0byB2aXJhbCBsb2FkcyBhbmQgbHVuZyBpbmp1cnk8L3RpdGxl
PjxzZWNvbmRhcnktdGl0bGU+U2NpIENoaW5hIExpZmUgU2NpPC9zZWNvbmRhcnktdGl0bGU+PC90
aXRsZXM+PHBlcmlvZGljYWw+PGZ1bGwtdGl0bGU+U2NpIENoaW5hIExpZmUgU2NpPC9mdWxsLXRp
dGxlPjwvcGVyaW9kaWNhbD48cGFnZXM+MzY0LTM3NDwvcGFnZXM+PHZvbHVtZT42Mzwvdm9sdW1l
PjxudW1iZXI+MzwvbnVtYmVyPjxlZGl0aW9uPjIwMjAvMDIvMTM8L2VkaXRpb24+PGtleXdvcmRz
PjxrZXl3b3JkPkFkdWx0PC9rZXl3b3JkPjxrZXl3b3JkPkFnZWQ8L2tleXdvcmQ+PGtleXdvcmQ+
QW5naW90ZW5zaW4gSUkvKmJsb29kPC9rZXl3b3JkPjxrZXl3b3JkPkJldGFjb3JvbmF2aXJ1cy8q
cGF0aG9nZW5pY2l0eTwva2V5d29yZD48a2V5d29yZD5CaW9tYXJrZXJzLypibG9vZDwva2V5d29y
ZD48a2V5d29yZD5CbG9vZCBDaGVtaWNhbCBBbmFseXNpczwva2V5d29yZD48a2V5d29yZD5DaGls
ZDwva2V5d29yZD48a2V5d29yZD5Db3JvbmF2aXJ1cyBJbmZlY3Rpb25zL2NvbXBsaWNhdGlvbnMv
KmRpYWdub3Npcy9wYXRob2xvZ3k8L2tleXdvcmQ+PGtleXdvcmQ+SHVtYW5zPC9rZXl3b3JkPjxr
ZXl3b3JkPipMdW5nIEluanVyeTwva2V5d29yZD48a2V5d29yZD5NYWxlPC9rZXl3b3JkPjxrZXl3
b3JkPk1pZGRsZSBBZ2VkPC9rZXl3b3JkPjxrZXl3b3JkPlBuZXVtb25pYSwgVmlyYWwvY29tcGxp
Y2F0aW9ucy9kaWFnbm9zaXMvKmV0aW9sb2d5L3BhdGhvbG9neTwva2V5d29yZD48a2V5d29yZD5S
ZXNwaXJhdG9yeSBEaXN0cmVzcyBTeW5kcm9tZSwgQWR1bHQvKmV0aW9sb2d5PC9rZXl3b3JkPjxr
ZXl3b3JkPlNldmVyaXR5IG9mIElsbG5lc3MgSW5kZXg8L2tleXdvcmQ+PGtleXdvcmQ+KlZpcmFs
IExvYWQ8L2tleXdvcmQ+PGtleXdvcmQ+KjIwMTktbkNvVjwva2V5d29yZD48a2V5d29yZD4qYXJk
czwva2V5d29yZD48a2V5d29yZD4qQW5naW90ZW5zaW4gSUk8L2tleXdvcmQ+PC9rZXl3b3Jkcz48
ZGF0ZXM+PHllYXI+MjAyMDwveWVhcj48cHViLWRhdGVzPjxkYXRlPk1hcjwvZGF0ZT48L3B1Yi1k
YXRlcz48L2RhdGVzPjxpc2JuPjE4NjktMTg4OSAoRWxlY3Ryb25pYykmI3hEOzE2NzQtNzMwNSAo
TGlua2luZyk8L2lzYm4+PGFjY2Vzc2lvbi1udW0+MzIwNDgxNjM8L2FjY2Vzc2lvbi1udW0+PHVy
bHM+PHJlbGF0ZWQtdXJscz48dXJsPmh0dHBzOi8vd3d3Lm5jYmkubmxtLm5paC5nb3YvcHVibWVk
LzMyMDQ4MTYzPC91cmw+PC9yZWxhdGVkLXVybHM+PC91cmxzPjxjdXN0b20yPlBNQzcwODg1NjY8
L2N1c3RvbTI+PGVsZWN0cm9uaWMtcmVzb3VyY2UtbnVtPjEwLjEwMDcvczExNDI3LTAyMC0xNjQz
LTg8L2VsZWN0cm9uaWMtcmVzb3VyY2UtbnVtPjwvcmVjb3JkPjwvQ2l0ZT48L0VuZE5vdGU+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dW0+MzM8L1JlY051bT48RGlzcGxheVRleHQ+PHN0eWxlIGZhY2U9InN1cGVyc2NyaXB0Ij40Mjwv
c3R5bGU+PC9EaXNwbGF5VGV4dD48cmVjb3JkPjxyZWMtbnVtYmVyPjMzPC9yZWMtbnVtYmVyPjxm
b3JlaWduLWtleXM+PGtleSBhcHA9IkVOIiBkYi1pZD0iZXd0OXNkZDk5cHhhOXZld3p3YnZ6djUy
eGYyMnJleHNwOTlmIiB0aW1lc3RhbXA9IjE2MDI1NTUyOTMiPjMzPC9rZXk+PC9mb3JlaWduLWtl
eXM+PHJlZi10eXBlIG5hbWU9IkpvdXJuYWwgQXJ0aWNsZSI+MTc8L3JlZi10eXBlPjxjb250cmli
dXRvcnM+PGF1dGhvcnM+PGF1dGhvcj5MaXUsIFkuPC9hdXRob3I+PGF1dGhvcj5ZYW5nLCBZLjwv
YXV0aG9yPjxhdXRob3I+WmhhbmcsIEMuPC9hdXRob3I+PGF1dGhvcj5IdWFuZywgRi48L2F1dGhv
cj48YXV0aG9yPldhbmcsIEYuPC9hdXRob3I+PGF1dGhvcj5ZdWFuLCBKLjwvYXV0aG9yPjxhdXRo
b3I+V2FuZywgWi48L2F1dGhvcj48YXV0aG9yPkxpLCBKLjwvYXV0aG9yPjxhdXRob3I+TGksIEou
PC9hdXRob3I+PGF1dGhvcj5GZW5nLCBDLjwvYXV0aG9yPjxhdXRob3I+WmhhbmcsIFouPC9hdXRo
b3I+PGF1dGhvcj5XYW5nLCBMLjwvYXV0aG9yPjxhdXRob3I+UGVuZywgTC48L2F1dGhvcj48YXV0
aG9yPkNoZW4sIEwuPC9hdXRob3I+PGF1dGhvcj5RaW4sIFkuPC9hdXRob3I+PGF1dGhvcj5aaGFv
LCBELjwvYXV0aG9yPjxhdXRob3I+VGFuLCBTLjwvYXV0aG9yPjxhdXRob3I+WWluLCBMLjwvYXV0
aG9yPjxhdXRob3I+WHUsIEouPC9hdXRob3I+PGF1dGhvcj5aaG91LCBDLjwvYXV0aG9yPjxhdXRo
b3I+SmlhbmcsIEMuPC9hdXRob3I+PGF1dGhvcj5MaXUsIEwuPC9hdXRob3I+PC9hdXRob3JzPjwv
Y29udHJpYnV0b3JzPjxhdXRoLWFkZHJlc3M+U2hlbnpoZW4gS2V5IExhYm9yYXRvcnkgb2YgUGF0
aG9nZW4gYW5kIEltbXVuaXR5LCBOYXRpb25hbCBDbGluaWNhbCBSZXNlYXJjaCBDZW50ZXIgZm9y
IEluZmVjdGlvdXMgRGlzZWFzZSwgU3RhdGUgS2V5IERpc2NpcGxpbmUgb2YgSW5mZWN0aW91cyBE
aXNlYXNlLCBTaGVuemhlbiBUaGlyZCBQZW9wbGUmYXBvcztzIEhvc3BpdGFsLCBTZWNvbmQgSG9z
cGl0YWwgQWZmaWxpYXRlZCB0byBTb3V0aGVybiBVbml2ZXJzaXR5IG9mIFNjaWVuY2UgYW5kIFRl
Y2hub2xvZ3ksIFNoZW56aGVuLCA1MTgxMTIsIENoaW5hLiB5aW5neGlhbGl1QGhvdG1haWwuY29t
LiYjeEQ7U2hlbnpoZW4gS2V5IExhYm9yYXRvcnkgb2YgUGF0aG9nZW4gYW5kIEltbXVuaXR5LCBO
YXRpb25hbCBDbGluaWNhbCBSZXNlYXJjaCBDZW50ZXIgZm9yIEluZmVjdGlvdXMgRGlzZWFzZSwg
U3RhdGUgS2V5IERpc2NpcGxpbmUgb2YgSW5mZWN0aW91cyBEaXNlYXNlLCBTaGVuemhlbiBUaGly
ZCBQZW9wbGUmYXBvcztzIEhvc3BpdGFsLCBTZWNvbmQgSG9zcGl0YWwgQWZmaWxpYXRlZCB0byBT
b3V0aGVybiBVbml2ZXJzaXR5IG9mIFNjaWVuY2UgYW5kIFRlY2hub2xvZ3ksIFNoZW56aGVuLCA1
MTgxMTIsIENoaW5hLiYjeEQ7SGVmZWkgTmF0aW9uYWwgTGFib3JhdG9yeSBmb3IgUGh5c2ljYWwg
U2NpZW5jZXMgYXQgdGhlIE1pY3Jvc2NhbGUgYW5kIFNjaG9vbCBvZiBMaWZlIFNjaWVuY2VzLCBV
bml2ZXJzaXR5IG9mIFNjaWVuY2UgYW5kIFRlY2hub2xvZ3kgb2YgQ2hpbmEsIEhlZmVpLCAyMzAw
MjcsIENoaW5hLiYjeEQ7U3RhdGUgS2V5IExhYm9yYXRvcnkgb2YgTWVkaWNhbCBNb2xlY3VsYXIg
QmlvbG9neSwgSW5zdGl0dXRlIG9mIEJhc2ljIE1lZGljYWwgU2NpZW5jZXMsIENoaW5lc2UgQWNh
ZGVteSBvZiBNZWRpY2FsIFNjaWVuY2VzLCBEZXBhcnRtZW50IG9mIEJpb2NoZW1pc3RyeSwgUGVr
aW5nIFVuaW9uIE1lZGljYWwgQ29sbGVnZSwgQmVpamluZywgMTAwMDA1LCBDaGluYS4mI3hEO0lu
c3RpdHV0ZSBvZiBNaWNyb2Jpb2xvZ3ksIENoaW5lc2UgQWNhZGVteSBvZiBTY2llbmNlcywgQmVp
amluZywgMTAwMTAxLCBDaGluYS4mI3hEO0VtZXJnZW5jZSBEZXBhcnRtZW50IFBla2luZyBVbmlv
biBNZWRpY2FsIENvbGxlZ2UgSG9zcGl0YWwsIEJlaWppbmcsIDEwMDczMSwgQ2hpbmEuJiN4RDtT
dGF0ZSBLZXkgTGFib3JhdG9yeSBvZiBNZWRpY2FsIE1vbGVjdWxhciBCaW9sb2d5LCBJbnN0aXR1
dGUgb2YgQmFzaWMgTWVkaWNhbCBTY2llbmNlcywgQ2hpbmVzZSBBY2FkZW15IG9mIE1lZGljYWwg
U2NpZW5jZXMsIERlcGFydG1lbnQgb2YgQmlvY2hlbWlzdHJ5LCBQZWtpbmcgVW5pb24gTWVkaWNh
bCBDb2xsZWdlLCBCZWlqaW5nLCAxMDAwMDUsIENoaW5hLiBqaWFuZ0BwdW1jLmVkdS5jbi4mI3hE
O1NoZW56aGVuIEtleSBMYWJvcmF0b3J5IG9mIFBhdGhvZ2VuIGFuZCBJbW11bml0eSwgTmF0aW9u
YWwgQ2xpbmljYWwgUmVzZWFyY2ggQ2VudGVyIGZvciBJbmZlY3Rpb3VzIERpc2Vhc2UsIFN0YXRl
IEtleSBEaXNjaXBsaW5lIG9mIEluZmVjdGlvdXMgRGlzZWFzZSwgU2hlbnpoZW4gVGhpcmQgUGVv
cGxlJmFwb3M7cyBIb3NwaXRhbCwgU2Vjb25kIEhvc3BpdGFsIEFmZmlsaWF0ZWQgdG8gU291dGhl
cm4gVW5pdmVyc2l0eSBvZiBTY2llbmNlIGFuZCBUZWNobm9sb2d5LCBTaGVuemhlbiwgNTE4MTEy
LCBDaGluYS4gbGl1bGVpMzMyMkBhbGl5dW4uY29tLjwvYXV0aC1hZGRyZXNzPjx0aXRsZXM+PHRp
dGxlPkNsaW5pY2FsIGFuZCBiaW9jaGVtaWNhbCBpbmRleGVzIGZyb20gMjAxOS1uQ29WIGluZmVj
dGVkIHBhdGllbnRzIGxpbmtlZCB0byB2aXJhbCBsb2FkcyBhbmQgbHVuZyBpbmp1cnk8L3RpdGxl
PjxzZWNvbmRhcnktdGl0bGU+U2NpIENoaW5hIExpZmUgU2NpPC9zZWNvbmRhcnktdGl0bGU+PC90
aXRsZXM+PHBlcmlvZGljYWw+PGZ1bGwtdGl0bGU+U2NpIENoaW5hIExpZmUgU2NpPC9mdWxsLXRp
dGxlPjwvcGVyaW9kaWNhbD48cGFnZXM+MzY0LTM3NDwvcGFnZXM+PHZvbHVtZT42Mzwvdm9sdW1l
PjxudW1iZXI+MzwvbnVtYmVyPjxlZGl0aW9uPjIwMjAvMDIvMTM8L2VkaXRpb24+PGtleXdvcmRz
PjxrZXl3b3JkPkFkdWx0PC9rZXl3b3JkPjxrZXl3b3JkPkFnZWQ8L2tleXdvcmQ+PGtleXdvcmQ+
QW5naW90ZW5zaW4gSUkvKmJsb29kPC9rZXl3b3JkPjxrZXl3b3JkPkJldGFjb3JvbmF2aXJ1cy8q
cGF0aG9nZW5pY2l0eTwva2V5d29yZD48a2V5d29yZD5CaW9tYXJrZXJzLypibG9vZDwva2V5d29y
ZD48a2V5d29yZD5CbG9vZCBDaGVtaWNhbCBBbmFseXNpczwva2V5d29yZD48a2V5d29yZD5DaGls
ZDwva2V5d29yZD48a2V5d29yZD5Db3JvbmF2aXJ1cyBJbmZlY3Rpb25zL2NvbXBsaWNhdGlvbnMv
KmRpYWdub3Npcy9wYXRob2xvZ3k8L2tleXdvcmQ+PGtleXdvcmQ+SHVtYW5zPC9rZXl3b3JkPjxr
ZXl3b3JkPipMdW5nIEluanVyeTwva2V5d29yZD48a2V5d29yZD5NYWxlPC9rZXl3b3JkPjxrZXl3
b3JkPk1pZGRsZSBBZ2VkPC9rZXl3b3JkPjxrZXl3b3JkPlBuZXVtb25pYSwgVmlyYWwvY29tcGxp
Y2F0aW9ucy9kaWFnbm9zaXMvKmV0aW9sb2d5L3BhdGhvbG9neTwva2V5d29yZD48a2V5d29yZD5S
ZXNwaXJhdG9yeSBEaXN0cmVzcyBTeW5kcm9tZSwgQWR1bHQvKmV0aW9sb2d5PC9rZXl3b3JkPjxr
ZXl3b3JkPlNldmVyaXR5IG9mIElsbG5lc3MgSW5kZXg8L2tleXdvcmQ+PGtleXdvcmQ+KlZpcmFs
IExvYWQ8L2tleXdvcmQ+PGtleXdvcmQ+KjIwMTktbkNvVjwva2V5d29yZD48a2V5d29yZD4qYXJk
czwva2V5d29yZD48a2V5d29yZD4qQW5naW90ZW5zaW4gSUk8L2tleXdvcmQ+PC9rZXl3b3Jkcz48
ZGF0ZXM+PHllYXI+MjAyMDwveWVhcj48cHViLWRhdGVzPjxkYXRlPk1hcjwvZGF0ZT48L3B1Yi1k
YXRlcz48L2RhdGVzPjxpc2JuPjE4NjktMTg4OSAoRWxlY3Ryb25pYykmI3hEOzE2NzQtNzMwNSAo
TGlua2luZyk8L2lzYm4+PGFjY2Vzc2lvbi1udW0+MzIwNDgxNjM8L2FjY2Vzc2lvbi1udW0+PHVy
bHM+PHJlbGF0ZWQtdXJscz48dXJsPmh0dHBzOi8vd3d3Lm5jYmkubmxtLm5paC5nb3YvcHVibWVk
LzMyMDQ4MTYzPC91cmw+PC9yZWxhdGVkLXVybHM+PC91cmxzPjxjdXN0b20yPlBNQzcwODg1NjY8
L2N1c3RvbTI+PGVsZWN0cm9uaWMtcmVzb3VyY2UtbnVtPjEwLjEwMDcvczExNDI3LTAyMC0xNjQz
LTg8L2VsZWN0cm9uaWMtcmVzb3VyY2UtbnVtPjwvcmVjb3JkPjwvQ2l0ZT48L0VuZE5vdGU+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1E53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7D45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D1D3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B2D2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40FC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29F3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53.67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5C40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2D32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FE51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8C1A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DD4B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AD85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DC66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54F5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6D1125" w14:textId="1B246FF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D63437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384BB5" w14:textId="3972A54D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Kui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dW0+MzQ8L1JlY051bT48RGlzcGxheVRleHQ+PHN0eWxlIGZhY2U9InN1cGVyc2NyaXB0Ij40Mzwv
c3R5bGU+PC9EaXNwbGF5VGV4dD48cmVjb3JkPjxyZWMtbnVtYmVyPjM0PC9yZWMtbnVtYmVyPjxm
b3JlaWduLWtleXM+PGtleSBhcHA9IkVOIiBkYi1pZD0iZXd0OXNkZDk5cHhhOXZld3p3YnZ6djUy
eGYyMnJleHNwOTlmIiB0aW1lc3RhbXA9IjE2MDI1NTUzMzkiPjM0PC9rZXk+PC9mb3JlaWduLWtl
eXM+PHJlZi10eXBlIG5hbWU9IkpvdXJuYWwgQXJ0aWNsZSI+MTc8L3JlZi10eXBlPjxjb250cmli
dXRvcnM+PGF1dGhvcnM+PGF1dGhvcj5MaXUsIEsuPC9hdXRob3I+PGF1dGhvcj5GYW5nLCBZLiBZ
LjwvYXV0aG9yPjxhdXRob3I+RGVuZywgWS48L2F1dGhvcj48YXV0aG9yPkxpdSwgVy48L2F1dGhv
cj48YXV0aG9yPldhbmcsIE0uIEYuPC9hdXRob3I+PGF1dGhvcj5NYSwgSi4gUC48L2F1dGhvcj48
YXV0aG9yPlhpYW8sIFcuPC9hdXRob3I+PGF1dGhvcj5XYW5nLCBZLiBOLjwvYXV0aG9yPjxhdXRo
b3I+WmhvbmcsIE0uIEguPC9hdXRob3I+PGF1dGhvcj5MaSwgQy4gSC48L2F1dGhvcj48YXV0aG9y
PkxpLCBHLiBDLjwvYXV0aG9yPjxhdXRob3I+TGl1LCBILiBHLjwvYXV0aG9yPjwvYXV0aG9ycz48
L2NvbnRyaWJ1dG9ycz48YXV0aC1hZGRyZXNzPkRlcGFydG1lbnQgb2YgUmVzcGlyYXRvcnkgYW5k
IENyaXRpY2FsIENhcmUgTWVkaWNpbmUsIFRvbmdqaSBIb3NwaXRhbCwgVG9uZ2ppIE1lZGljYWwg
Q29sbGVnZSwgSHVhemhvbmcgVW5pdmVyc2l0eSBvZiBTY2llbmNlIGFuZCBUZWNobm9sb2d5LCBX
dWhhbiwgSHViZWkgNDMwMDMwLCBDaGluYS4mI3hEO0RlcGFydG1lbnQgb2YgUmVzcGlyYXRvcnkg
YW5kIENyaXRpY2FsIENhcmUgTWVkaWNpbmUsIFRoZSBDZW50cmFsIEhvc3BpdGFsIG9mIFd1aGFu
LCBUb25namkgTWVkaWNhbCBDb2xsZWdlLCBIdWF6aG9uZyBVbml2ZXJzaXR5IG9mIFNjaWVuY2Ug
YW5kIFRlY2hub2xvZ3ksIFd1aGFuLCBIdWJlaSA0MzAwMzAsIENoaW5hLiYjeEQ7RGVwYXJ0bWVu
dCBvZiBSZXNwaXJhdG9yeSBhbmQgQ3JpdGljYWwgQ2FyZSBNZWRpY2luZSwgVGFpaGUgSG9zcGl0
YWwsIEFmZmlsaWF0ZWQgSG9zcGl0YWwgb2YgSHViZWkgVW5pdmVyc2l0eSBvZiBNZWRpY2luZSwg
U2hpeWFuLCBIdWJlaSA0NDIwMDAsIENoaW5hLiYjeEQ7RGVwYXJ0bWVudCBvZiBSZXNwaXJhdG9y
eSBhbmQgQ3JpdGljYWwgQ2FyZSBNZWRpY2luZSwgSmluZ3pob3UgQ2VudHJhbCBIb3NwaXRhbCwg
SmluZ3pob3UsIEh1YmVpIDQzNDAyMCwgQ2hpbmEuJiN4RDtEZXBhcnRtZW50IG9mIFJlc3BpcmF0
b3J5IGFuZCBDcml0aWNhbCBDYXJlIE1lZGljaW5lLCBUaGUgRmlyc3QgUGVvcGxlJmFwb3M7cyBI
b3NwaXRhbCBvZiBKaW5nemhvdSwgSmluZ3pob3UsIEh1YmVpIDQzNDAwMCwgQ2hpbmEuJiN4RDtE
ZXBhcnRtZW50IG9mIFJlc3BpcmF0b3J5IGFuZCBDcml0aWNhbCBDYXJlIE1lZGljaW5lLCBUaGUg
UGVvcGxlJmFwb3M7cyBIb3NwaXRhbCBvZiBDaGluYSBUaHJlZSBHb3JnZXMgVW5pdmVyc2l0eSwg
VGhlIEZpcnN0IFBlb3BsZSZhcG9zO3MgSG9zcGl0YWwgb2YgWWljaGFuZywgWWljaGFuZywgSHVi
ZWkgNDQzMDAwLCBDaGluYS4mI3hEO0RlcGFydG1lbnQgb2YgUmVzcGlyYXRvcnkgYW5kIENyaXRp
Y2FsIENhcmUgTWVkaWNpbmUsIFhpYW9nYW4gSG9zcGl0YWwgQWZmaWxpYXRlZCB0byBXdWhhbiBV
bml2ZXJzaXR5IG9mIFNjaWVuY2UgYW5kIFRlY2hub2xvZ3ksIFRoZSBDZW50cmFsIEhvc3BpdGFs
IG9mIFhpYW9nYW4sIFhpYW9nYW4sIEh1YmVpIDQzMjEwMCwgQ2hpbmEuJiN4RDtEZXBhcnRtZW50
IG9mIFJlc3BpcmF0b3J5IGFuZCBDcml0aWNhbCBDYXJlIE1lZGljaW5lLCBUaGUgU2l4dGggSG9z
cGl0YWwgb2YgV3VoYW4sIEppYW5naGFuIFVuaXZlcnNpdHksIFd1aGFuLCBIdWJlaSA0MzAwMTUs
IENoaW5hLiYjeEQ7RGVwYXJ0bWVudCBvZiBSZXNwaXJhdG9yeSBhbmQgQ3JpdGljYWwgQ2FyZSBN
ZWRpY2luZSwgVGhlIENlbnRyYWwgSG9zcGl0YWwgb2YgRW5zaGkgVHVqaWEgYW5kIE1pYW8gQXV0
b25tb3VzIFByZWZlY3R1cmUsIEVuc2hpIENsaW5pY2FsIENvbGxlZ2Ugb2YgV3VoYW4gVW5pdmVy
c2l0eSwgRW5zaGkgVHVqaWEgYW5kIE1pYW8gQXV0b25vbW91cyBQcmVmZWN0dXJlLCBIdWJlaSA0
NDUwMDAsIENoaW5hLjwvYXV0aC1hZGRyZXNzPjx0aXRsZXM+PHRpdGxlPkNsaW5pY2FsIGNoYXJh
Y3RlcmlzdGljcyBvZiBub3ZlbCBjb3JvbmF2aXJ1cyBjYXNlcyBpbiB0ZXJ0aWFyeSBob3NwaXRh
bHMgaW4gSHViZWkgUHJvdmluY2U8L3RpdGxlPjxzZWNvbmRhcnktdGl0bGU+Q2hpbiBNZWQgSiAo
RW5nbCk8L3NlY29uZGFyeS10aXRsZT48L3RpdGxlcz48cGVyaW9kaWNhbD48ZnVsbC10aXRsZT5D
aGluIE1lZCBKIChFbmdsKTwvZnVsbC10aXRsZT48L3BlcmlvZGljYWw+PHBhZ2VzPjEwMjUtMTAz
MTwvcGFnZXM+PHZvbHVtZT4xMzM8L3ZvbHVtZT48bnVtYmVyPjk8L251bWJlcj48ZWRpdGlvbj4y
MDIwLzAyLzEyPC9lZGl0aW9uPjxrZXl3b3Jkcz48a2V5d29yZD5BZHVsdDwva2V5d29yZD48a2V5
d29yZD5BZ2VkPC9rZXl3b3JkPjxrZXl3b3JkPkFnZWQsIDgwIGFuZCBvdmVyPC9rZXl3b3JkPjxr
ZXl3b3JkPipCZXRhY29yb25hdmlydXM8L2tleXdvcmQ+PGtleXdvcmQ+Q2hpbmE8L2tleXdvcmQ+
PGtleXdvcmQ+KkNvcm9uYXZpcnVzIEluZmVjdGlvbnMvY29tcGxpY2F0aW9ucy9kaWFnbm9zdGlj
IGltYWdpbmc8L2tleXdvcmQ+PGtleXdvcmQ+RmVtYWxlPC9rZXl3b3JkPjxrZXl3b3JkPkZldmVy
L2V0aW9sb2d5PC9rZXl3b3JkPjxrZXl3b3JkPkh1bWFuczwva2V5d29yZD48a2V5d29yZD5NYWxl
PC9rZXl3b3JkPjxrZXl3b3JkPk1pZGRsZSBBZ2VkPC9rZXl3b3JkPjxrZXl3b3JkPipQYW5kZW1p
Y3M8L2tleXdvcmQ+PGtleXdvcmQ+KlBuZXVtb25pYSwgVmlyYWwvY29tcGxpY2F0aW9ucy9kaWFn
bm9zdGljIGltYWdpbmc8L2tleXdvcmQ+PGtleXdvcmQ+VGVydGlhcnkgQ2FyZSBDZW50ZXJzPC9r
ZXl3b3JkPjxrZXl3b3JkPlRvbW9ncmFwaHksIFgtUmF5IENvbXB1dGVkPC9rZXl3b3JkPjxrZXl3
b3JkPllvdW5nIEFkdWx0PC9rZXl3b3JkPjwva2V5d29yZHM+PGRhdGVzPjx5ZWFyPjIwMjA8L3ll
YXI+PHB1Yi1kYXRlcz48ZGF0ZT5NYXkgNTwvZGF0ZT48L3B1Yi1kYXRlcz48L2RhdGVzPjxpc2Ju
PjI1NDItNTY0MSAoRWxlY3Ryb25pYykmI3hEOzAzNjYtNjk5OSAoTGlua2luZyk8L2lzYm4+PGFj
Y2Vzc2lvbi1udW0+MzIwNDQ4MTQ8L2FjY2Vzc2lvbi1udW0+PHVybHM+PHJlbGF0ZWQtdXJscz48
dXJsPmh0dHBzOi8vd3d3Lm5jYmkubmxtLm5paC5nb3YvcHVibWVkLzMyMDQ0ODE0PC91cmw+PC9y
ZWxhdGVkLXVybHM+PC91cmxzPjxjdXN0b20yPlBNQzcxNDcyNzc8L2N1c3RvbTI+PGVsZWN0cm9u
aWMtcmVzb3VyY2UtbnVtPjEwLjEwOTcvQ005LjAwMDAwMDAwMDAwMDA3NDQ8L2VsZWN0cm9uaWMt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dW0+MzQ8L1JlY051bT48RGlzcGxheVRleHQ+PHN0eWxlIGZhY2U9InN1cGVyc2NyaXB0Ij40Mzwv
c3R5bGU+PC9EaXNwbGF5VGV4dD48cmVjb3JkPjxyZWMtbnVtYmVyPjM0PC9yZWMtbnVtYmVyPjxm
b3JlaWduLWtleXM+PGtleSBhcHA9IkVOIiBkYi1pZD0iZXd0OXNkZDk5cHhhOXZld3p3YnZ6djUy
eGYyMnJleHNwOTlmIiB0aW1lc3RhbXA9IjE2MDI1NTUzMzkiPjM0PC9rZXk+PC9mb3JlaWduLWtl
eXM+PHJlZi10eXBlIG5hbWU9IkpvdXJuYWwgQXJ0aWNsZSI+MTc8L3JlZi10eXBlPjxjb250cmli
dXRvcnM+PGF1dGhvcnM+PGF1dGhvcj5MaXUsIEsuPC9hdXRob3I+PGF1dGhvcj5GYW5nLCBZLiBZ
LjwvYXV0aG9yPjxhdXRob3I+RGVuZywgWS48L2F1dGhvcj48YXV0aG9yPkxpdSwgVy48L2F1dGhv
cj48YXV0aG9yPldhbmcsIE0uIEYuPC9hdXRob3I+PGF1dGhvcj5NYSwgSi4gUC48L2F1dGhvcj48
YXV0aG9yPlhpYW8sIFcuPC9hdXRob3I+PGF1dGhvcj5XYW5nLCBZLiBOLjwvYXV0aG9yPjxhdXRo
b3I+WmhvbmcsIE0uIEguPC9hdXRob3I+PGF1dGhvcj5MaSwgQy4gSC48L2F1dGhvcj48YXV0aG9y
PkxpLCBHLiBDLjwvYXV0aG9yPjxhdXRob3I+TGl1LCBILiBHLjwvYXV0aG9yPjwvYXV0aG9ycz48
L2NvbnRyaWJ1dG9ycz48YXV0aC1hZGRyZXNzPkRlcGFydG1lbnQgb2YgUmVzcGlyYXRvcnkgYW5k
IENyaXRpY2FsIENhcmUgTWVkaWNpbmUsIFRvbmdqaSBIb3NwaXRhbCwgVG9uZ2ppIE1lZGljYWwg
Q29sbGVnZSwgSHVhemhvbmcgVW5pdmVyc2l0eSBvZiBTY2llbmNlIGFuZCBUZWNobm9sb2d5LCBX
dWhhbiwgSHViZWkgNDMwMDMwLCBDaGluYS4mI3hEO0RlcGFydG1lbnQgb2YgUmVzcGlyYXRvcnkg
YW5kIENyaXRpY2FsIENhcmUgTWVkaWNpbmUsIFRoZSBDZW50cmFsIEhvc3BpdGFsIG9mIFd1aGFu
LCBUb25namkgTWVkaWNhbCBDb2xsZWdlLCBIdWF6aG9uZyBVbml2ZXJzaXR5IG9mIFNjaWVuY2Ug
YW5kIFRlY2hub2xvZ3ksIFd1aGFuLCBIdWJlaSA0MzAwMzAsIENoaW5hLiYjeEQ7RGVwYXJ0bWVu
dCBvZiBSZXNwaXJhdG9yeSBhbmQgQ3JpdGljYWwgQ2FyZSBNZWRpY2luZSwgVGFpaGUgSG9zcGl0
YWwsIEFmZmlsaWF0ZWQgSG9zcGl0YWwgb2YgSHViZWkgVW5pdmVyc2l0eSBvZiBNZWRpY2luZSwg
U2hpeWFuLCBIdWJlaSA0NDIwMDAsIENoaW5hLiYjeEQ7RGVwYXJ0bWVudCBvZiBSZXNwaXJhdG9y
eSBhbmQgQ3JpdGljYWwgQ2FyZSBNZWRpY2luZSwgSmluZ3pob3UgQ2VudHJhbCBIb3NwaXRhbCwg
SmluZ3pob3UsIEh1YmVpIDQzNDAyMCwgQ2hpbmEuJiN4RDtEZXBhcnRtZW50IG9mIFJlc3BpcmF0
b3J5IGFuZCBDcml0aWNhbCBDYXJlIE1lZGljaW5lLCBUaGUgRmlyc3QgUGVvcGxlJmFwb3M7cyBI
b3NwaXRhbCBvZiBKaW5nemhvdSwgSmluZ3pob3UsIEh1YmVpIDQzNDAwMCwgQ2hpbmEuJiN4RDtE
ZXBhcnRtZW50IG9mIFJlc3BpcmF0b3J5IGFuZCBDcml0aWNhbCBDYXJlIE1lZGljaW5lLCBUaGUg
UGVvcGxlJmFwb3M7cyBIb3NwaXRhbCBvZiBDaGluYSBUaHJlZSBHb3JnZXMgVW5pdmVyc2l0eSwg
VGhlIEZpcnN0IFBlb3BsZSZhcG9zO3MgSG9zcGl0YWwgb2YgWWljaGFuZywgWWljaGFuZywgSHVi
ZWkgNDQzMDAwLCBDaGluYS4mI3hEO0RlcGFydG1lbnQgb2YgUmVzcGlyYXRvcnkgYW5kIENyaXRp
Y2FsIENhcmUgTWVkaWNpbmUsIFhpYW9nYW4gSG9zcGl0YWwgQWZmaWxpYXRlZCB0byBXdWhhbiBV
bml2ZXJzaXR5IG9mIFNjaWVuY2UgYW5kIFRlY2hub2xvZ3ksIFRoZSBDZW50cmFsIEhvc3BpdGFs
IG9mIFhpYW9nYW4sIFhpYW9nYW4sIEh1YmVpIDQzMjEwMCwgQ2hpbmEuJiN4RDtEZXBhcnRtZW50
IG9mIFJlc3BpcmF0b3J5IGFuZCBDcml0aWNhbCBDYXJlIE1lZGljaW5lLCBUaGUgU2l4dGggSG9z
cGl0YWwgb2YgV3VoYW4sIEppYW5naGFuIFVuaXZlcnNpdHksIFd1aGFuLCBIdWJlaSA0MzAwMTUs
IENoaW5hLiYjeEQ7RGVwYXJ0bWVudCBvZiBSZXNwaXJhdG9yeSBhbmQgQ3JpdGljYWwgQ2FyZSBN
ZWRpY2luZSwgVGhlIENlbnRyYWwgSG9zcGl0YWwgb2YgRW5zaGkgVHVqaWEgYW5kIE1pYW8gQXV0
b25tb3VzIFByZWZlY3R1cmUsIEVuc2hpIENsaW5pY2FsIENvbGxlZ2Ugb2YgV3VoYW4gVW5pdmVy
c2l0eSwgRW5zaGkgVHVqaWEgYW5kIE1pYW8gQXV0b25vbW91cyBQcmVmZWN0dXJlLCBIdWJlaSA0
NDUwMDAsIENoaW5hLjwvYXV0aC1hZGRyZXNzPjx0aXRsZXM+PHRpdGxlPkNsaW5pY2FsIGNoYXJh
Y3RlcmlzdGljcyBvZiBub3ZlbCBjb3JvbmF2aXJ1cyBjYXNlcyBpbiB0ZXJ0aWFyeSBob3NwaXRh
bHMgaW4gSHViZWkgUHJvdmluY2U8L3RpdGxlPjxzZWNvbmRhcnktdGl0bGU+Q2hpbiBNZWQgSiAo
RW5nbCk8L3NlY29uZGFyeS10aXRsZT48L3RpdGxlcz48cGVyaW9kaWNhbD48ZnVsbC10aXRsZT5D
aGluIE1lZCBKIChFbmdsKTwvZnVsbC10aXRsZT48L3BlcmlvZGljYWw+PHBhZ2VzPjEwMjUtMTAz
MTwvcGFnZXM+PHZvbHVtZT4xMzM8L3ZvbHVtZT48bnVtYmVyPjk8L251bWJlcj48ZWRpdGlvbj4y
MDIwLzAyLzEyPC9lZGl0aW9uPjxrZXl3b3Jkcz48a2V5d29yZD5BZHVsdDwva2V5d29yZD48a2V5
d29yZD5BZ2VkPC9rZXl3b3JkPjxrZXl3b3JkPkFnZWQsIDgwIGFuZCBvdmVyPC9rZXl3b3JkPjxr
ZXl3b3JkPipCZXRhY29yb25hdmlydXM8L2tleXdvcmQ+PGtleXdvcmQ+Q2hpbmE8L2tleXdvcmQ+
PGtleXdvcmQ+KkNvcm9uYXZpcnVzIEluZmVjdGlvbnMvY29tcGxpY2F0aW9ucy9kaWFnbm9zdGlj
IGltYWdpbmc8L2tleXdvcmQ+PGtleXdvcmQ+RmVtYWxlPC9rZXl3b3JkPjxrZXl3b3JkPkZldmVy
L2V0aW9sb2d5PC9rZXl3b3JkPjxrZXl3b3JkPkh1bWFuczwva2V5d29yZD48a2V5d29yZD5NYWxl
PC9rZXl3b3JkPjxrZXl3b3JkPk1pZGRsZSBBZ2VkPC9rZXl3b3JkPjxrZXl3b3JkPipQYW5kZW1p
Y3M8L2tleXdvcmQ+PGtleXdvcmQ+KlBuZXVtb25pYSwgVmlyYWwvY29tcGxpY2F0aW9ucy9kaWFn
bm9zdGljIGltYWdpbmc8L2tleXdvcmQ+PGtleXdvcmQ+VGVydGlhcnkgQ2FyZSBDZW50ZXJzPC9r
ZXl3b3JkPjxrZXl3b3JkPlRvbW9ncmFwaHksIFgtUmF5IENvbXB1dGVkPC9rZXl3b3JkPjxrZXl3
b3JkPllvdW5nIEFkdWx0PC9rZXl3b3JkPjwva2V5d29yZHM+PGRhdGVzPjx5ZWFyPjIwMjA8L3ll
YXI+PHB1Yi1kYXRlcz48ZGF0ZT5NYXkgNTwvZGF0ZT48L3B1Yi1kYXRlcz48L2RhdGVzPjxpc2Ju
PjI1NDItNTY0MSAoRWxlY3Ryb25pYykmI3hEOzAzNjYtNjk5OSAoTGlua2luZyk8L2lzYm4+PGFj
Y2Vzc2lvbi1udW0+MzIwNDQ4MTQ8L2FjY2Vzc2lvbi1udW0+PHVybHM+PHJlbGF0ZWQtdXJscz48
dXJsPmh0dHBzOi8vd3d3Lm5jYmkubmxtLm5paC5nb3YvcHVibWVkLzMyMDQ0ODE0PC91cmw+PC9y
ZWxhdGVkLXVybHM+PC91cmxzPjxjdXN0b20yPlBNQzcxNDcyNzc8L2N1c3RvbTI+PGVsZWN0cm9u
aWMtcmVzb3VyY2UtbnVtPjEwLjEwOTcvQ005LjAwMDAwMDAwMDAwMDA3NDQ8L2VsZWN0cm9uaWMt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BD1D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1A9F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77A4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E1CC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2019/12/30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7224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E0E2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4DD5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1037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1CA0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5293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7.3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0473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C47C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E3D9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1.5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2B05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7BFB43" w14:textId="51585A2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A10E57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1ECA2C" w14:textId="426552E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Ren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PEVuZE5vdGU+PENpdGU+PEF1dGhvcj5SZW48L0F1dGhvcj48WWVhcj4yMDIwPC9ZZWFyPjxSZWNO
dW0+MzU8L1JlY051bT48RGlzcGxheVRleHQ+PHN0eWxlIGZhY2U9InN1cGVyc2NyaXB0Ij40NDwv
c3R5bGU+PC9EaXNwbGF5VGV4dD48cmVjb3JkPjxyZWMtbnVtYmVyPjM1PC9yZWMtbnVtYmVyPjxm
b3JlaWduLWtleXM+PGtleSBhcHA9IkVOIiBkYi1pZD0iZXd0OXNkZDk5cHhhOXZld3p3YnZ6djUy
eGYyMnJleHNwOTlmIiB0aW1lc3RhbXA9IjE2MDI1NTU0MDQiPjM1PC9rZXk+PC9mb3JlaWduLWtl
eXM+PHJlZi10eXBlIG5hbWU9IkpvdXJuYWwgQXJ0aWNsZSI+MTc8L3JlZi10eXBlPjxjb250cmli
dXRvcnM+PGF1dGhvcnM+PGF1dGhvcj5SZW4sIEwuIEwuPC9hdXRob3I+PGF1dGhvcj5XYW5nLCBZ
LiBNLjwvYXV0aG9yPjxhdXRob3I+V3UsIFouIFEuPC9hdXRob3I+PGF1dGhvcj5YaWFuZywgWi4g
Qy48L2F1dGhvcj48YXV0aG9yPkd1bywgTC48L2F1dGhvcj48YXV0aG9yPlh1LCBULjwvYXV0aG9y
PjxhdXRob3I+SmlhbmcsIFkuIFouPC9hdXRob3I+PGF1dGhvcj5YaW9uZywgWS48L2F1dGhvcj48
YXV0aG9yPkxpLCBZLiBKLjwvYXV0aG9yPjxhdXRob3I+TGksIFguIFcuPC9hdXRob3I+PGF1dGhv
cj5MaSwgSC48L2F1dGhvcj48YXV0aG9yPkZhbiwgRy4gSC48L2F1dGhvcj48YXV0aG9yPkd1LCBY
LiBZLjwvYXV0aG9yPjxhdXRob3I+WGlhbywgWS48L2F1dGhvcj48YXV0aG9yPkdhbywgSC48L2F1
dGhvcj48YXV0aG9yPlh1LCBKLiBZLjwvYXV0aG9yPjxhdXRob3I+WWFuZywgRi48L2F1dGhvcj48
YXV0aG9yPldhbmcsIFguIE0uPC9hdXRob3I+PGF1dGhvcj5XdSwgQy48L2F1dGhvcj48YXV0aG9y
PkNoZW4sIEwuPC9hdXRob3I+PGF1dGhvcj5MaXUsIFkuIFcuPC9hdXRob3I+PGF1dGhvcj5MaXUs
IEIuPC9hdXRob3I+PGF1dGhvcj5ZYW5nLCBKLjwvYXV0aG9yPjxhdXRob3I+V2FuZywgWC4gUi48
L2F1dGhvcj48YXV0aG9yPkRvbmcsIEouPC9hdXRob3I+PGF1dGhvcj5MaSwgTC48L2F1dGhvcj48
YXV0aG9yPkh1YW5nLCBDLiBMLjwvYXV0aG9yPjxhdXRob3I+WmhhbywgSi4gUC48L2F1dGhvcj48
YXV0aG9yPkh1LCBZLjwvYXV0aG9yPjxhdXRob3I+Q2hlbmcsIFouIFMuPC9hdXRob3I+PGF1dGhv
cj5MaXUsIEwuIEwuPC9hdXRob3I+PGF1dGhvcj5RaWFuLCBaLiBILjwvYXV0aG9yPjxhdXRob3I+
UWluLCBDLjwvYXV0aG9yPjxhdXRob3I+SmluLCBRLjwvYXV0aG9yPjxhdXRob3I+Q2FvLCBCLjwv
YXV0aG9yPjxhdXRob3I+V2FuZywgSi4gVy48L2F1dGhvcj48L2F1dGhvcnM+PC9jb250cmlidXRv
cnM+PGF1dGgtYWRkcmVzcz5OYXRpb25hbCBIZWFsdGggQ29tbWlzc2lvbiBvZiB0aGUgUGVvcGxl
JmFwb3M7cyBSZXB1YmxpYyBvZiBDaGluYSBLZXkgTGFib3JhdG9yeSBvZiBTeXN0ZW1zIEJpb2xv
Z3kgb2YgUGF0aG9nZW5zIGFuZCBDaHJpc3RvcGhlIE1lcmlldXggTGFib3JhdG9yeSwgSW5zdGl0
dXRlIG9mIFBhdGhvZ2VuIEJpb2xvZ3ksIENoaW5lc2UgQWNhZGVteSBvZiBNZWRpY2FsIFNjaWVu
Y2VzICZhbXA7IFBla2luZyBVbmlvbiBNZWRpY2FsIENvbGxlZ2UsIEJlaWppbmcgMTAwNzMwLCBD
aGluYS4mI3hEO0RlcGFydG1lbnQgb2YgUHVsbW9uYXJ5IGFuZCBDcml0aWNhbCBDYXJlIE1lZGlj
aW5lLCBDZW50ZXIgb2YgUmVzcGlyYXRvcnkgTWVkaWNpbmUsIE5hdGlvbmFsIENsaW5pY2FsIFJl
c2VhcmNoIENlbnRlciBmb3IgUmVzcGlyYXRvcnkgRGlzZWFzZXMsIENoaW5hLUphcGFuIEZyaWVu
ZHNoaXAgSG9zcGl0YWwsIEJlaWppbmcgMTAwMDI5LCBDaGluYS4mI3hEO0luc3RpdHV0ZSBvZiBS
ZXNwaXJhdG9yeSBNZWRpY2luZSwgQ2hpbmVzZSBBY2FkZW15IG9mIE1lZGljYWwgU2NpZW5jZXMs
IFBla2luZyBVbmlvbiBNZWRpY2FsIENvbGxlZ2UsIEJlaWppbmcgMTAwMDI5LCBDaGluYS4mI3hE
O05hdGlvbmFsIEhlYWx0aCBDb21taXNzaW9uIG9mIHRoZSBQZW9wbGUmYXBvcztzIFJlcHVibGlj
IG9mIENoaW5hIEtleSBMYWJvcmF0b3J5IG9mIFN5c3RlbXMgQmlvbG9neSBvZiBQYXRob2dlbnMs
IEluc3RpdHV0ZSBvZiBQYXRob2dlbiBCaW9sb2d5LCBDaGluZXNlIEFjYWRlbXkgb2YgTWVkaWNh
bCBTY2llbmNlcyAmYW1wOyBQZWtpbmcgVW5pb24gTWVkaWNhbCBDb2xsZWdlLCBCZWlqaW5nIDEw
MDczMCwgQ2hpbmEuJiN4RDtWaXNpb24gTWVkaWNhbHMgQ28uLCBMdGQsIEd1YW5nemhvdSwgR3Vh
bmdkb25nIDUxMDAwMCwgQ2hpbmEuJiN4RDtIdWJlaSBQcm92aW5jaWFsIENlbnRlciBmb3IgRGlz
ZWFzZSBDb250cm9sIGFuZCBQcmV2ZW50aW9uLCBXdWhhbiwgSHViZWkgNDMwMDc5LCBDaGluYS4m
I3hEO1d1aGFuIENlbnRlciBmb3IgRGlzZWFzZSBDb250cm9sIGFuZCBQcmV2ZW50aW9uLCBXdWhh
biwgSHViZWkgNDMwMDIyLCBDaGluYS4mI3hEO0NsaW5pY2FsIGFuZCBSZXNlYXJjaCBDZW50ZXIg
b2YgSW5mZWN0aW91cyBEaXNlYXNlcywgQmVpamluZyBEaXRhbiBIb3NwaXRhbCwgQ2FwaXRhbCBN
ZWRpY2FsIFVuaXZlcnNpdHksIEJlaWppbmcgMTAwMDE1LCBDaGluYS4mI3hEO0luc3RpdHV0ZSBv
ZiBDbGluaWNhbCBNZWRpY2FsIFNjaWVuY2VzLCBDaGluYS1KYXBhbiBGcmllbmRzaGlwIEhvc3Bp
dGFsLCBCZWlqaW5nIDEwMDAyOSwgQ2hpbmEuJiN4RDtJbnN0aXR1dGUgb2YgTGFib3JhdG9yeSBB
bmltYWwgU2NpZW5jZSwgQ2hpbmVzZSBBY2FkZW15IG9mIE1lZGljYWwgU2NpZW5jZXMgJmFtcDsg
UGVraW5nIFVuaW9uIE1lZGljYWwgQ29sbGVnZSwgQmVpamluZyAxMDAwMjEsIENoaW5hLiYjeEQ7
RGVwYXJ0bWVudCBvZiBCYXNpYyBNZWRpY2FsIFNjaWVuY2VzLCBUc2luZ2h1YSBVbml2ZXJzaXR5
IFNjaG9vbCBvZiBNZWRpY2luZSwgQmVpamluZyAxMDAwODQsIENoaW5hLiYjeEQ7V3VoYW4gSmlu
eWludGFuIEhvc3BpdGFsLCBXdWhhbiwgSHViZWkgNDMwMDIyLCBDaGluYS4mI3hEO0RlcGFydG1l
bnQgb2YgUHVsbW9uYXJ5IGFuZCBDcml0aWNhbCBDYXJlIE1lZGljaW5lLCBUb25namkgSG9zcGl0
YWwsIFRvbmdqaSBNZWRpY2FsIENvbGxlZ2UsIEh1YXpob25nIFVuaXZlcnNpdHkgb2YgU2NpZW5j
ZXMgYW5kIFRlY2hub2xvZ3ksIFd1aGFuLCBIdWJlaSA0MzAwMzAsIENoaW5hLiYjeEQ7RGVwYXJ0
bWVudCBvZiBQdWxtb25hcnkgYW5kIENyaXRpY2FsIENhcmUgTWVkaWNpbmUsIFRoZSBDZW50cmFs
IEhvc3BpdGFsIG9mIFd1aGFuLCBUb25namkgTWVkaWNhbCBDb2xsZWdlLCBIdWF6aG9uZyBVbml2
ZXJzaXR5IG9mIFNjaWVuY2UgYW5kIFRlY2hub2xvZ3ksIFd1aGFuLCBIdWJlaSA0MzAwMTQsIENo
aW5hLiYjeEQ7RGVwYXJ0bWVudCBvZiBSZXNwaXJhdG9yeSBNZWRpY2luZSwgWmhvbmduYW4gSG9z
cGl0YWwgb2YgV3VoYW4gVW5pdmVyc2l0eSwgV3VoYW4sIEh1YmVpIDQzMDA3MSwgQ2hpbmEuPC9h
dXRoLWFkZHJlc3M+PHRpdGxlcz48dGl0bGU+SWRlbnRpZmljYXRpb24gb2YgYSBub3ZlbCBjb3Jv
bmF2aXJ1cyBjYXVzaW5nIHNldmVyZSBwbmV1bW9uaWEgaW4gaHVtYW46IGEgZGVzY3JpcHRpdmUg
c3R1ZHk8L3RpdGxlPjxzZWNvbmRhcnktdGl0bGU+Q2hpbiBNZWQgSiAoRW5nbCk8L3NlY29uZGFy
eS10aXRsZT48L3RpdGxlcz48cGVyaW9kaWNhbD48ZnVsbC10aXRsZT5DaGluIE1lZCBKIChFbmds
KTwvZnVsbC10aXRsZT48L3BlcmlvZGljYWw+PHBhZ2VzPjEwMTUtMTAyNDwvcGFnZXM+PHZvbHVt
ZT4xMzM8L3ZvbHVtZT48bnVtYmVyPjk8L251bWJlcj48ZWRpdGlvbj4yMDIwLzAyLzAxPC9lZGl0
aW9uPjxrZXl3b3Jkcz48a2V5d29yZD5BZHVsdDwva2V5d29yZD48a2V5d29yZD5BZ2VkPC9rZXl3
b3JkPjxrZXl3b3JkPipCZXRhY29yb25hdmlydXMvZ2VuZXRpY3MvaXNvbGF0aW9uICZhbXA7IHB1
cmlmaWNhdGlvbjwva2V5d29yZD48a2V5d29yZD5Db3JvbmF2aXJ1cyBJbmZlY3Rpb25zL2RpYWdu
b3N0aWMgaW1hZ2luZy90aGVyYXB5Lyp2aXJvbG9neTwva2V5d29yZD48a2V5d29yZD5GZW1hbGU8
L2tleXdvcmQ+PGtleXdvcmQ+SHVtYW5zPC9rZXl3b3JkPjxrZXl3b3JkPk1hbGU8L2tleXdvcmQ+
PGtleXdvcmQ+TWlkZGxlIEFnZWQ8L2tleXdvcmQ+PGtleXdvcmQ+UGFuZGVtaWNzPC9rZXl3b3Jk
PjxrZXl3b3JkPlBuZXVtb25pYSwgVmlyYWwvZGlhZ25vc3RpYyBpbWFnaW5nL3RoZXJhcHkvKnZp
cm9sb2d5PC9rZXl3b3JkPjxrZXl3b3JkPlRvbW9ncmFwaHksIFgtUmF5PC9rZXl3b3JkPjxrZXl3
b3JkPlRyZWF0bWVudCBPdXRjb21lPC9rZXl3b3JkPjwva2V5d29yZHM+PGRhdGVzPjx5ZWFyPjIw
MjA8L3llYXI+PHB1Yi1kYXRlcz48ZGF0ZT5NYXkgNTwvZGF0ZT48L3B1Yi1kYXRlcz48L2RhdGVz
Pjxpc2JuPjI1NDItNTY0MSAoRWxlY3Ryb25pYykmI3hEOzAzNjYtNjk5OSAoTGlua2luZyk8L2lz
Ym4+PGFjY2Vzc2lvbi1udW0+MzIwMDQxNjU8L2FjY2Vzc2lvbi1udW0+PHVybHM+PHJlbGF0ZWQt
dXJscz48dXJsPmh0dHBzOi8vd3d3Lm5jYmkubmxtLm5paC5nb3YvcHVibWVkLzMyMDA0MTY1PC91
cmw+PC9yZWxhdGVkLXVybHM+PC91cmxzPjxjdXN0b20yPlBNQzcxNDcyNzU8L2N1c3RvbTI+PGVs
ZWN0cm9uaWMtcmVzb3VyY2UtbnVtPjEwLjEwOTcvQ005LjAwMDAwMDAwMDAwMDA3MjI8L2VsZWN0
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PEVuZE5vdGU+PENpdGU+PEF1dGhvcj5SZW48L0F1dGhvcj48WWVhcj4yMDIwPC9ZZWFyPjxSZWNO
dW0+MzU8L1JlY051bT48RGlzcGxheVRleHQ+PHN0eWxlIGZhY2U9InN1cGVyc2NyaXB0Ij40NDwv
c3R5bGU+PC9EaXNwbGF5VGV4dD48cmVjb3JkPjxyZWMtbnVtYmVyPjM1PC9yZWMtbnVtYmVyPjxm
b3JlaWduLWtleXM+PGtleSBhcHA9IkVOIiBkYi1pZD0iZXd0OXNkZDk5cHhhOXZld3p3YnZ6djUy
eGYyMnJleHNwOTlmIiB0aW1lc3RhbXA9IjE2MDI1NTU0MDQiPjM1PC9rZXk+PC9mb3JlaWduLWtl
eXM+PHJlZi10eXBlIG5hbWU9IkpvdXJuYWwgQXJ0aWNsZSI+MTc8L3JlZi10eXBlPjxjb250cmli
dXRvcnM+PGF1dGhvcnM+PGF1dGhvcj5SZW4sIEwuIEwuPC9hdXRob3I+PGF1dGhvcj5XYW5nLCBZ
LiBNLjwvYXV0aG9yPjxhdXRob3I+V3UsIFouIFEuPC9hdXRob3I+PGF1dGhvcj5YaWFuZywgWi4g
Qy48L2F1dGhvcj48YXV0aG9yPkd1bywgTC48L2F1dGhvcj48YXV0aG9yPlh1LCBULjwvYXV0aG9y
PjxhdXRob3I+SmlhbmcsIFkuIFouPC9hdXRob3I+PGF1dGhvcj5YaW9uZywgWS48L2F1dGhvcj48
YXV0aG9yPkxpLCBZLiBKLjwvYXV0aG9yPjxhdXRob3I+TGksIFguIFcuPC9hdXRob3I+PGF1dGhv
cj5MaSwgSC48L2F1dGhvcj48YXV0aG9yPkZhbiwgRy4gSC48L2F1dGhvcj48YXV0aG9yPkd1LCBY
LiBZLjwvYXV0aG9yPjxhdXRob3I+WGlhbywgWS48L2F1dGhvcj48YXV0aG9yPkdhbywgSC48L2F1
dGhvcj48YXV0aG9yPlh1LCBKLiBZLjwvYXV0aG9yPjxhdXRob3I+WWFuZywgRi48L2F1dGhvcj48
YXV0aG9yPldhbmcsIFguIE0uPC9hdXRob3I+PGF1dGhvcj5XdSwgQy48L2F1dGhvcj48YXV0aG9y
PkNoZW4sIEwuPC9hdXRob3I+PGF1dGhvcj5MaXUsIFkuIFcuPC9hdXRob3I+PGF1dGhvcj5MaXUs
IEIuPC9hdXRob3I+PGF1dGhvcj5ZYW5nLCBKLjwvYXV0aG9yPjxhdXRob3I+V2FuZywgWC4gUi48
L2F1dGhvcj48YXV0aG9yPkRvbmcsIEouPC9hdXRob3I+PGF1dGhvcj5MaSwgTC48L2F1dGhvcj48
YXV0aG9yPkh1YW5nLCBDLiBMLjwvYXV0aG9yPjxhdXRob3I+WmhhbywgSi4gUC48L2F1dGhvcj48
YXV0aG9yPkh1LCBZLjwvYXV0aG9yPjxhdXRob3I+Q2hlbmcsIFouIFMuPC9hdXRob3I+PGF1dGhv
cj5MaXUsIEwuIEwuPC9hdXRob3I+PGF1dGhvcj5RaWFuLCBaLiBILjwvYXV0aG9yPjxhdXRob3I+
UWluLCBDLjwvYXV0aG9yPjxhdXRob3I+SmluLCBRLjwvYXV0aG9yPjxhdXRob3I+Q2FvLCBCLjwv
YXV0aG9yPjxhdXRob3I+V2FuZywgSi4gVy48L2F1dGhvcj48L2F1dGhvcnM+PC9jb250cmlidXRv
cnM+PGF1dGgtYWRkcmVzcz5OYXRpb25hbCBIZWFsdGggQ29tbWlzc2lvbiBvZiB0aGUgUGVvcGxl
JmFwb3M7cyBSZXB1YmxpYyBvZiBDaGluYSBLZXkgTGFib3JhdG9yeSBvZiBTeXN0ZW1zIEJpb2xv
Z3kgb2YgUGF0aG9nZW5zIGFuZCBDaHJpc3RvcGhlIE1lcmlldXggTGFib3JhdG9yeSwgSW5zdGl0
dXRlIG9mIFBhdGhvZ2VuIEJpb2xvZ3ksIENoaW5lc2UgQWNhZGVteSBvZiBNZWRpY2FsIFNjaWVu
Y2VzICZhbXA7IFBla2luZyBVbmlvbiBNZWRpY2FsIENvbGxlZ2UsIEJlaWppbmcgMTAwNzMwLCBD
aGluYS4mI3hEO0RlcGFydG1lbnQgb2YgUHVsbW9uYXJ5IGFuZCBDcml0aWNhbCBDYXJlIE1lZGlj
aW5lLCBDZW50ZXIgb2YgUmVzcGlyYXRvcnkgTWVkaWNpbmUsIE5hdGlvbmFsIENsaW5pY2FsIFJl
c2VhcmNoIENlbnRlciBmb3IgUmVzcGlyYXRvcnkgRGlzZWFzZXMsIENoaW5hLUphcGFuIEZyaWVu
ZHNoaXAgSG9zcGl0YWwsIEJlaWppbmcgMTAwMDI5LCBDaGluYS4mI3hEO0luc3RpdHV0ZSBvZiBS
ZXNwaXJhdG9yeSBNZWRpY2luZSwgQ2hpbmVzZSBBY2FkZW15IG9mIE1lZGljYWwgU2NpZW5jZXMs
IFBla2luZyBVbmlvbiBNZWRpY2FsIENvbGxlZ2UsIEJlaWppbmcgMTAwMDI5LCBDaGluYS4mI3hE
O05hdGlvbmFsIEhlYWx0aCBDb21taXNzaW9uIG9mIHRoZSBQZW9wbGUmYXBvcztzIFJlcHVibGlj
IG9mIENoaW5hIEtleSBMYWJvcmF0b3J5IG9mIFN5c3RlbXMgQmlvbG9neSBvZiBQYXRob2dlbnMs
IEluc3RpdHV0ZSBvZiBQYXRob2dlbiBCaW9sb2d5LCBDaGluZXNlIEFjYWRlbXkgb2YgTWVkaWNh
bCBTY2llbmNlcyAmYW1wOyBQZWtpbmcgVW5pb24gTWVkaWNhbCBDb2xsZWdlLCBCZWlqaW5nIDEw
MDczMCwgQ2hpbmEuJiN4RDtWaXNpb24gTWVkaWNhbHMgQ28uLCBMdGQsIEd1YW5nemhvdSwgR3Vh
bmdkb25nIDUxMDAwMCwgQ2hpbmEuJiN4RDtIdWJlaSBQcm92aW5jaWFsIENlbnRlciBmb3IgRGlz
ZWFzZSBDb250cm9sIGFuZCBQcmV2ZW50aW9uLCBXdWhhbiwgSHViZWkgNDMwMDc5LCBDaGluYS4m
I3hEO1d1aGFuIENlbnRlciBmb3IgRGlzZWFzZSBDb250cm9sIGFuZCBQcmV2ZW50aW9uLCBXdWhh
biwgSHViZWkgNDMwMDIyLCBDaGluYS4mI3hEO0NsaW5pY2FsIGFuZCBSZXNlYXJjaCBDZW50ZXIg
b2YgSW5mZWN0aW91cyBEaXNlYXNlcywgQmVpamluZyBEaXRhbiBIb3NwaXRhbCwgQ2FwaXRhbCBN
ZWRpY2FsIFVuaXZlcnNpdHksIEJlaWppbmcgMTAwMDE1LCBDaGluYS4mI3hEO0luc3RpdHV0ZSBv
ZiBDbGluaWNhbCBNZWRpY2FsIFNjaWVuY2VzLCBDaGluYS1KYXBhbiBGcmllbmRzaGlwIEhvc3Bp
dGFsLCBCZWlqaW5nIDEwMDAyOSwgQ2hpbmEuJiN4RDtJbnN0aXR1dGUgb2YgTGFib3JhdG9yeSBB
bmltYWwgU2NpZW5jZSwgQ2hpbmVzZSBBY2FkZW15IG9mIE1lZGljYWwgU2NpZW5jZXMgJmFtcDsg
UGVraW5nIFVuaW9uIE1lZGljYWwgQ29sbGVnZSwgQmVpamluZyAxMDAwMjEsIENoaW5hLiYjeEQ7
RGVwYXJ0bWVudCBvZiBCYXNpYyBNZWRpY2FsIFNjaWVuY2VzLCBUc2luZ2h1YSBVbml2ZXJzaXR5
IFNjaG9vbCBvZiBNZWRpY2luZSwgQmVpamluZyAxMDAwODQsIENoaW5hLiYjeEQ7V3VoYW4gSmlu
eWludGFuIEhvc3BpdGFsLCBXdWhhbiwgSHViZWkgNDMwMDIyLCBDaGluYS4mI3hEO0RlcGFydG1l
bnQgb2YgUHVsbW9uYXJ5IGFuZCBDcml0aWNhbCBDYXJlIE1lZGljaW5lLCBUb25namkgSG9zcGl0
YWwsIFRvbmdqaSBNZWRpY2FsIENvbGxlZ2UsIEh1YXpob25nIFVuaXZlcnNpdHkgb2YgU2NpZW5j
ZXMgYW5kIFRlY2hub2xvZ3ksIFd1aGFuLCBIdWJlaSA0MzAwMzAsIENoaW5hLiYjeEQ7RGVwYXJ0
bWVudCBvZiBQdWxtb25hcnkgYW5kIENyaXRpY2FsIENhcmUgTWVkaWNpbmUsIFRoZSBDZW50cmFs
IEhvc3BpdGFsIG9mIFd1aGFuLCBUb25namkgTWVkaWNhbCBDb2xsZWdlLCBIdWF6aG9uZyBVbml2
ZXJzaXR5IG9mIFNjaWVuY2UgYW5kIFRlY2hub2xvZ3ksIFd1aGFuLCBIdWJlaSA0MzAwMTQsIENo
aW5hLiYjeEQ7RGVwYXJ0bWVudCBvZiBSZXNwaXJhdG9yeSBNZWRpY2luZSwgWmhvbmduYW4gSG9z
cGl0YWwgb2YgV3VoYW4gVW5pdmVyc2l0eSwgV3VoYW4sIEh1YmVpIDQzMDA3MSwgQ2hpbmEuPC9h
dXRoLWFkZHJlc3M+PHRpdGxlcz48dGl0bGU+SWRlbnRpZmljYXRpb24gb2YgYSBub3ZlbCBjb3Jv
bmF2aXJ1cyBjYXVzaW5nIHNldmVyZSBwbmV1bW9uaWEgaW4gaHVtYW46IGEgZGVzY3JpcHRpdmUg
c3R1ZHk8L3RpdGxlPjxzZWNvbmRhcnktdGl0bGU+Q2hpbiBNZWQgSiAoRW5nbCk8L3NlY29uZGFy
eS10aXRsZT48L3RpdGxlcz48cGVyaW9kaWNhbD48ZnVsbC10aXRsZT5DaGluIE1lZCBKIChFbmds
KTwvZnVsbC10aXRsZT48L3BlcmlvZGljYWw+PHBhZ2VzPjEwMTUtMTAyNDwvcGFnZXM+PHZvbHVt
ZT4xMzM8L3ZvbHVtZT48bnVtYmVyPjk8L251bWJlcj48ZWRpdGlvbj4yMDIwLzAyLzAxPC9lZGl0
aW9uPjxrZXl3b3Jkcz48a2V5d29yZD5BZHVsdDwva2V5d29yZD48a2V5d29yZD5BZ2VkPC9rZXl3
b3JkPjxrZXl3b3JkPipCZXRhY29yb25hdmlydXMvZ2VuZXRpY3MvaXNvbGF0aW9uICZhbXA7IHB1
cmlmaWNhdGlvbjwva2V5d29yZD48a2V5d29yZD5Db3JvbmF2aXJ1cyBJbmZlY3Rpb25zL2RpYWdu
b3N0aWMgaW1hZ2luZy90aGVyYXB5Lyp2aXJvbG9neTwva2V5d29yZD48a2V5d29yZD5GZW1hbGU8
L2tleXdvcmQ+PGtleXdvcmQ+SHVtYW5zPC9rZXl3b3JkPjxrZXl3b3JkPk1hbGU8L2tleXdvcmQ+
PGtleXdvcmQ+TWlkZGxlIEFnZWQ8L2tleXdvcmQ+PGtleXdvcmQ+UGFuZGVtaWNzPC9rZXl3b3Jk
PjxrZXl3b3JkPlBuZXVtb25pYSwgVmlyYWwvZGlhZ25vc3RpYyBpbWFnaW5nL3RoZXJhcHkvKnZp
cm9sb2d5PC9rZXl3b3JkPjxrZXl3b3JkPlRvbW9ncmFwaHksIFgtUmF5PC9rZXl3b3JkPjxrZXl3
b3JkPlRyZWF0bWVudCBPdXRjb21lPC9rZXl3b3JkPjwva2V5d29yZHM+PGRhdGVzPjx5ZWFyPjIw
MjA8L3llYXI+PHB1Yi1kYXRlcz48ZGF0ZT5NYXkgNTwvZGF0ZT48L3B1Yi1kYXRlcz48L2RhdGVz
Pjxpc2JuPjI1NDItNTY0MSAoRWxlY3Ryb25pYykmI3hEOzAzNjYtNjk5OSAoTGlua2luZyk8L2lz
Ym4+PGFjY2Vzc2lvbi1udW0+MzIwMDQxNjU8L2FjY2Vzc2lvbi1udW0+PHVybHM+PHJlbGF0ZWQt
dXJscz48dXJsPmh0dHBzOi8vd3d3Lm5jYmkubmxtLm5paC5nb3YvcHVibWVkLzMyMDA0MTY1PC91
cmw+PC9yZWxhdGVkLXVybHM+PC91cmxzPjxjdXN0b20yPlBNQzcxNDcyNzU8L2N1c3RvbTI+PGVs
ZWN0cm9uaWMtcmVzb3VyY2UtbnVtPjEwLjEwOTcvQ005LjAwMDAwMDAwMDAwMDA3MjI8L2VsZWN0
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3ED3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42B7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9893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4FA5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94EE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7FB4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4867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A755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8A53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AC55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5CA7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938A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366E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478D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FF7AA4" w14:textId="24CD384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21E38C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407BEB" w14:textId="37846E6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TnVtPjM2PC9SZWNOdW0+PERpc3BsYXlUZXh0PjxzdHlsZSBmYWNlPSJzdXBlcnNjcmlwdCI+NDU8
L3N0eWxlPjwvRGlzcGxheVRleHQ+PHJlY29yZD48cmVjLW51bWJlcj4zNjwvcmVjLW51bWJlcj48
Zm9yZWlnbi1rZXlzPjxrZXkgYXBwPSJFTiIgZGItaWQ9ImV3dDlzZGQ5OXB4YTl2ZXd6d2J2enY1
MnhmMjJyZXhzcDk5ZiIgdGltZXN0YW1wPSIxNjAyNTU1NDUzIj4zNjwva2V5PjwvZm9yZWlnbi1r
ZXlzPjxyZWYtdHlwZSBuYW1lPSJKb3VybmFsIEFydGljbGUiPjE3PC9yZWYtdHlwZT48Y29udHJp
YnV0b3JzPjxhdXRob3JzPjxhdXRob3I+WWFuZywgWC48L2F1dGhvcj48YXV0aG9yPll1LCBZLjwv
YXV0aG9yPjxhdXRob3I+WHUsIEouPC9hdXRob3I+PGF1dGhvcj5TaHUsIEguPC9hdXRob3I+PGF1
dGhvcj5YaWEsIEouPC9hdXRob3I+PGF1dGhvcj5MaXUsIEguPC9hdXRob3I+PGF1dGhvcj5XdSwg
WS48L2F1dGhvcj48YXV0aG9yPlpoYW5nLCBMLjwvYXV0aG9yPjxhdXRob3I+WXUsIFouPC9hdXRo
b3I+PGF1dGhvcj5GYW5nLCBNLjwvYXV0aG9yPjxhdXRob3I+WXUsIFQuPC9hdXRob3I+PGF1dGhv
cj5XYW5nLCBZLjwvYXV0aG9yPjxhdXRob3I+UGFuLCBTLjwvYXV0aG9yPjxhdXRob3I+Wm91LCBY
LjwvYXV0aG9yPjxhdXRob3I+WXVhbiwgUy48L2F1dGhvcj48YXV0aG9yPlNoYW5nLCBZLjwvYXV0
aG9yPjwvYXV0aG9ycz48L2NvbnRyaWJ1dG9ycz48YXV0aC1hZGRyZXNzPkRlcGFydG1lbnQgb2Yg
Q3JpdGljYWwgQ2FyZSBNZWRpY2luZSwgVG9uZ2ppIE1lZGljYWwgQ29sbGVnZSwgSHVhemhvbmcg
VW5pdmVyc2l0eSBvZiBTY2llbmNlIGFuZCBUZWNobm9sb2d5LCBXdWhhbiwgQ2hpbmE7IEluc3Rp
dHV0ZSBvZiBBbmVzdGhlc2lvbG9neSBhbmQgQ3JpdGljYWwgQ2FyZSBNZWRpY2luZSwgVG9uZ2pp
IE1lZGljYWwgQ29sbGVnZSwgSHVhemhvbmcgVW5pdmVyc2l0eSBvZiBTY2llbmNlIGFuZCBUZWNo
bm9sb2d5LCBXdWhhbiwgQ2hpbmE7IEppbiBZaW4tdGFuIEhvc3BpdGFsLCBXdWhhbiwgQ2hpbmEu
JiN4RDtEZXBhcnRtZW50IG9mIENyaXRpY2FsIENhcmUgTWVkaWNpbmUsIFRvbmdqaSBNZWRpY2Fs
IENvbGxlZ2UsIEh1YXpob25nIFVuaXZlcnNpdHkgb2YgU2NpZW5jZSBhbmQgVGVjaG5vbG9neSwg
V3VoYW4sIENoaW5hOyBJbnN0aXR1dGUgb2YgQW5lc3RoZXNpb2xvZ3kgYW5kIENyaXRpY2FsIENh
cmUgTWVkaWNpbmUsIFRvbmdqaSBNZWRpY2FsIENvbGxlZ2UsIEh1YXpob25nIFVuaXZlcnNpdHkg
b2YgU2NpZW5jZSBhbmQgVGVjaG5vbG9neSwgV3VoYW4sIENoaW5hLiYjeEQ7SmluIFlpbi10YW4g
SG9zcGl0YWwsIFd1aGFuLCBDaGluYS4mI3hEO0RlcGFydG1lbnQgb2YgQ3JpdGljYWwgQ2FyZSBN
ZWRpY2luZSwgWGlhbmd5YW5nIENlbnRyYWwgSG9zcGl0YWwsIEFmZmlsaWF0ZWQgSG9zcGl0YWwg
b2YgSHViZWkgVW5pdmVyc2l0eSBvZiBBcnRzIGFuZCBTY2llbmNlLCBIdWJlaSwgQ2hpbmEuJiN4
RDtEZXBhcnRtZW50IG9mIENyaXRpY2FsIENhcmUgTWVkaWNpbmUsIFJlbm1pbiBIb3NwaXRhbCBv
ZiBXdWhhbiBVbml2ZXJzaXR5LCBXdWhhbiwgQ2hpbmEuJiN4RDtVbmlvbiBIb3NwaXRhbCwgYW5k
IERlcGFydG1lbnQgb2YgQ3JpdGljYWwgQ2FyZSBNZWRpY2luZSwgVG9uZ2ppIEhvc3BpdGFsLCBU
b25namkgTWVkaWNhbCBDb2xsZWdlLCBIdWF6aG9uZyBVbml2ZXJzaXR5IG9mIFNjaWVuY2UgYW5k
IFRlY2hub2xvZ3ksIFd1aGFuLCBDaGluYS4mI3hEO0RlcGFydG1lbnQgb2YgQ3JpdGljYWwgQ2Fy
ZSBNZWRpY2luZSwgVG9uZ2ppIE1lZGljYWwgQ29sbGVnZSwgSHVhemhvbmcgVW5pdmVyc2l0eSBv
ZiBTY2llbmNlIGFuZCBUZWNobm9sb2d5LCBXdWhhbiwgQ2hpbmE7IEluc3RpdHV0ZSBvZiBBbmVz
dGhlc2lvbG9neSBhbmQgQ3JpdGljYWwgQ2FyZSBNZWRpY2luZSwgVG9uZ2ppIE1lZGljYWwgQ29s
bGVnZSwgSHVhemhvbmcgVW5pdmVyc2l0eSBvZiBTY2llbmNlIGFuZCBUZWNobm9sb2d5LCBXdWhh
biwgQ2hpbmE7IEppbiBZaW4tdGFuIEhvc3BpdGFsLCBXdWhhbiwgQ2hpbmEuIEVsZWN0cm9uaWMg
YWRkcmVzczogeW91X3NoYW5nQHlhaG9vLmNvbS48L2F1dGgtYWRkcmVzcz48dGl0bGVzPjx0aXRs
ZT5DbGluaWNhbCBjb3Vyc2UgYW5kIG91dGNvbWVzIG9mIGNyaXRpY2FsbHkgaWxsIHBhdGllbnRz
IHdpdGggU0FSUy1Db1YtMiBwbmV1bW9uaWEgaW4gV3VoYW4sIENoaW5hOiBhIHNpbmdsZS1jZW50
ZXJlZCwgcmV0cm9zcGVjdGl2ZSwgb2JzZXJ2YXRpb25hbCBzdHVkeTwvdGl0bGU+PHNlY29uZGFy
eS10aXRsZT5MYW5jZXQgUmVzcGlyIE1lZDwvc2Vjb25kYXJ5LXRpdGxlPjwvdGl0bGVzPjxwZXJp
b2RpY2FsPjxmdWxsLXRpdGxlPkxhbmNldCBSZXNwaXIgTWVkPC9mdWxsLXRpdGxlPjwvcGVyaW9k
aWNhbD48cGFnZXM+NDc1LTQ4MTwvcGFnZXM+PHZvbHVtZT44PC92b2x1bWU+PG51bWJlcj41PC9u
dW1iZXI+PGVkaXRpb24+MjAyMC8wMi8yODwvZWRpdGlvbj48a2V5d29yZHM+PGtleXdvcmQ+QWR1
bHQ8L2tleXdvcmQ+PGtleXdvcmQ+QWdlZDwva2V5d29yZD48a2V5d29yZD5BZ2VkLCA4MCBhbmQg
b3Zlcjwva2V5d29yZD48a2V5d29yZD5CZXRhY29yb25hdmlydXMvaXNvbGF0aW9uICZhbXA7IHB1
cmlmaWNhdGlvbjwva2V5d29yZD48a2V5d29yZD5DaGluYS9lcGlkZW1pb2xvZ3k8L2tleXdvcmQ+
PGtleXdvcmQ+Q29yb25hdmlydXMgSW5mZWN0aW9ucy9lcGlkZW1pb2xvZ3kvKm1vcnRhbGl0eS8q
dGhlcmFweTwva2V5d29yZD48a2V5d29yZD5Dcml0aWNhbCBJbGxuZXNzPC9rZXl3b3JkPjxrZXl3
b3JkPkZlbWFsZTwva2V5d29yZD48a2V5d29yZD5IdW1hbnM8L2tleXdvcmQ+PGtleXdvcmQ+SW50
ZW5zaXZlIENhcmUgVW5pdHMvc3RhdGlzdGljcyAmYW1wOyBudW1lcmljYWwgZGF0YTwva2V5d29y
ZD48a2V5d29yZD5NYWxlPC9rZXl3b3JkPjxrZXl3b3JkPk1pZGRsZSBBZ2VkPC9rZXl3b3JkPjxr
ZXl3b3JkPlBhbmRlbWljczwva2V5d29yZD48a2V5d29yZD5QbmV1bW9uaWEsIFZpcmFsL2VwaWRl
bWlvbG9neS8qbW9ydGFsaXR5Lyp0aGVyYXB5L3Zpcm9sb2d5PC9rZXl3b3JkPjxrZXl3b3JkPlJl
c3BpcmF0aW9uLCBBcnRpZmljaWFsL3N0YXRpc3RpY3MgJmFtcDsgbnVtZXJpY2FsIGRhdGE8L2tl
eXdvcmQ+PGtleXdvcmQ+UmVzcGlyYXRvcnkgRGlzdHJlc3MgU3luZHJvbWUsIEFkdWx0L21vcnRh
bGl0eS90aGVyYXB5L3Zpcm9sb2d5PC9rZXl3b3JkPjxrZXl3b3JkPlJldHJvc3BlY3RpdmUgU3R1
ZGllczwva2V5d29yZD48a2V5d29yZD5UcmVhdG1lbnQgT3V0Y29tZTwva2V5d29yZD48L2tleXdv
cmRzPjxkYXRlcz48eWVhcj4yMDIwPC95ZWFyPjxwdWItZGF0ZXM+PGRhdGU+TWF5PC9kYXRlPjwv
cHViLWRhdGVzPjwvZGF0ZXM+PGlzYm4+MjIxMy0yNjE5IChFbGVjdHJvbmljKSYjeEQ7MjIxMy0y
NjAwIChMaW5raW5nKTwvaXNibj48YWNjZXNzaW9uLW51bT4zMjEwNTYzMjwvYWNjZXNzaW9uLW51
bT48dXJscz48cmVsYXRlZC11cmxzPjx1cmw+aHR0cHM6Ly93d3cubmNiaS5ubG0ubmloLmdvdi9w
dWJtZWQvMzIxMDU2MzI8L3VybD48L3JlbGF0ZWQtdXJscz48L3VybHM+PGN1c3RvbTI+UE1DNzEw
MjUzODwvY3VzdG9tMj48ZWxlY3Ryb25pYy1yZXNvdXJjZS1udW0+MTAuMTAxNi9TMjIxMy0yNjAw
KDIwKTMwMDc5LTU8L2VsZWN0cm9uaWMtcmVzb3VyY2UtbnVtPjwvcmVjb3JkPjwvQ2l0ZT48L0Vu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TnVtPjM2PC9SZWNOdW0+PERpc3BsYXlUZXh0PjxzdHlsZSBmYWNlPSJzdXBlcnNjcmlwdCI+NDU8
L3N0eWxlPjwvRGlzcGxheVRleHQ+PHJlY29yZD48cmVjLW51bWJlcj4zNjwvcmVjLW51bWJlcj48
Zm9yZWlnbi1rZXlzPjxrZXkgYXBwPSJFTiIgZGItaWQ9ImV3dDlzZGQ5OXB4YTl2ZXd6d2J2enY1
MnhmMjJyZXhzcDk5ZiIgdGltZXN0YW1wPSIxNjAyNTU1NDUzIj4zNjwva2V5PjwvZm9yZWlnbi1r
ZXlzPjxyZWYtdHlwZSBuYW1lPSJKb3VybmFsIEFydGljbGUiPjE3PC9yZWYtdHlwZT48Y29udHJp
YnV0b3JzPjxhdXRob3JzPjxhdXRob3I+WWFuZywgWC48L2F1dGhvcj48YXV0aG9yPll1LCBZLjwv
YXV0aG9yPjxhdXRob3I+WHUsIEouPC9hdXRob3I+PGF1dGhvcj5TaHUsIEguPC9hdXRob3I+PGF1
dGhvcj5YaWEsIEouPC9hdXRob3I+PGF1dGhvcj5MaXUsIEguPC9hdXRob3I+PGF1dGhvcj5XdSwg
WS48L2F1dGhvcj48YXV0aG9yPlpoYW5nLCBMLjwvYXV0aG9yPjxhdXRob3I+WXUsIFouPC9hdXRo
b3I+PGF1dGhvcj5GYW5nLCBNLjwvYXV0aG9yPjxhdXRob3I+WXUsIFQuPC9hdXRob3I+PGF1dGhv
cj5XYW5nLCBZLjwvYXV0aG9yPjxhdXRob3I+UGFuLCBTLjwvYXV0aG9yPjxhdXRob3I+Wm91LCBY
LjwvYXV0aG9yPjxhdXRob3I+WXVhbiwgUy48L2F1dGhvcj48YXV0aG9yPlNoYW5nLCBZLjwvYXV0
aG9yPjwvYXV0aG9ycz48L2NvbnRyaWJ1dG9ycz48YXV0aC1hZGRyZXNzPkRlcGFydG1lbnQgb2Yg
Q3JpdGljYWwgQ2FyZSBNZWRpY2luZSwgVG9uZ2ppIE1lZGljYWwgQ29sbGVnZSwgSHVhemhvbmcg
VW5pdmVyc2l0eSBvZiBTY2llbmNlIGFuZCBUZWNobm9sb2d5LCBXdWhhbiwgQ2hpbmE7IEluc3Rp
dHV0ZSBvZiBBbmVzdGhlc2lvbG9neSBhbmQgQ3JpdGljYWwgQ2FyZSBNZWRpY2luZSwgVG9uZ2pp
IE1lZGljYWwgQ29sbGVnZSwgSHVhemhvbmcgVW5pdmVyc2l0eSBvZiBTY2llbmNlIGFuZCBUZWNo
bm9sb2d5LCBXdWhhbiwgQ2hpbmE7IEppbiBZaW4tdGFuIEhvc3BpdGFsLCBXdWhhbiwgQ2hpbmEu
JiN4RDtEZXBhcnRtZW50IG9mIENyaXRpY2FsIENhcmUgTWVkaWNpbmUsIFRvbmdqaSBNZWRpY2Fs
IENvbGxlZ2UsIEh1YXpob25nIFVuaXZlcnNpdHkgb2YgU2NpZW5jZSBhbmQgVGVjaG5vbG9neSwg
V3VoYW4sIENoaW5hOyBJbnN0aXR1dGUgb2YgQW5lc3RoZXNpb2xvZ3kgYW5kIENyaXRpY2FsIENh
cmUgTWVkaWNpbmUsIFRvbmdqaSBNZWRpY2FsIENvbGxlZ2UsIEh1YXpob25nIFVuaXZlcnNpdHkg
b2YgU2NpZW5jZSBhbmQgVGVjaG5vbG9neSwgV3VoYW4sIENoaW5hLiYjeEQ7SmluIFlpbi10YW4g
SG9zcGl0YWwsIFd1aGFuLCBDaGluYS4mI3hEO0RlcGFydG1lbnQgb2YgQ3JpdGljYWwgQ2FyZSBN
ZWRpY2luZSwgWGlhbmd5YW5nIENlbnRyYWwgSG9zcGl0YWwsIEFmZmlsaWF0ZWQgSG9zcGl0YWwg
b2YgSHViZWkgVW5pdmVyc2l0eSBvZiBBcnRzIGFuZCBTY2llbmNlLCBIdWJlaSwgQ2hpbmEuJiN4
RDtEZXBhcnRtZW50IG9mIENyaXRpY2FsIENhcmUgTWVkaWNpbmUsIFJlbm1pbiBIb3NwaXRhbCBv
ZiBXdWhhbiBVbml2ZXJzaXR5LCBXdWhhbiwgQ2hpbmEuJiN4RDtVbmlvbiBIb3NwaXRhbCwgYW5k
IERlcGFydG1lbnQgb2YgQ3JpdGljYWwgQ2FyZSBNZWRpY2luZSwgVG9uZ2ppIEhvc3BpdGFsLCBU
b25namkgTWVkaWNhbCBDb2xsZWdlLCBIdWF6aG9uZyBVbml2ZXJzaXR5IG9mIFNjaWVuY2UgYW5k
IFRlY2hub2xvZ3ksIFd1aGFuLCBDaGluYS4mI3hEO0RlcGFydG1lbnQgb2YgQ3JpdGljYWwgQ2Fy
ZSBNZWRpY2luZSwgVG9uZ2ppIE1lZGljYWwgQ29sbGVnZSwgSHVhemhvbmcgVW5pdmVyc2l0eSBv
ZiBTY2llbmNlIGFuZCBUZWNobm9sb2d5LCBXdWhhbiwgQ2hpbmE7IEluc3RpdHV0ZSBvZiBBbmVz
dGhlc2lvbG9neSBhbmQgQ3JpdGljYWwgQ2FyZSBNZWRpY2luZSwgVG9uZ2ppIE1lZGljYWwgQ29s
bGVnZSwgSHVhemhvbmcgVW5pdmVyc2l0eSBvZiBTY2llbmNlIGFuZCBUZWNobm9sb2d5LCBXdWhh
biwgQ2hpbmE7IEppbiBZaW4tdGFuIEhvc3BpdGFsLCBXdWhhbiwgQ2hpbmEuIEVsZWN0cm9uaWMg
YWRkcmVzczogeW91X3NoYW5nQHlhaG9vLmNvbS48L2F1dGgtYWRkcmVzcz48dGl0bGVzPjx0aXRs
ZT5DbGluaWNhbCBjb3Vyc2UgYW5kIG91dGNvbWVzIG9mIGNyaXRpY2FsbHkgaWxsIHBhdGllbnRz
IHdpdGggU0FSUy1Db1YtMiBwbmV1bW9uaWEgaW4gV3VoYW4sIENoaW5hOiBhIHNpbmdsZS1jZW50
ZXJlZCwgcmV0cm9zcGVjdGl2ZSwgb2JzZXJ2YXRpb25hbCBzdHVkeTwvdGl0bGU+PHNlY29uZGFy
eS10aXRsZT5MYW5jZXQgUmVzcGlyIE1lZDwvc2Vjb25kYXJ5LXRpdGxlPjwvdGl0bGVzPjxwZXJp
b2RpY2FsPjxmdWxsLXRpdGxlPkxhbmNldCBSZXNwaXIgTWVkPC9mdWxsLXRpdGxlPjwvcGVyaW9k
aWNhbD48cGFnZXM+NDc1LTQ4MTwvcGFnZXM+PHZvbHVtZT44PC92b2x1bWU+PG51bWJlcj41PC9u
dW1iZXI+PGVkaXRpb24+MjAyMC8wMi8yODwvZWRpdGlvbj48a2V5d29yZHM+PGtleXdvcmQ+QWR1
bHQ8L2tleXdvcmQ+PGtleXdvcmQ+QWdlZDwva2V5d29yZD48a2V5d29yZD5BZ2VkLCA4MCBhbmQg
b3Zlcjwva2V5d29yZD48a2V5d29yZD5CZXRhY29yb25hdmlydXMvaXNvbGF0aW9uICZhbXA7IHB1
cmlmaWNhdGlvbjwva2V5d29yZD48a2V5d29yZD5DaGluYS9lcGlkZW1pb2xvZ3k8L2tleXdvcmQ+
PGtleXdvcmQ+Q29yb25hdmlydXMgSW5mZWN0aW9ucy9lcGlkZW1pb2xvZ3kvKm1vcnRhbGl0eS8q
dGhlcmFweTwva2V5d29yZD48a2V5d29yZD5Dcml0aWNhbCBJbGxuZXNzPC9rZXl3b3JkPjxrZXl3
b3JkPkZlbWFsZTwva2V5d29yZD48a2V5d29yZD5IdW1hbnM8L2tleXdvcmQ+PGtleXdvcmQ+SW50
ZW5zaXZlIENhcmUgVW5pdHMvc3RhdGlzdGljcyAmYW1wOyBudW1lcmljYWwgZGF0YTwva2V5d29y
ZD48a2V5d29yZD5NYWxlPC9rZXl3b3JkPjxrZXl3b3JkPk1pZGRsZSBBZ2VkPC9rZXl3b3JkPjxr
ZXl3b3JkPlBhbmRlbWljczwva2V5d29yZD48a2V5d29yZD5QbmV1bW9uaWEsIFZpcmFsL2VwaWRl
bWlvbG9neS8qbW9ydGFsaXR5Lyp0aGVyYXB5L3Zpcm9sb2d5PC9rZXl3b3JkPjxrZXl3b3JkPlJl
c3BpcmF0aW9uLCBBcnRpZmljaWFsL3N0YXRpc3RpY3MgJmFtcDsgbnVtZXJpY2FsIGRhdGE8L2tl
eXdvcmQ+PGtleXdvcmQ+UmVzcGlyYXRvcnkgRGlzdHJlc3MgU3luZHJvbWUsIEFkdWx0L21vcnRh
bGl0eS90aGVyYXB5L3Zpcm9sb2d5PC9rZXl3b3JkPjxrZXl3b3JkPlJldHJvc3BlY3RpdmUgU3R1
ZGllczwva2V5d29yZD48a2V5d29yZD5UcmVhdG1lbnQgT3V0Y29tZTwva2V5d29yZD48L2tleXdv
cmRzPjxkYXRlcz48eWVhcj4yMDIwPC95ZWFyPjxwdWItZGF0ZXM+PGRhdGU+TWF5PC9kYXRlPjwv
cHViLWRhdGVzPjwvZGF0ZXM+PGlzYm4+MjIxMy0yNjE5IChFbGVjdHJvbmljKSYjeEQ7MjIxMy0y
NjAwIChMaW5raW5nKTwvaXNibj48YWNjZXNzaW9uLW51bT4zMjEwNTYzMjwvYWNjZXNzaW9uLW51
bT48dXJscz48cmVsYXRlZC11cmxzPjx1cmw+aHR0cHM6Ly93d3cubmNiaS5ubG0ubmloLmdvdi9w
dWJtZWQvMzIxMDU2MzI8L3VybD48L3JlbGF0ZWQtdXJscz48L3VybHM+PGN1c3RvbTI+UE1DNzEw
MjUzODwvY3VzdG9tMj48ZWxlY3Ryb25pYy1yZXNvdXJjZS1udW0+MTAuMTAxNi9TMjIxMy0yNjAw
KDIwKTMwMDc5LTU8L2VsZWN0cm9uaWMtcmVzb3VyY2UtbnVtPjwvcmVjb3JkPjwvQ2l0ZT48L0Vu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DED7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F321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5C51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B75A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273B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11CB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B033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C573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61.5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EDC6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67.3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EEA3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FC46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1727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5BD2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A1A0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3.8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A9B8AA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myalgia; fatigue; shortness of breath; headache</w:t>
            </w:r>
          </w:p>
        </w:tc>
      </w:tr>
      <w:tr w:rsidR="000E4295" w:rsidRPr="008D2EFC" w14:paraId="7074645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75477E" w14:textId="756C9C60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bT4zNzwvUmVjTnVtPjxEaXNwbGF5VGV4dD48c3R5bGUgZmFjZT0ic3VwZXJzY3JpcHQiPjQ2PC9z
dHlsZT48L0Rpc3BsYXlUZXh0PjxyZWNvcmQ+PHJlYy1udW1iZXI+Mzc8L3JlYy1udW1iZXI+PGZv
cmVpZ24ta2V5cz48a2V5IGFwcD0iRU4iIGRiLWlkPSJld3Q5c2RkOTlweGE5dmV3endidnp2NTJ4
ZjIycmV4c3A5OWYiIHRpbWVzdGFtcD0iMTYwMjU1OTk2NSI+Mzc8L2tleT48L2ZvcmVpZ24ta2V5
cz48cmVmLXR5cGUgbmFtZT0iSm91cm5hbCBBcnRpY2xlIj4xNzwvcmVmLXR5cGU+PGNvbnRyaWJ1
dG9ycz48YXV0aG9ycz48YXV0aG9yPld1LCBKLjwvYXV0aG9yPjxhdXRob3I+V3UsIFguPC9hdXRo
b3I+PGF1dGhvcj5aZW5nLCBXLjwvYXV0aG9yPjxhdXRob3I+R3VvLCBELjwvYXV0aG9yPjxhdXRo
b3I+RmFuZywgWi48L2F1dGhvcj48YXV0aG9yPkNoZW4sIEwuPC9hdXRob3I+PGF1dGhvcj5IdWFu
ZywgSC48L2F1dGhvcj48YXV0aG9yPkxpLCBDLjwvYXV0aG9yPjwvYXV0aG9ycz48L2NvbnRyaWJ1
dG9ycz48YXV0aC1hZGRyZXNzPkZyb20gdGhlIERlcGFydG1lbnQgb2YgUmFkaW9sb2d5LCBDaG9u
Z3FpbmcgVGhyZWUgR29yZ2VzIENlbnRyYWwgSG9zcGl0YWwuJiN4RDtEZXBhcnRtZW50IG9mIFJh
ZGlvbG9neS4mI3hEO09mZmljZSBvZiBBY2FkZW1pYyBSZXNlYXJjaCwgVGhlIFNlY29uZCBBZmZp
bGlhdGVkIEhvc3BpdGFsIG9mIENob25ncWluZyBNZWRpY2FsIFVuaXZlcnNpdHksIENob25ncWlu
ZywgQ2hpbmEuPC9hdXRoLWFkZHJlc3M+PHRpdGxlcz48dGl0bGU+Q2hlc3QgQ1QgRmluZGluZ3Mg
aW4gUGF0aWVudHMgV2l0aCBDb3JvbmF2aXJ1cyBEaXNlYXNlIDIwMTkgYW5kIEl0cyBSZWxhdGlv
bnNoaXAgV2l0aCBDbGluaWNhbCBGZWF0dXJlczwvdGl0bGU+PHNlY29uZGFyeS10aXRsZT5JbnZl
c3QgUmFkaW9sPC9zZWNvbmRhcnktdGl0bGU+PC90aXRsZXM+PHBlcmlvZGljYWw+PGZ1bGwtdGl0
bGU+SW52ZXN0IFJhZGlvbDwvZnVsbC10aXRsZT48L3BlcmlvZGljYWw+PHBhZ2VzPjI1Ny0yNjE8
L3BhZ2VzPjx2b2x1bWU+NTU8L3ZvbHVtZT48bnVtYmVyPjU8L251bWJlcj48ZWRpdGlvbj4yMDIw
LzAyLzI1PC9lZGl0aW9uPjxrZXl3b3Jkcz48a2V5d29yZD5BZHVsdDwva2V5d29yZD48a2V5d29y
ZD5BZ2VkPC9rZXl3b3JkPjxrZXl3b3JkPkJldGFjb3JvbmF2aXJ1cy9pc29sYXRpb24gJmFtcDsg
cHVyaWZpY2F0aW9uPC9rZXl3b3JkPjxrZXl3b3JkPkNvcm9uYXZpcnVzIEluZmVjdGlvbnMvKmRp
YWdub3N0aWMgaW1hZ2luZy8qcGF0aG9sb2d5L3Zpcm9sb2d5PC9rZXl3b3JkPjxrZXl3b3JkPkNv
dWdoL3Zpcm9sb2d5PC9rZXl3b3JkPjxrZXl3b3JkPkZlbWFsZTwva2V5d29yZD48a2V5d29yZD5G
ZXZlci92aXJvbG9neTwva2V5d29yZD48a2V5d29yZD5IdW1hbnM8L2tleXdvcmQ+PGtleXdvcmQ+
THVuZy8qZGlhZ25vc3RpYyBpbWFnaW5nL3BhdGhvbG9neS92aXJvbG9neTwva2V5d29yZD48a2V5
d29yZD5NYWxlPC9rZXl3b3JkPjxrZXl3b3JkPk1pZGRsZSBBZ2VkPC9rZXl3b3JkPjxrZXl3b3Jk
PlBhbmRlbWljczwva2V5d29yZD48a2V5d29yZD5QbmV1bW9uaWEsIFZpcmFsLypkaWFnbm9zdGlj
IGltYWdpbmcvKnBhdGhvbG9neS92aXJvbG9neTwva2V5d29yZD48a2V5d29yZD5SZXRyb3NwZWN0
aXZlIFN0dWRpZXM8L2tleXdvcmQ+PGtleXdvcmQ+VGhvcmF4L2RpYWdub3N0aWMgaW1hZ2luZy92
aXJvbG9neTwva2V5d29yZD48a2V5d29yZD5Ub21vZ3JhcGh5LCBYLVJheSBDb21wdXRlZC9tZXRo
b2RzPC9rZXl3b3JkPjxrZXl3b3JkPllvdW5nIEFkdWx0PC9rZXl3b3JkPjwva2V5d29yZHM+PGRh
dGVzPjx5ZWFyPjIwMjA8L3llYXI+PHB1Yi1kYXRlcz48ZGF0ZT5NYXk8L2RhdGU+PC9wdWItZGF0
ZXM+PC9kYXRlcz48aXNibj4xNTM2LTAyMTAgKEVsZWN0cm9uaWMpJiN4RDswMDIwLTk5OTYgKExp
bmtpbmcpPC9pc2JuPjxhY2Nlc3Npb24tbnVtPjMyMDkxNDE0PC9hY2Nlc3Npb24tbnVtPjx1cmxz
PjxyZWxhdGVkLXVybHM+PHVybD5odHRwczovL3d3dy5uY2JpLm5sbS5uaWguZ292L3B1Ym1lZC8z
MjA5MTQxNDwvdXJsPjwvcmVsYXRlZC11cmxzPjwvdXJscz48Y3VzdG9tMj5QTUM3MTQ3Mjg0PC9j
dXN0b20yPjxlbGVjdHJvbmljLXJlc291cmNlLW51bT4xMC4xMDk3L1JMSS4wMDAwMDAwMDAwMDAw
NjcwPC9lbGVjdHJvbmljLXJlc291cmNlLW51bT48L3JlY29yZD48L0NpdGU+PC9FbmROb3RlPn==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bT4zNzwvUmVjTnVtPjxEaXNwbGF5VGV4dD48c3R5bGUgZmFjZT0ic3VwZXJzY3JpcHQiPjQ2PC9z
dHlsZT48L0Rpc3BsYXlUZXh0PjxyZWNvcmQ+PHJlYy1udW1iZXI+Mzc8L3JlYy1udW1iZXI+PGZv
cmVpZ24ta2V5cz48a2V5IGFwcD0iRU4iIGRiLWlkPSJld3Q5c2RkOTlweGE5dmV3endidnp2NTJ4
ZjIycmV4c3A5OWYiIHRpbWVzdGFtcD0iMTYwMjU1OTk2NSI+Mzc8L2tleT48L2ZvcmVpZ24ta2V5
cz48cmVmLXR5cGUgbmFtZT0iSm91cm5hbCBBcnRpY2xlIj4xNzwvcmVmLXR5cGU+PGNvbnRyaWJ1
dG9ycz48YXV0aG9ycz48YXV0aG9yPld1LCBKLjwvYXV0aG9yPjxhdXRob3I+V3UsIFguPC9hdXRo
b3I+PGF1dGhvcj5aZW5nLCBXLjwvYXV0aG9yPjxhdXRob3I+R3VvLCBELjwvYXV0aG9yPjxhdXRo
b3I+RmFuZywgWi48L2F1dGhvcj48YXV0aG9yPkNoZW4sIEwuPC9hdXRob3I+PGF1dGhvcj5IdWFu
ZywgSC48L2F1dGhvcj48YXV0aG9yPkxpLCBDLjwvYXV0aG9yPjwvYXV0aG9ycz48L2NvbnRyaWJ1
dG9ycz48YXV0aC1hZGRyZXNzPkZyb20gdGhlIERlcGFydG1lbnQgb2YgUmFkaW9sb2d5LCBDaG9u
Z3FpbmcgVGhyZWUgR29yZ2VzIENlbnRyYWwgSG9zcGl0YWwuJiN4RDtEZXBhcnRtZW50IG9mIFJh
ZGlvbG9neS4mI3hEO09mZmljZSBvZiBBY2FkZW1pYyBSZXNlYXJjaCwgVGhlIFNlY29uZCBBZmZp
bGlhdGVkIEhvc3BpdGFsIG9mIENob25ncWluZyBNZWRpY2FsIFVuaXZlcnNpdHksIENob25ncWlu
ZywgQ2hpbmEuPC9hdXRoLWFkZHJlc3M+PHRpdGxlcz48dGl0bGU+Q2hlc3QgQ1QgRmluZGluZ3Mg
aW4gUGF0aWVudHMgV2l0aCBDb3JvbmF2aXJ1cyBEaXNlYXNlIDIwMTkgYW5kIEl0cyBSZWxhdGlv
bnNoaXAgV2l0aCBDbGluaWNhbCBGZWF0dXJlczwvdGl0bGU+PHNlY29uZGFyeS10aXRsZT5JbnZl
c3QgUmFkaW9sPC9zZWNvbmRhcnktdGl0bGU+PC90aXRsZXM+PHBlcmlvZGljYWw+PGZ1bGwtdGl0
bGU+SW52ZXN0IFJhZGlvbDwvZnVsbC10aXRsZT48L3BlcmlvZGljYWw+PHBhZ2VzPjI1Ny0yNjE8
L3BhZ2VzPjx2b2x1bWU+NTU8L3ZvbHVtZT48bnVtYmVyPjU8L251bWJlcj48ZWRpdGlvbj4yMDIw
LzAyLzI1PC9lZGl0aW9uPjxrZXl3b3Jkcz48a2V5d29yZD5BZHVsdDwva2V5d29yZD48a2V5d29y
ZD5BZ2VkPC9rZXl3b3JkPjxrZXl3b3JkPkJldGFjb3JvbmF2aXJ1cy9pc29sYXRpb24gJmFtcDsg
cHVyaWZpY2F0aW9uPC9rZXl3b3JkPjxrZXl3b3JkPkNvcm9uYXZpcnVzIEluZmVjdGlvbnMvKmRp
YWdub3N0aWMgaW1hZ2luZy8qcGF0aG9sb2d5L3Zpcm9sb2d5PC9rZXl3b3JkPjxrZXl3b3JkPkNv
dWdoL3Zpcm9sb2d5PC9rZXl3b3JkPjxrZXl3b3JkPkZlbWFsZTwva2V5d29yZD48a2V5d29yZD5G
ZXZlci92aXJvbG9neTwva2V5d29yZD48a2V5d29yZD5IdW1hbnM8L2tleXdvcmQ+PGtleXdvcmQ+
THVuZy8qZGlhZ25vc3RpYyBpbWFnaW5nL3BhdGhvbG9neS92aXJvbG9neTwva2V5d29yZD48a2V5
d29yZD5NYWxlPC9rZXl3b3JkPjxrZXl3b3JkPk1pZGRsZSBBZ2VkPC9rZXl3b3JkPjxrZXl3b3Jk
PlBhbmRlbWljczwva2V5d29yZD48a2V5d29yZD5QbmV1bW9uaWEsIFZpcmFsLypkaWFnbm9zdGlj
IGltYWdpbmcvKnBhdGhvbG9neS92aXJvbG9neTwva2V5d29yZD48a2V5d29yZD5SZXRyb3NwZWN0
aXZlIFN0dWRpZXM8L2tleXdvcmQ+PGtleXdvcmQ+VGhvcmF4L2RpYWdub3N0aWMgaW1hZ2luZy92
aXJvbG9neTwva2V5d29yZD48a2V5d29yZD5Ub21vZ3JhcGh5LCBYLVJheSBDb21wdXRlZC9tZXRo
b2RzPC9rZXl3b3JkPjxrZXl3b3JkPllvdW5nIEFkdWx0PC9rZXl3b3JkPjwva2V5d29yZHM+PGRh
dGVzPjx5ZWFyPjIwMjA8L3llYXI+PHB1Yi1kYXRlcz48ZGF0ZT5NYXk8L2RhdGU+PC9wdWItZGF0
ZXM+PC9kYXRlcz48aXNibj4xNTM2LTAyMTAgKEVsZWN0cm9uaWMpJiN4RDswMDIwLTk5OTYgKExp
bmtpbmcpPC9pc2JuPjxhY2Nlc3Npb24tbnVtPjMyMDkxNDE0PC9hY2Nlc3Npb24tbnVtPjx1cmxz
PjxyZWxhdGVkLXVybHM+PHVybD5odHRwczovL3d3dy5uY2JpLm5sbS5uaWguZ292L3B1Ym1lZC8z
MjA5MTQxNDwvdXJsPjwvcmVsYXRlZC11cmxzPjwvdXJscz48Y3VzdG9tMj5QTUM3MTQ3Mjg0PC9j
dXN0b20yPjxlbGVjdHJvbmljLXJlc291cmNlLW51bT4xMC4xMDk3L1JMSS4wMDAwMDAwMDAwMDAw
NjcwPC9lbGVjdHJvbmljLXJlc291cmNlLW51bT48L3JlY29yZD48L0NpdGU+PC9FbmROb3RlPn==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489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65D8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26FE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0BA9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76E3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0720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7E80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0E79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56F82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7A47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1.3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06C2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5A03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464B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3.8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C2B8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304282" w14:textId="18FD5B5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585115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3A6C1F" w14:textId="0F651A9A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Shi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PEVuZE5vdGU+PENpdGU+PEF1dGhvcj5TaGk8L0F1dGhvcj48WWVhcj4yMDIwPC9ZZWFyPjxSZWNO
dW0+Mzg8L1JlY051bT48RGlzcGxheVRleHQ+PHN0eWxlIGZhY2U9InN1cGVyc2NyaXB0Ij40Nzwv
c3R5bGU+PC9EaXNwbGF5VGV4dD48cmVjb3JkPjxyZWMtbnVtYmVyPjM4PC9yZWMtbnVtYmVyPjxm
b3JlaWduLWtleXM+PGtleSBhcHA9IkVOIiBkYi1pZD0iZXd0OXNkZDk5cHhhOXZld3p3YnZ6djUy
eGYyMnJleHNwOTlmIiB0aW1lc3RhbXA9IjE2MDI1NjAyMTAiPjM4PC9rZXk+PC9mb3JlaWduLWtl
eXM+PHJlZi10eXBlIG5hbWU9IkpvdXJuYWwgQXJ0aWNsZSI+MTc8L3JlZi10eXBlPjxjb250cmli
dXRvcnM+PGF1dGhvcnM+PGF1dGhvcj5TaGksIEguPC9hdXRob3I+PGF1dGhvcj5IYW4sIFguPC9h
dXRob3I+PGF1dGhvcj5KaWFuZywgTi48L2F1dGhvcj48YXV0aG9yPkNhbywgWS48L2F1dGhvcj48
YXV0aG9yPkFsd2FsaWQsIE8uPC9hdXRob3I+PGF1dGhvcj5HdSwgSi48L2F1dGhvcj48YXV0aG9y
PkZhbiwgWS48L2F1dGhvcj48YXV0aG9yPlpoZW5nLCBDLjwvYXV0aG9yPjwvYXV0aG9ycz48L2Nv
bnRyaWJ1dG9ycz48YXV0aC1hZGRyZXNzPkRlcGFydG1lbnQgb2YgUmFkaW9sb2d5LCBVbmlvbiBI
b3NwaXRhbCwgVG9uZ2ppIE1lZGljYWwgQ29sbGVnZSwgSHVhemhvbmcgVW5pdmVyc2l0eSBvZiBT
Y2llbmNlIGFuZCBUZWNobm9sb2d5LCBXdWhhbiwgSHViZWksIENoaW5hOyBIdWJlaSBQcm92aW5j
ZSBLZXkgTGFib3JhdG9yeSBvZiBNb2xlY3VsYXIgSW1hZ2luZywgV3VoYW4sIEh1YmVpLCBDaGlu
YS4mI3hEO0RlcGFydG1lbnQgb2YgUmFkaW9sb2d5LCBXdWhhbiBKaW55aW50YW4gSG9zcGl0YWws
IFd1aGFuLCBIdWJlaSwgQ2hpbmEuIEVsZWN0cm9uaWMgYWRkcmVzczogMTAyNDkzMjAyM0BxcS5j
b20uJiN4RDtEZXBhcnRtZW50IG9mIFJhZGlvbG9neSwgVW5pb24gSG9zcGl0YWwsIFRvbmdqaSBN
ZWRpY2FsIENvbGxlZ2UsIEh1YXpob25nIFVuaXZlcnNpdHkgb2YgU2NpZW5jZSBhbmQgVGVjaG5v
bG9neSwgV3VoYW4sIEh1YmVpLCBDaGluYTsgSHViZWkgUHJvdmluY2UgS2V5IExhYm9yYXRvcnkg
b2YgTW9sZWN1bGFyIEltYWdpbmcsIFd1aGFuLCBIdWJlaSwgQ2hpbmEuIEVsZWN0cm9uaWMgYWRk
cmVzczogaHF6Y3N4aEBzaW5hLmNvbS48L2F1dGgtYWRkcmVzcz48dGl0bGVzPjx0aXRsZT5SYWRp
b2xvZ2ljYWwgZmluZGluZ3MgZnJvbSA4MSBwYXRpZW50cyB3aXRoIENPVklELTE5IHBuZXVtb25p
YSBpbiBXdWhhbiwgQ2hpbmE6IGEgZGVzY3JpcHRpdmUgc3R1ZHk8L3RpdGxlPjxzZWNvbmRhcnkt
dGl0bGU+TGFuY2V0IEluZmVjdCBEaXM8L3NlY29uZGFyeS10aXRsZT48L3RpdGxlcz48cGVyaW9k
aWNhbD48ZnVsbC10aXRsZT5MYW5jZXQgSW5mZWN0IERpczwvZnVsbC10aXRsZT48L3BlcmlvZGlj
YWw+PHBhZ2VzPjQyNS00MzQ8L3BhZ2VzPjx2b2x1bWU+MjA8L3ZvbHVtZT48bnVtYmVyPjQ8L251
bWJlcj48ZWRpdGlvbj4yMDIwLzAyLzI4PC9lZGl0aW9uPjxrZXl3b3Jkcz48a2V5d29yZD5BZHVs
dDwva2V5d29yZD48a2V5d29yZD5BZ2VkPC9rZXl3b3JkPjxrZXl3b3JkPkJldGFjb3JvbmF2aXJ1
cy8qcGh5c2lvbG9neTwva2V5d29yZD48a2V5d29yZD5DaGluYTwva2V5d29yZD48a2V5d29yZD5D
b3JvbmF2aXJ1cyBJbmZlY3Rpb25zL2Jsb29kL2NvbXBsaWNhdGlvbnMvKnBhdGhvbG9neS92aXJv
bG9neTwva2V5d29yZD48a2V5d29yZD5GZW1hbGU8L2tleXdvcmQ+PGtleXdvcmQ+SHVtYW5zPC9r
ZXl3b3JkPjxrZXl3b3JkPkx1bmcvcGF0aG9sb2d5PC9rZXl3b3JkPjxrZXl3b3JkPk1hbGU8L2tl
eXdvcmQ+PGtleXdvcmQ+TWlkZGxlIEFnZWQ8L2tleXdvcmQ+PGtleXdvcmQ+UGFuZGVtaWNzPC9r
ZXl3b3JkPjxrZXl3b3JkPlBuZXVtb25pYSwgVmlyYWwvYmxvb2QvY29tcGxpY2F0aW9ucy8qcGF0
aG9sb2d5L3Zpcm9sb2d5PC9rZXl3b3JkPjxrZXl3b3JkPlRvbW9ncmFwaHksIFgtUmF5IENvbXB1
dGVkPC9rZXl3b3JkPjwva2V5d29yZHM+PGRhdGVzPjx5ZWFyPjIwMjA8L3llYXI+PHB1Yi1kYXRl
cz48ZGF0ZT5BcHI8L2RhdGU+PC9wdWItZGF0ZXM+PC9kYXRlcz48aXNibj4xNDc0LTQ0NTcgKEVs
ZWN0cm9uaWMpJiN4RDsxNDczLTMwOTkgKExpbmtpbmcpPC9pc2JuPjxhY2Nlc3Npb24tbnVtPjMy
MTA1NjM3PC9hY2Nlc3Npb24tbnVtPjx1cmxzPjxyZWxhdGVkLXVybHM+PHVybD5odHRwczovL3d3
dy5uY2JpLm5sbS5uaWguZ292L3B1Ym1lZC8zMjEwNTYzNzwvdXJsPjwvcmVsYXRlZC11cmxzPjwv
dXJscz48Y3VzdG9tMj5QTUM3MTU5MDUzPC9jdXN0b20yPjxlbGVjdHJvbmljLXJlc291cmNlLW51
bT4xMC4xMDE2L1MxNDczLTMwOTkoMjApMzAwODYtNDwvZWxlY3Ryb25pYy1yZXNvdXJjZS1udW0+
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PEVuZE5vdGU+PENpdGU+PEF1dGhvcj5TaGk8L0F1dGhvcj48WWVhcj4yMDIwPC9ZZWFyPjxSZWNO
dW0+Mzg8L1JlY051bT48RGlzcGxheVRleHQ+PHN0eWxlIGZhY2U9InN1cGVyc2NyaXB0Ij40Nzwv
c3R5bGU+PC9EaXNwbGF5VGV4dD48cmVjb3JkPjxyZWMtbnVtYmVyPjM4PC9yZWMtbnVtYmVyPjxm
b3JlaWduLWtleXM+PGtleSBhcHA9IkVOIiBkYi1pZD0iZXd0OXNkZDk5cHhhOXZld3p3YnZ6djUy
eGYyMnJleHNwOTlmIiB0aW1lc3RhbXA9IjE2MDI1NjAyMTAiPjM4PC9rZXk+PC9mb3JlaWduLWtl
eXM+PHJlZi10eXBlIG5hbWU9IkpvdXJuYWwgQXJ0aWNsZSI+MTc8L3JlZi10eXBlPjxjb250cmli
dXRvcnM+PGF1dGhvcnM+PGF1dGhvcj5TaGksIEguPC9hdXRob3I+PGF1dGhvcj5IYW4sIFguPC9h
dXRob3I+PGF1dGhvcj5KaWFuZywgTi48L2F1dGhvcj48YXV0aG9yPkNhbywgWS48L2F1dGhvcj48
YXV0aG9yPkFsd2FsaWQsIE8uPC9hdXRob3I+PGF1dGhvcj5HdSwgSi48L2F1dGhvcj48YXV0aG9y
PkZhbiwgWS48L2F1dGhvcj48YXV0aG9yPlpoZW5nLCBDLjwvYXV0aG9yPjwvYXV0aG9ycz48L2Nv
bnRyaWJ1dG9ycz48YXV0aC1hZGRyZXNzPkRlcGFydG1lbnQgb2YgUmFkaW9sb2d5LCBVbmlvbiBI
b3NwaXRhbCwgVG9uZ2ppIE1lZGljYWwgQ29sbGVnZSwgSHVhemhvbmcgVW5pdmVyc2l0eSBvZiBT
Y2llbmNlIGFuZCBUZWNobm9sb2d5LCBXdWhhbiwgSHViZWksIENoaW5hOyBIdWJlaSBQcm92aW5j
ZSBLZXkgTGFib3JhdG9yeSBvZiBNb2xlY3VsYXIgSW1hZ2luZywgV3VoYW4sIEh1YmVpLCBDaGlu
YS4mI3hEO0RlcGFydG1lbnQgb2YgUmFkaW9sb2d5LCBXdWhhbiBKaW55aW50YW4gSG9zcGl0YWws
IFd1aGFuLCBIdWJlaSwgQ2hpbmEuIEVsZWN0cm9uaWMgYWRkcmVzczogMTAyNDkzMjAyM0BxcS5j
b20uJiN4RDtEZXBhcnRtZW50IG9mIFJhZGlvbG9neSwgVW5pb24gSG9zcGl0YWwsIFRvbmdqaSBN
ZWRpY2FsIENvbGxlZ2UsIEh1YXpob25nIFVuaXZlcnNpdHkgb2YgU2NpZW5jZSBhbmQgVGVjaG5v
bG9neSwgV3VoYW4sIEh1YmVpLCBDaGluYTsgSHViZWkgUHJvdmluY2UgS2V5IExhYm9yYXRvcnkg
b2YgTW9sZWN1bGFyIEltYWdpbmcsIFd1aGFuLCBIdWJlaSwgQ2hpbmEuIEVsZWN0cm9uaWMgYWRk
cmVzczogaHF6Y3N4aEBzaW5hLmNvbS48L2F1dGgtYWRkcmVzcz48dGl0bGVzPjx0aXRsZT5SYWRp
b2xvZ2ljYWwgZmluZGluZ3MgZnJvbSA4MSBwYXRpZW50cyB3aXRoIENPVklELTE5IHBuZXVtb25p
YSBpbiBXdWhhbiwgQ2hpbmE6IGEgZGVzY3JpcHRpdmUgc3R1ZHk8L3RpdGxlPjxzZWNvbmRhcnkt
dGl0bGU+TGFuY2V0IEluZmVjdCBEaXM8L3NlY29uZGFyeS10aXRsZT48L3RpdGxlcz48cGVyaW9k
aWNhbD48ZnVsbC10aXRsZT5MYW5jZXQgSW5mZWN0IERpczwvZnVsbC10aXRsZT48L3BlcmlvZGlj
YWw+PHBhZ2VzPjQyNS00MzQ8L3BhZ2VzPjx2b2x1bWU+MjA8L3ZvbHVtZT48bnVtYmVyPjQ8L251
bWJlcj48ZWRpdGlvbj4yMDIwLzAyLzI4PC9lZGl0aW9uPjxrZXl3b3Jkcz48a2V5d29yZD5BZHVs
dDwva2V5d29yZD48a2V5d29yZD5BZ2VkPC9rZXl3b3JkPjxrZXl3b3JkPkJldGFjb3JvbmF2aXJ1
cy8qcGh5c2lvbG9neTwva2V5d29yZD48a2V5d29yZD5DaGluYTwva2V5d29yZD48a2V5d29yZD5D
b3JvbmF2aXJ1cyBJbmZlY3Rpb25zL2Jsb29kL2NvbXBsaWNhdGlvbnMvKnBhdGhvbG9neS92aXJv
bG9neTwva2V5d29yZD48a2V5d29yZD5GZW1hbGU8L2tleXdvcmQ+PGtleXdvcmQ+SHVtYW5zPC9r
ZXl3b3JkPjxrZXl3b3JkPkx1bmcvcGF0aG9sb2d5PC9rZXl3b3JkPjxrZXl3b3JkPk1hbGU8L2tl
eXdvcmQ+PGtleXdvcmQ+TWlkZGxlIEFnZWQ8L2tleXdvcmQ+PGtleXdvcmQ+UGFuZGVtaWNzPC9r
ZXl3b3JkPjxrZXl3b3JkPlBuZXVtb25pYSwgVmlyYWwvYmxvb2QvY29tcGxpY2F0aW9ucy8qcGF0
aG9sb2d5L3Zpcm9sb2d5PC9rZXl3b3JkPjxrZXl3b3JkPlRvbW9ncmFwaHksIFgtUmF5IENvbXB1
dGVkPC9rZXl3b3JkPjwva2V5d29yZHM+PGRhdGVzPjx5ZWFyPjIwMjA8L3llYXI+PHB1Yi1kYXRl
cz48ZGF0ZT5BcHI8L2RhdGU+PC9wdWItZGF0ZXM+PC9kYXRlcz48aXNibj4xNDc0LTQ0NTcgKEVs
ZWN0cm9uaWMpJiN4RDsxNDczLTMwOTkgKExpbmtpbmcpPC9pc2JuPjxhY2Nlc3Npb24tbnVtPjMy
MTA1NjM3PC9hY2Nlc3Npb24tbnVtPjx1cmxzPjxyZWxhdGVkLXVybHM+PHVybD5odHRwczovL3d3
dy5uY2JpLm5sbS5uaWguZ292L3B1Ym1lZC8zMjEwNTYzNzwvdXJsPjwvcmVsYXRlZC11cmxzPjwv
dXJscz48Y3VzdG9tMj5QTUM3MTU5MDUzPC9jdXN0b20yPjxlbGVjdHJvbmljLXJlc291cmNlLW51
bT4xMC4xMDE2L1MxNDczLTMwOTkoMjApMzAwODYtNDwvZWxlY3Ryb25pYy1yZXNvdXJjZS1udW0+
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52A7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E9C8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B473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27D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886B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9144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0845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4C38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2D65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8E42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9.9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AACC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7DBA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5EA3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C0DF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4739E7" w14:textId="6AA9606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4CBD20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F6CF7C" w14:textId="7423AC57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&lt;EndNote&gt;&lt;Cite&gt;&lt;Author&gt;Bai&lt;/Author&gt;&lt;Year&gt;2020&lt;/Year&gt;&lt;RecNum&gt;165&lt;/RecNum&gt;&lt;DisplayText&gt;&lt;style face="superscript"&gt;48&lt;/style&gt;&lt;/DisplayText&gt;&lt;record&gt;&lt;rec-number&gt;165&lt;/rec-number&gt;&lt;foreign-keys&gt;&lt;key app="EN" db-id="ewt9sdd99pxa9vewzwbvzv52xf22rexsp99f" timestamp="1602809957"&gt;165&lt;/key&gt;&lt;/foreign-keys&gt;&lt;ref-type name="Journal Article"&gt;17&lt;/ref-type&gt;&lt;contributors&gt;&lt;authors&gt;&lt;author&gt;Bai, S. L.&lt;/author&gt;&lt;author&gt;Wang, J. Y.&lt;/author&gt;&lt;author&gt;Zhou, Y. Q.&lt;/author&gt;&lt;author&gt;Yu, D. S.&lt;/author&gt;&lt;author&gt;Gao, X. M.&lt;/author&gt;&lt;author&gt;Li, L. L.&lt;/author&gt;&lt;author&gt;Yang, F.&lt;/author&gt;&lt;/authors&gt;&lt;/contributors&gt;&lt;auth-address&gt;Department of Infectious Disease, Lanzhou Municipality Pulmonary Hospital, Lanzhou 730046, China.&amp;#xD;Gansu Province Center for Disease Control and Prevention, Lanzhou 730000, China.&lt;/auth-address&gt;&lt;titles&gt;&lt;title&gt;[Analysis of the first cluster of cases in a family of novel coronavirus pneumonia in Gansu Province]&lt;/title&gt;&lt;secondary-title&gt;Zhonghua Yu Fang Yi Xue Za Zhi&lt;/secondary-title&gt;&lt;/titles&gt;&lt;periodical&gt;&lt;full-title&gt;Zhonghua Yu Fang Yi Xue Za Zhi&lt;/full-title&gt;&lt;/periodical&gt;&lt;pages&gt;E005&lt;/pages&gt;&lt;volume&gt;54&lt;/volume&gt;&lt;number&gt;0&lt;/number&gt;&lt;edition&gt;2020/02/18&lt;/edition&gt;&lt;keywords&gt;&lt;keyword&gt;Family cluster&lt;/keyword&gt;&lt;keyword&gt;Immunologlobulin M&lt;/keyword&gt;&lt;keyword&gt;Novel coronavirus pneumonia&lt;/keyword&gt;&lt;keyword&gt;Polymerase chain reaction&lt;/keyword&gt;&lt;/keywords&gt;&lt;dates&gt;&lt;year&gt;2020&lt;/year&gt;&lt;pub-dates&gt;&lt;date&gt;Feb 17&lt;/date&gt;&lt;/pub-dates&gt;&lt;/dates&gt;&lt;isbn&gt;0253-9624 (Print)&amp;#xD;0253-9624 (Linking)&lt;/isbn&gt;&lt;accession-num&gt;32064855&lt;/accession-num&gt;&lt;urls&gt;&lt;related-urls&gt;&lt;url&gt;https://www.ncbi.nlm.nih.gov/pubmed/32064855&lt;/url&gt;&lt;/related-urls&gt;&lt;/urls&gt;&lt;electronic-resource-num&gt;10.3760/cma.j.issn.0253-9624.2020.0005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8287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8A01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5BFE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D34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515A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FCB9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53.42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698E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9220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F81F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D322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D9C3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3628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B631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99AA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1B9FB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</w:t>
            </w:r>
          </w:p>
        </w:tc>
      </w:tr>
      <w:tr w:rsidR="000E4295" w:rsidRPr="008D2EFC" w14:paraId="1939996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62626" w14:textId="068657D0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TnVtPjM5PC9SZWNOdW0+PERpc3BsYXlUZXh0PjxzdHlsZSBmYWNlPSJzdXBlcnNjcmlwdCI+NDk8
L3N0eWxlPjwvRGlzcGxheVRleHQ+PHJlY29yZD48cmVjLW51bWJlcj4zOTwvcmVjLW51bWJlcj48
Zm9yZWlnbi1rZXlzPjxrZXkgYXBwPSJFTiIgZGItaWQ9ImV3dDlzZGQ5OXB4YTl2ZXd6d2J2enY1
MnhmMjJyZXhzcDk5ZiIgdGltZXN0YW1wPSIxNjAyNTczNTM3Ij4zOTwva2V5PjwvZm9yZWlnbi1r
ZXlzPjxyZWYtdHlwZSBuYW1lPSJKb3VybmFsIEFydGljbGUiPjE3PC9yZWYtdHlwZT48Y29udHJp
YnV0b3JzPjxhdXRob3JzPjxhdXRob3I+V2FuZywgWi48L2F1dGhvcj48YXV0aG9yPkNoZW4sIFgu
PC9hdXRob3I+PGF1dGhvcj5MdSwgWS48L2F1dGhvcj48YXV0aG9yPkNoZW4sIEYuPC9hdXRob3I+
PGF1dGhvcj5aaGFuZywgVy48L2F1dGhvcj48L2F1dGhvcnM+PC9jb250cmlidXRvcnM+PGF1dGgt
YWRkcmVzcz5EZXBhcnRtZW50IG9mIFJlc3BpcmF0b3J5IERpc2Vhc2UsIFl1ZXlhbmcgSG9zcGl0
YWwgb2YgSW50ZWdyYXRlZCBUcmFkaXRpb25hbCBDaGluZXNlIGFuZCBXZXN0ZXJuIE1lZGljaW5l
LCBTaGFuZ2hhaSBVbml2ZXJzaXR5IG9mIFRyYWRpdGlvbmFsIENoaW5lc2UgTWVkaWNpbmUsIFNo
YW5naGFpLCBDaGluYS4mI3hEO0RlcGFydG1lbnQgb2YgVHJhZGl0aW9uYWwgQ2hpbmVzZSBNZWRp
Y2luZSwgU2hhbmdoYWkgUHVibGljIEhlYWx0aCBDbGluaWNhbCBDZW50ZXIsIFNoYW5naGFpLCBD
aGluYS4mI3hEO0RlcGFydG1lbnQgb2YgUmVzcGlyYXRvcnkgRGlzZWFzZSwgU2h1Z3VhbmcgSG9z
cGl0YWwgQWZmaWxpYXRlZCB0byBTaGFuZ2hhaSBVbml2ZXJzaXR5IG9mIFRyYWRpdGlvbmFsIENo
aW5lc2UgTWVkaWNpbmUsIFNoYW5naGFpLCBDaGluYS48L2F1dGgtYWRkcmVzcz48dGl0bGVzPjx0
aXRsZT5DbGluaWNhbCBjaGFyYWN0ZXJpc3RpY3MgYW5kIHRoZXJhcGV1dGljIHByb2NlZHVyZSBm
b3IgZm91ciBjYXNlcyB3aXRoIDIwMTkgbm92ZWwgY29yb25hdmlydXMgcG5ldW1vbmlhIHJlY2Vp
dmluZyBjb21iaW5lZCBDaGluZXNlIGFuZCBXZXN0ZXJuIG1lZGljaW5lIHRyZWF0bWVudDwvdGl0
bGU+PHNlY29uZGFyeS10aXRsZT5CaW9zY2kgVHJlbmRzPC9zZWNvbmRhcnktdGl0bGU+PC90aXRs
ZXM+PHBlcmlvZGljYWw+PGZ1bGwtdGl0bGU+Qmlvc2NpIFRyZW5kczwvZnVsbC10aXRsZT48L3Bl
cmlvZGljYWw+PHBhZ2VzPjY0LTY4PC9wYWdlcz48dm9sdW1lPjE0PC92b2x1bWU+PG51bWJlcj4x
PC9udW1iZXI+PGVkaXRpb24+MjAyMC8wMi8xMTwvZWRpdGlvbj48a2V5d29yZHM+PGtleXdvcmQ+
QWR1bHQ8L2tleXdvcmQ+PGtleXdvcmQ+QW50aXZpcmFsIEFnZW50cy8qdGhlcmFwZXV0aWMgdXNl
PC9rZXl3b3JkPjxrZXl3b3JkPipCZXRhY29yb25hdmlydXM8L2tleXdvcmQ+PGtleXdvcmQ+Q2hp
bmE8L2tleXdvcmQ+PGtleXdvcmQ+Q29yb25hdmlydXMgSW5mZWN0aW9ucy8qZHJ1ZyB0aGVyYXB5
PC9rZXl3b3JkPjxrZXl3b3JkPkRydWcgQ29tYmluYXRpb25zPC9rZXl3b3JkPjxrZXl3b3JkPkRy
dWdzLCBDaGluZXNlIEhlcmJhbC8qdGhlcmFwZXV0aWMgdXNlPC9rZXl3b3JkPjxrZXl3b3JkPkZl
bWFsZTwva2V5d29yZD48a2V5d29yZD5IdW1hbnM8L2tleXdvcmQ+PGtleXdvcmQ+SW5kb2xlcy8q
dGhlcmFwZXV0aWMgdXNlPC9rZXl3b3JkPjxrZXl3b3JkPkxvcGluYXZpci8qdGhlcmFwZXV0aWMg
dXNlPC9rZXl3b3JkPjxrZXl3b3JkPk1hbGU8L2tleXdvcmQ+PGtleXdvcmQ+TWlkZGxlIEFnZWQ8
L2tleXdvcmQ+PGtleXdvcmQ+UG5ldW1vbmlhLCBWaXJhbC8qZHJ1ZyB0aGVyYXB5PC9rZXl3b3Jk
PjxrZXl3b3JkPlJldHJvc3BlY3RpdmUgU3R1ZGllczwva2V5d29yZD48a2V5d29yZD5SaXRvbmF2
aXIvKnRoZXJhcGV1dGljIHVzZTwva2V5d29yZD48a2V5d29yZD5Zb3VuZyBBZHVsdDwva2V5d29y
ZD48a2V5d29yZD4yMDE5LW5Db1Y8L2tleXdvcmQ+PGtleXdvcmQ+U2h1ZmVuZyBKaWVkdSBDYXBz
dWxlPC9rZXl3b3JkPjxrZXl3b3JkPmFyYmlkb2w8L2tleXdvcmQ+PGtleXdvcmQ+bG9waW5hdmly
PC9rZXl3b3JkPjxrZXl3b3JkPnJpdG9uYXZpcjwva2V5d29yZD48L2tleXdvcmRzPjxkYXRlcz48
eWVhcj4yMDIwPC95ZWFyPjxwdWItZGF0ZXM+PGRhdGU+TWFyIDE2PC9kYXRlPjwvcHViLWRhdGVz
PjwvZGF0ZXM+PGlzYm4+MTg4MS03ODIzIChFbGVjdHJvbmljKSYjeEQ7MTg4MS03ODE1IChMaW5r
aW5nKTwvaXNibj48YWNjZXNzaW9uLW51bT4zMjAzNzM4OTwvYWNjZXNzaW9uLW51bT48dXJscz48
cmVsYXRlZC11cmxzPjx1cmw+aHR0cHM6Ly93d3cubmNiaS5ubG0ubmloLmdvdi9wdWJtZWQvMzIw
MzczODk8L3VybD48L3JlbGF0ZWQtdXJscz48L3VybHM+PGVsZWN0cm9uaWMtcmVzb3VyY2UtbnVt
PjEwLjU1ODIvYnN0LjIwMjAuMDEwMzA8L2VsZWN0cm9uaWMtcmVzb3VyY2UtbnVtPjwvcmVjb3Jk
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TnVtPjM5PC9SZWNOdW0+PERpc3BsYXlUZXh0PjxzdHlsZSBmYWNlPSJzdXBlcnNjcmlwdCI+NDk8
L3N0eWxlPjwvRGlzcGxheVRleHQ+PHJlY29yZD48cmVjLW51bWJlcj4zOTwvcmVjLW51bWJlcj48
Zm9yZWlnbi1rZXlzPjxrZXkgYXBwPSJFTiIgZGItaWQ9ImV3dDlzZGQ5OXB4YTl2ZXd6d2J2enY1
MnhmMjJyZXhzcDk5ZiIgdGltZXN0YW1wPSIxNjAyNTczNTM3Ij4zOTwva2V5PjwvZm9yZWlnbi1r
ZXlzPjxyZWYtdHlwZSBuYW1lPSJKb3VybmFsIEFydGljbGUiPjE3PC9yZWYtdHlwZT48Y29udHJp
YnV0b3JzPjxhdXRob3JzPjxhdXRob3I+V2FuZywgWi48L2F1dGhvcj48YXV0aG9yPkNoZW4sIFgu
PC9hdXRob3I+PGF1dGhvcj5MdSwgWS48L2F1dGhvcj48YXV0aG9yPkNoZW4sIEYuPC9hdXRob3I+
PGF1dGhvcj5aaGFuZywgVy48L2F1dGhvcj48L2F1dGhvcnM+PC9jb250cmlidXRvcnM+PGF1dGgt
YWRkcmVzcz5EZXBhcnRtZW50IG9mIFJlc3BpcmF0b3J5IERpc2Vhc2UsIFl1ZXlhbmcgSG9zcGl0
YWwgb2YgSW50ZWdyYXRlZCBUcmFkaXRpb25hbCBDaGluZXNlIGFuZCBXZXN0ZXJuIE1lZGljaW5l
LCBTaGFuZ2hhaSBVbml2ZXJzaXR5IG9mIFRyYWRpdGlvbmFsIENoaW5lc2UgTWVkaWNpbmUsIFNo
YW5naGFpLCBDaGluYS4mI3hEO0RlcGFydG1lbnQgb2YgVHJhZGl0aW9uYWwgQ2hpbmVzZSBNZWRp
Y2luZSwgU2hhbmdoYWkgUHVibGljIEhlYWx0aCBDbGluaWNhbCBDZW50ZXIsIFNoYW5naGFpLCBD
aGluYS4mI3hEO0RlcGFydG1lbnQgb2YgUmVzcGlyYXRvcnkgRGlzZWFzZSwgU2h1Z3VhbmcgSG9z
cGl0YWwgQWZmaWxpYXRlZCB0byBTaGFuZ2hhaSBVbml2ZXJzaXR5IG9mIFRyYWRpdGlvbmFsIENo
aW5lc2UgTWVkaWNpbmUsIFNoYW5naGFpLCBDaGluYS48L2F1dGgtYWRkcmVzcz48dGl0bGVzPjx0
aXRsZT5DbGluaWNhbCBjaGFyYWN0ZXJpc3RpY3MgYW5kIHRoZXJhcGV1dGljIHByb2NlZHVyZSBm
b3IgZm91ciBjYXNlcyB3aXRoIDIwMTkgbm92ZWwgY29yb25hdmlydXMgcG5ldW1vbmlhIHJlY2Vp
dmluZyBjb21iaW5lZCBDaGluZXNlIGFuZCBXZXN0ZXJuIG1lZGljaW5lIHRyZWF0bWVudDwvdGl0
bGU+PHNlY29uZGFyeS10aXRsZT5CaW9zY2kgVHJlbmRzPC9zZWNvbmRhcnktdGl0bGU+PC90aXRs
ZXM+PHBlcmlvZGljYWw+PGZ1bGwtdGl0bGU+Qmlvc2NpIFRyZW5kczwvZnVsbC10aXRsZT48L3Bl
cmlvZGljYWw+PHBhZ2VzPjY0LTY4PC9wYWdlcz48dm9sdW1lPjE0PC92b2x1bWU+PG51bWJlcj4x
PC9udW1iZXI+PGVkaXRpb24+MjAyMC8wMi8xMTwvZWRpdGlvbj48a2V5d29yZHM+PGtleXdvcmQ+
QWR1bHQ8L2tleXdvcmQ+PGtleXdvcmQ+QW50aXZpcmFsIEFnZW50cy8qdGhlcmFwZXV0aWMgdXNl
PC9rZXl3b3JkPjxrZXl3b3JkPipCZXRhY29yb25hdmlydXM8L2tleXdvcmQ+PGtleXdvcmQ+Q2hp
bmE8L2tleXdvcmQ+PGtleXdvcmQ+Q29yb25hdmlydXMgSW5mZWN0aW9ucy8qZHJ1ZyB0aGVyYXB5
PC9rZXl3b3JkPjxrZXl3b3JkPkRydWcgQ29tYmluYXRpb25zPC9rZXl3b3JkPjxrZXl3b3JkPkRy
dWdzLCBDaGluZXNlIEhlcmJhbC8qdGhlcmFwZXV0aWMgdXNlPC9rZXl3b3JkPjxrZXl3b3JkPkZl
bWFsZTwva2V5d29yZD48a2V5d29yZD5IdW1hbnM8L2tleXdvcmQ+PGtleXdvcmQ+SW5kb2xlcy8q
dGhlcmFwZXV0aWMgdXNlPC9rZXl3b3JkPjxrZXl3b3JkPkxvcGluYXZpci8qdGhlcmFwZXV0aWMg
dXNlPC9rZXl3b3JkPjxrZXl3b3JkPk1hbGU8L2tleXdvcmQ+PGtleXdvcmQ+TWlkZGxlIEFnZWQ8
L2tleXdvcmQ+PGtleXdvcmQ+UG5ldW1vbmlhLCBWaXJhbC8qZHJ1ZyB0aGVyYXB5PC9rZXl3b3Jk
PjxrZXl3b3JkPlJldHJvc3BlY3RpdmUgU3R1ZGllczwva2V5d29yZD48a2V5d29yZD5SaXRvbmF2
aXIvKnRoZXJhcGV1dGljIHVzZTwva2V5d29yZD48a2V5d29yZD5Zb3VuZyBBZHVsdDwva2V5d29y
ZD48a2V5d29yZD4yMDE5LW5Db1Y8L2tleXdvcmQ+PGtleXdvcmQ+U2h1ZmVuZyBKaWVkdSBDYXBz
dWxlPC9rZXl3b3JkPjxrZXl3b3JkPmFyYmlkb2w8L2tleXdvcmQ+PGtleXdvcmQ+bG9waW5hdmly
PC9rZXl3b3JkPjxrZXl3b3JkPnJpdG9uYXZpcjwva2V5d29yZD48L2tleXdvcmRzPjxkYXRlcz48
eWVhcj4yMDIwPC95ZWFyPjxwdWItZGF0ZXM+PGRhdGU+TWFyIDE2PC9kYXRlPjwvcHViLWRhdGVz
PjwvZGF0ZXM+PGlzYm4+MTg4MS03ODIzIChFbGVjdHJvbmljKSYjeEQ7MTg4MS03ODE1IChMaW5r
aW5nKTwvaXNibj48YWNjZXNzaW9uLW51bT4zMjAzNzM4OTwvYWNjZXNzaW9uLW51bT48dXJscz48
cmVsYXRlZC11cmxzPjx1cmw+aHR0cHM6Ly93d3cubmNiaS5ubG0ubmloLmdvdi9wdWJtZWQvMzIw
MzczODk8L3VybD48L3JlbGF0ZWQtdXJscz48L3VybHM+PGVsZWN0cm9uaWMtcmVzb3VyY2UtbnVt
PjEwLjU1ODIvYnN0LjIwMjAuMDEwMzA8L2VsZWN0cm9uaWMtcmVzb3VyY2UtbnVtPjwvcmVjb3Jk
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49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3249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2A9D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DD56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4FA7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C6F4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AC5C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44.25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62F7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B32A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82FB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086D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4C42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8E94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DB8A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6737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C16481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headache</w:t>
            </w:r>
          </w:p>
        </w:tc>
      </w:tr>
      <w:tr w:rsidR="000E4295" w:rsidRPr="008D2EFC" w14:paraId="3BBCA8C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BEFDE0" w14:textId="511E6BDB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TnVtPjQwPC9SZWNOdW0+PERpc3BsYXlUZXh0PjxzdHlsZSBmYWNlPSJzdXBlcnNjcmlwdCI+NTA8
L3N0eWxlPjwvRGlzcGxheVRleHQ+PHJlY29yZD48cmVjLW51bWJlcj40MDwvcmVjLW51bWJlcj48
Zm9yZWlnbi1rZXlzPjxrZXkgYXBwPSJFTiIgZGItaWQ9ImV3dDlzZGQ5OXB4YTl2ZXd6d2J2enY1
MnhmMjJyZXhzcDk5ZiIgdGltZXN0YW1wPSIxNjAyNTczNjA2Ij40MDwva2V5PjwvZm9yZWlnbi1r
ZXlzPjxyZWYtdHlwZSBuYW1lPSJKb3VybmFsIEFydGljbGUiPjE3PC9yZWYtdHlwZT48Y29udHJp
YnV0b3JzPjxhdXRob3JzPjxhdXRob3I+V2FuZywgRC48L2F1dGhvcj48YXV0aG9yPkh1LCBCLjwv
YXV0aG9yPjxhdXRob3I+SHUsIEMuPC9hdXRob3I+PGF1dGhvcj5aaHUsIEYuPC9hdXRob3I+PGF1
dGhvcj5MaXUsIFguPC9hdXRob3I+PGF1dGhvcj5aaGFuZywgSi48L2F1dGhvcj48YXV0aG9yPldh
bmcsIEIuPC9hdXRob3I+PGF1dGhvcj5YaWFuZywgSC48L2F1dGhvcj48YXV0aG9yPkNoZW5nLCBa
LjwvYXV0aG9yPjxhdXRob3I+WGlvbmcsIFkuPC9hdXRob3I+PGF1dGhvcj5aaGFvLCBZLjwvYXV0
aG9yPjxhdXRob3I+TGksIFkuPC9hdXRob3I+PGF1dGhvcj5XYW5nLCBYLjwvYXV0aG9yPjxhdXRo
b3I+UGVuZywgWi48L2F1dGhvcj48L2F1dGhvcnM+PC9jb250cmlidXRvcnM+PGF1dGgtYWRkcmVz
cz5EZXBhcnRtZW50IG9mIENyaXRpY2FsIENhcmUgTWVkaWNpbmUsIFpob25nbmFuIEhvc3BpdGFs
IG9mIFd1aGFuIFVuaXZlcnNpdHksIFd1aGFuLCBIdWJlaSwgQ2hpbmEuJiN4RDtEZXBhcnRtZW50
IG9mIFB1bG1vbmFyeSBNZWRpY2luZSwgWmhvbmduYW4gSG9zcGl0YWwgb2YgV3VoYW4gVW5pdmVy
c2l0eSwgV3VoYW4sIEh1YmVpLCBDaGluYS4mI3hEO0RlcGFydG1lbnQgb2YgSW5mZWN0aW91cyBE
aXNlYXNlLCBaaG9uZ25hbiBIb3NwaXRhbCBvZiBXdWhhbiBVbml2ZXJzaXR5LCBXdWhhbiwgSHVi
ZWksIENoaW5hLiYjeEQ7RGVwYXJ0bWVudCBvZiBFbWVyZ2VuY3kgTWVkaWNpbmUsIFpob25nbmFu
IEhvc3BpdGFsIG9mIFd1aGFuIFVuaXZlcnNpdHksIFd1aGFuLCBIdWJlaSwgQ2hpbmEuJiN4RDtE
ZXBhcnRtZW50IG9mIExhYm9yYXRvcnkgTWVkaWNpbmUsIFpob25nbmFuIEhvc3BpdGFsIG9mIFd1
aGFuIFVuaXZlcnNpdHksIFd1aGFuLCBIdWJlaSwgQ2hpbmEuJiN4RDtEZXBhcnRtZW50IG9mIFVy
b2xvZ3ksIFpob25nbmFuIEhvc3BpdGFsIG9mIFd1aGFuIFVuaXZlcnNpdHksIFd1aGFuLCBIdWJl
aSwgQ2hpbmEuPC9hdXRoLWFkZHJlc3M+PHRpdGxlcz48dGl0bGU+Q2xpbmljYWwgQ2hhcmFjdGVy
aXN0aWNzIG9mIDEzOCBIb3NwaXRhbGl6ZWQgUGF0aWVudHMgV2l0aCAyMDE5IE5vdmVsIENvcm9u
YXZpcnVzLUluZmVjdGVkIFBuZXVtb25pYSBpbiBXdWhhbiwgQ2hpbmE8L3RpdGxlPjxzZWNvbmRh
cnktdGl0bGU+SkFNQTwvc2Vjb25kYXJ5LXRpdGxlPjwvdGl0bGVzPjxwZXJpb2RpY2FsPjxmdWxs
LXRpdGxlPkpBTUE8L2Z1bGwtdGl0bGU+PC9wZXJpb2RpY2FsPjxwYWdlcz4xMDYxLTEwNjk8L3Bh
Z2VzPjx2b2x1bWU+MzIzPC92b2x1bWU+PG51bWJlcj4xMTwvbnVtYmVyPjxlZGl0aW9uPjIwMjAv
MDIvMDg8L2VkaXRpb24+PGtleXdvcmRzPjxrZXl3b3JkPkFkdWx0PC9rZXl3b3JkPjxrZXl3b3Jk
PkFnZWQ8L2tleXdvcmQ+PGtleXdvcmQ+QWdlZCwgODAgYW5kIG92ZXI8L2tleXdvcmQ+PGtleXdv
cmQ+QmV0YWNvcm9uYXZpcnVzLyppc29sYXRpb24gJmFtcDsgcHVyaWZpY2F0aW9uPC9rZXl3b3Jk
PjxrZXl3b3JkPkNoaW5hL2VwaWRlbWlvbG9neTwva2V5d29yZD48a2V5d29yZD4qQ29yb25hdmly
dXMgSW5mZWN0aW9ucy9jb21wbGljYXRpb25zL2RpYWdub3Npcy9tb3J0YWxpdHkvdHJhbnNtaXNz
aW9uPC9rZXl3b3JkPjxrZXl3b3JkPkNyaXRpY2FsIElsbG5lc3M8L2tleXdvcmQ+PGtleXdvcmQ+
RGlzZWFzZSBUcmFuc21pc3Npb24sIEluZmVjdGlvdXM8L2tleXdvcmQ+PGtleXdvcmQ+RmVtYWxl
PC9rZXl3b3JkPjxrZXl3b3JkPkhvc3BpdGFsaXphdGlvbjwva2V5d29yZD48a2V5d29yZD5IdW1h
bnM8L2tleXdvcmQ+PGtleXdvcmQ+THVuZy9kaWFnbm9zdGljIGltYWdpbmcvcGF0aG9sb2d5PC9r
ZXl3b3JkPjxrZXl3b3JkPk1hbGU8L2tleXdvcmQ+PGtleXdvcmQ+TWlkZGxlIEFnZWQ8L2tleXdv
cmQ+PGtleXdvcmQ+KlBhbmRlbWljczwva2V5d29yZD48a2V5d29yZD4qUG5ldW1vbmlhLCBWaXJh
bC9jb21wbGljYXRpb25zL2RpYWdub3Npcy9tb3J0YWxpdHkvdHJhbnNtaXNzaW9uPC9rZXl3b3Jk
PjxrZXl3b3JkPlJlYWwtVGltZSBQb2x5bWVyYXNlIENoYWluIFJlYWN0aW9uPC9rZXl3b3JkPjxr
ZXl3b3JkPlJldHJvc3BlY3RpdmUgU3R1ZGllczwva2V5d29yZD48a2V5d29yZD5Ub21vZ3JhcGh5
LCBYLVJheSBDb21wdXRlZDwva2V5d29yZD48a2V5d29yZD5WaXRhbCBTaWduczwva2V5d29yZD48
a2V5d29yZD5Zb3VuZyBBZHVsdDwva2V5d29yZD48L2tleXdvcmRzPjxkYXRlcz48eWVhcj4yMDIw
PC95ZWFyPjxwdWItZGF0ZXM+PGRhdGU+TWFyIDE3PC9kYXRlPjwvcHViLWRhdGVzPjwvZGF0ZXM+
PGlzYm4+MTUzOC0zNTk4IChFbGVjdHJvbmljKSYjeEQ7MDA5OC03NDg0IChMaW5raW5nKTwvaXNi
bj48YWNjZXNzaW9uLW51bT4zMjAzMTU3MDwvYWNjZXNzaW9uLW51bT48dXJscz48cmVsYXRlZC11
cmxzPjx1cmw+aHR0cHM6Ly93d3cubmNiaS5ubG0ubmloLmdvdi9wdWJtZWQvMzIwMzE1NzA8L3Vy
bD48L3JlbGF0ZWQtdXJscz48L3VybHM+PGN1c3RvbTI+UE1DNzA0Mjg4MTwvY3VzdG9tMj48ZWxl
Y3Ryb25pYy1yZXNvdXJjZS1udW0+MTAuMTAwMS9qYW1hLjIwMjAuMTU4NTwvZWxlY3Ryb25pYy1y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TnVtPjQwPC9SZWNOdW0+PERpc3BsYXlUZXh0PjxzdHlsZSBmYWNlPSJzdXBlcnNjcmlwdCI+NTA8
L3N0eWxlPjwvRGlzcGxheVRleHQ+PHJlY29yZD48cmVjLW51bWJlcj40MDwvcmVjLW51bWJlcj48
Zm9yZWlnbi1rZXlzPjxrZXkgYXBwPSJFTiIgZGItaWQ9ImV3dDlzZGQ5OXB4YTl2ZXd6d2J2enY1
MnhmMjJyZXhzcDk5ZiIgdGltZXN0YW1wPSIxNjAyNTczNjA2Ij40MDwva2V5PjwvZm9yZWlnbi1r
ZXlzPjxyZWYtdHlwZSBuYW1lPSJKb3VybmFsIEFydGljbGUiPjE3PC9yZWYtdHlwZT48Y29udHJp
YnV0b3JzPjxhdXRob3JzPjxhdXRob3I+V2FuZywgRC48L2F1dGhvcj48YXV0aG9yPkh1LCBCLjwv
YXV0aG9yPjxhdXRob3I+SHUsIEMuPC9hdXRob3I+PGF1dGhvcj5aaHUsIEYuPC9hdXRob3I+PGF1
dGhvcj5MaXUsIFguPC9hdXRob3I+PGF1dGhvcj5aaGFuZywgSi48L2F1dGhvcj48YXV0aG9yPldh
bmcsIEIuPC9hdXRob3I+PGF1dGhvcj5YaWFuZywgSC48L2F1dGhvcj48YXV0aG9yPkNoZW5nLCBa
LjwvYXV0aG9yPjxhdXRob3I+WGlvbmcsIFkuPC9hdXRob3I+PGF1dGhvcj5aaGFvLCBZLjwvYXV0
aG9yPjxhdXRob3I+TGksIFkuPC9hdXRob3I+PGF1dGhvcj5XYW5nLCBYLjwvYXV0aG9yPjxhdXRo
b3I+UGVuZywgWi48L2F1dGhvcj48L2F1dGhvcnM+PC9jb250cmlidXRvcnM+PGF1dGgtYWRkcmVz
cz5EZXBhcnRtZW50IG9mIENyaXRpY2FsIENhcmUgTWVkaWNpbmUsIFpob25nbmFuIEhvc3BpdGFs
IG9mIFd1aGFuIFVuaXZlcnNpdHksIFd1aGFuLCBIdWJlaSwgQ2hpbmEuJiN4RDtEZXBhcnRtZW50
IG9mIFB1bG1vbmFyeSBNZWRpY2luZSwgWmhvbmduYW4gSG9zcGl0YWwgb2YgV3VoYW4gVW5pdmVy
c2l0eSwgV3VoYW4sIEh1YmVpLCBDaGluYS4mI3hEO0RlcGFydG1lbnQgb2YgSW5mZWN0aW91cyBE
aXNlYXNlLCBaaG9uZ25hbiBIb3NwaXRhbCBvZiBXdWhhbiBVbml2ZXJzaXR5LCBXdWhhbiwgSHVi
ZWksIENoaW5hLiYjeEQ7RGVwYXJ0bWVudCBvZiBFbWVyZ2VuY3kgTWVkaWNpbmUsIFpob25nbmFu
IEhvc3BpdGFsIG9mIFd1aGFuIFVuaXZlcnNpdHksIFd1aGFuLCBIdWJlaSwgQ2hpbmEuJiN4RDtE
ZXBhcnRtZW50IG9mIExhYm9yYXRvcnkgTWVkaWNpbmUsIFpob25nbmFuIEhvc3BpdGFsIG9mIFd1
aGFuIFVuaXZlcnNpdHksIFd1aGFuLCBIdWJlaSwgQ2hpbmEuJiN4RDtEZXBhcnRtZW50IG9mIFVy
b2xvZ3ksIFpob25nbmFuIEhvc3BpdGFsIG9mIFd1aGFuIFVuaXZlcnNpdHksIFd1aGFuLCBIdWJl
aSwgQ2hpbmEuPC9hdXRoLWFkZHJlc3M+PHRpdGxlcz48dGl0bGU+Q2xpbmljYWwgQ2hhcmFjdGVy
aXN0aWNzIG9mIDEzOCBIb3NwaXRhbGl6ZWQgUGF0aWVudHMgV2l0aCAyMDE5IE5vdmVsIENvcm9u
YXZpcnVzLUluZmVjdGVkIFBuZXVtb25pYSBpbiBXdWhhbiwgQ2hpbmE8L3RpdGxlPjxzZWNvbmRh
cnktdGl0bGU+SkFNQTwvc2Vjb25kYXJ5LXRpdGxlPjwvdGl0bGVzPjxwZXJpb2RpY2FsPjxmdWxs
LXRpdGxlPkpBTUE8L2Z1bGwtdGl0bGU+PC9wZXJpb2RpY2FsPjxwYWdlcz4xMDYxLTEwNjk8L3Bh
Z2VzPjx2b2x1bWU+MzIzPC92b2x1bWU+PG51bWJlcj4xMTwvbnVtYmVyPjxlZGl0aW9uPjIwMjAv
MDIvMDg8L2VkaXRpb24+PGtleXdvcmRzPjxrZXl3b3JkPkFkdWx0PC9rZXl3b3JkPjxrZXl3b3Jk
PkFnZWQ8L2tleXdvcmQ+PGtleXdvcmQ+QWdlZCwgODAgYW5kIG92ZXI8L2tleXdvcmQ+PGtleXdv
cmQ+QmV0YWNvcm9uYXZpcnVzLyppc29sYXRpb24gJmFtcDsgcHVyaWZpY2F0aW9uPC9rZXl3b3Jk
PjxrZXl3b3JkPkNoaW5hL2VwaWRlbWlvbG9neTwva2V5d29yZD48a2V5d29yZD4qQ29yb25hdmly
dXMgSW5mZWN0aW9ucy9jb21wbGljYXRpb25zL2RpYWdub3Npcy9tb3J0YWxpdHkvdHJhbnNtaXNz
aW9uPC9rZXl3b3JkPjxrZXl3b3JkPkNyaXRpY2FsIElsbG5lc3M8L2tleXdvcmQ+PGtleXdvcmQ+
RGlzZWFzZSBUcmFuc21pc3Npb24sIEluZmVjdGlvdXM8L2tleXdvcmQ+PGtleXdvcmQ+RmVtYWxl
PC9rZXl3b3JkPjxrZXl3b3JkPkhvc3BpdGFsaXphdGlvbjwva2V5d29yZD48a2V5d29yZD5IdW1h
bnM8L2tleXdvcmQ+PGtleXdvcmQ+THVuZy9kaWFnbm9zdGljIGltYWdpbmcvcGF0aG9sb2d5PC9r
ZXl3b3JkPjxrZXl3b3JkPk1hbGU8L2tleXdvcmQ+PGtleXdvcmQ+TWlkZGxlIEFnZWQ8L2tleXdv
cmQ+PGtleXdvcmQ+KlBhbmRlbWljczwva2V5d29yZD48a2V5d29yZD4qUG5ldW1vbmlhLCBWaXJh
bC9jb21wbGljYXRpb25zL2RpYWdub3Npcy9tb3J0YWxpdHkvdHJhbnNtaXNzaW9uPC9rZXl3b3Jk
PjxrZXl3b3JkPlJlYWwtVGltZSBQb2x5bWVyYXNlIENoYWluIFJlYWN0aW9uPC9rZXl3b3JkPjxr
ZXl3b3JkPlJldHJvc3BlY3RpdmUgU3R1ZGllczwva2V5d29yZD48a2V5d29yZD5Ub21vZ3JhcGh5
LCBYLVJheSBDb21wdXRlZDwva2V5d29yZD48a2V5d29yZD5WaXRhbCBTaWduczwva2V5d29yZD48
a2V5d29yZD5Zb3VuZyBBZHVsdDwva2V5d29yZD48L2tleXdvcmRzPjxkYXRlcz48eWVhcj4yMDIw
PC95ZWFyPjxwdWItZGF0ZXM+PGRhdGU+TWFyIDE3PC9kYXRlPjwvcHViLWRhdGVzPjwvZGF0ZXM+
PGlzYm4+MTUzOC0zNTk4IChFbGVjdHJvbmljKSYjeEQ7MDA5OC03NDg0IChMaW5raW5nKTwvaXNi
bj48YWNjZXNzaW9uLW51bT4zMjAzMTU3MDwvYWNjZXNzaW9uLW51bT48dXJscz48cmVsYXRlZC11
cmxzPjx1cmw+aHR0cHM6Ly93d3cubmNiaS5ubG0ubmloLmdvdi9wdWJtZWQvMzIwMzE1NzA8L3Vy
bD48L3JlbGF0ZWQtdXJscz48L3VybHM+PGN1c3RvbTI+UE1DNzA0Mjg4MTwvY3VzdG9tMj48ZWxl
Y3Ryb25pYy1yZXNvdXJjZS1udW0+MTAuMTAwMS9qYW1hLjIwMjAuMTU4NTwvZWxlY3Ryb25pYy1y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1E65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1856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BD58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F756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B67A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8B1D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5D4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B10A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F11B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B9D2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14.5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CD44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31.2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D73C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3AFA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2.9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962A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EAEE16" w14:textId="35FDFCC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FB08A2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A455AD" w14:textId="134A65CA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&lt;EndNote&gt;&lt;Cite&gt;&lt;Author&gt;Feng&lt;/Author&gt;&lt;Year&gt;2020&lt;/Year&gt;&lt;RecNum&gt;166&lt;/RecNum&gt;&lt;DisplayText&gt;&lt;style face="superscript"&gt;51&lt;/style&gt;&lt;/DisplayText&gt;&lt;record&gt;&lt;rec-number&gt;166&lt;/rec-number&gt;&lt;foreign-keys&gt;&lt;key app="EN" db-id="ewt9sdd99pxa9vewzwbvzv52xf22rexsp99f" timestamp="1602810079"&gt;166&lt;/key&gt;&lt;/foreign-keys&gt;&lt;ref-type name="Journal Article"&gt;17&lt;/ref-type&gt;&lt;contributors&gt;&lt;authors&gt;&lt;author&gt;Feng, K.&lt;/author&gt;&lt;author&gt;Yun, Y. X.&lt;/author&gt;&lt;author&gt;Wang, X. F.&lt;/author&gt;&lt;author&gt;Yang, G. D.&lt;/author&gt;&lt;author&gt;Zheng, Y. J.&lt;/author&gt;&lt;author&gt;Lin, C. M.&lt;/author&gt;&lt;author&gt;Wang, L. F.&lt;/author&gt;&lt;/authors&gt;&lt;/contributors&gt;&lt;auth-address&gt;Department of Radiology, the third people&amp;apos;s Hospital of Shenzhen, Shenzhen 518100, China.&amp;#xD;Department of Pediatrics, the third people&amp;apos;s Hospital of Shenzhen, Shenzhen 518100, China.&amp;#xD;Department of Respiratory Medicine, Shenzhen Children&amp;apos;s Hospital, Shenzhen 518038, China.&lt;/auth-address&gt;&lt;titles&gt;&lt;title&gt;[Analysis of CT features of 15 Children with 2019 novel coronavirus infection]&lt;/title&gt;&lt;secondary-title&gt;Zhonghua Er Ke Za Zhi&lt;/secondary-title&gt;&lt;/titles&gt;&lt;periodical&gt;&lt;full-title&gt;Zhonghua Er Ke Za Zhi&lt;/full-title&gt;&lt;/periodical&gt;&lt;pages&gt;E007&lt;/pages&gt;&lt;volume&gt;58&lt;/volume&gt;&lt;number&gt;0&lt;/number&gt;&lt;edition&gt;2020/02/18&lt;/edition&gt;&lt;keywords&gt;&lt;keyword&gt;2019-novel coronavirus&lt;/keyword&gt;&lt;keyword&gt;Child&lt;/keyword&gt;&lt;keyword&gt;Tomography, X-ray computed&lt;/keyword&gt;&lt;/keywords&gt;&lt;dates&gt;&lt;year&gt;2020&lt;/year&gt;&lt;pub-dates&gt;&lt;date&gt;Feb 16&lt;/date&gt;&lt;/pub-dates&gt;&lt;/dates&gt;&lt;isbn&gt;0578-1310 (Print)&amp;#xD;0578-1310 (Linking)&lt;/isbn&gt;&lt;accession-num&gt;32061200&lt;/accession-num&gt;&lt;urls&gt;&lt;related-urls&gt;&lt;url&gt;https://www.ncbi.nlm.nih.gov/pubmed/32061200&lt;/url&gt;&lt;/related-urls&gt;&lt;/urls&gt;&lt;electronic-resource-num&gt;10.3760/cma.j.issn.0578-1310.2020.0007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7B7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BBE1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D3C5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CBB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D0AB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5655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7.86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0A9C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1783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0C90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17F5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276F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EDCC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C4A7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5142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696E1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</w:t>
            </w:r>
          </w:p>
        </w:tc>
      </w:tr>
      <w:tr w:rsidR="000E4295" w:rsidRPr="008D2EFC" w14:paraId="5800994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B18775" w14:textId="5A171AF0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dW0+NDE8L1JlY051bT48RGlzcGxheVRleHQ+PHN0eWxlIGZhY2U9InN1cGVyc2NyaXB0Ij41Mjwv
c3R5bGU+PC9EaXNwbGF5VGV4dD48cmVjb3JkPjxyZWMtbnVtYmVyPjQxPC9yZWMtbnVtYmVyPjxm
b3JlaWduLWtleXM+PGtleSBhcHA9IkVOIiBkYi1pZD0iZXd0OXNkZDk5cHhhOXZld3p3YnZ6djUy
eGYyMnJleHNwOTlmIiB0aW1lc3RhbXA9IjE2MDI1NzM2NjUiPjQxPC9rZXk+PC9mb3JlaWduLWtl
eXM+PHJlZi10eXBlIG5hbWU9IkpvdXJuYWwgQXJ0aWNsZSI+MTc8L3JlZi10eXBlPjxjb250cmli
dXRvcnM+PGF1dGhvcnM+PGF1dGhvcj5YaWUsIFguPC9hdXRob3I+PGF1dGhvcj5aaG9uZywgWi48
L2F1dGhvcj48YXV0aG9yPlpoYW8sIFcuPC9hdXRob3I+PGF1dGhvcj5aaGVuZywgQy48L2F1dGhv
cj48YXV0aG9yPldhbmcsIEYuPC9hdXRob3I+PGF1dGhvcj5MaXUsIEouPC9hdXRob3I+PC9hdXRo
b3JzPjwvY29udHJpYnV0b3JzPjxhdXRoLWFkZHJlc3M+RnJvbSB0aGUgRGVwYXJ0bWVudCBvZiBS
YWRpb2xvZ3ksIFRoZSBTZWNvbmQgWGlhbmd5YSBIb3NwaXRhbCwgQ2VudHJhbCBTb3V0aCBVbml2
ZXJzaXR5LCBOby4gMTM5IE1pZGRsZSBSZW5taW4gUmQsIENoYW5nc2hhLCBIdW5hbiBQcm92aW5j
ZSwgNDEwMDExLCBQLlIuIENoaW5hIChYLlguLCBXLlouLCBKLkwuKTsgRGVwYXJ0bWVudCBvZiBS
YWRpb2xvZ3ksIFF1YWxpdHkgQ29udHJvbCBDZW50ZXIsIENoYW5nc2hhLCBDaGluYSAoSi5MLik7
IERlcGFydG1lbnQgb2YgUmFkaW9sb2d5LCBGaXJzdCBIb3NwaXRhbCBvZiBDaGFuZ3NoYSwgQ2hp
bmEgKFouWi4pOyBDaGFuZ3NoYSBQdWJsaWMgSGVhbHRoIFRyZWF0bWVudCBDZW50ZXIsIENoYW5n
c2hhLCBDaGluYSAoWi5aLik7IERlcGFydG1lbnQgb2YgUmFkaW9sb2d5LCBUaGUgRmlyc3QgUGVv
cGxlJmFwb3M7cyBIb3NwaXRhbCBvZiBDaGFuZ2RlIENpdHksIENoYW5nZGUsIENoaW5hIChDLlou
KTsgYW5kIERlcGFydG1lbnQgb2YgUmFkaW9sb2d5LCBUaGUgU2Vjb25kIFBlb3BsZSZhcG9zO3Mg
SG9zcGl0YWwgb2YgQ2hhbmdkZSBDaXR5LCBDaGFuZ2RlLCBDaGluYSAoRi5XLikuPC9hdXRoLWFk
ZHJlc3M+PHRpdGxlcz48dGl0bGU+Q2hlc3QgQ1QgZm9yIFR5cGljYWwgQ29yb25hdmlydXMgRGlz
ZWFzZSAyMDE5IChDT1ZJRC0xOSkgUG5ldW1vbmlhOiBSZWxhdGlvbnNoaXAgdG8gTmVnYXRpdmUg
UlQtUENSIFRlc3Rpbmc8L3RpdGxlPjxzZWNvbmRhcnktdGl0bGU+UmFkaW9sb2d5PC9zZWNvbmRh
cnktdGl0bGU+PC90aXRsZXM+PHBlcmlvZGljYWw+PGZ1bGwtdGl0bGU+UmFkaW9sb2d5PC9mdWxs
LXRpdGxlPjwvcGVyaW9kaWNhbD48cGFnZXM+RTQxLUU0NTwvcGFnZXM+PHZvbHVtZT4yOTY8L3Zv
bHVtZT48bnVtYmVyPjI8L251bWJlcj48ZWRpdGlvbj4yMDIwLzAyLzEzPC9lZGl0aW9uPjxrZXl3
b3Jkcz48a2V5d29yZD5BZHVsdDwva2V5d29yZD48a2V5d29yZD5BZ2VkPC9rZXl3b3JkPjxrZXl3
b3JkPkJldGFjb3JvbmF2aXJ1czwva2V5d29yZD48a2V5d29yZD5DbGluaWNhbCBMYWJvcmF0b3J5
IFRlY2huaXF1ZXMvbWV0aG9kczwva2V5d29yZD48a2V5d29yZD5Db3JvbmF2aXJ1cyBJbmZlY3Rp
b25zLypkaWFnbm9zaXMvZGlhZ25vc3RpYyBpbWFnaW5nPC9rZXl3b3JkPjxrZXl3b3JkPkZhbHNl
IE5lZ2F0aXZlIFJlYWN0aW9uczwva2V5d29yZD48a2V5d29yZD5GZW1hbGU8L2tleXdvcmQ+PGtl
eXdvcmQ+SHVtYW5zPC9rZXl3b3JkPjxrZXl3b3JkPk1hbGU8L2tleXdvcmQ+PGtleXdvcmQ+TWlk
ZGxlIEFnZWQ8L2tleXdvcmQ+PGtleXdvcmQ+UGFuZGVtaWNzPC9rZXl3b3JkPjxrZXl3b3JkPlBu
ZXVtb25pYSwgVmlyYWwvKmRpYWdub3Npcy9kaWFnbm9zdGljIGltYWdpbmc8L2tleXdvcmQ+PGtl
eXdvcmQ+UmFkaW9ncmFwaGljIEltYWdlIEludGVycHJldGF0aW9uLCBDb21wdXRlci1Bc3Npc3Rl
ZC9tZXRob2RzPC9rZXl3b3JkPjxrZXl3b3JkPlJlcHJvZHVjaWJpbGl0eSBvZiBSZXN1bHRzPC9r
ZXl3b3JkPjxrZXl3b3JkPlJldmVyc2UgVHJhbnNjcmlwdGFzZSBQb2x5bWVyYXNlIENoYWluIFJl
YWN0aW9uPC9rZXl3b3JkPjxrZXl3b3JkPlRvbW9ncmFwaHksIFgtUmF5IENvbXB1dGVkL21ldGhv
ZHM8L2tleXdvcmQ+PC9rZXl3b3Jkcz48ZGF0ZXM+PHllYXI+MjAyMDwveWVhcj48cHViLWRhdGVz
PjxkYXRlPkF1ZzwvZGF0ZT48L3B1Yi1kYXRlcz48L2RhdGVzPjxpc2JuPjE1MjctMTMxNSAoRWxl
Y3Ryb25pYykmI3hEOzAwMzMtODQxOSAoTGlua2luZyk8L2lzYm4+PGFjY2Vzc2lvbi1udW0+MzIw
NDk2MDE8L2FjY2Vzc2lvbi1udW0+PHVybHM+PHJlbGF0ZWQtdXJscz48dXJsPmh0dHBzOi8vd3d3
Lm5jYmkubmxtLm5paC5nb3YvcHVibWVkLzMyMDQ5NjAxPC91cmw+PC9yZWxhdGVkLXVybHM+PC91
cmxzPjxjdXN0b20yPlBNQzcyMzMzNjM8L2N1c3RvbTI+PGVsZWN0cm9uaWMtcmVzb3VyY2UtbnVt
PjEwLjExNDgvcmFkaW9sLjIwMjAyMDAzNDM8L2VsZWN0cm9uaWMtcmVzb3VyY2UtbnVtPjwvcmVj
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dW0+NDE8L1JlY051bT48RGlzcGxheVRleHQ+PHN0eWxlIGZhY2U9InN1cGVyc2NyaXB0Ij41Mjwv
c3R5bGU+PC9EaXNwbGF5VGV4dD48cmVjb3JkPjxyZWMtbnVtYmVyPjQxPC9yZWMtbnVtYmVyPjxm
b3JlaWduLWtleXM+PGtleSBhcHA9IkVOIiBkYi1pZD0iZXd0OXNkZDk5cHhhOXZld3p3YnZ6djUy
eGYyMnJleHNwOTlmIiB0aW1lc3RhbXA9IjE2MDI1NzM2NjUiPjQxPC9rZXk+PC9mb3JlaWduLWtl
eXM+PHJlZi10eXBlIG5hbWU9IkpvdXJuYWwgQXJ0aWNsZSI+MTc8L3JlZi10eXBlPjxjb250cmli
dXRvcnM+PGF1dGhvcnM+PGF1dGhvcj5YaWUsIFguPC9hdXRob3I+PGF1dGhvcj5aaG9uZywgWi48
L2F1dGhvcj48YXV0aG9yPlpoYW8sIFcuPC9hdXRob3I+PGF1dGhvcj5aaGVuZywgQy48L2F1dGhv
cj48YXV0aG9yPldhbmcsIEYuPC9hdXRob3I+PGF1dGhvcj5MaXUsIEouPC9hdXRob3I+PC9hdXRo
b3JzPjwvY29udHJpYnV0b3JzPjxhdXRoLWFkZHJlc3M+RnJvbSB0aGUgRGVwYXJ0bWVudCBvZiBS
YWRpb2xvZ3ksIFRoZSBTZWNvbmQgWGlhbmd5YSBIb3NwaXRhbCwgQ2VudHJhbCBTb3V0aCBVbml2
ZXJzaXR5LCBOby4gMTM5IE1pZGRsZSBSZW5taW4gUmQsIENoYW5nc2hhLCBIdW5hbiBQcm92aW5j
ZSwgNDEwMDExLCBQLlIuIENoaW5hIChYLlguLCBXLlouLCBKLkwuKTsgRGVwYXJ0bWVudCBvZiBS
YWRpb2xvZ3ksIFF1YWxpdHkgQ29udHJvbCBDZW50ZXIsIENoYW5nc2hhLCBDaGluYSAoSi5MLik7
IERlcGFydG1lbnQgb2YgUmFkaW9sb2d5LCBGaXJzdCBIb3NwaXRhbCBvZiBDaGFuZ3NoYSwgQ2hp
bmEgKFouWi4pOyBDaGFuZ3NoYSBQdWJsaWMgSGVhbHRoIFRyZWF0bWVudCBDZW50ZXIsIENoYW5n
c2hhLCBDaGluYSAoWi5aLik7IERlcGFydG1lbnQgb2YgUmFkaW9sb2d5LCBUaGUgRmlyc3QgUGVv
cGxlJmFwb3M7cyBIb3NwaXRhbCBvZiBDaGFuZ2RlIENpdHksIENoYW5nZGUsIENoaW5hIChDLlou
KTsgYW5kIERlcGFydG1lbnQgb2YgUmFkaW9sb2d5LCBUaGUgU2Vjb25kIFBlb3BsZSZhcG9zO3Mg
SG9zcGl0YWwgb2YgQ2hhbmdkZSBDaXR5LCBDaGFuZ2RlLCBDaGluYSAoRi5XLikuPC9hdXRoLWFk
ZHJlc3M+PHRpdGxlcz48dGl0bGU+Q2hlc3QgQ1QgZm9yIFR5cGljYWwgQ29yb25hdmlydXMgRGlz
ZWFzZSAyMDE5IChDT1ZJRC0xOSkgUG5ldW1vbmlhOiBSZWxhdGlvbnNoaXAgdG8gTmVnYXRpdmUg
UlQtUENSIFRlc3Rpbmc8L3RpdGxlPjxzZWNvbmRhcnktdGl0bGU+UmFkaW9sb2d5PC9zZWNvbmRh
cnktdGl0bGU+PC90aXRsZXM+PHBlcmlvZGljYWw+PGZ1bGwtdGl0bGU+UmFkaW9sb2d5PC9mdWxs
LXRpdGxlPjwvcGVyaW9kaWNhbD48cGFnZXM+RTQxLUU0NTwvcGFnZXM+PHZvbHVtZT4yOTY8L3Zv
bHVtZT48bnVtYmVyPjI8L251bWJlcj48ZWRpdGlvbj4yMDIwLzAyLzEzPC9lZGl0aW9uPjxrZXl3
b3Jkcz48a2V5d29yZD5BZHVsdDwva2V5d29yZD48a2V5d29yZD5BZ2VkPC9rZXl3b3JkPjxrZXl3
b3JkPkJldGFjb3JvbmF2aXJ1czwva2V5d29yZD48a2V5d29yZD5DbGluaWNhbCBMYWJvcmF0b3J5
IFRlY2huaXF1ZXMvbWV0aG9kczwva2V5d29yZD48a2V5d29yZD5Db3JvbmF2aXJ1cyBJbmZlY3Rp
b25zLypkaWFnbm9zaXMvZGlhZ25vc3RpYyBpbWFnaW5nPC9rZXl3b3JkPjxrZXl3b3JkPkZhbHNl
IE5lZ2F0aXZlIFJlYWN0aW9uczwva2V5d29yZD48a2V5d29yZD5GZW1hbGU8L2tleXdvcmQ+PGtl
eXdvcmQ+SHVtYW5zPC9rZXl3b3JkPjxrZXl3b3JkPk1hbGU8L2tleXdvcmQ+PGtleXdvcmQ+TWlk
ZGxlIEFnZWQ8L2tleXdvcmQ+PGtleXdvcmQ+UGFuZGVtaWNzPC9rZXl3b3JkPjxrZXl3b3JkPlBu
ZXVtb25pYSwgVmlyYWwvKmRpYWdub3Npcy9kaWFnbm9zdGljIGltYWdpbmc8L2tleXdvcmQ+PGtl
eXdvcmQ+UmFkaW9ncmFwaGljIEltYWdlIEludGVycHJldGF0aW9uLCBDb21wdXRlci1Bc3Npc3Rl
ZC9tZXRob2RzPC9rZXl3b3JkPjxrZXl3b3JkPlJlcHJvZHVjaWJpbGl0eSBvZiBSZXN1bHRzPC9r
ZXl3b3JkPjxrZXl3b3JkPlJldmVyc2UgVHJhbnNjcmlwdGFzZSBQb2x5bWVyYXNlIENoYWluIFJl
YWN0aW9uPC9rZXl3b3JkPjxrZXl3b3JkPlRvbW9ncmFwaHksIFgtUmF5IENvbXB1dGVkL21ldGhv
ZHM8L2tleXdvcmQ+PC9rZXl3b3Jkcz48ZGF0ZXM+PHllYXI+MjAyMDwveWVhcj48cHViLWRhdGVz
PjxkYXRlPkF1ZzwvZGF0ZT48L3B1Yi1kYXRlcz48L2RhdGVzPjxpc2JuPjE1MjctMTMxNSAoRWxl
Y3Ryb25pYykmI3hEOzAwMzMtODQxOSAoTGlua2luZyk8L2lzYm4+PGFjY2Vzc2lvbi1udW0+MzIw
NDk2MDE8L2FjY2Vzc2lvbi1udW0+PHVybHM+PHJlbGF0ZWQtdXJscz48dXJsPmh0dHBzOi8vd3d3
Lm5jYmkubmxtLm5paC5nb3YvcHVibWVkLzMyMDQ5NjAxPC91cmw+PC9yZWxhdGVkLXVybHM+PC91
cmxzPjxjdXN0b20yPlBNQzcyMzMzNjM8L2N1c3RvbTI+PGVsZWN0cm9uaWMtcmVzb3VyY2UtbnVt
PjEwLjExNDgvcmFkaW9sLjIwMjAyMDAzNDM8L2VsZWN0cm9uaWMtcmVzb3VyY2UtbnVtPjwvcmVj
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A68C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6F24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DE25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437C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1DF3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25E5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EB39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0267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4EAD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56BD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A3CC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FB57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4886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5582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6B2895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breath</w:t>
            </w:r>
          </w:p>
        </w:tc>
      </w:tr>
      <w:tr w:rsidR="000E4295" w:rsidRPr="008D2EFC" w14:paraId="3F42A8A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04CE4D" w14:textId="77727EF3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bT40MjwvUmVjTnVtPjxEaXNwbGF5VGV4dD48c3R5bGUgZmFjZT0ic3VwZXJzY3JpcHQiPjUzPC9z
dHlsZT48L0Rpc3BsYXlUZXh0PjxyZWNvcmQ+PHJlYy1udW1iZXI+NDI8L3JlYy1udW1iZXI+PGZv
cmVpZ24ta2V5cz48a2V5IGFwcD0iRU4iIGRiLWlkPSJld3Q5c2RkOTlweGE5dmV3endidnp2NTJ4
ZjIycmV4c3A5OWYiIHRpbWVzdGFtcD0iMTYwMjU3Mzc4NCI+NDI8L2tleT48L2ZvcmVpZ24ta2V5
cz48cmVmLXR5cGUgbmFtZT0iSm91cm5hbCBBcnRpY2xlIj4xNzwvcmVmLXR5cGU+PGNvbnRyaWJ1
dG9ycz48YXV0aG9ycz48YXV0aG9yPlh1LCBYLiBXLjwvYXV0aG9yPjxhdXRob3I+V3UsIFguIFgu
PC9hdXRob3I+PGF1dGhvcj5KaWFuZywgWC4gRy48L2F1dGhvcj48YXV0aG9yPlh1LCBLLiBKLjwv
YXV0aG9yPjxhdXRob3I+WWluZywgTC4gSi48L2F1dGhvcj48YXV0aG9yPk1hLCBDLiBMLjwvYXV0
aG9yPjxhdXRob3I+TGksIFMuIEIuPC9hdXRob3I+PGF1dGhvcj5XYW5nLCBILiBZLjwvYXV0aG9y
PjxhdXRob3I+WmhhbmcsIFMuPC9hdXRob3I+PGF1dGhvcj5HYW8sIEguIE4uPC9hdXRob3I+PGF1
dGhvcj5TaGVuZywgSi4gRi48L2F1dGhvcj48YXV0aG9yPkNhaSwgSC4gTC48L2F1dGhvcj48YXV0
aG9yPlFpdSwgWS4gUS48L2F1dGhvcj48YXV0aG9yPkxpLCBMLiBKLjwvYXV0aG9yPjwvYXV0aG9y
cz48L2NvbnRyaWJ1dG9ycz48YXV0aC1hZGRyZXNzPlN0YXRlIEtleSBMYWJvcmF0b3J5IGZvciBE
aWFnbm9zaXMgYW5kIFRyZWF0bWVudCBvZiBJbmZlY3Rpb3VzIERpc2Vhc2VzLCBOYXRpb25hbCBD
bGluaWNhbCBSZXNlYXJjaCBDZW50cmUgZm9yIEluZmVjdGlvdXMgRGlzZWFzZXMsIENvbGxhYm9y
YXRpdmUgSW5ub3ZhdGlvbiBDZW50cmUgZm9yIERpYWdub3NpcyBhbmQgVHJlYXRtZW50IG9mIElu
ZmVjdGlvdXMgRGlzZWFzZXMsIHRoZSBGaXJzdCBBZmZpbGlhdGVkIEhvc3BpdGFsLCBDb2xsZWdl
IG9mIE1lZGljaW5lLCBaaGVqaWFuZyBVbml2ZXJzaXR5LCBIYW5nemhvdSwgWmhlamlhbmcgUHJv
dmluY2UsIDMxMDAwMywgQ2hpbmEuJiN4RDtEZXBhcnRtZW50IG9mIEluZmVjdGlvdXMgRGlzZWFz
ZSwgV2VuemhvdSBDZW50cmFsIEhvc3BpdGFsLCBXZW56aG91LCBaaGVqaWFuZyBQcm92aW5jZSwg
Q2hpbmEuJiN4RDtEZXBhcnRtZW50IG9mIEluZmVjdGlvdXMgRGlzZWFzZSwgVGFpemhvdSBFbnpl
IE1lZGljYWwgQ2VudHJlIChHcm91cCksIEVuemUgSG9zcGl0YWwsIFRhaXpob3UsIFpoZWppYW5n
IFByb3ZpbmNlLCBDaGluYS4mI3hEO0RlcGFydG1lbnQgb2YgSW5mZWN0aW91cyBEaXNlYXNlLCBG
aXJzdCBQZW9wbGUmYXBvcztzIEhvc3BpdGFsIG9mIFdlbmxpbmcsIFdlbmxpbmcsIFpoZWppYW5n
IFByb3ZpbmNlLCBDaGluYS4mI3hEO0RlcGFydG1lbnQgb2YgSW5mZWN0aW91cyBEaXNlYXNlLCBB
ZmZpbGlhdGVkIFpob3VzaGFuIEhvc3BpdGFsLCBXZW56aG91IE1lZGljYWwgVW5pdmVyc2l0eSwg
WmhvdXNoYW4sIFpoZWppYW5nIFByb3ZpbmNlLCBDaGluYSBsamxpQHpqdS5lZHUuY24uJiN4RDtE
ZXBhcnRtZW50IG9mIFJlc3BpcmF0b3J5IGFuZCBDcml0aWNhbCBDYXJlIE1lZGljaW5lLCBZaW56
aG91IFBlb3BsZSZhcG9zO3MgSG9zcGl0YWwsIEFmZmlsaWF0ZWQgWWluemhvdSBIb3NwaXRhbCwg
Q29sbGVnZSBvZiBNZWRpY2luZSwgTmluZ2JvIFVuaXZlcnNpdHksIE5pbmdibyBDaXR5LCBaaGVq
aWFuZyBQcm92aW5jZSwgQ2hpbmEuJiN4RDtEZXBhcnRtZW50IG9mIEluZmVjdGlvdXMgRGlzZWFz
ZSwgVGFpemhvdSBIb3NwaXRhbCwgVGFpemhvdSwgWmhlamlhbmcgUHJvdmluY2UsIENoaW5hLiYj
eEQ7RGVwYXJ0bWVudCBvZiBJbmZlY3Rpb3VzIERpc2Vhc2UsIFNodUxhbiAoSGFuZ3pob3UpIEhv
c3BpdGFsIGFmZmlsaWF0ZWQgdG8gWmhlamlhbmcgU2h1cmVuIFVuaXZlcnNpdHkgU2h1bGFuIElu
dGVybmF0aW9uYWwgTWVkaWNhbCBDb2xsZWdlLCBIYW5nemhvdSwgWmhlamlhbmcgUHJvdmluY2Us
IENoaW5hLiYjeEQ7U3RhdGUgS2V5IExhYm9yYXRvcnkgZm9yIERpYWdub3NpcyBhbmQgVHJlYXRt
ZW50IG9mIEluZmVjdGlvdXMgRGlzZWFzZXMsIE5hdGlvbmFsIENsaW5pY2FsIFJlc2VhcmNoIENl
bnRyZSBmb3IgSW5mZWN0aW91cyBEaXNlYXNlcywgQ29sbGFib3JhdGl2ZSBJbm5vdmF0aW9uIENl
bnRyZSBmb3IgRGlhZ25vc2lzIGFuZCBUcmVhdG1lbnQgb2YgSW5mZWN0aW91cyBEaXNlYXNlcywg
dGhlIEZpcnN0IEFmZmlsaWF0ZWQgSG9zcGl0YWwsIENvbGxlZ2Ugb2YgTWVkaWNpbmUsIFpoZWpp
YW5nIFVuaXZlcnNpdHksIEhhbmd6aG91LCBaaGVqaWFuZyBQcm92aW5jZSwgMzEwMDAzLCBDaGlu
YSBsamxpQHpqdS5lZHUuY24uPC9hdXRoLWFkZHJlc3M+PHRpdGxlcz48dGl0bGU+Q2xpbmljYWwg
ZmluZGluZ3MgaW4gYSBncm91cCBvZiBwYXRpZW50cyBpbmZlY3RlZCB3aXRoIHRoZSAyMDE5IG5v
dmVsIGNvcm9uYXZpcnVzIChTQVJTLUNvdi0yKSBvdXRzaWRlIG9mIFd1aGFuLCBDaGluYTogcmV0
cm9zcGVjdGl2ZSBjYXNlIHNlcmllczwvdGl0bGU+PHNlY29uZGFyeS10aXRsZT5CTUo8L3NlY29u
ZGFyeS10aXRsZT48L3RpdGxlcz48cGVyaW9kaWNhbD48ZnVsbC10aXRsZT5CTUo8L2Z1bGwtdGl0
bGU+PC9wZXJpb2RpY2FsPjxwYWdlcz5tNjA2PC9wYWdlcz48dm9sdW1lPjM2ODwvdm9sdW1lPjxl
ZGl0aW9uPjIwMjAvMDIvMjM8L2VkaXRpb24+PGtleXdvcmRzPjxrZXl3b3JkPkFkb2xlc2NlbnQ8
L2tleXdvcmQ+PGtleXdvcmQ+QWR1bHQ8L2tleXdvcmQ+PGtleXdvcmQ+Q2hpbGQ8L2tleXdvcmQ+
PGtleXdvcmQ+Q2hpbmEvZXBpZGVtaW9sb2d5PC9rZXl3b3JkPjxrZXl3b3JkPkNvcm9uYXZpcnVz
IEluZmVjdGlvbnMvKmRpYWdub3Npcy9lcGlkZW1pb2xvZ3kvdHJhbnNtaXNzaW9uPC9rZXl3b3Jk
PjxrZXl3b3JkPkNvdWdoL3Zpcm9sb2d5PC9rZXl3b3JkPjxrZXl3b3JkPkZlbWFsZTwva2V5d29y
ZD48a2V5d29yZD5GZXZlci92aXJvbG9neTwva2V5d29yZD48a2V5d29yZD5IdW1hbnM8L2tleXdv
cmQ+PGtleXdvcmQ+TWFsZTwva2V5d29yZD48a2V5d29yZD5NaWRkbGUgQWdlZDwva2V5d29yZD48
a2V5d29yZD5Qcm9nbm9zaXM8L2tleXdvcmQ+PGtleXdvcmQ+UmFkaW9ncmFwaHksIFRob3JhY2lj
PC9rZXl3b3JkPjxrZXl3b3JkPlJldHJvc3BlY3RpdmUgU3R1ZGllczwva2V5d29yZD48a2V5d29y
ZD5TZXZlcmUgQWN1dGUgUmVzcGlyYXRvcnkgU3luZHJvbWUvKmRpYWdub3Npcy9lcGlkZW1pb2xv
Z3kvdHJhbnNtaXNzaW9uL3Zpcm9sb2d5PC9rZXl3b3JkPjxrZXl3b3JkPlRvbW9ncmFwaHksIFgt
UmF5IENvbXB1dGVkPC9rZXl3b3JkPjxrZXl3b3JkPllvdW5nIEFkdWx0PC9rZXl3b3JkPjwva2V5
d29yZHM+PGRhdGVzPjx5ZWFyPjIwMjA8L3llYXI+PHB1Yi1kYXRlcz48ZGF0ZT5GZWIgMTk8L2Rh
dGU+PC9wdWItZGF0ZXM+PC9kYXRlcz48aXNibj4xNzU2LTE4MzMgKEVsZWN0cm9uaWMpJiN4RDsw
OTU5LTgxMzggKExpbmtpbmcpPC9pc2JuPjxhY2Nlc3Npb24tbnVtPjMyMDc1Nzg2PC9hY2Nlc3Np
b24tbnVtPjx1cmxzPjxyZWxhdGVkLXVybHM+PHVybD5odHRwczovL3d3dy5uY2JpLm5sbS5uaWgu
Z292L3B1Ym1lZC8zMjA3NTc4NjwvdXJsPjwvcmVsYXRlZC11cmxzPjwvdXJscz48Y3VzdG9tMj5Q
TUM3MjI0MzQwIGF0IHd3dy5pY21qZS5vcmcvY29pX2Rpc2Nsb3N1cmUucGRmIGFuZCBkZWNsYXJl
OiBubyBzdXBwb3J0IGZyb20gYW55IG9yZ2FuaXNhdGlvbiBmb3IgdGhlIHN1Ym1pdHRlZCB3b3Jr
OyBubyBmaW5hbmNpYWwgcmVsYXRpb25zaGlwcyB3aXRoIGFueSBvcmdhbmlzYXRpb25zIHRoYXQg
bWlnaHQgaGF2ZSBhbiBpbnRlcmVzdCBpbiB0aGUgc3VibWl0dGVkIHdvcmsgaW4gdGhlIHByZXZp
b3VzIHRocmVlIHllYXJzOyBubyBvdGhlciByZWxhdGlvbnNoaXBzIG9yIGFjdGl2aXRpZXMgdGhh
dCBjb3VsZCBhcHBlYXIgdG8gaGF2ZSBpbmZsdWVuY2VkIHRoZSBzdWJtaXR0ZWQgd29yay48L2N1
c3RvbTI+PGVsZWN0cm9uaWMtcmVzb3VyY2UtbnVtPjEwLjExMzYvYm1qLm02MDY8L2VsZWN0cm9u
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bT40MjwvUmVjTnVtPjxEaXNwbGF5VGV4dD48c3R5bGUgZmFjZT0ic3VwZXJzY3JpcHQiPjUzPC9z
dHlsZT48L0Rpc3BsYXlUZXh0PjxyZWNvcmQ+PHJlYy1udW1iZXI+NDI8L3JlYy1udW1iZXI+PGZv
cmVpZ24ta2V5cz48a2V5IGFwcD0iRU4iIGRiLWlkPSJld3Q5c2RkOTlweGE5dmV3endidnp2NTJ4
ZjIycmV4c3A5OWYiIHRpbWVzdGFtcD0iMTYwMjU3Mzc4NCI+NDI8L2tleT48L2ZvcmVpZ24ta2V5
cz48cmVmLXR5cGUgbmFtZT0iSm91cm5hbCBBcnRpY2xlIj4xNzwvcmVmLXR5cGU+PGNvbnRyaWJ1
dG9ycz48YXV0aG9ycz48YXV0aG9yPlh1LCBYLiBXLjwvYXV0aG9yPjxhdXRob3I+V3UsIFguIFgu
PC9hdXRob3I+PGF1dGhvcj5KaWFuZywgWC4gRy48L2F1dGhvcj48YXV0aG9yPlh1LCBLLiBKLjwv
YXV0aG9yPjxhdXRob3I+WWluZywgTC4gSi48L2F1dGhvcj48YXV0aG9yPk1hLCBDLiBMLjwvYXV0
aG9yPjxhdXRob3I+TGksIFMuIEIuPC9hdXRob3I+PGF1dGhvcj5XYW5nLCBILiBZLjwvYXV0aG9y
PjxhdXRob3I+WmhhbmcsIFMuPC9hdXRob3I+PGF1dGhvcj5HYW8sIEguIE4uPC9hdXRob3I+PGF1
dGhvcj5TaGVuZywgSi4gRi48L2F1dGhvcj48YXV0aG9yPkNhaSwgSC4gTC48L2F1dGhvcj48YXV0
aG9yPlFpdSwgWS4gUS48L2F1dGhvcj48YXV0aG9yPkxpLCBMLiBKLjwvYXV0aG9yPjwvYXV0aG9y
cz48L2NvbnRyaWJ1dG9ycz48YXV0aC1hZGRyZXNzPlN0YXRlIEtleSBMYWJvcmF0b3J5IGZvciBE
aWFnbm9zaXMgYW5kIFRyZWF0bWVudCBvZiBJbmZlY3Rpb3VzIERpc2Vhc2VzLCBOYXRpb25hbCBD
bGluaWNhbCBSZXNlYXJjaCBDZW50cmUgZm9yIEluZmVjdGlvdXMgRGlzZWFzZXMsIENvbGxhYm9y
YXRpdmUgSW5ub3ZhdGlvbiBDZW50cmUgZm9yIERpYWdub3NpcyBhbmQgVHJlYXRtZW50IG9mIElu
ZmVjdGlvdXMgRGlzZWFzZXMsIHRoZSBGaXJzdCBBZmZpbGlhdGVkIEhvc3BpdGFsLCBDb2xsZWdl
IG9mIE1lZGljaW5lLCBaaGVqaWFuZyBVbml2ZXJzaXR5LCBIYW5nemhvdSwgWmhlamlhbmcgUHJv
dmluY2UsIDMxMDAwMywgQ2hpbmEuJiN4RDtEZXBhcnRtZW50IG9mIEluZmVjdGlvdXMgRGlzZWFz
ZSwgV2VuemhvdSBDZW50cmFsIEhvc3BpdGFsLCBXZW56aG91LCBaaGVqaWFuZyBQcm92aW5jZSwg
Q2hpbmEuJiN4RDtEZXBhcnRtZW50IG9mIEluZmVjdGlvdXMgRGlzZWFzZSwgVGFpemhvdSBFbnpl
IE1lZGljYWwgQ2VudHJlIChHcm91cCksIEVuemUgSG9zcGl0YWwsIFRhaXpob3UsIFpoZWppYW5n
IFByb3ZpbmNlLCBDaGluYS4mI3hEO0RlcGFydG1lbnQgb2YgSW5mZWN0aW91cyBEaXNlYXNlLCBG
aXJzdCBQZW9wbGUmYXBvcztzIEhvc3BpdGFsIG9mIFdlbmxpbmcsIFdlbmxpbmcsIFpoZWppYW5n
IFByb3ZpbmNlLCBDaGluYS4mI3hEO0RlcGFydG1lbnQgb2YgSW5mZWN0aW91cyBEaXNlYXNlLCBB
ZmZpbGlhdGVkIFpob3VzaGFuIEhvc3BpdGFsLCBXZW56aG91IE1lZGljYWwgVW5pdmVyc2l0eSwg
WmhvdXNoYW4sIFpoZWppYW5nIFByb3ZpbmNlLCBDaGluYSBsamxpQHpqdS5lZHUuY24uJiN4RDtE
ZXBhcnRtZW50IG9mIFJlc3BpcmF0b3J5IGFuZCBDcml0aWNhbCBDYXJlIE1lZGljaW5lLCBZaW56
aG91IFBlb3BsZSZhcG9zO3MgSG9zcGl0YWwsIEFmZmlsaWF0ZWQgWWluemhvdSBIb3NwaXRhbCwg
Q29sbGVnZSBvZiBNZWRpY2luZSwgTmluZ2JvIFVuaXZlcnNpdHksIE5pbmdibyBDaXR5LCBaaGVq
aWFuZyBQcm92aW5jZSwgQ2hpbmEuJiN4RDtEZXBhcnRtZW50IG9mIEluZmVjdGlvdXMgRGlzZWFz
ZSwgVGFpemhvdSBIb3NwaXRhbCwgVGFpemhvdSwgWmhlamlhbmcgUHJvdmluY2UsIENoaW5hLiYj
eEQ7RGVwYXJ0bWVudCBvZiBJbmZlY3Rpb3VzIERpc2Vhc2UsIFNodUxhbiAoSGFuZ3pob3UpIEhv
c3BpdGFsIGFmZmlsaWF0ZWQgdG8gWmhlamlhbmcgU2h1cmVuIFVuaXZlcnNpdHkgU2h1bGFuIElu
dGVybmF0aW9uYWwgTWVkaWNhbCBDb2xsZWdlLCBIYW5nemhvdSwgWmhlamlhbmcgUHJvdmluY2Us
IENoaW5hLiYjeEQ7U3RhdGUgS2V5IExhYm9yYXRvcnkgZm9yIERpYWdub3NpcyBhbmQgVHJlYXRt
ZW50IG9mIEluZmVjdGlvdXMgRGlzZWFzZXMsIE5hdGlvbmFsIENsaW5pY2FsIFJlc2VhcmNoIENl
bnRyZSBmb3IgSW5mZWN0aW91cyBEaXNlYXNlcywgQ29sbGFib3JhdGl2ZSBJbm5vdmF0aW9uIENl
bnRyZSBmb3IgRGlhZ25vc2lzIGFuZCBUcmVhdG1lbnQgb2YgSW5mZWN0aW91cyBEaXNlYXNlcywg
dGhlIEZpcnN0IEFmZmlsaWF0ZWQgSG9zcGl0YWwsIENvbGxlZ2Ugb2YgTWVkaWNpbmUsIFpoZWpp
YW5nIFVuaXZlcnNpdHksIEhhbmd6aG91LCBaaGVqaWFuZyBQcm92aW5jZSwgMzEwMDAzLCBDaGlu
YSBsamxpQHpqdS5lZHUuY24uPC9hdXRoLWFkZHJlc3M+PHRpdGxlcz48dGl0bGU+Q2xpbmljYWwg
ZmluZGluZ3MgaW4gYSBncm91cCBvZiBwYXRpZW50cyBpbmZlY3RlZCB3aXRoIHRoZSAyMDE5IG5v
dmVsIGNvcm9uYXZpcnVzIChTQVJTLUNvdi0yKSBvdXRzaWRlIG9mIFd1aGFuLCBDaGluYTogcmV0
cm9zcGVjdGl2ZSBjYXNlIHNlcmllczwvdGl0bGU+PHNlY29uZGFyeS10aXRsZT5CTUo8L3NlY29u
ZGFyeS10aXRsZT48L3RpdGxlcz48cGVyaW9kaWNhbD48ZnVsbC10aXRsZT5CTUo8L2Z1bGwtdGl0
bGU+PC9wZXJpb2RpY2FsPjxwYWdlcz5tNjA2PC9wYWdlcz48dm9sdW1lPjM2ODwvdm9sdW1lPjxl
ZGl0aW9uPjIwMjAvMDIvMjM8L2VkaXRpb24+PGtleXdvcmRzPjxrZXl3b3JkPkFkb2xlc2NlbnQ8
L2tleXdvcmQ+PGtleXdvcmQ+QWR1bHQ8L2tleXdvcmQ+PGtleXdvcmQ+Q2hpbGQ8L2tleXdvcmQ+
PGtleXdvcmQ+Q2hpbmEvZXBpZGVtaW9sb2d5PC9rZXl3b3JkPjxrZXl3b3JkPkNvcm9uYXZpcnVz
IEluZmVjdGlvbnMvKmRpYWdub3Npcy9lcGlkZW1pb2xvZ3kvdHJhbnNtaXNzaW9uPC9rZXl3b3Jk
PjxrZXl3b3JkPkNvdWdoL3Zpcm9sb2d5PC9rZXl3b3JkPjxrZXl3b3JkPkZlbWFsZTwva2V5d29y
ZD48a2V5d29yZD5GZXZlci92aXJvbG9neTwva2V5d29yZD48a2V5d29yZD5IdW1hbnM8L2tleXdv
cmQ+PGtleXdvcmQ+TWFsZTwva2V5d29yZD48a2V5d29yZD5NaWRkbGUgQWdlZDwva2V5d29yZD48
a2V5d29yZD5Qcm9nbm9zaXM8L2tleXdvcmQ+PGtleXdvcmQ+UmFkaW9ncmFwaHksIFRob3JhY2lj
PC9rZXl3b3JkPjxrZXl3b3JkPlJldHJvc3BlY3RpdmUgU3R1ZGllczwva2V5d29yZD48a2V5d29y
ZD5TZXZlcmUgQWN1dGUgUmVzcGlyYXRvcnkgU3luZHJvbWUvKmRpYWdub3Npcy9lcGlkZW1pb2xv
Z3kvdHJhbnNtaXNzaW9uL3Zpcm9sb2d5PC9rZXl3b3JkPjxrZXl3b3JkPlRvbW9ncmFwaHksIFgt
UmF5IENvbXB1dGVkPC9rZXl3b3JkPjxrZXl3b3JkPllvdW5nIEFkdWx0PC9rZXl3b3JkPjwva2V5
d29yZHM+PGRhdGVzPjx5ZWFyPjIwMjA8L3llYXI+PHB1Yi1kYXRlcz48ZGF0ZT5GZWIgMTk8L2Rh
dGU+PC9wdWItZGF0ZXM+PC9kYXRlcz48aXNibj4xNzU2LTE4MzMgKEVsZWN0cm9uaWMpJiN4RDsw
OTU5LTgxMzggKExpbmtpbmcpPC9pc2JuPjxhY2Nlc3Npb24tbnVtPjMyMDc1Nzg2PC9hY2Nlc3Np
b24tbnVtPjx1cmxzPjxyZWxhdGVkLXVybHM+PHVybD5odHRwczovL3d3dy5uY2JpLm5sbS5uaWgu
Z292L3B1Ym1lZC8zMjA3NTc4NjwvdXJsPjwvcmVsYXRlZC11cmxzPjwvdXJscz48Y3VzdG9tMj5Q
TUM3MjI0MzQwIGF0IHd3dy5pY21qZS5vcmcvY29pX2Rpc2Nsb3N1cmUucGRmIGFuZCBkZWNsYXJl
OiBubyBzdXBwb3J0IGZyb20gYW55IG9yZ2FuaXNhdGlvbiBmb3IgdGhlIHN1Ym1pdHRlZCB3b3Jr
OyBubyBmaW5hbmNpYWwgcmVsYXRpb25zaGlwcyB3aXRoIGFueSBvcmdhbmlzYXRpb25zIHRoYXQg
bWlnaHQgaGF2ZSBhbiBpbnRlcmVzdCBpbiB0aGUgc3VibWl0dGVkIHdvcmsgaW4gdGhlIHByZXZp
b3VzIHRocmVlIHllYXJzOyBubyBvdGhlciByZWxhdGlvbnNoaXBzIG9yIGFjdGl2aXRpZXMgdGhh
dCBjb3VsZCBhcHBlYXIgdG8gaGF2ZSBpbmZsdWVuY2VkIHRoZSBzdWJtaXR0ZWQgd29yay48L2N1
c3RvbTI+PGVsZWN0cm9uaWMtcmVzb3VyY2UtbnVtPjEwLjExMzYvYm1qLm02MDY8L2VsZWN0cm9u
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6B18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968B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7D6F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3872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8AD2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B2ED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42A8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5384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162C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AA9F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C279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AED8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A1B4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1.6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A2AB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AAF340" w14:textId="6433E27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7A87FB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4CF6AA" w14:textId="67620009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Xiong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PEVuZE5vdGU+PENpdGU+PEF1dGhvcj5YaW9uZzwvQXV0aG9yPjxZZWFyPjIwMjA8L1llYXI+PFJl
Y051bT40MzwvUmVjTnVtPjxEaXNwbGF5VGV4dD48c3R5bGUgZmFjZT0ic3VwZXJzY3JpcHQiPjU0
PC9zdHlsZT48L0Rpc3BsYXlUZXh0PjxyZWNvcmQ+PHJlYy1udW1iZXI+NDM8L3JlYy1udW1iZXI+
PGZvcmVpZ24ta2V5cz48a2V5IGFwcD0iRU4iIGRiLWlkPSJld3Q5c2RkOTlweGE5dmV3endidnp2
NTJ4ZjIycmV4c3A5OWYiIHRpbWVzdGFtcD0iMTYwMjU3Mzk0OCI+NDM8L2tleT48L2ZvcmVpZ24t
a2V5cz48cmVmLXR5cGUgbmFtZT0iSm91cm5hbCBBcnRpY2xlIj4xNzwvcmVmLXR5cGU+PGNvbnRy
aWJ1dG9ycz48YXV0aG9ycz48YXV0aG9yPlhpb25nLCBZLjwvYXV0aG9yPjxhdXRob3I+U3VuLCBE
LjwvYXV0aG9yPjxhdXRob3I+TGl1LCBZLjwvYXV0aG9yPjxhdXRob3I+RmFuLCBZLjwvYXV0aG9y
PjxhdXRob3I+WmhhbywgTC48L2F1dGhvcj48YXV0aG9yPkxpLCBYLjwvYXV0aG9yPjxhdXRob3I+
Wmh1LCBXLjwvYXV0aG9yPjwvYXV0aG9ycz48L2NvbnRyaWJ1dG9ycz48YXV0aC1hZGRyZXNzPkZy
b20gdGhlIERlcGFydG1lbnQgb2YgUmFkaW9sb2d5LCBUb25namkgSG9zcGl0YWwsIFRvbmdqaSBN
ZWRpY2FsIENvbGxlZ2UsIEh1YXpob25nIFVuaXZlcnNpdHkgb2YgU2NpZW5jZSBhbmQgVGVjaG5v
bG9neS4mI3hEO0RlcGFydG1lbnQgb2YgUmFkaW9sb2d5LCBKaW4gWWluLVRhbiBIb3NwaXRhbCwg
V3VoYW4sIENoaW5hLjwvYXV0aC1hZGRyZXNzPjx0aXRsZXM+PHRpdGxlPkNsaW5pY2FsIGFuZCBI
aWdoLVJlc29sdXRpb24gQ1QgRmVhdHVyZXMgb2YgdGhlIENPVklELTE5IEluZmVjdGlvbjogQ29t
cGFyaXNvbiBvZiB0aGUgSW5pdGlhbCBhbmQgRm9sbG93LXVwIENoYW5nZXM8L3RpdGxlPjxzZWNv
bmRhcnktdGl0bGU+SW52ZXN0IFJhZGlvbDwvc2Vjb25kYXJ5LXRpdGxlPjwvdGl0bGVzPjxwZXJp
b2RpY2FsPjxmdWxsLXRpdGxlPkludmVzdCBSYWRpb2w8L2Z1bGwtdGl0bGU+PC9wZXJpb2RpY2Fs
PjxwYWdlcz4zMzItMzM5PC9wYWdlcz48dm9sdW1lPjU1PC92b2x1bWU+PG51bWJlcj42PC9udW1i
ZXI+PGVkaXRpb24+MjAyMC8wMy8wNzwvZWRpdGlvbj48a2V5d29yZHM+PGtleXdvcmQ+QWR1bHQ8
L2tleXdvcmQ+PGtleXdvcmQ+QmV0YWNvcm9uYXZpcnVzPC9rZXl3b3JkPjxrZXl3b3JkPkNoaW5h
PC9rZXl3b3JkPjxrZXl3b3JkPkNvcm9uYXZpcnVzIEluZmVjdGlvbnMvKmRpYWdub3N0aWMgaW1h
Z2luZy90aGVyYXB5PC9rZXl3b3JkPjxrZXl3b3JkPkRpc2Vhc2UgUHJvZ3Jlc3Npb248L2tleXdv
cmQ+PGtleXdvcmQ+RmVtYWxlPC9rZXl3b3JkPjxrZXl3b3JkPkZvbGxvdy1VcCBTdHVkaWVzPC9r
ZXl3b3JkPjxrZXl3b3JkPkh1bWFuczwva2V5d29yZD48a2V5d29yZD5MaW5lYXIgTW9kZWxzPC9r
ZXl3b3JkPjxrZXl3b3JkPkx1bmcvKmRpYWdub3N0aWMgaW1hZ2luZzwva2V5d29yZD48a2V5d29y
ZD5NYWxlPC9rZXl3b3JkPjxrZXl3b3JkPk1pZGRsZSBBZ2VkPC9rZXl3b3JkPjxrZXl3b3JkPlBh
bmRlbWljczwva2V5d29yZD48a2V5d29yZD5QbmV1bW9uaWEsIFZpcmFsLypkaWFnbm9zdGljIGlt
YWdpbmcvdGhlcmFweTwva2V5d29yZD48a2V5d29yZD5SZXRyb3NwZWN0aXZlIFN0dWRpZXM8L2tl
eXdvcmQ+PGtleXdvcmQ+VGhvcmF4L2RpYWdub3N0aWMgaW1hZ2luZzwva2V5d29yZD48a2V5d29y
ZD5Ub21vZ3JhcGh5LCBYLVJheSBDb21wdXRlZC9tZXRob2RzPC9rZXl3b3JkPjwva2V5d29yZHM+
PGRhdGVzPjx5ZWFyPjIwMjA8L3llYXI+PHB1Yi1kYXRlcz48ZGF0ZT5KdW48L2RhdGU+PC9wdWIt
ZGF0ZXM+PC9kYXRlcz48aXNibj4xNTM2LTAyMTAgKEVsZWN0cm9uaWMpJiN4RDswMDIwLTk5OTYg
KExpbmtpbmcpPC9pc2JuPjxhY2Nlc3Npb24tbnVtPjMyMTM0ODAwPC9hY2Nlc3Npb24tbnVtPjx1
cmxzPjxyZWxhdGVkLXVybHM+PHVybD5odHRwczovL3d3dy5uY2JpLm5sbS5uaWguZ292L3B1Ym1l
ZC8zMjEzNDgwMDwvdXJsPjwvcmVsYXRlZC11cmxzPjwvdXJscz48Y3VzdG9tMj5QTUM3MTQ3Mjgy
PC9jdXN0b20yPjxlbGVjdHJvbmljLXJlc291cmNlLW51bT4xMC4xMDk3L1JMSS4wMDAwMDAwMDAw
MDAwNjc0PC9lbGVjdHJvbmljLXJlc291cmNlLW51bT48L3JlY29yZD48L0NpdGU+PC9FbmROb3Rl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PEVuZE5vdGU+PENpdGU+PEF1dGhvcj5YaW9uZzwvQXV0aG9yPjxZZWFyPjIwMjA8L1llYXI+PFJl
Y051bT40MzwvUmVjTnVtPjxEaXNwbGF5VGV4dD48c3R5bGUgZmFjZT0ic3VwZXJzY3JpcHQiPjU0
PC9zdHlsZT48L0Rpc3BsYXlUZXh0PjxyZWNvcmQ+PHJlYy1udW1iZXI+NDM8L3JlYy1udW1iZXI+
PGZvcmVpZ24ta2V5cz48a2V5IGFwcD0iRU4iIGRiLWlkPSJld3Q5c2RkOTlweGE5dmV3endidnp2
NTJ4ZjIycmV4c3A5OWYiIHRpbWVzdGFtcD0iMTYwMjU3Mzk0OCI+NDM8L2tleT48L2ZvcmVpZ24t
a2V5cz48cmVmLXR5cGUgbmFtZT0iSm91cm5hbCBBcnRpY2xlIj4xNzwvcmVmLXR5cGU+PGNvbnRy
aWJ1dG9ycz48YXV0aG9ycz48YXV0aG9yPlhpb25nLCBZLjwvYXV0aG9yPjxhdXRob3I+U3VuLCBE
LjwvYXV0aG9yPjxhdXRob3I+TGl1LCBZLjwvYXV0aG9yPjxhdXRob3I+RmFuLCBZLjwvYXV0aG9y
PjxhdXRob3I+WmhhbywgTC48L2F1dGhvcj48YXV0aG9yPkxpLCBYLjwvYXV0aG9yPjxhdXRob3I+
Wmh1LCBXLjwvYXV0aG9yPjwvYXV0aG9ycz48L2NvbnRyaWJ1dG9ycz48YXV0aC1hZGRyZXNzPkZy
b20gdGhlIERlcGFydG1lbnQgb2YgUmFkaW9sb2d5LCBUb25namkgSG9zcGl0YWwsIFRvbmdqaSBN
ZWRpY2FsIENvbGxlZ2UsIEh1YXpob25nIFVuaXZlcnNpdHkgb2YgU2NpZW5jZSBhbmQgVGVjaG5v
bG9neS4mI3hEO0RlcGFydG1lbnQgb2YgUmFkaW9sb2d5LCBKaW4gWWluLVRhbiBIb3NwaXRhbCwg
V3VoYW4sIENoaW5hLjwvYXV0aC1hZGRyZXNzPjx0aXRsZXM+PHRpdGxlPkNsaW5pY2FsIGFuZCBI
aWdoLVJlc29sdXRpb24gQ1QgRmVhdHVyZXMgb2YgdGhlIENPVklELTE5IEluZmVjdGlvbjogQ29t
cGFyaXNvbiBvZiB0aGUgSW5pdGlhbCBhbmQgRm9sbG93LXVwIENoYW5nZXM8L3RpdGxlPjxzZWNv
bmRhcnktdGl0bGU+SW52ZXN0IFJhZGlvbDwvc2Vjb25kYXJ5LXRpdGxlPjwvdGl0bGVzPjxwZXJp
b2RpY2FsPjxmdWxsLXRpdGxlPkludmVzdCBSYWRpb2w8L2Z1bGwtdGl0bGU+PC9wZXJpb2RpY2Fs
PjxwYWdlcz4zMzItMzM5PC9wYWdlcz48dm9sdW1lPjU1PC92b2x1bWU+PG51bWJlcj42PC9udW1i
ZXI+PGVkaXRpb24+MjAyMC8wMy8wNzwvZWRpdGlvbj48a2V5d29yZHM+PGtleXdvcmQ+QWR1bHQ8
L2tleXdvcmQ+PGtleXdvcmQ+QmV0YWNvcm9uYXZpcnVzPC9rZXl3b3JkPjxrZXl3b3JkPkNoaW5h
PC9rZXl3b3JkPjxrZXl3b3JkPkNvcm9uYXZpcnVzIEluZmVjdGlvbnMvKmRpYWdub3N0aWMgaW1h
Z2luZy90aGVyYXB5PC9rZXl3b3JkPjxrZXl3b3JkPkRpc2Vhc2UgUHJvZ3Jlc3Npb248L2tleXdv
cmQ+PGtleXdvcmQ+RmVtYWxlPC9rZXl3b3JkPjxrZXl3b3JkPkZvbGxvdy1VcCBTdHVkaWVzPC9r
ZXl3b3JkPjxrZXl3b3JkPkh1bWFuczwva2V5d29yZD48a2V5d29yZD5MaW5lYXIgTW9kZWxzPC9r
ZXl3b3JkPjxrZXl3b3JkPkx1bmcvKmRpYWdub3N0aWMgaW1hZ2luZzwva2V5d29yZD48a2V5d29y
ZD5NYWxlPC9rZXl3b3JkPjxrZXl3b3JkPk1pZGRsZSBBZ2VkPC9rZXl3b3JkPjxrZXl3b3JkPlBh
bmRlbWljczwva2V5d29yZD48a2V5d29yZD5QbmV1bW9uaWEsIFZpcmFsLypkaWFnbm9zdGljIGlt
YWdpbmcvdGhlcmFweTwva2V5d29yZD48a2V5d29yZD5SZXRyb3NwZWN0aXZlIFN0dWRpZXM8L2tl
eXdvcmQ+PGtleXdvcmQ+VGhvcmF4L2RpYWdub3N0aWMgaW1hZ2luZzwva2V5d29yZD48a2V5d29y
ZD5Ub21vZ3JhcGh5LCBYLVJheSBDb21wdXRlZC9tZXRob2RzPC9rZXl3b3JkPjwva2V5d29yZHM+
PGRhdGVzPjx5ZWFyPjIwMjA8L3llYXI+PHB1Yi1kYXRlcz48ZGF0ZT5KdW48L2RhdGU+PC9wdWIt
ZGF0ZXM+PC9kYXRlcz48aXNibj4xNTM2LTAyMTAgKEVsZWN0cm9uaWMpJiN4RDswMDIwLTk5OTYg
KExpbmtpbmcpPC9pc2JuPjxhY2Nlc3Npb24tbnVtPjMyMTM0ODAwPC9hY2Nlc3Npb24tbnVtPjx1
cmxzPjxyZWxhdGVkLXVybHM+PHVybD5odHRwczovL3d3dy5uY2JpLm5sbS5uaWguZ292L3B1Ym1l
ZC8zMjEzNDgwMDwvdXJsPjwvcmVsYXRlZC11cmxzPjwvdXJscz48Y3VzdG9tMj5QTUM3MTQ3Mjgy
PC9jdXN0b20yPjxlbGVjdHJvbmljLXJlc291cmNlLW51bT4xMC4xMDk3L1JMSS4wMDAwMDAwMDAw
MDAwNjc0PC9lbGVjdHJvbmljLXJlc291cmNlLW51bT48L3JlY29yZD48L0NpdGU+PC9FbmROb3Rl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9FDC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D942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D36C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EFD9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7662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BEF1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3EB5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BF66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C866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04571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8CD9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87AC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DF24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84E6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811251" w14:textId="36A153D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19C807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37BA6F" w14:textId="564B2674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Zhou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&lt;EndNote&gt;&lt;Cite&gt;&lt;Author&gt;Zhou&lt;/Author&gt;&lt;Year&gt;2020&lt;/Year&gt;&lt;RecNum&gt;44&lt;/RecNum&gt;&lt;DisplayText&gt;&lt;style face="superscript"&gt;55&lt;/style&gt;&lt;/DisplayText&gt;&lt;record&gt;&lt;rec-number&gt;44&lt;/rec-number&gt;&lt;foreign-keys&gt;&lt;key app="EN" db-id="ewt9sdd99pxa9vewzwbvzv52xf22rexsp99f" timestamp="1602574071"&gt;44&lt;/key&gt;&lt;/foreign-keys&gt;&lt;ref-type name="Journal Article"&gt;17&lt;/ref-type&gt;&lt;contributors&gt;&lt;authors&gt;&lt;author&gt;Zhou, S.&lt;/author&gt;&lt;author&gt;Wang, Y.&lt;/author&gt;&lt;author&gt;Zhu, T.&lt;/author&gt;&lt;author&gt;Xia, L.&lt;/author&gt;&lt;/authors&gt;&lt;/contributors&gt;&lt;auth-address&gt;Department of Radiology, Tongji Hospital, Tongji Medical College, Huazhong University of Science and Technology, 1095 Jiefang Rd, Qiaokou District, Wuhan, Hubei 430030, China.&lt;/auth-address&gt;&lt;titles&gt;&lt;title&gt;CT Features of Coronavirus Disease 2019 (COVID-19) Pneumonia in 62 Patients in Wuhan, China&lt;/title&gt;&lt;secondary-title&gt;AJR Am J Roentgenol&lt;/secondary-title&gt;&lt;/titles&gt;&lt;periodical&gt;&lt;full-title&gt;AJR Am J Roentgenol&lt;/full-title&gt;&lt;/periodical&gt;&lt;pages&gt;1287-1294&lt;/pages&gt;&lt;volume&gt;214&lt;/volume&gt;&lt;number&gt;6&lt;/number&gt;&lt;edition&gt;2020/03/07&lt;/edition&gt;&lt;keywords&gt;&lt;keyword&gt;Adult&lt;/keyword&gt;&lt;keyword&gt;Aged&lt;/keyword&gt;&lt;keyword&gt;China&lt;/keyword&gt;&lt;keyword&gt;Coronavirus Infections/*diagnostic imaging&lt;/keyword&gt;&lt;keyword&gt;Female&lt;/keyword&gt;&lt;keyword&gt;Humans&lt;/keyword&gt;&lt;keyword&gt;Male&lt;/keyword&gt;&lt;keyword&gt;Middle Aged&lt;/keyword&gt;&lt;keyword&gt;Pandemics&lt;/keyword&gt;&lt;keyword&gt;Pneumonia, Viral/*diagnostic imaging&lt;/keyword&gt;&lt;keyword&gt;Retrospective Studies&lt;/keyword&gt;&lt;keyword&gt;*Tomography, X-Ray Computed&lt;/keyword&gt;&lt;keyword&gt;*covid-19&lt;/keyword&gt;&lt;keyword&gt;*ct&lt;/keyword&gt;&lt;keyword&gt;*coronavirus disease 2019&lt;/keyword&gt;&lt;keyword&gt;*pneumonia&lt;/keyword&gt;&lt;/keywords&gt;&lt;dates&gt;&lt;year&gt;2020&lt;/year&gt;&lt;pub-dates&gt;&lt;date&gt;Jun&lt;/date&gt;&lt;/pub-dates&gt;&lt;/dates&gt;&lt;isbn&gt;1546-3141 (Electronic)&amp;#xD;0361-803X (Linking)&lt;/isbn&gt;&lt;accession-num&gt;32134681&lt;/accession-num&gt;&lt;urls&gt;&lt;related-urls&gt;&lt;url&gt;https://www.ncbi.nlm.nih.gov/pubmed/32134681&lt;/url&gt;&lt;/related-urls&gt;&lt;/urls&gt;&lt;electronic-resource-num&gt;10.2214/AJR.20.22975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F82E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155B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6220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96D0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C5CA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FEE3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39C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5742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A106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759A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C815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EE0A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0819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BB27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F7484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myalgia; fatigue; shortness of breath</w:t>
            </w:r>
          </w:p>
        </w:tc>
      </w:tr>
      <w:tr w:rsidR="000E4295" w:rsidRPr="008D2EFC" w14:paraId="330D4BE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F949AC" w14:textId="04D2B00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bT40NTwvUmVjTnVtPjxEaXNwbGF5VGV4dD48c3R5bGUgZmFjZT0ic3VwZXJzY3JpcHQiPjU2PC9z
dHlsZT48L0Rpc3BsYXlUZXh0PjxyZWNvcmQ+PHJlYy1udW1iZXI+NDU8L3JlYy1udW1iZXI+PGZv
cmVpZ24ta2V5cz48a2V5IGFwcD0iRU4iIGRiLWlkPSJld3Q5c2RkOTlweGE5dmV3endidnp2NTJ4
ZjIycmV4c3A5OWYiIHRpbWVzdGFtcD0iMTYwMjU3NDE3NiI+NDU8L2tleT48L2ZvcmVpZ24ta2V5
cz48cmVmLXR5cGUgbmFtZT0iSm91cm5hbCBBcnRpY2xlIj4xNzwvcmVmLXR5cGU+PGNvbnRyaWJ1
dG9ycz48YXV0aG9ycz48YXV0aG9yPlh1LCBZLjwvYXV0aG9yPjxhdXRob3I+TGksIFguPC9hdXRo
b3I+PGF1dGhvcj5aaHUsIEIuPC9hdXRob3I+PGF1dGhvcj5MaWFuZywgSC48L2F1dGhvcj48YXV0
aG9yPkZhbmcsIEMuPC9hdXRob3I+PGF1dGhvcj5Hb25nLCBZLjwvYXV0aG9yPjxhdXRob3I+R3Vv
LCBRLjwvYXV0aG9yPjxhdXRob3I+U3VuLCBYLjwvYXV0aG9yPjxhdXRob3I+WmhhbywgRC48L2F1
dGhvcj48YXV0aG9yPlNoZW4sIEouPC9hdXRob3I+PGF1dGhvcj5aaGFuZywgSC48L2F1dGhvcj48
YXV0aG9yPkxpdSwgSC48L2F1dGhvcj48YXV0aG9yPlhpYSwgSC48L2F1dGhvcj48YXV0aG9yPlRh
bmcsIEouPC9hdXRob3I+PGF1dGhvcj5aaGFuZywgSy48L2F1dGhvcj48YXV0aG9yPkdvbmcsIFMu
PC9hdXRob3I+PC9hdXRob3JzPjwvY29udHJpYnV0b3JzPjxhdXRoLWFkZHJlc3M+RGVwYXJ0bWVu
dCBvZiBQZWRpYXRyaWMsIEd1YW5nemhvdSBXb21lbiBhbmQgQ2hpbGRyZW4mYXBvcztzIE1lZGlj
YWwgQ2VudGVyLCBHdWFuZ3pob3UgTWVkaWNhbCBVbml2ZXJzaXR5LCBHdWFuZ3pob3UsIENoaW5h
LiYjeEQ7RGVwYXJ0bWVudCBvZiBDZW50ZXIgTGFib3JhdG9yeSwgR3Vhbmd6aG91IFdvbWVuIGFu
ZCBDaGlsZHJlbiZhcG9zO3MgTWVkaWNhbCBDZW50ZXIsIEd1YW5nemhvdSBNZWRpY2FsIFVuaXZl
cnNpdHksIEd1YW5nemhvdSwgQ2hpbmEuJiN4RDtDbGluaWNhbCBEYXRhIENlbnRlciwgR3Vhbmd6
aG91IFdvbWVuIGFuZCBDaGlsZHJlbiZhcG9zO3MgTWVkaWNhbCBDZW50ZXIsIEd1YW5nemhvdSBN
ZWRpY2FsIFVuaXZlcnNpdHksIEd1YW5nemhvdSwgQ2hpbmEuJiN4RDtHdWFuZ2RvbmcgUHJvdmlu
Y2lhbCBDaGlsZHJlbiZhcG9zO3MgTWVkaWNhbCBSZXNlYXJjaCBDZW50ZXIsIEd1YW5nemhvdSBX
b21lbiBhbmQgQ2hpbGRyZW4mYXBvcztzIE1lZGljYWwgQ2VudGVyLCBHdWFuZ3pob3UgTWVkaWNh
bCBVbml2ZXJzaXR5LCBHdWFuZ3pob3UsIENoaW5hLiYjeEQ7RGVwYXJ0bWVudCBvZiBNZWRpY2Fs
IEFkbWluaXN0cmF0aW9uLCBHdWFuZ3pob3UgV29tZW4gYW5kIENoaWxkcmVuJmFwb3M7cyBNZWRp
Y2FsIENlbnRlciwgR3Vhbmd6aG91IE1lZGljYWwgVW5pdmVyc2l0eSwgR3Vhbmd6aG91LCBDaGlu
YS4mI3hEO0RpdmlzaW9uIG9mIE5lb25hdG9sb2d5IGFuZCBEZXBhcnRtZW50IG9mIFBlZGlhdHJp
Y3MsIENoaWxkcmVuJmFwb3M7cyBIb3NwaXRhbCBvZiBQaGlsYWRlbHBoaWEgYW5kIFVuaXZlcnNp
dHkgb2YgUGVubnN5bHZhbmlhLCBQaGlsYWRlbHBoaWEsIFBBLCBVU0EuJiN4RDtEZXBhcnRtZW50
IG9mIFJhZGlvbG9neSwgR3Vhbmd6aG91IFdvbWVuIGFuZCBDaGlsZHJlbiZhcG9zO3MgTWVkaWNh
bCBDZW50ZXIsIEd1YW5nemhvdSBNZWRpY2FsIFVuaXZlcnNpdHksIEd1YW5nemhvdSwgQ2hpbmEu
JiN4RDtDbGluaWNhbCBEYXRhIENlbnRlciwgR3Vhbmd6aG91IFdvbWVuIGFuZCBDaGlsZHJlbiZh
cG9zO3MgTWVkaWNhbCBDZW50ZXIsIEd1YW5nemhvdSBNZWRpY2FsIFVuaXZlcnNpdHksIEd1YW5n
emhvdSwgQ2hpbmEuIGh1aW1pbnhpYUBob3RtYWlsLmNvbS4mI3hEO0d1YW5nZG9uZyBQcm92aW5j
aWFsIENoaWxkcmVuJmFwb3M7cyBNZWRpY2FsIFJlc2VhcmNoIENlbnRlciwgR3Vhbmd6aG91IFdv
bWVuIGFuZCBDaGlsZHJlbiZhcG9zO3MgTWVkaWNhbCBDZW50ZXIsIEd1YW5nemhvdSBNZWRpY2Fs
IFVuaXZlcnNpdHksIEd1YW5nemhvdSwgQ2hpbmEuIGh1aW1pbnhpYUBob3RtYWlsLmNvbS4mI3hE
O0d1YW5nZG9uZyBQcm92aW5jaWFsIEtleSBMYWJvcmF0b3J5IG9mIFJlc2VhcmNoIGluIFN0cnVj
dHVyYWwgQmlydGggRGVmZWN0IERpc2Vhc2UsIEd1YW5nemhvdSBXb21lbiBhbmQgQ2hpbGRyZW4m
YXBvcztzIE1lZGljYWwgQ2VudGVyLCBHdWFuZ3pob3UgTWVkaWNhbCBVbml2ZXJzaXR5LCBHdWFu
Z3pob3UsIENoaW5hLiBodWltaW54aWFAaG90bWFpbC5jb20uJiN4RDtDbGluaWNhbCBEYXRhIENl
bnRlciwgR3Vhbmd6aG91IFdvbWVuIGFuZCBDaGlsZHJlbiZhcG9zO3MgTWVkaWNhbCBDZW50ZXIs
IEd1YW5nemhvdSBNZWRpY2FsIFVuaXZlcnNpdHksIEd1YW5nemhvdSwgQ2hpbmEuIGpsdGFuZ0Bj
dWhrLmVkdS5oay4mI3hEO0d1YW5nZG9uZyBQcm92aW5jaWFsIENoaWxkcmVuJmFwb3M7cyBNZWRp
Y2FsIFJlc2VhcmNoIENlbnRlciwgR3Vhbmd6aG91IFdvbWVuIGFuZCBDaGlsZHJlbiZhcG9zO3Mg
TWVkaWNhbCBDZW50ZXIsIEd1YW5nemhvdSBNZWRpY2FsIFVuaXZlcnNpdHksIEd1YW5nemhvdSwg
Q2hpbmEuIGpsdGFuZ0BjdWhrLmVkdS5oay4mI3hEO0d1YW5nZG9uZyBQcm92aW5jaWFsIEtleSBM
YWJvcmF0b3J5IG9mIFJlc2VhcmNoIGluIFN0cnVjdHVyYWwgQmlydGggRGVmZWN0IERpc2Vhc2Us
IEd1YW5nemhvdSBXb21lbiBhbmQgQ2hpbGRyZW4mYXBvcztzIE1lZGljYWwgQ2VudGVyLCBHdWFu
Z3pob3UgTWVkaWNhbCBVbml2ZXJzaXR5LCBHdWFuZ3pob3UsIENoaW5hLiBrYW5nLnpoYW5nQGdt
YWlsLmNvbS4mI3hEO0d1YW5nemhvdSBSZWdlbmVyYXRpdmUgTWVkaWNpbmUgYW5kIEhlYWx0aCBH
dWFuZ2RvbmcgTGFib3JhdG9yeSwgR3Vhbmd6aG91LCBDaGluYS4ga2FuZy56aGFuZ0BnbWFpbC5j
b20uJiN4RDtDZW50ZXIgZm9yIEJpb21lZGljaW5lIGFuZCBJbm5vdmF0aW9ucywgRmFjdWx0eSBv
ZiBNZWRpY2luZSwgTWFjYXUgVW5pdmVyc2l0eSBvZiBTY2llbmNlIGFuZCBUZWNobm9sb2d5LCBN
YWNhdSwgQ2hpbmEuIGthbmcuemhhbmdAZ21haWwuY29tLiYjeEQ7RGVwYXJ0bWVudCBvZiBQZWRp
YXRyaWMsIEd1YW5nemhvdSBXb21lbiBhbmQgQ2hpbGRyZW4mYXBvcztzIE1lZGljYWwgQ2VudGVy
LCBHdWFuZ3pob3UgTWVkaWNhbCBVbml2ZXJzaXR5LCBHdWFuZ3pob3UsIENoaW5hLiBzaXRhbmdn
QDEyNi5jb20uJiN4RDtHdWFuZ2RvbmcgUHJvdmluY2lhbCBDaGlsZHJlbiZhcG9zO3MgTWVkaWNh
bCBSZXNlYXJjaCBDZW50ZXIsIEd1YW5nemhvdSBXb21lbiBhbmQgQ2hpbGRyZW4mYXBvcztzIE1l
ZGljYWwgQ2VudGVyLCBHdWFuZ3pob3UgTWVkaWNhbCBVbml2ZXJzaXR5LCBHdWFuZ3pob3UsIENo
aW5hLiBzaXRhbmdnQDEyNi5jb20uPC9hdXRoLWFkZHJlc3M+PHRpdGxlcz48dGl0bGU+Q2hhcmFj
dGVyaXN0aWNzIG9mIHBlZGlhdHJpYyBTQVJTLUNvVi0yIGluZmVjdGlvbiBhbmQgcG90ZW50aWFs
IGV2aWRlbmNlIGZvciBwZXJzaXN0ZW50IGZlY2FsIHZpcmFsIHNoZWRkaW5nPC90aXRsZT48c2Vj
b25kYXJ5LXRpdGxlPk5hdCBNZWQ8L3NlY29uZGFyeS10aXRsZT48L3RpdGxlcz48cGVyaW9kaWNh
bD48ZnVsbC10aXRsZT5OYXQgTWVkPC9mdWxsLXRpdGxlPjwvcGVyaW9kaWNhbD48cGFnZXM+NTAy
LTUwNTwvcGFnZXM+PHZvbHVtZT4yNjwvdm9sdW1lPjxudW1iZXI+NDwvbnVtYmVyPjxlZGl0aW9u
PjIwMjAvMDQvMTU8L2VkaXRpb24+PGtleXdvcmRzPjxrZXl3b3JkPkJldGFjb3JvbmF2aXJ1cy9n
ZW5ldGljcy8qaXNvbGF0aW9uICZhbXA7IHB1cmlmaWNhdGlvbjwva2V5d29yZD48a2V5d29yZD5D
aGlsZDwva2V5d29yZD48a2V5d29yZD5DaGlsZCwgUHJlc2Nob29sPC9rZXl3b3JkPjxrZXl3b3Jk
PkNsaW5pY2FsIExhYm9yYXRvcnkgVGVjaG5pcXVlczwva2V5d29yZD48a2V5d29yZD5Db3JvbmF2
aXJ1cyBJbmZlY3Rpb25zL2NvbXBsaWNhdGlvbnMvZGlhZ25vc2lzLyp2aXJvbG9neTwva2V5d29y
ZD48a2V5d29yZD5GZWNlcy8qdmlyb2xvZ3k8L2tleXdvcmQ+PGtleXdvcmQ+RmVtYWxlPC9rZXl3
b3JkPjxrZXl3b3JkPkh1bWFuczwva2V5d29yZD48a2V5d29yZD5JbmZhbnQ8L2tleXdvcmQ+PGtl
eXdvcmQ+TWFsZTwva2V5d29yZD48a2V5d29yZD5OYXNvcGhhcnlueC92aXJvbG9neTwva2V5d29y
ZD48a2V5d29yZD5QYW5kZW1pY3M8L2tleXdvcmQ+PGtleXdvcmQ+UG5ldW1vbmlhLCBWaXJhbC9j
b21wbGljYXRpb25zL2RpYWdub3Npcy8qdmlyb2xvZ3k8L2tleXdvcmQ+PGtleXdvcmQ+UmFkaW9n
cmFwaHksIFRob3JhY2ljPC9rZXl3b3JkPjxrZXl3b3JkPlJlYWwtVGltZSBQb2x5bWVyYXNlIENo
YWluIFJlYWN0aW9uPC9rZXl3b3JkPjxrZXl3b3JkPlJlY3R1bS92aXJvbG9neTwva2V5d29yZD48
a2V5d29yZD4qVmlydXMgU2hlZGRpbmc8L2tleXdvcmQ+PC9rZXl3b3Jkcz48ZGF0ZXM+PHllYXI+
MjAyMDwveWVhcj48cHViLWRhdGVzPjxkYXRlPkFwcjwvZGF0ZT48L3B1Yi1kYXRlcz48L2RhdGVz
Pjxpc2JuPjE1NDYtMTcwWCAoRWxlY3Ryb25pYykmI3hEOzEwNzgtODk1NiAoTGlua2luZyk8L2lz
Ym4+PGFjY2Vzc2lvbi1udW0+MzIyODQ2MTM8L2FjY2Vzc2lvbi1udW0+PHVybHM+PHJlbGF0ZWQt
dXJscz48dXJsPmh0dHBzOi8vd3d3Lm5jYmkubmxtLm5paC5nb3YvcHVibWVkLzMyMjg0NjEzPC91
cmw+PC9yZWxhdGVkLXVybHM+PC91cmxzPjxjdXN0b20yPlBNQzcwOTUxMDI8L2N1c3RvbTI+PGVs
ZWN0cm9uaWMtcmVzb3VyY2UtbnVtPjEwLjEwMzgvczQxNTkxLTAyMC0wODE3LTQ8L2VsZWN0cm9u
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bT40NTwvUmVjTnVtPjxEaXNwbGF5VGV4dD48c3R5bGUgZmFjZT0ic3VwZXJzY3JpcHQiPjU2PC9z
dHlsZT48L0Rpc3BsYXlUZXh0PjxyZWNvcmQ+PHJlYy1udW1iZXI+NDU8L3JlYy1udW1iZXI+PGZv
cmVpZ24ta2V5cz48a2V5IGFwcD0iRU4iIGRiLWlkPSJld3Q5c2RkOTlweGE5dmV3endidnp2NTJ4
ZjIycmV4c3A5OWYiIHRpbWVzdGFtcD0iMTYwMjU3NDE3NiI+NDU8L2tleT48L2ZvcmVpZ24ta2V5
cz48cmVmLXR5cGUgbmFtZT0iSm91cm5hbCBBcnRpY2xlIj4xNzwvcmVmLXR5cGU+PGNvbnRyaWJ1
dG9ycz48YXV0aG9ycz48YXV0aG9yPlh1LCBZLjwvYXV0aG9yPjxhdXRob3I+TGksIFguPC9hdXRo
b3I+PGF1dGhvcj5aaHUsIEIuPC9hdXRob3I+PGF1dGhvcj5MaWFuZywgSC48L2F1dGhvcj48YXV0
aG9yPkZhbmcsIEMuPC9hdXRob3I+PGF1dGhvcj5Hb25nLCBZLjwvYXV0aG9yPjxhdXRob3I+R3Vv
LCBRLjwvYXV0aG9yPjxhdXRob3I+U3VuLCBYLjwvYXV0aG9yPjxhdXRob3I+WmhhbywgRC48L2F1
dGhvcj48YXV0aG9yPlNoZW4sIEouPC9hdXRob3I+PGF1dGhvcj5aaGFuZywgSC48L2F1dGhvcj48
YXV0aG9yPkxpdSwgSC48L2F1dGhvcj48YXV0aG9yPlhpYSwgSC48L2F1dGhvcj48YXV0aG9yPlRh
bmcsIEouPC9hdXRob3I+PGF1dGhvcj5aaGFuZywgSy48L2F1dGhvcj48YXV0aG9yPkdvbmcsIFMu
PC9hdXRob3I+PC9hdXRob3JzPjwvY29udHJpYnV0b3JzPjxhdXRoLWFkZHJlc3M+RGVwYXJ0bWVu
dCBvZiBQZWRpYXRyaWMsIEd1YW5nemhvdSBXb21lbiBhbmQgQ2hpbGRyZW4mYXBvcztzIE1lZGlj
YWwgQ2VudGVyLCBHdWFuZ3pob3UgTWVkaWNhbCBVbml2ZXJzaXR5LCBHdWFuZ3pob3UsIENoaW5h
LiYjeEQ7RGVwYXJ0bWVudCBvZiBDZW50ZXIgTGFib3JhdG9yeSwgR3Vhbmd6aG91IFdvbWVuIGFu
ZCBDaGlsZHJlbiZhcG9zO3MgTWVkaWNhbCBDZW50ZXIsIEd1YW5nemhvdSBNZWRpY2FsIFVuaXZl
cnNpdHksIEd1YW5nemhvdSwgQ2hpbmEuJiN4RDtDbGluaWNhbCBEYXRhIENlbnRlciwgR3Vhbmd6
aG91IFdvbWVuIGFuZCBDaGlsZHJlbiZhcG9zO3MgTWVkaWNhbCBDZW50ZXIsIEd1YW5nemhvdSBN
ZWRpY2FsIFVuaXZlcnNpdHksIEd1YW5nemhvdSwgQ2hpbmEuJiN4RDtHdWFuZ2RvbmcgUHJvdmlu
Y2lhbCBDaGlsZHJlbiZhcG9zO3MgTWVkaWNhbCBSZXNlYXJjaCBDZW50ZXIsIEd1YW5nemhvdSBX
b21lbiBhbmQgQ2hpbGRyZW4mYXBvcztzIE1lZGljYWwgQ2VudGVyLCBHdWFuZ3pob3UgTWVkaWNh
bCBVbml2ZXJzaXR5LCBHdWFuZ3pob3UsIENoaW5hLiYjeEQ7RGVwYXJ0bWVudCBvZiBNZWRpY2Fs
IEFkbWluaXN0cmF0aW9uLCBHdWFuZ3pob3UgV29tZW4gYW5kIENoaWxkcmVuJmFwb3M7cyBNZWRp
Y2FsIENlbnRlciwgR3Vhbmd6aG91IE1lZGljYWwgVW5pdmVyc2l0eSwgR3Vhbmd6aG91LCBDaGlu
YS4mI3hEO0RpdmlzaW9uIG9mIE5lb25hdG9sb2d5IGFuZCBEZXBhcnRtZW50IG9mIFBlZGlhdHJp
Y3MsIENoaWxkcmVuJmFwb3M7cyBIb3NwaXRhbCBvZiBQaGlsYWRlbHBoaWEgYW5kIFVuaXZlcnNp
dHkgb2YgUGVubnN5bHZhbmlhLCBQaGlsYWRlbHBoaWEsIFBBLCBVU0EuJiN4RDtEZXBhcnRtZW50
IG9mIFJhZGlvbG9neSwgR3Vhbmd6aG91IFdvbWVuIGFuZCBDaGlsZHJlbiZhcG9zO3MgTWVkaWNh
bCBDZW50ZXIsIEd1YW5nemhvdSBNZWRpY2FsIFVuaXZlcnNpdHksIEd1YW5nemhvdSwgQ2hpbmEu
JiN4RDtDbGluaWNhbCBEYXRhIENlbnRlciwgR3Vhbmd6aG91IFdvbWVuIGFuZCBDaGlsZHJlbiZh
cG9zO3MgTWVkaWNhbCBDZW50ZXIsIEd1YW5nemhvdSBNZWRpY2FsIFVuaXZlcnNpdHksIEd1YW5n
emhvdSwgQ2hpbmEuIGh1aW1pbnhpYUBob3RtYWlsLmNvbS4mI3hEO0d1YW5nZG9uZyBQcm92aW5j
aWFsIENoaWxkcmVuJmFwb3M7cyBNZWRpY2FsIFJlc2VhcmNoIENlbnRlciwgR3Vhbmd6aG91IFdv
bWVuIGFuZCBDaGlsZHJlbiZhcG9zO3MgTWVkaWNhbCBDZW50ZXIsIEd1YW5nemhvdSBNZWRpY2Fs
IFVuaXZlcnNpdHksIEd1YW5nemhvdSwgQ2hpbmEuIGh1aW1pbnhpYUBob3RtYWlsLmNvbS4mI3hE
O0d1YW5nZG9uZyBQcm92aW5jaWFsIEtleSBMYWJvcmF0b3J5IG9mIFJlc2VhcmNoIGluIFN0cnVj
dHVyYWwgQmlydGggRGVmZWN0IERpc2Vhc2UsIEd1YW5nemhvdSBXb21lbiBhbmQgQ2hpbGRyZW4m
YXBvcztzIE1lZGljYWwgQ2VudGVyLCBHdWFuZ3pob3UgTWVkaWNhbCBVbml2ZXJzaXR5LCBHdWFu
Z3pob3UsIENoaW5hLiBodWltaW54aWFAaG90bWFpbC5jb20uJiN4RDtDbGluaWNhbCBEYXRhIENl
bnRlciwgR3Vhbmd6aG91IFdvbWVuIGFuZCBDaGlsZHJlbiZhcG9zO3MgTWVkaWNhbCBDZW50ZXIs
IEd1YW5nemhvdSBNZWRpY2FsIFVuaXZlcnNpdHksIEd1YW5nemhvdSwgQ2hpbmEuIGpsdGFuZ0Bj
dWhrLmVkdS5oay4mI3hEO0d1YW5nZG9uZyBQcm92aW5jaWFsIENoaWxkcmVuJmFwb3M7cyBNZWRp
Y2FsIFJlc2VhcmNoIENlbnRlciwgR3Vhbmd6aG91IFdvbWVuIGFuZCBDaGlsZHJlbiZhcG9zO3Mg
TWVkaWNhbCBDZW50ZXIsIEd1YW5nemhvdSBNZWRpY2FsIFVuaXZlcnNpdHksIEd1YW5nemhvdSwg
Q2hpbmEuIGpsdGFuZ0BjdWhrLmVkdS5oay4mI3hEO0d1YW5nZG9uZyBQcm92aW5jaWFsIEtleSBM
YWJvcmF0b3J5IG9mIFJlc2VhcmNoIGluIFN0cnVjdHVyYWwgQmlydGggRGVmZWN0IERpc2Vhc2Us
IEd1YW5nemhvdSBXb21lbiBhbmQgQ2hpbGRyZW4mYXBvcztzIE1lZGljYWwgQ2VudGVyLCBHdWFu
Z3pob3UgTWVkaWNhbCBVbml2ZXJzaXR5LCBHdWFuZ3pob3UsIENoaW5hLiBrYW5nLnpoYW5nQGdt
YWlsLmNvbS4mI3hEO0d1YW5nemhvdSBSZWdlbmVyYXRpdmUgTWVkaWNpbmUgYW5kIEhlYWx0aCBH
dWFuZ2RvbmcgTGFib3JhdG9yeSwgR3Vhbmd6aG91LCBDaGluYS4ga2FuZy56aGFuZ0BnbWFpbC5j
b20uJiN4RDtDZW50ZXIgZm9yIEJpb21lZGljaW5lIGFuZCBJbm5vdmF0aW9ucywgRmFjdWx0eSBv
ZiBNZWRpY2luZSwgTWFjYXUgVW5pdmVyc2l0eSBvZiBTY2llbmNlIGFuZCBUZWNobm9sb2d5LCBN
YWNhdSwgQ2hpbmEuIGthbmcuemhhbmdAZ21haWwuY29tLiYjeEQ7RGVwYXJ0bWVudCBvZiBQZWRp
YXRyaWMsIEd1YW5nemhvdSBXb21lbiBhbmQgQ2hpbGRyZW4mYXBvcztzIE1lZGljYWwgQ2VudGVy
LCBHdWFuZ3pob3UgTWVkaWNhbCBVbml2ZXJzaXR5LCBHdWFuZ3pob3UsIENoaW5hLiBzaXRhbmdn
QDEyNi5jb20uJiN4RDtHdWFuZ2RvbmcgUHJvdmluY2lhbCBDaGlsZHJlbiZhcG9zO3MgTWVkaWNh
bCBSZXNlYXJjaCBDZW50ZXIsIEd1YW5nemhvdSBXb21lbiBhbmQgQ2hpbGRyZW4mYXBvcztzIE1l
ZGljYWwgQ2VudGVyLCBHdWFuZ3pob3UgTWVkaWNhbCBVbml2ZXJzaXR5LCBHdWFuZ3pob3UsIENo
aW5hLiBzaXRhbmdnQDEyNi5jb20uPC9hdXRoLWFkZHJlc3M+PHRpdGxlcz48dGl0bGU+Q2hhcmFj
dGVyaXN0aWNzIG9mIHBlZGlhdHJpYyBTQVJTLUNvVi0yIGluZmVjdGlvbiBhbmQgcG90ZW50aWFs
IGV2aWRlbmNlIGZvciBwZXJzaXN0ZW50IGZlY2FsIHZpcmFsIHNoZWRkaW5nPC90aXRsZT48c2Vj
b25kYXJ5LXRpdGxlPk5hdCBNZWQ8L3NlY29uZGFyeS10aXRsZT48L3RpdGxlcz48cGVyaW9kaWNh
bD48ZnVsbC10aXRsZT5OYXQgTWVkPC9mdWxsLXRpdGxlPjwvcGVyaW9kaWNhbD48cGFnZXM+NTAy
LTUwNTwvcGFnZXM+PHZvbHVtZT4yNjwvdm9sdW1lPjxudW1iZXI+NDwvbnVtYmVyPjxlZGl0aW9u
PjIwMjAvMDQvMTU8L2VkaXRpb24+PGtleXdvcmRzPjxrZXl3b3JkPkJldGFjb3JvbmF2aXJ1cy9n
ZW5ldGljcy8qaXNvbGF0aW9uICZhbXA7IHB1cmlmaWNhdGlvbjwva2V5d29yZD48a2V5d29yZD5D
aGlsZDwva2V5d29yZD48a2V5d29yZD5DaGlsZCwgUHJlc2Nob29sPC9rZXl3b3JkPjxrZXl3b3Jk
PkNsaW5pY2FsIExhYm9yYXRvcnkgVGVjaG5pcXVlczwva2V5d29yZD48a2V5d29yZD5Db3JvbmF2
aXJ1cyBJbmZlY3Rpb25zL2NvbXBsaWNhdGlvbnMvZGlhZ25vc2lzLyp2aXJvbG9neTwva2V5d29y
ZD48a2V5d29yZD5GZWNlcy8qdmlyb2xvZ3k8L2tleXdvcmQ+PGtleXdvcmQ+RmVtYWxlPC9rZXl3
b3JkPjxrZXl3b3JkPkh1bWFuczwva2V5d29yZD48a2V5d29yZD5JbmZhbnQ8L2tleXdvcmQ+PGtl
eXdvcmQ+TWFsZTwva2V5d29yZD48a2V5d29yZD5OYXNvcGhhcnlueC92aXJvbG9neTwva2V5d29y
ZD48a2V5d29yZD5QYW5kZW1pY3M8L2tleXdvcmQ+PGtleXdvcmQ+UG5ldW1vbmlhLCBWaXJhbC9j
b21wbGljYXRpb25zL2RpYWdub3Npcy8qdmlyb2xvZ3k8L2tleXdvcmQ+PGtleXdvcmQ+UmFkaW9n
cmFwaHksIFRob3JhY2ljPC9rZXl3b3JkPjxrZXl3b3JkPlJlYWwtVGltZSBQb2x5bWVyYXNlIENo
YWluIFJlYWN0aW9uPC9rZXl3b3JkPjxrZXl3b3JkPlJlY3R1bS92aXJvbG9neTwva2V5d29yZD48
a2V5d29yZD4qVmlydXMgU2hlZGRpbmc8L2tleXdvcmQ+PC9rZXl3b3Jkcz48ZGF0ZXM+PHllYXI+
MjAyMDwveWVhcj48cHViLWRhdGVzPjxkYXRlPkFwcjwvZGF0ZT48L3B1Yi1kYXRlcz48L2RhdGVz
Pjxpc2JuPjE1NDYtMTcwWCAoRWxlY3Ryb25pYykmI3hEOzEwNzgtODk1NiAoTGlua2luZyk8L2lz
Ym4+PGFjY2Vzc2lvbi1udW0+MzIyODQ2MTM8L2FjY2Vzc2lvbi1udW0+PHVybHM+PHJlbGF0ZWQt
dXJscz48dXJsPmh0dHBzOi8vd3d3Lm5jYmkubmxtLm5paC5nb3YvcHVibWVkLzMyMjg0NjEzPC91
cmw+PC9yZWxhdGVkLXVybHM+PC91cmxzPjxjdXN0b20yPlBNQzcwOTUxMDI8L2N1c3RvbTI+PGVs
ZWN0cm9uaWMtcmVzb3VyY2UtbnVtPjEwLjEwMzgvczQxNTkxLTAyMC0wODE3LTQ8L2VsZWN0cm9u
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8C09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4DA3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7A6E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FEA2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A888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8D77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7.543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3417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6C43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5D8C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D779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601D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63FE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2E8F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360C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8896C8" w14:textId="39B99DF8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F110D4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2691B3" w14:textId="750D53E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Mo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PEVuZE5vdGU+PENpdGU+PEF1dGhvcj5NbzwvQXV0aG9yPjxZZWFyPjIwMjA8L1llYXI+PFJlY051
bT40NjwvUmVjTnVtPjxEaXNwbGF5VGV4dD48c3R5bGUgZmFjZT0ic3VwZXJzY3JpcHQiPjU3PC9z
dHlsZT48L0Rpc3BsYXlUZXh0PjxyZWNvcmQ+PHJlYy1udW1iZXI+NDY8L3JlYy1udW1iZXI+PGZv
cmVpZ24ta2V5cz48a2V5IGFwcD0iRU4iIGRiLWlkPSJld3Q5c2RkOTlweGE5dmV3endidnp2NTJ4
ZjIycmV4c3A5OWYiIHRpbWVzdGFtcD0iMTYwMjU3NDM3OSI+NDY8L2tleT48L2ZvcmVpZ24ta2V5
cz48cmVmLXR5cGUgbmFtZT0iSm91cm5hbCBBcnRpY2xlIj4xNzwvcmVmLXR5cGU+PGNvbnRyaWJ1
dG9ycz48YXV0aG9ycz48YXV0aG9yPk1vLCBQLjwvYXV0aG9yPjxhdXRob3I+WGluZywgWS48L2F1
dGhvcj48YXV0aG9yPlhpYW8sIFkuPC9hdXRob3I+PGF1dGhvcj5EZW5nLCBMLjwvYXV0aG9yPjxh
dXRob3I+WmhhbywgUS48L2F1dGhvcj48YXV0aG9yPldhbmcsIEguPC9hdXRob3I+PGF1dGhvcj5Y
aW9uZywgWS48L2F1dGhvcj48YXV0aG9yPkNoZW5nLCBaLjwvYXV0aG9yPjxhdXRob3I+R2FvLCBT
LjwvYXV0aG9yPjxhdXRob3I+TGlhbmcsIEsuPC9hdXRob3I+PGF1dGhvcj5MdW8sIE0uPC9hdXRo
b3I+PGF1dGhvcj5DaGVuLCBULjwvYXV0aG9yPjxhdXRob3I+U29uZywgUy48L2F1dGhvcj48YXV0
aG9yPk1hLCBaLjwvYXV0aG9yPjxhdXRob3I+Q2hlbiwgWC48L2F1dGhvcj48YXV0aG9yPlpoZW5n
LCBSLjwvYXV0aG9yPjxhdXRob3I+Q2FvLCBRLjwvYXV0aG9yPjxhdXRob3I+V2FuZywgRi48L2F1
dGhvcj48YXV0aG9yPlpoYW5nLCBZLjwvYXV0aG9yPjwvYXV0aG9ycz48L2NvbnRyaWJ1dG9ycz48
YXV0aC1hZGRyZXNzPkRlcGFydG1lbnQgb2YgSW5mZWN0aW91cyBEaXNlYXNlLCBaaG9uZ25hbiBI
b3NwaXRhbCBvZiBXdWhhbiBVbml2ZXJzaXR5LCBXdWhhbiwgSHViZWksIENoaW5hLiYjeEQ7RGVw
YXJ0bWVudCBvZiBCaW9sb2dpY2FsIFJlcG9zaXRvcmllcywgWmhvbmduYW4gSG9zcGl0YWwgb2Yg
V3VoYW4gVW5pdmVyc2l0eSwgV3VoYW4sIEh1YmVpLCBDaGluYS4mI3hEO0RlcGFydG1lbnQgb2Yg
R2FzdHJvZW50ZXJvbG9neSwgWmhvbmduYW4gSG9zcGl0YWwgb2YgV3VoYW4gVW5pdmVyc2l0eSwg
V3VoYW4sIEh1YmVpLCBDaGluYS4mI3hEO0RlcGFydG1lbnQgb2YgUmVzcGlyYXRvcnkgTWVkaWNp
bmUsIFpob25nbmFuIEhvc3BpdGFsIG9mIFd1aGFuIFVuaXZlcnNpdHksIFd1aGFuLCBIdWJlaSwg
Q2hpbmEuPC9hdXRoLWFkZHJlc3M+PHRpdGxlcz48dGl0bGU+Q2xpbmljYWwgY2hhcmFjdGVyaXN0
aWNzIG9mIHJlZnJhY3RvcnkgQ09WSUQtMTkgcG5ldW1vbmlhIGluIFd1aGFuLCBDaGluYTwvdGl0
bGU+PHNlY29uZGFyeS10aXRsZT5DbGluIEluZmVjdCBEaXM8L3NlY29uZGFyeS10aXRsZT48L3Rp
dGxlcz48cGVyaW9kaWNhbD48ZnVsbC10aXRsZT5DbGluIEluZmVjdCBEaXM8L2Z1bGwtdGl0bGU+
PC9wZXJpb2RpY2FsPjxlZGl0aW9uPjIwMjAvMDMvMTc8L2VkaXRpb24+PGtleXdvcmRzPjxrZXl3
b3JkPkNvdmlkLTE5PC9rZXl3b3JkPjxrZXl3b3JkPlNBUlMtQ29WLTI8L2tleXdvcmQ+PGtleXdv
cmQ+Y2xpbmljYWwgZWZmaWNhY3k8L2tleXdvcmQ+PGtleXdvcmQ+cHJlZGljdG9yczwva2V5d29y
ZD48L2tleXdvcmRzPjxkYXRlcz48eWVhcj4yMDIwPC95ZWFyPjxwdWItZGF0ZXM+PGRhdGU+TWFy
IDE2PC9kYXRlPjwvcHViLWRhdGVzPjwvZGF0ZXM+PGlzYm4+MTUzNy02NTkxIChFbGVjdHJvbmlj
KSYjeEQ7MTA1OC00ODM4IChMaW5raW5nKTwvaXNibj48YWNjZXNzaW9uLW51bT4zMjE3MzcyNTwv
YWNjZXNzaW9uLW51bT48dXJscz48cmVsYXRlZC11cmxzPjx1cmw+aHR0cHM6Ly93d3cubmNiaS5u
bG0ubmloLmdvdi9wdWJtZWQvMzIxNzM3MjU8L3VybD48L3JlbGF0ZWQtdXJscz48L3VybHM+PGN1
c3RvbTI+UE1DNzE4NDQ0NDwvY3VzdG9tMj48ZWxlY3Ryb25pYy1yZXNvdXJjZS1udW0+MTAuMTA5
My9jaWQvY2lhYTI3MDwvZWxlY3Ryb25pYy1yZXNvdXJjZS1udW0+PC9yZWNvcmQ+PC9DaXRlPjwv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PEVuZE5vdGU+PENpdGU+PEF1dGhvcj5NbzwvQXV0aG9yPjxZZWFyPjIwMjA8L1llYXI+PFJlY051
bT40NjwvUmVjTnVtPjxEaXNwbGF5VGV4dD48c3R5bGUgZmFjZT0ic3VwZXJzY3JpcHQiPjU3PC9z
dHlsZT48L0Rpc3BsYXlUZXh0PjxyZWNvcmQ+PHJlYy1udW1iZXI+NDY8L3JlYy1udW1iZXI+PGZv
cmVpZ24ta2V5cz48a2V5IGFwcD0iRU4iIGRiLWlkPSJld3Q5c2RkOTlweGE5dmV3endidnp2NTJ4
ZjIycmV4c3A5OWYiIHRpbWVzdGFtcD0iMTYwMjU3NDM3OSI+NDY8L2tleT48L2ZvcmVpZ24ta2V5
cz48cmVmLXR5cGUgbmFtZT0iSm91cm5hbCBBcnRpY2xlIj4xNzwvcmVmLXR5cGU+PGNvbnRyaWJ1
dG9ycz48YXV0aG9ycz48YXV0aG9yPk1vLCBQLjwvYXV0aG9yPjxhdXRob3I+WGluZywgWS48L2F1
dGhvcj48YXV0aG9yPlhpYW8sIFkuPC9hdXRob3I+PGF1dGhvcj5EZW5nLCBMLjwvYXV0aG9yPjxh
dXRob3I+WmhhbywgUS48L2F1dGhvcj48YXV0aG9yPldhbmcsIEguPC9hdXRob3I+PGF1dGhvcj5Y
aW9uZywgWS48L2F1dGhvcj48YXV0aG9yPkNoZW5nLCBaLjwvYXV0aG9yPjxhdXRob3I+R2FvLCBT
LjwvYXV0aG9yPjxhdXRob3I+TGlhbmcsIEsuPC9hdXRob3I+PGF1dGhvcj5MdW8sIE0uPC9hdXRo
b3I+PGF1dGhvcj5DaGVuLCBULjwvYXV0aG9yPjxhdXRob3I+U29uZywgUy48L2F1dGhvcj48YXV0
aG9yPk1hLCBaLjwvYXV0aG9yPjxhdXRob3I+Q2hlbiwgWC48L2F1dGhvcj48YXV0aG9yPlpoZW5n
LCBSLjwvYXV0aG9yPjxhdXRob3I+Q2FvLCBRLjwvYXV0aG9yPjxhdXRob3I+V2FuZywgRi48L2F1
dGhvcj48YXV0aG9yPlpoYW5nLCBZLjwvYXV0aG9yPjwvYXV0aG9ycz48L2NvbnRyaWJ1dG9ycz48
YXV0aC1hZGRyZXNzPkRlcGFydG1lbnQgb2YgSW5mZWN0aW91cyBEaXNlYXNlLCBaaG9uZ25hbiBI
b3NwaXRhbCBvZiBXdWhhbiBVbml2ZXJzaXR5LCBXdWhhbiwgSHViZWksIENoaW5hLiYjeEQ7RGVw
YXJ0bWVudCBvZiBCaW9sb2dpY2FsIFJlcG9zaXRvcmllcywgWmhvbmduYW4gSG9zcGl0YWwgb2Yg
V3VoYW4gVW5pdmVyc2l0eSwgV3VoYW4sIEh1YmVpLCBDaGluYS4mI3hEO0RlcGFydG1lbnQgb2Yg
R2FzdHJvZW50ZXJvbG9neSwgWmhvbmduYW4gSG9zcGl0YWwgb2YgV3VoYW4gVW5pdmVyc2l0eSwg
V3VoYW4sIEh1YmVpLCBDaGluYS4mI3hEO0RlcGFydG1lbnQgb2YgUmVzcGlyYXRvcnkgTWVkaWNp
bmUsIFpob25nbmFuIEhvc3BpdGFsIG9mIFd1aGFuIFVuaXZlcnNpdHksIFd1aGFuLCBIdWJlaSwg
Q2hpbmEuPC9hdXRoLWFkZHJlc3M+PHRpdGxlcz48dGl0bGU+Q2xpbmljYWwgY2hhcmFjdGVyaXN0
aWNzIG9mIHJlZnJhY3RvcnkgQ09WSUQtMTkgcG5ldW1vbmlhIGluIFd1aGFuLCBDaGluYTwvdGl0
bGU+PHNlY29uZGFyeS10aXRsZT5DbGluIEluZmVjdCBEaXM8L3NlY29uZGFyeS10aXRsZT48L3Rp
dGxlcz48cGVyaW9kaWNhbD48ZnVsbC10aXRsZT5DbGluIEluZmVjdCBEaXM8L2Z1bGwtdGl0bGU+
PC9wZXJpb2RpY2FsPjxlZGl0aW9uPjIwMjAvMDMvMTc8L2VkaXRpb24+PGtleXdvcmRzPjxrZXl3
b3JkPkNvdmlkLTE5PC9rZXl3b3JkPjxrZXl3b3JkPlNBUlMtQ29WLTI8L2tleXdvcmQ+PGtleXdv
cmQ+Y2xpbmljYWwgZWZmaWNhY3k8L2tleXdvcmQ+PGtleXdvcmQ+cHJlZGljdG9yczwva2V5d29y
ZD48L2tleXdvcmRzPjxkYXRlcz48eWVhcj4yMDIwPC95ZWFyPjxwdWItZGF0ZXM+PGRhdGU+TWFy
IDE2PC9kYXRlPjwvcHViLWRhdGVzPjwvZGF0ZXM+PGlzYm4+MTUzNy02NTkxIChFbGVjdHJvbmlj
KSYjeEQ7MTA1OC00ODM4IChMaW5raW5nKTwvaXNibj48YWNjZXNzaW9uLW51bT4zMjE3MzcyNTwv
YWNjZXNzaW9uLW51bT48dXJscz48cmVsYXRlZC11cmxzPjx1cmw+aHR0cHM6Ly93d3cubmNiaS5u
bG0ubmloLmdvdi9wdWJtZWQvMzIxNzM3MjU8L3VybD48L3JlbGF0ZWQtdXJscz48L3VybHM+PGN1
c3RvbTI+UE1DNzE4NDQ0NDwvY3VzdG9tMj48ZWxlY3Ryb25pYy1yZXNvdXJjZS1udW0+MTAuMTA5
My9jaWQvY2lhYTI3MDwvZWxlY3Ryb25pYy1yZXNvdXJjZS1udW0+PC9yZWNvcmQ+PC9DaXRlPjwv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B048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D0E9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A2CD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C0E4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02C3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13C0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DDF8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A197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4FE2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BDC1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BF8B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64A7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6E67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3.2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7DDB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651CDC" w14:textId="67C37AD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387256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36F8BE" w14:textId="02BD470D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PEVuZE5vdGU+PENpdGU+PEF1dGhvcj5DaGVuZzwvQXV0aG9yPjxZZWFyPjIwMjA8L1llYXI+PFJl
Y051bT40NzwvUmVjTnVtPjxEaXNwbGF5VGV4dD48c3R5bGUgZmFjZT0ic3VwZXJzY3JpcHQiPjU4
PC9zdHlsZT48L0Rpc3BsYXlUZXh0PjxyZWNvcmQ+PHJlYy1udW1iZXI+NDc8L3JlYy1udW1iZXI+
PGZvcmVpZ24ta2V5cz48a2V5IGFwcD0iRU4iIGRiLWlkPSJld3Q5c2RkOTlweGE5dmV3endidnp2
NTJ4ZjIycmV4c3A5OWYiIHRpbWVzdGFtcD0iMTYwMjU3NDQ4MyI+NDc8L2tleT48L2ZvcmVpZ24t
a2V5cz48cmVmLXR5cGUgbmFtZT0iSm91cm5hbCBBcnRpY2xlIj4xNzwvcmVmLXR5cGU+PGNvbnRy
aWJ1dG9ycz48YXV0aG9ycz48YXV0aG9yPkNoZW5nLCBaLjwvYXV0aG9yPjxhdXRob3I+THUsIFku
PC9hdXRob3I+PGF1dGhvcj5DYW8sIFEuPC9hdXRob3I+PGF1dGhvcj5RaW4sIEwuPC9hdXRob3I+
PGF1dGhvcj5QYW4sIFouPC9hdXRob3I+PGF1dGhvcj5ZYW4sIEYuPC9hdXRob3I+PGF1dGhvcj5Z
YW5nLCBXLjwvYXV0aG9yPjwvYXV0aG9ycz48L2NvbnRyaWJ1dG9ycz48YXV0aC1hZGRyZXNzPkRl
cGFydG1lbnQgb2YgUmFkaW9sb2d5LCBSdWlqaW4gSG9zcGl0YWwsIFNoYW5naGFpIEppYW8gVG9u
ZyBVbml2ZXJzaXR5IFNjaG9vbCBvZiBNZWRpY2luZSwgTm8uIDE5NywgUnVpamluIEVyIFJkLCBT
aGFuZ2hhaSwgMjAwMDI1LCBDaGluYS48L2F1dGgtYWRkcmVzcz48dGl0bGVzPjx0aXRsZT5DbGlu
aWNhbCBGZWF0dXJlcyBhbmQgQ2hlc3QgQ1QgTWFuaWZlc3RhdGlvbnMgb2YgQ29yb25hdmlydXMg
RGlzZWFzZSAyMDE5IChDT1ZJRC0xOSkgaW4gYSBTaW5nbGUtQ2VudGVyIFN0dWR5IGluIFNoYW5n
aGFpLCBDaGluYTwvdGl0bGU+PHNlY29uZGFyeS10aXRsZT5BSlIgQW0gSiBSb2VudGdlbm9sPC9z
ZWNvbmRhcnktdGl0bGU+PC90aXRsZXM+PHBlcmlvZGljYWw+PGZ1bGwtdGl0bGU+QUpSIEFtIEog
Um9lbnRnZW5vbDwvZnVsbC10aXRsZT48L3BlcmlvZGljYWw+PHBhZ2VzPjEyMS0xMjY8L3BhZ2Vz
Pjx2b2x1bWU+MjE1PC92b2x1bWU+PG51bWJlcj4xPC9udW1iZXI+PGVkaXRpb24+MjAyMC8wMy8x
NzwvZWRpdGlvbj48a2V5d29yZHM+PGtleXdvcmQ+QWR1bHQ8L2tleXdvcmQ+PGtleXdvcmQ+QWdl
ZDwva2V5d29yZD48a2V5d29yZD4qQmV0YWNvcm9uYXZpcnVzPC9rZXl3b3JkPjxrZXl3b3JkPkNo
aW5hPC9rZXl3b3JkPjxrZXl3b3JkPkNvcm9uYXZpcnVzIEluZmVjdGlvbnMvKmNvbXBsaWNhdGlv
bnMvKmRpYWdub3N0aWMgaW1hZ2luZy9lcGlkZW1pb2xvZ3k8L2tleXdvcmQ+PGtleXdvcmQ+KkRp
c2Vhc2UgT3V0YnJlYWtzPC9rZXl3b3JkPjxrZXl3b3JkPkZlbWFsZTwva2V5d29yZD48a2V5d29y
ZD5IdW1hbnM8L2tleXdvcmQ+PGtleXdvcmQ+THVuZy8qZGlhZ25vc3RpYyBpbWFnaW5nPC9rZXl3
b3JkPjxrZXl3b3JkPk1hbGU8L2tleXdvcmQ+PGtleXdvcmQ+TWlkZGxlIEFnZWQ8L2tleXdvcmQ+
PGtleXdvcmQ+UGFuZGVtaWNzPC9rZXl3b3JkPjxrZXl3b3JkPlBuZXVtb25pYSwgVmlyYWwvKmNv
bXBsaWNhdGlvbnMvKmRpYWdub3N0aWMgaW1hZ2luZy9lcGlkZW1pb2xvZ3k8L2tleXdvcmQ+PGtl
eXdvcmQ+UmV0cm9zcGVjdGl2ZSBTdHVkaWVzPC9rZXl3b3JkPjxrZXl3b3JkPlRvbW9ncmFwaHks
IFgtUmF5IENvbXB1dGVkPC9rZXl3b3JkPjxrZXl3b3JkPipjb3ZpZC0xOTwva2V5d29yZD48a2V5
d29yZD4qY3Q8L2tleXdvcmQ+PGtleXdvcmQ+KmNvcm9uYXZpcnVzIGRpc2Vhc2UgMjAxOTwva2V5
d29yZD48a2V5d29yZD4qcG5ldW1vbmlhPC9rZXl3b3JkPjwva2V5d29yZHM+PGRhdGVzPjx5ZWFy
PjIwMjA8L3llYXI+PHB1Yi1kYXRlcz48ZGF0ZT5KdWw8L2RhdGU+PC9wdWItZGF0ZXM+PC9kYXRl
cz48aXNibj4xNTQ2LTMxNDEgKEVsZWN0cm9uaWMpJiN4RDswMzYxLTgwM1ggKExpbmtpbmcpPC9p
c2JuPjxhY2Nlc3Npb24tbnVtPjMyMTc0MTI4PC9hY2Nlc3Npb24tbnVtPjx1cmxzPjxyZWxhdGVk
LXVybHM+PHVybD5odHRwczovL3d3dy5uY2JpLm5sbS5uaWguZ292L3B1Ym1lZC8zMjE3NDEyODwv
dXJsPjwvcmVsYXRlZC11cmxzPjwvdXJscz48ZWxlY3Ryb25pYy1yZXNvdXJjZS1udW0+MTAuMjIx
NC9BSlIuMjAuMjI5NTk8L2VsZWN0cm9uaWMtcmVzb3VyY2UtbnVtPjwvcmVjb3JkPjwvQ2l0ZT48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PEVuZE5vdGU+PENpdGU+PEF1dGhvcj5DaGVuZzwvQXV0aG9yPjxZZWFyPjIwMjA8L1llYXI+PFJl
Y051bT40NzwvUmVjTnVtPjxEaXNwbGF5VGV4dD48c3R5bGUgZmFjZT0ic3VwZXJzY3JpcHQiPjU4
PC9zdHlsZT48L0Rpc3BsYXlUZXh0PjxyZWNvcmQ+PHJlYy1udW1iZXI+NDc8L3JlYy1udW1iZXI+
PGZvcmVpZ24ta2V5cz48a2V5IGFwcD0iRU4iIGRiLWlkPSJld3Q5c2RkOTlweGE5dmV3endidnp2
NTJ4ZjIycmV4c3A5OWYiIHRpbWVzdGFtcD0iMTYwMjU3NDQ4MyI+NDc8L2tleT48L2ZvcmVpZ24t
a2V5cz48cmVmLXR5cGUgbmFtZT0iSm91cm5hbCBBcnRpY2xlIj4xNzwvcmVmLXR5cGU+PGNvbnRy
aWJ1dG9ycz48YXV0aG9ycz48YXV0aG9yPkNoZW5nLCBaLjwvYXV0aG9yPjxhdXRob3I+THUsIFku
PC9hdXRob3I+PGF1dGhvcj5DYW8sIFEuPC9hdXRob3I+PGF1dGhvcj5RaW4sIEwuPC9hdXRob3I+
PGF1dGhvcj5QYW4sIFouPC9hdXRob3I+PGF1dGhvcj5ZYW4sIEYuPC9hdXRob3I+PGF1dGhvcj5Z
YW5nLCBXLjwvYXV0aG9yPjwvYXV0aG9ycz48L2NvbnRyaWJ1dG9ycz48YXV0aC1hZGRyZXNzPkRl
cGFydG1lbnQgb2YgUmFkaW9sb2d5LCBSdWlqaW4gSG9zcGl0YWwsIFNoYW5naGFpIEppYW8gVG9u
ZyBVbml2ZXJzaXR5IFNjaG9vbCBvZiBNZWRpY2luZSwgTm8uIDE5NywgUnVpamluIEVyIFJkLCBT
aGFuZ2hhaSwgMjAwMDI1LCBDaGluYS48L2F1dGgtYWRkcmVzcz48dGl0bGVzPjx0aXRsZT5DbGlu
aWNhbCBGZWF0dXJlcyBhbmQgQ2hlc3QgQ1QgTWFuaWZlc3RhdGlvbnMgb2YgQ29yb25hdmlydXMg
RGlzZWFzZSAyMDE5IChDT1ZJRC0xOSkgaW4gYSBTaW5nbGUtQ2VudGVyIFN0dWR5IGluIFNoYW5n
aGFpLCBDaGluYTwvdGl0bGU+PHNlY29uZGFyeS10aXRsZT5BSlIgQW0gSiBSb2VudGdlbm9sPC9z
ZWNvbmRhcnktdGl0bGU+PC90aXRsZXM+PHBlcmlvZGljYWw+PGZ1bGwtdGl0bGU+QUpSIEFtIEog
Um9lbnRnZW5vbDwvZnVsbC10aXRsZT48L3BlcmlvZGljYWw+PHBhZ2VzPjEyMS0xMjY8L3BhZ2Vz
Pjx2b2x1bWU+MjE1PC92b2x1bWU+PG51bWJlcj4xPC9udW1iZXI+PGVkaXRpb24+MjAyMC8wMy8x
NzwvZWRpdGlvbj48a2V5d29yZHM+PGtleXdvcmQ+QWR1bHQ8L2tleXdvcmQ+PGtleXdvcmQ+QWdl
ZDwva2V5d29yZD48a2V5d29yZD4qQmV0YWNvcm9uYXZpcnVzPC9rZXl3b3JkPjxrZXl3b3JkPkNo
aW5hPC9rZXl3b3JkPjxrZXl3b3JkPkNvcm9uYXZpcnVzIEluZmVjdGlvbnMvKmNvbXBsaWNhdGlv
bnMvKmRpYWdub3N0aWMgaW1hZ2luZy9lcGlkZW1pb2xvZ3k8L2tleXdvcmQ+PGtleXdvcmQ+KkRp
c2Vhc2UgT3V0YnJlYWtzPC9rZXl3b3JkPjxrZXl3b3JkPkZlbWFsZTwva2V5d29yZD48a2V5d29y
ZD5IdW1hbnM8L2tleXdvcmQ+PGtleXdvcmQ+THVuZy8qZGlhZ25vc3RpYyBpbWFnaW5nPC9rZXl3
b3JkPjxrZXl3b3JkPk1hbGU8L2tleXdvcmQ+PGtleXdvcmQ+TWlkZGxlIEFnZWQ8L2tleXdvcmQ+
PGtleXdvcmQ+UGFuZGVtaWNzPC9rZXl3b3JkPjxrZXl3b3JkPlBuZXVtb25pYSwgVmlyYWwvKmNv
bXBsaWNhdGlvbnMvKmRpYWdub3N0aWMgaW1hZ2luZy9lcGlkZW1pb2xvZ3k8L2tleXdvcmQ+PGtl
eXdvcmQ+UmV0cm9zcGVjdGl2ZSBTdHVkaWVzPC9rZXl3b3JkPjxrZXl3b3JkPlRvbW9ncmFwaHks
IFgtUmF5IENvbXB1dGVkPC9rZXl3b3JkPjxrZXl3b3JkPipjb3ZpZC0xOTwva2V5d29yZD48a2V5
d29yZD4qY3Q8L2tleXdvcmQ+PGtleXdvcmQ+KmNvcm9uYXZpcnVzIGRpc2Vhc2UgMjAxOTwva2V5
d29yZD48a2V5d29yZD4qcG5ldW1vbmlhPC9rZXl3b3JkPjwva2V5d29yZHM+PGRhdGVzPjx5ZWFy
PjIwMjA8L3llYXI+PHB1Yi1kYXRlcz48ZGF0ZT5KdWw8L2RhdGU+PC9wdWItZGF0ZXM+PC9kYXRl
cz48aXNibj4xNTQ2LTMxNDEgKEVsZWN0cm9uaWMpJiN4RDswMzYxLTgwM1ggKExpbmtpbmcpPC9p
c2JuPjxhY2Nlc3Npb24tbnVtPjMyMTc0MTI4PC9hY2Nlc3Npb24tbnVtPjx1cmxzPjxyZWxhdGVk
LXVybHM+PHVybD5odHRwczovL3d3dy5uY2JpLm5sbS5uaWguZ292L3B1Ym1lZC8zMjE3NDEyODwv
dXJsPjwvcmVsYXRlZC11cmxzPjwvdXJscz48ZWxlY3Ryb25pYy1yZXNvdXJjZS1udW0+MTAuMjIx
NC9BSlIuMjAuMjI5NTk8L2VsZWN0cm9uaWMtcmVzb3VyY2UtbnVtPjwvcmVjb3JkPjwvQ2l0ZT48
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F161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3062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3B15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AC30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2020/1/19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C660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5DD2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50.36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5854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B3210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076F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72.7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41C6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7A46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FAD6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1236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BDDD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F650D1" w14:textId="2E43F9F2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08C081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B4066B" w14:textId="2BEF552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bT40ODwvUmVjTnVtPjxEaXNwbGF5VGV4dD48c3R5bGUgZmFjZT0ic3VwZXJzY3JpcHQiPjU5PC9z
dHlsZT48L0Rpc3BsYXlUZXh0PjxyZWNvcmQ+PHJlYy1udW1iZXI+NDg8L3JlYy1udW1iZXI+PGZv
cmVpZ24ta2V5cz48a2V5IGFwcD0iRU4iIGRiLWlkPSJld3Q5c2RkOTlweGE5dmV3endidnp2NTJ4
ZjIycmV4c3A5OWYiIHRpbWVzdGFtcD0iMTYwMjU3NDY1NiI+NDg8L2tleT48L2ZvcmVpZ24ta2V5
cz48cmVmLXR5cGUgbmFtZT0iSm91cm5hbCBBcnRpY2xlIj4xNzwvcmVmLXR5cGU+PGNvbnRyaWJ1
dG9ycz48YXV0aG9ycz48YXV0aG9yPlh1LCBULjwvYXV0aG9yPjxhdXRob3I+Q2hlbiwgQy48L2F1
dGhvcj48YXV0aG9yPlpodSwgWi48L2F1dGhvcj48YXV0aG9yPkN1aSwgTS48L2F1dGhvcj48YXV0
aG9yPkNoZW4sIEMuPC9hdXRob3I+PGF1dGhvcj5EYWksIEguPC9hdXRob3I+PGF1dGhvcj5YdWUs
IFkuPC9hdXRob3I+PC9hdXRob3JzPjwvY29udHJpYnV0b3JzPjxhdXRoLWFkZHJlc3M+SW5zdGl0
dXRlIG9mIEhlcGF0b2xvZ3ksIFRoZSBUaGlyZCBQZW9wbGUmYXBvcztzIEhvc3BpdGFsIG9mIENo
YW5nemhvdSwgQ2hhbmd6aG91LCBDaGluYTsgRGVwYXJ0bWVudCBvZiBJbmZlY3Rpb3VzIERpc2Vh
c2VzLCBUaGUgVGhpcmQgUGVvcGxlJmFwb3M7cyBIb3NwaXRhbCBvZiBDaGFuZ3pob3UsIENoYW5n
emhvdSwgQ2hpbmEuJiN4RDtDaGFuZ3pob3UgQ2VudGVyIGZvciBEaXNlYXNlIENvbnRyb2wgYW5k
IFByZXZlbnRpb24sIENoYW5nemhvdSwgQ2hpbmEuJiN4RDtJbnN0aXR1dGUgb2YgSGVwYXRvbG9n
eSwgVGhlIFRoaXJkIFBlb3BsZSZhcG9zO3MgSG9zcGl0YWwgb2YgQ2hhbmd6aG91LCBDaGFuZ3po
b3UsIENoaW5hOyBDbGluaWNhbCBMYWJvcmF0b3J5LCBUaGUgVGhpcmQgUGVvcGxlJmFwb3M7cyBI
b3NwaXRhbCBvZiBDaGFuZ3pob3UsIENoYW5nemhvdSwgQ2hpbmEuJiN4RDtJbnN0aXR1dGUgb2Yg
SGVwYXRvbG9neSwgVGhlIFRoaXJkIFBlb3BsZSZhcG9zO3MgSG9zcGl0YWwgb2YgQ2hhbmd6aG91
LCBDaGFuZ3pob3UsIENoaW5hLiBFbGVjdHJvbmljIGFkZHJlc3M6IGN6c2dieWpzQDE2My5jb20u
JiN4RDtJbnN0aXR1dGUgb2YgSGVwYXRvbG9neSwgVGhlIFRoaXJkIFBlb3BsZSZhcG9zO3MgSG9z
cGl0YWwgb2YgQ2hhbmd6aG91LCBDaGFuZ3pob3UsIENoaW5hOyBEZXBhcnRtZW50IG9mIExpdmVy
IERpc2Vhc2VzLCBUaGUgVGhpcmQgUGVvcGxlJmFwb3M7cyBIb3NwaXRhbCBvZiBDaGFuZ3pob3Us
IENoYW5nemhvdSwgQ2hpbmEuIEVsZWN0cm9uaWMgYWRkcmVzczogeHVleXVhbjgwOTA4QDE2My5j
b20uPC9hdXRoLWFkZHJlc3M+PHRpdGxlcz48dGl0bGU+Q2xpbmljYWwgZmVhdHVyZXMgYW5kIGR5
bmFtaWNzIG9mIHZpcmFsIGxvYWQgaW4gaW1wb3J0ZWQgYW5kIG5vbi1pbXBvcnRlZCBwYXRpZW50
cyB3aXRoIENPVklELTE5PC90aXRsZT48c2Vjb25kYXJ5LXRpdGxlPkludCBKIEluZmVjdCBEaXM8
L3NlY29uZGFyeS10aXRsZT48L3RpdGxlcz48cGVyaW9kaWNhbD48ZnVsbC10aXRsZT5JbnQgSiBJ
bmZlY3QgRGlzPC9mdWxsLXRpdGxlPjwvcGVyaW9kaWNhbD48cGFnZXM+NjgtNzE8L3BhZ2VzPjx2
b2x1bWU+OTQ8L3ZvbHVtZT48ZWRpdGlvbj4yMDIwLzAzLzE4PC9lZGl0aW9uPjxrZXl3b3Jkcz48
a2V5d29yZD5BZHVsdDwva2V5d29yZD48a2V5d29yZD5BZ2VkPC9rZXl3b3JkPjxrZXl3b3JkPkJl
dGFjb3JvbmF2aXJ1cy8qcGh5c2lvbG9neTwva2V5d29yZD48a2V5d29yZD5Db3JvbmF2aXJ1cyBJ
bmZlY3Rpb25zL2NvbXBsaWNhdGlvbnMvKnZpcm9sb2d5PC9rZXl3b3JkPjxrZXl3b3JkPkZlbWFs
ZTwva2V5d29yZD48a2V5d29yZD5GZXZlci9ldGlvbG9neTwva2V5d29yZD48a2V5d29yZD5IdW1h
bnM8L2tleXdvcmQ+PGtleXdvcmQ+TWFsZTwva2V5d29yZD48a2V5d29yZD5NaWRkbGUgQWdlZDwv
a2V5d29yZD48a2V5d29yZD5QYW5kZW1pY3M8L2tleXdvcmQ+PGtleXdvcmQ+UG5ldW1vbmlhLCBW
aXJhbC9jb21wbGljYXRpb25zLyp2aXJvbG9neTwva2V5d29yZD48a2V5d29yZD5SZXRyb3NwZWN0
aXZlIFN0dWRpZXM8L2tleXdvcmQ+PGtleXdvcmQ+U2Vyb2xvZ2ljIFRlc3RzPC9rZXl3b3JkPjxr
ZXl3b3JkPipWaXJhbCBMb2FkPC9rZXl3b3JkPjxrZXl3b3JkPkNvdmlkLTE5PC9rZXl3b3JkPjxr
ZXl3b3JkPkN0IHZhbHVlPC9rZXl3b3JkPjxrZXl3b3JkPkltcG9ydGVkPC9rZXl3b3JkPjxrZXl3
b3JkPlNBUlMtQ29WLTI8L2tleXdvcmQ+PC9rZXl3b3Jkcz48ZGF0ZXM+PHllYXI+MjAyMDwveWVh
cj48cHViLWRhdGVzPjxkYXRlPk1heTwvZGF0ZT48L3B1Yi1kYXRlcz48L2RhdGVzPjxpc2JuPjE4
NzgtMzUxMSAoRWxlY3Ryb25pYykmI3hEOzEyMDEtOTcxMiAoTGlua2luZyk8L2lzYm4+PGFjY2Vz
c2lvbi1udW0+MzIxNzkxNDA8L2FjY2Vzc2lvbi1udW0+PHVybHM+PHJlbGF0ZWQtdXJscz48dXJs
Pmh0dHBzOi8vd3d3Lm5jYmkubmxtLm5paC5nb3YvcHVibWVkLzMyMTc5MTQwPC91cmw+PC9yZWxh
dGVkLXVybHM+PC91cmxzPjxjdXN0b20yPlBNQzcyNzA3MDk8L2N1c3RvbTI+PGVsZWN0cm9uaWMt
cmVzb3VyY2UtbnVtPjEwLjEwMTYvai5pamlkLjIwMjAuMDMuMDIyPC9lbGVjdHJvbmljLXJlc291
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bT40ODwvUmVjTnVtPjxEaXNwbGF5VGV4dD48c3R5bGUgZmFjZT0ic3VwZXJzY3JpcHQiPjU5PC9z
dHlsZT48L0Rpc3BsYXlUZXh0PjxyZWNvcmQ+PHJlYy1udW1iZXI+NDg8L3JlYy1udW1iZXI+PGZv
cmVpZ24ta2V5cz48a2V5IGFwcD0iRU4iIGRiLWlkPSJld3Q5c2RkOTlweGE5dmV3endidnp2NTJ4
ZjIycmV4c3A5OWYiIHRpbWVzdGFtcD0iMTYwMjU3NDY1NiI+NDg8L2tleT48L2ZvcmVpZ24ta2V5
cz48cmVmLXR5cGUgbmFtZT0iSm91cm5hbCBBcnRpY2xlIj4xNzwvcmVmLXR5cGU+PGNvbnRyaWJ1
dG9ycz48YXV0aG9ycz48YXV0aG9yPlh1LCBULjwvYXV0aG9yPjxhdXRob3I+Q2hlbiwgQy48L2F1
dGhvcj48YXV0aG9yPlpodSwgWi48L2F1dGhvcj48YXV0aG9yPkN1aSwgTS48L2F1dGhvcj48YXV0
aG9yPkNoZW4sIEMuPC9hdXRob3I+PGF1dGhvcj5EYWksIEguPC9hdXRob3I+PGF1dGhvcj5YdWUs
IFkuPC9hdXRob3I+PC9hdXRob3JzPjwvY29udHJpYnV0b3JzPjxhdXRoLWFkZHJlc3M+SW5zdGl0
dXRlIG9mIEhlcGF0b2xvZ3ksIFRoZSBUaGlyZCBQZW9wbGUmYXBvcztzIEhvc3BpdGFsIG9mIENo
YW5nemhvdSwgQ2hhbmd6aG91LCBDaGluYTsgRGVwYXJ0bWVudCBvZiBJbmZlY3Rpb3VzIERpc2Vh
c2VzLCBUaGUgVGhpcmQgUGVvcGxlJmFwb3M7cyBIb3NwaXRhbCBvZiBDaGFuZ3pob3UsIENoYW5n
emhvdSwgQ2hpbmEuJiN4RDtDaGFuZ3pob3UgQ2VudGVyIGZvciBEaXNlYXNlIENvbnRyb2wgYW5k
IFByZXZlbnRpb24sIENoYW5nemhvdSwgQ2hpbmEuJiN4RDtJbnN0aXR1dGUgb2YgSGVwYXRvbG9n
eSwgVGhlIFRoaXJkIFBlb3BsZSZhcG9zO3MgSG9zcGl0YWwgb2YgQ2hhbmd6aG91LCBDaGFuZ3po
b3UsIENoaW5hOyBDbGluaWNhbCBMYWJvcmF0b3J5LCBUaGUgVGhpcmQgUGVvcGxlJmFwb3M7cyBI
b3NwaXRhbCBvZiBDaGFuZ3pob3UsIENoYW5nemhvdSwgQ2hpbmEuJiN4RDtJbnN0aXR1dGUgb2Yg
SGVwYXRvbG9neSwgVGhlIFRoaXJkIFBlb3BsZSZhcG9zO3MgSG9zcGl0YWwgb2YgQ2hhbmd6aG91
LCBDaGFuZ3pob3UsIENoaW5hLiBFbGVjdHJvbmljIGFkZHJlc3M6IGN6c2dieWpzQDE2My5jb20u
JiN4RDtJbnN0aXR1dGUgb2YgSGVwYXRvbG9neSwgVGhlIFRoaXJkIFBlb3BsZSZhcG9zO3MgSG9z
cGl0YWwgb2YgQ2hhbmd6aG91LCBDaGFuZ3pob3UsIENoaW5hOyBEZXBhcnRtZW50IG9mIExpdmVy
IERpc2Vhc2VzLCBUaGUgVGhpcmQgUGVvcGxlJmFwb3M7cyBIb3NwaXRhbCBvZiBDaGFuZ3pob3Us
IENoYW5nemhvdSwgQ2hpbmEuIEVsZWN0cm9uaWMgYWRkcmVzczogeHVleXVhbjgwOTA4QDE2My5j
b20uPC9hdXRoLWFkZHJlc3M+PHRpdGxlcz48dGl0bGU+Q2xpbmljYWwgZmVhdHVyZXMgYW5kIGR5
bmFtaWNzIG9mIHZpcmFsIGxvYWQgaW4gaW1wb3J0ZWQgYW5kIG5vbi1pbXBvcnRlZCBwYXRpZW50
cyB3aXRoIENPVklELTE5PC90aXRsZT48c2Vjb25kYXJ5LXRpdGxlPkludCBKIEluZmVjdCBEaXM8
L3NlY29uZGFyeS10aXRsZT48L3RpdGxlcz48cGVyaW9kaWNhbD48ZnVsbC10aXRsZT5JbnQgSiBJ
bmZlY3QgRGlzPC9mdWxsLXRpdGxlPjwvcGVyaW9kaWNhbD48cGFnZXM+NjgtNzE8L3BhZ2VzPjx2
b2x1bWU+OTQ8L3ZvbHVtZT48ZWRpdGlvbj4yMDIwLzAzLzE4PC9lZGl0aW9uPjxrZXl3b3Jkcz48
a2V5d29yZD5BZHVsdDwva2V5d29yZD48a2V5d29yZD5BZ2VkPC9rZXl3b3JkPjxrZXl3b3JkPkJl
dGFjb3JvbmF2aXJ1cy8qcGh5c2lvbG9neTwva2V5d29yZD48a2V5d29yZD5Db3JvbmF2aXJ1cyBJ
bmZlY3Rpb25zL2NvbXBsaWNhdGlvbnMvKnZpcm9sb2d5PC9rZXl3b3JkPjxrZXl3b3JkPkZlbWFs
ZTwva2V5d29yZD48a2V5d29yZD5GZXZlci9ldGlvbG9neTwva2V5d29yZD48a2V5d29yZD5IdW1h
bnM8L2tleXdvcmQ+PGtleXdvcmQ+TWFsZTwva2V5d29yZD48a2V5d29yZD5NaWRkbGUgQWdlZDwv
a2V5d29yZD48a2V5d29yZD5QYW5kZW1pY3M8L2tleXdvcmQ+PGtleXdvcmQ+UG5ldW1vbmlhLCBW
aXJhbC9jb21wbGljYXRpb25zLyp2aXJvbG9neTwva2V5d29yZD48a2V5d29yZD5SZXRyb3NwZWN0
aXZlIFN0dWRpZXM8L2tleXdvcmQ+PGtleXdvcmQ+U2Vyb2xvZ2ljIFRlc3RzPC9rZXl3b3JkPjxr
ZXl3b3JkPipWaXJhbCBMb2FkPC9rZXl3b3JkPjxrZXl3b3JkPkNvdmlkLTE5PC9rZXl3b3JkPjxr
ZXl3b3JkPkN0IHZhbHVlPC9rZXl3b3JkPjxrZXl3b3JkPkltcG9ydGVkPC9rZXl3b3JkPjxrZXl3
b3JkPlNBUlMtQ29WLTI8L2tleXdvcmQ+PC9rZXl3b3Jkcz48ZGF0ZXM+PHllYXI+MjAyMDwveWVh
cj48cHViLWRhdGVzPjxkYXRlPk1heTwvZGF0ZT48L3B1Yi1kYXRlcz48L2RhdGVzPjxpc2JuPjE4
NzgtMzUxMSAoRWxlY3Ryb25pYykmI3hEOzEyMDEtOTcxMiAoTGlua2luZyk8L2lzYm4+PGFjY2Vz
c2lvbi1udW0+MzIxNzkxNDA8L2FjY2Vzc2lvbi1udW0+PHVybHM+PHJlbGF0ZWQtdXJscz48dXJs
Pmh0dHBzOi8vd3d3Lm5jYmkubmxtLm5paC5nb3YvcHVibWVkLzMyMTc5MTQwPC91cmw+PC9yZWxh
dGVkLXVybHM+PC91cmxzPjxjdXN0b20yPlBNQzcyNzA3MDk8L2N1c3RvbTI+PGVsZWN0cm9uaWMt
cmVzb3VyY2UtbnVtPjEwLjEwMTYvai5pamlkLjIwMjAuMDMuMDIyPC9lbGVjdHJvbmljLXJlc291
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59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66EA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392A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0D58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12CF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B46C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E73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41.67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6781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D519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52AD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98.0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E2F9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8B78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91F3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7.8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2A75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D7DD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541A91" w14:textId="0FDEC3A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765B2B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1F24E9" w14:textId="1841A6FB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TnVtPjQ5PC9SZWNOdW0+PERpc3BsYXlUZXh0PjxzdHlsZSBmYWNlPSJzdXBlcnNjcmlwdCI+NjA8
L3N0eWxlPjwvRGlzcGxheVRleHQ+PHJlY29yZD48cmVjLW51bWJlcj40OTwvcmVjLW51bWJlcj48
Zm9yZWlnbi1rZXlzPjxrZXkgYXBwPSJFTiIgZGItaWQ9ImV3dDlzZGQ5OXB4YTl2ZXd6d2J2enY1
MnhmMjJyZXhzcDk5ZiIgdGltZXN0YW1wPSIxNjAyNTc0NzAzIj40OTwva2V5PjwvZm9yZWlnbi1r
ZXlzPjxyZWYtdHlwZSBuYW1lPSJKb3VybmFsIEFydGljbGUiPjE3PC9yZWYtdHlwZT48Y29udHJp
YnV0b3JzPjxhdXRob3JzPjxhdXRob3I+V2FuZywgWi48L2F1dGhvcj48YXV0aG9yPllhbmcsIEIu
PC9hdXRob3I+PGF1dGhvcj5MaSwgUS48L2F1dGhvcj48YXV0aG9yPldlbiwgTC48L2F1dGhvcj48
YXV0aG9yPlpoYW5nLCBSLjwvYXV0aG9yPjwvYXV0aG9ycz48L2NvbnRyaWJ1dG9ycz48YXV0aC1h
ZGRyZXNzPkNhbmNlciBDZW50ZXIsIFVuaW9uIEhvc3BpdGFsLCBUb25namkgTWVkaWNhbCBDb2xs
ZWdlLCBIdWF6aG9uZyBVbml2ZXJzaXR5IG9mIFNjaWVuY2UgYW5kIFRlY2hub2xvZ3ksIFd1aGFu
LCBDaGluYS4mI3hEO0RlcGFydG1lbnQgb2YgUmVzcGlyYXRvcnkgYW5kIENyaXRpY2FsIENhcmUg
TWVkaWNpbmUsIFVuaW9uIEhvc3BpdGFsLCBUb25namkgTWVkaWNhbCBDb2xsZWdlLCBIdWF6aG9u
ZyBVbml2ZXJzaXR5IG9mIFNjaWVuY2UgYW5kIFRlY2hub2xvZ3ksIFd1aGFuLCBDaGluYS48L2F1
dGgtYWRkcmVzcz48dGl0bGVzPjx0aXRsZT5DbGluaWNhbCBGZWF0dXJlcyBvZiA2OSBDYXNlcyBX
aXRoIENvcm9uYXZpcnVzIERpc2Vhc2UgMjAxOSBpbiBXdWhhbiwgQ2hpbmE8L3RpdGxlPjxzZWNv
bmRhcnktdGl0bGU+Q2xpbiBJbmZlY3QgRGlzPC9zZWNvbmRhcnktdGl0bGU+PC90aXRsZXM+PHBl
cmlvZGljYWw+PGZ1bGwtdGl0bGU+Q2xpbiBJbmZlY3QgRGlzPC9mdWxsLXRpdGxlPjwvcGVyaW9k
aWNhbD48cGFnZXM+NzY5LTc3NzwvcGFnZXM+PHZvbHVtZT43MTwvdm9sdW1lPjxudW1iZXI+MTU8
L251bWJlcj48ZWRpdGlvbj4yMDIwLzAzLzE3PC9lZGl0aW9uPjxrZXl3b3Jkcz48a2V5d29yZD5B
ZHVsdDwva2V5d29yZD48a2V5d29yZD5BZ2VkPC9rZXl3b3JkPjxrZXl3b3JkPkJldGFjb3JvbmF2
aXJ1cy9wYXRob2dlbmljaXR5PC9rZXl3b3JkPjxrZXl3b3JkPkMtUmVhY3RpdmUgUHJvdGVpbi9t
ZXRhYm9saXNtPC9rZXl3b3JkPjxrZXl3b3JkPkNoaW5hPC9rZXl3b3JkPjxrZXl3b3JkPkNvcm9u
YXZpcnVzIEluZmVjdGlvbnMvbWV0YWJvbGlzbS8qcGF0aG9sb2d5Lyp2aXJvbG9neTwva2V5d29y
ZD48a2V5d29yZD5Db3VnaC9tZXRhYm9saXNtL3BhdGhvbG9neS92aXJvbG9neTwva2V5d29yZD48
a2V5d29yZD5GZW1hbGU8L2tleXdvcmQ+PGtleXdvcmQ+RmV2ZXIvbWV0YWJvbGlzbS9wYXRob2xv
Z3kvdmlyb2xvZ3k8L2tleXdvcmQ+PGtleXdvcmQ+SG9zcGl0YWxpemF0aW9uPC9rZXl3b3JkPjxr
ZXl3b3JkPkh1bWFuczwva2V5d29yZD48a2V5d29yZD5JbnRlcmxldWtpbi0xMC9tZXRhYm9saXNt
PC9rZXl3b3JkPjxrZXl3b3JkPkludGVybGV1a2luLTYvbWV0YWJvbGlzbTwva2V5d29yZD48a2V5
d29yZD5NYWxlPC9rZXl3b3JkPjxrZXl3b3JkPk1pZGRsZSBBZ2VkPC9rZXl3b3JkPjxrZXl3b3Jk
PlBhbmRlbWljczwva2V5d29yZD48a2V5d29yZD5QYXRpZW50IERpc2NoYXJnZTwva2V5d29yZD48
a2V5d29yZD5QbmV1bW9uaWEsIFZpcmFsL21ldGFib2xpc20vKnBhdGhvbG9neS8qdmlyb2xvZ3k8
L2tleXdvcmQ+PGtleXdvcmQ+Kld1aGFuPC9rZXl3b3JkPjxrZXl3b3JkPipjb3JvbmF2aXJ1czwv
a2V5d29yZD48a2V5d29yZD4qcG5ldW1vbmlhPC9rZXl3b3JkPjwva2V5d29yZHM+PGRhdGVzPjx5
ZWFyPjIwMjA8L3llYXI+PHB1Yi1kYXRlcz48ZGF0ZT5KdWwgMjg8L2RhdGU+PC9wdWItZGF0ZXM+
PC9kYXRlcz48aXNibj4xNTM3LTY1OTEgKEVsZWN0cm9uaWMpJiN4RDsxMDU4LTQ4MzggKExpbmtp
bmcpPC9pc2JuPjxhY2Nlc3Npb24tbnVtPjMyMTc2NzcyPC9hY2Nlc3Npb24tbnVtPjx1cmxzPjxy
ZWxhdGVkLXVybHM+PHVybD5odHRwczovL3d3dy5uY2JpLm5sbS5uaWguZ292L3B1Ym1lZC8zMjE3
Njc3MjwvdXJsPjwvcmVsYXRlZC11cmxzPjwvdXJscz48Y3VzdG9tMj5QTUM3MTg0NDUyPC9jdXN0
b20yPjxlbGVjdHJvbmljLXJlc291cmNlLW51bT4xMC4xMDkzL2NpZC9jaWFhMjcyPC9lbGVjdHJv
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TnVtPjQ5PC9SZWNOdW0+PERpc3BsYXlUZXh0PjxzdHlsZSBmYWNlPSJzdXBlcnNjcmlwdCI+NjA8
L3N0eWxlPjwvRGlzcGxheVRleHQ+PHJlY29yZD48cmVjLW51bWJlcj40OTwvcmVjLW51bWJlcj48
Zm9yZWlnbi1rZXlzPjxrZXkgYXBwPSJFTiIgZGItaWQ9ImV3dDlzZGQ5OXB4YTl2ZXd6d2J2enY1
MnhmMjJyZXhzcDk5ZiIgdGltZXN0YW1wPSIxNjAyNTc0NzAzIj40OTwva2V5PjwvZm9yZWlnbi1r
ZXlzPjxyZWYtdHlwZSBuYW1lPSJKb3VybmFsIEFydGljbGUiPjE3PC9yZWYtdHlwZT48Y29udHJp
YnV0b3JzPjxhdXRob3JzPjxhdXRob3I+V2FuZywgWi48L2F1dGhvcj48YXV0aG9yPllhbmcsIEIu
PC9hdXRob3I+PGF1dGhvcj5MaSwgUS48L2F1dGhvcj48YXV0aG9yPldlbiwgTC48L2F1dGhvcj48
YXV0aG9yPlpoYW5nLCBSLjwvYXV0aG9yPjwvYXV0aG9ycz48L2NvbnRyaWJ1dG9ycz48YXV0aC1h
ZGRyZXNzPkNhbmNlciBDZW50ZXIsIFVuaW9uIEhvc3BpdGFsLCBUb25namkgTWVkaWNhbCBDb2xs
ZWdlLCBIdWF6aG9uZyBVbml2ZXJzaXR5IG9mIFNjaWVuY2UgYW5kIFRlY2hub2xvZ3ksIFd1aGFu
LCBDaGluYS4mI3hEO0RlcGFydG1lbnQgb2YgUmVzcGlyYXRvcnkgYW5kIENyaXRpY2FsIENhcmUg
TWVkaWNpbmUsIFVuaW9uIEhvc3BpdGFsLCBUb25namkgTWVkaWNhbCBDb2xsZWdlLCBIdWF6aG9u
ZyBVbml2ZXJzaXR5IG9mIFNjaWVuY2UgYW5kIFRlY2hub2xvZ3ksIFd1aGFuLCBDaGluYS48L2F1
dGgtYWRkcmVzcz48dGl0bGVzPjx0aXRsZT5DbGluaWNhbCBGZWF0dXJlcyBvZiA2OSBDYXNlcyBX
aXRoIENvcm9uYXZpcnVzIERpc2Vhc2UgMjAxOSBpbiBXdWhhbiwgQ2hpbmE8L3RpdGxlPjxzZWNv
bmRhcnktdGl0bGU+Q2xpbiBJbmZlY3QgRGlzPC9zZWNvbmRhcnktdGl0bGU+PC90aXRsZXM+PHBl
cmlvZGljYWw+PGZ1bGwtdGl0bGU+Q2xpbiBJbmZlY3QgRGlzPC9mdWxsLXRpdGxlPjwvcGVyaW9k
aWNhbD48cGFnZXM+NzY5LTc3NzwvcGFnZXM+PHZvbHVtZT43MTwvdm9sdW1lPjxudW1iZXI+MTU8
L251bWJlcj48ZWRpdGlvbj4yMDIwLzAzLzE3PC9lZGl0aW9uPjxrZXl3b3Jkcz48a2V5d29yZD5B
ZHVsdDwva2V5d29yZD48a2V5d29yZD5BZ2VkPC9rZXl3b3JkPjxrZXl3b3JkPkJldGFjb3JvbmF2
aXJ1cy9wYXRob2dlbmljaXR5PC9rZXl3b3JkPjxrZXl3b3JkPkMtUmVhY3RpdmUgUHJvdGVpbi9t
ZXRhYm9saXNtPC9rZXl3b3JkPjxrZXl3b3JkPkNoaW5hPC9rZXl3b3JkPjxrZXl3b3JkPkNvcm9u
YXZpcnVzIEluZmVjdGlvbnMvbWV0YWJvbGlzbS8qcGF0aG9sb2d5Lyp2aXJvbG9neTwva2V5d29y
ZD48a2V5d29yZD5Db3VnaC9tZXRhYm9saXNtL3BhdGhvbG9neS92aXJvbG9neTwva2V5d29yZD48
a2V5d29yZD5GZW1hbGU8L2tleXdvcmQ+PGtleXdvcmQ+RmV2ZXIvbWV0YWJvbGlzbS9wYXRob2xv
Z3kvdmlyb2xvZ3k8L2tleXdvcmQ+PGtleXdvcmQ+SG9zcGl0YWxpemF0aW9uPC9rZXl3b3JkPjxr
ZXl3b3JkPkh1bWFuczwva2V5d29yZD48a2V5d29yZD5JbnRlcmxldWtpbi0xMC9tZXRhYm9saXNt
PC9rZXl3b3JkPjxrZXl3b3JkPkludGVybGV1a2luLTYvbWV0YWJvbGlzbTwva2V5d29yZD48a2V5
d29yZD5NYWxlPC9rZXl3b3JkPjxrZXl3b3JkPk1pZGRsZSBBZ2VkPC9rZXl3b3JkPjxrZXl3b3Jk
PlBhbmRlbWljczwva2V5d29yZD48a2V5d29yZD5QYXRpZW50IERpc2NoYXJnZTwva2V5d29yZD48
a2V5d29yZD5QbmV1bW9uaWEsIFZpcmFsL21ldGFib2xpc20vKnBhdGhvbG9neS8qdmlyb2xvZ3k8
L2tleXdvcmQ+PGtleXdvcmQ+Kld1aGFuPC9rZXl3b3JkPjxrZXl3b3JkPipjb3JvbmF2aXJ1czwv
a2V5d29yZD48a2V5d29yZD4qcG5ldW1vbmlhPC9rZXl3b3JkPjwva2V5d29yZHM+PGRhdGVzPjx5
ZWFyPjIwMjA8L3llYXI+PHB1Yi1kYXRlcz48ZGF0ZT5KdWwgMjg8L2RhdGU+PC9wdWItZGF0ZXM+
PC9kYXRlcz48aXNibj4xNTM3LTY1OTEgKEVsZWN0cm9uaWMpJiN4RDsxMDU4LTQ4MzggKExpbmtp
bmcpPC9pc2JuPjxhY2Nlc3Npb24tbnVtPjMyMTc2NzcyPC9hY2Nlc3Npb24tbnVtPjx1cmxzPjxy
ZWxhdGVkLXVybHM+PHVybD5odHRwczovL3d3dy5uY2JpLm5sbS5uaWguZ292L3B1Ym1lZC8zMjE3
Njc3MjwvdXJsPjwvcmVsYXRlZC11cmxzPjwvdXJscz48Y3VzdG9tMj5QTUM3MTg0NDUyPC9jdXN0
b20yPjxlbGVjdHJvbmljLXJlc291cmNlLW51bT4xMC4xMDkzL2NpZC9jaWFhMjcyPC9lbGVjdHJv
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D7CE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0F10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F667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E26A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12AE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8A1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1D17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0FA9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7.3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D790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C03C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CE27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DBCC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4CE9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5.8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9E3E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E201A4" w14:textId="77ABF35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1D5A83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86E56A" w14:textId="0FAD022C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Sun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PEVuZE5vdGU+PENpdGU+PEF1dGhvcj5TdW48L0F1dGhvcj48WWVhcj4yMDIwPC9ZZWFyPjxSZWNO
dW0+NTA8L1JlY051bT48RGlzcGxheVRleHQ+PHN0eWxlIGZhY2U9InN1cGVyc2NyaXB0Ij42MTwv
c3R5bGU+PC9EaXNwbGF5VGV4dD48cmVjb3JkPjxyZWMtbnVtYmVyPjUwPC9yZWMtbnVtYmVyPjxm
b3JlaWduLWtleXM+PGtleSBhcHA9IkVOIiBkYi1pZD0iZXd0OXNkZDk5cHhhOXZld3p3YnZ6djUy
eGYyMnJleHNwOTlmIiB0aW1lc3RhbXA9IjE2MDI1NzQ3NzEiPjUwPC9rZXk+PC9mb3JlaWduLWtl
eXM+PHJlZi10eXBlIG5hbWU9IkpvdXJuYWwgQXJ0aWNsZSI+MTc8L3JlZi10eXBlPjxjb250cmli
dXRvcnM+PGF1dGhvcnM+PGF1dGhvcj5TdW4sIEQuPC9hdXRob3I+PGF1dGhvcj5MaSwgSC48L2F1
dGhvcj48YXV0aG9yPkx1LCBYLiBYLjwvYXV0aG9yPjxhdXRob3I+WGlhbywgSC48L2F1dGhvcj48
YXV0aG9yPlJlbiwgSi48L2F1dGhvcj48YXV0aG9yPlpoYW5nLCBGLiBSLjwvYXV0aG9yPjxhdXRo
b3I+TGl1LCBaLiBTLjwvYXV0aG9yPjwvYXV0aG9ycz48L2NvbnRyaWJ1dG9ycz48YXV0aC1hZGRy
ZXNzPkRlcGFydG1lbnQgb2YgTmV1cm9sb2d5LCBXdWhhbiBDaGlsZHJlbiZhcG9zO3MgSG9zcGl0
YWwsIFRvbmdqaSBNZWRpY2FsIENvbGxlZ2UsIEh1YXpob25nIFVuaXZlcnNpdHkgb2YgU2NpZW5j
ZSBhbmQgVGVjaG5vbG9neSwgV3VoYW4sIDQzMDAxNSwgQ2hpbmEuJiN4RDtJbnN0aXR1dGUgb2Yg
TWF0ZXJuYWwgYW5kIENoaWxkIEhlYWx0aCwgV3VoYW4gQ2hpbGRyZW4mYXBvcztzIEhvc3BpdGFs
LCBUb25namkgTWVkaWNhbCBDb2xsZWdlLCBIdWF6aG9uZyBVbml2ZXJzaXR5IGFuZCBUZWNobm9s
b2d5LCBXdWhhbiwgNDMwMDE1LCBDaGluYS4mI3hEO0RlcGFydG1lbnQgb2YgSGVtYXRvbG9neSwg
V3VoYW4gQ2hpbGRyZW4mYXBvcztzIEhvc3BpdGFsLCBUb25namkgTWVkaWNhbCBDb2xsZWdlLCBI
dWF6aG9uZyBVbml2ZXJzaXR5IG9mIFNjaWVuY2UgYW5kIFRlY2hub2xvZ3ksIFd1aGFuLCA0MzAw
MTUsIENoaW5hLiYjeEQ7RGVwYXJ0bWVudCBvZiBSZXNwaXJhdG9yeSwgV3VoYW4gQ2hpbGRyZW4m
YXBvcztzIEhvc3BpdGFsLCBUb25namkgTWVkaWNhbCBDb2xsZWdlLCBIdWF6aG9uZyBVbml2ZXJz
aXR5IG9mIFNjaWVuY2UgYW5kIFRlY2hub2xvZ3ksIFd1aGFuLCA0MzAwMTUsIENoaW5hLiYjeEQ7
RGVwYXJ0bWVudCBvZiBJbnRlbnNpdmUgQ2FyZSBVbml0LCBXdWhhbiBDaGlsZHJlbiZhcG9zO3Mg
SG9zcGl0YWwsIFRvbmdqaSBNZWRpY2FsIENvbGxlZ2UsIEh1YXpob25nIFVuaXZlcnNpdHkgb2Yg
U2NpZW5jZSBhbmQgVGVjaG5vbG9neSwgV3VoYW4sIDQzMDAxNSwgQ2hpbmEuJiN4RDtEZXBhcnRt
ZW50IG9mIEludGVuc2l2ZSBDYXJlIFVuaXQsIFd1aGFuIENoaWxkcmVuJmFwb3M7cyBIb3NwaXRh
bCwgVG9uZ2ppIE1lZGljYWwgQ29sbGVnZSwgSHVhemhvbmcgVW5pdmVyc2l0eSBvZiBTY2llbmNl
IGFuZCBUZWNobm9sb2d5LCBXdWhhbiwgNDMwMDE1LCBDaGluYS4gNzkyNTIzNDk2QHFxLmNvbS4m
I3hEO0RlcGFydG1lbnQgb2YgTmV1cm9sb2d5LCBXdWhhbiBDaGlsZHJlbiZhcG9zO3MgSG9zcGl0
YWwsIFRvbmdqaSBNZWRpY2FsIENvbGxlZ2UsIEh1YXpob25nIFVuaXZlcnNpdHkgb2YgU2NpZW5j
ZSBhbmQgVGVjaG5vbG9neSwgV3VoYW4sIDQzMDAxNSwgQ2hpbmEuIGxpdXpzY0AxMjYuY29tLjwv
YXV0aC1hZGRyZXNzPjx0aXRsZXM+PHRpdGxlPkNsaW5pY2FsIGZlYXR1cmVzIG9mIHNldmVyZSBw
ZWRpYXRyaWMgcGF0aWVudHMgd2l0aCBjb3JvbmF2aXJ1cyBkaXNlYXNlIDIwMTkgaW4gV3VoYW46
IGEgc2luZ2xlIGNlbnRlciZhcG9zO3Mgb2JzZXJ2YXRpb25hbCBzdHVkeTwvdGl0bGU+PHNlY29u
ZGFyeS10aXRsZT5Xb3JsZCBKIFBlZGlhdHI8L3NlY29uZGFyeS10aXRsZT48L3RpdGxlcz48cGVy
aW9kaWNhbD48ZnVsbC10aXRsZT5Xb3JsZCBKIFBlZGlhdHI8L2Z1bGwtdGl0bGU+PC9wZXJpb2Rp
Y2FsPjxwYWdlcz4yNTEtMjU5PC9wYWdlcz48dm9sdW1lPjE2PC92b2x1bWU+PG51bWJlcj4zPC9u
dW1iZXI+PGVkaXRpb24+MjAyMC8wMy8yMTwvZWRpdGlvbj48a2V5d29yZHM+PGtleXdvcmQ+QWRv
bGVzY2VudDwva2V5d29yZD48a2V5d29yZD5DaGlsZDwva2V5d29yZD48a2V5d29yZD5DaGlsZCwg
UHJlc2Nob29sPC9rZXl3b3JkPjxrZXl3b3JkPkNoaW5hPC9rZXl3b3JkPjxrZXl3b3JkPkNvaG9y
dCBTdHVkaWVzPC9rZXl3b3JkPjxrZXl3b3JkPkNvcm9uYXZpcnVzIEluZmVjdGlvbnMvKmRpYWdu
b3Npczwva2V5d29yZD48a2V5d29yZD5GZW1hbGU8L2tleXdvcmQ+PGtleXdvcmQ+SHVtYW5zPC9r
ZXl3b3JkPjxrZXl3b3JkPkluZmFudDwva2V5d29yZD48a2V5d29yZD5NYWxlPC9rZXl3b3JkPjxr
ZXl3b3JkPlBhbmRlbWljczwva2V5d29yZD48a2V5d29yZD5QbmV1bW9uaWEsIFZpcmFsLypkaWFn
bm9zaXM8L2tleXdvcmQ+PGtleXdvcmQ+U2V2ZXJpdHkgb2YgSWxsbmVzcyBJbmRleDwva2V5d29y
ZD48a2V5d29yZD4qMjAxOS1uQ29WPC9rZXl3b3JkPjxrZXl3b3JkPipjb3ZpZC0xOTwva2V5d29y
ZD48a2V5d29yZD4qQ2hpbGRyZW48L2tleXdvcmQ+PGtleXdvcmQ+KkNyaXRpY2FsIGlsbDwva2V5
d29yZD48a2V5d29yZD4qTm92ZWwgY29yb25hdmlydXM8L2tleXdvcmQ+PGtleXdvcmQ+KlNldmVy
ZTwva2V5d29yZD48a2V5d29yZD4qV3VoYW48L2tleXdvcmQ+PC9rZXl3b3Jkcz48ZGF0ZXM+PHll
YXI+MjAyMDwveWVhcj48cHViLWRhdGVzPjxkYXRlPkp1bjwvZGF0ZT48L3B1Yi1kYXRlcz48L2Rh
dGVzPjxpc2JuPjE4NjctMDY4NyAoRWxlY3Ryb25pYyk8L2lzYm4+PGFjY2Vzc2lvbi1udW0+MzIx
OTM4MzE8L2FjY2Vzc2lvbi1udW0+PHVybHM+PHJlbGF0ZWQtdXJscz48dXJsPmh0dHBzOi8vd3d3
Lm5jYmkubmxtLm5paC5nb3YvcHVibWVkLzMyMTkzODMxPC91cmw+PC9yZWxhdGVkLXVybHM+PC91
cmxzPjxjdXN0b20yPlBNQzcwOTEyMjU8L2N1c3RvbTI+PGVsZWN0cm9uaWMtcmVzb3VyY2UtbnVt
PjEwLjEwMDcvczEyNTE5LTAyMC0wMDM1NC00PC9lbGVjdHJvbmljLXJlc291cmNlLW51bT48L3Jl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PEVuZE5vdGU+PENpdGU+PEF1dGhvcj5TdW48L0F1dGhvcj48WWVhcj4yMDIwPC9ZZWFyPjxSZWNO
dW0+NTA8L1JlY051bT48RGlzcGxheVRleHQ+PHN0eWxlIGZhY2U9InN1cGVyc2NyaXB0Ij42MTwv
c3R5bGU+PC9EaXNwbGF5VGV4dD48cmVjb3JkPjxyZWMtbnVtYmVyPjUwPC9yZWMtbnVtYmVyPjxm
b3JlaWduLWtleXM+PGtleSBhcHA9IkVOIiBkYi1pZD0iZXd0OXNkZDk5cHhhOXZld3p3YnZ6djUy
eGYyMnJleHNwOTlmIiB0aW1lc3RhbXA9IjE2MDI1NzQ3NzEiPjUwPC9rZXk+PC9mb3JlaWduLWtl
eXM+PHJlZi10eXBlIG5hbWU9IkpvdXJuYWwgQXJ0aWNsZSI+MTc8L3JlZi10eXBlPjxjb250cmli
dXRvcnM+PGF1dGhvcnM+PGF1dGhvcj5TdW4sIEQuPC9hdXRob3I+PGF1dGhvcj5MaSwgSC48L2F1
dGhvcj48YXV0aG9yPkx1LCBYLiBYLjwvYXV0aG9yPjxhdXRob3I+WGlhbywgSC48L2F1dGhvcj48
YXV0aG9yPlJlbiwgSi48L2F1dGhvcj48YXV0aG9yPlpoYW5nLCBGLiBSLjwvYXV0aG9yPjxhdXRo
b3I+TGl1LCBaLiBTLjwvYXV0aG9yPjwvYXV0aG9ycz48L2NvbnRyaWJ1dG9ycz48YXV0aC1hZGRy
ZXNzPkRlcGFydG1lbnQgb2YgTmV1cm9sb2d5LCBXdWhhbiBDaGlsZHJlbiZhcG9zO3MgSG9zcGl0
YWwsIFRvbmdqaSBNZWRpY2FsIENvbGxlZ2UsIEh1YXpob25nIFVuaXZlcnNpdHkgb2YgU2NpZW5j
ZSBhbmQgVGVjaG5vbG9neSwgV3VoYW4sIDQzMDAxNSwgQ2hpbmEuJiN4RDtJbnN0aXR1dGUgb2Yg
TWF0ZXJuYWwgYW5kIENoaWxkIEhlYWx0aCwgV3VoYW4gQ2hpbGRyZW4mYXBvcztzIEhvc3BpdGFs
LCBUb25namkgTWVkaWNhbCBDb2xsZWdlLCBIdWF6aG9uZyBVbml2ZXJzaXR5IGFuZCBUZWNobm9s
b2d5LCBXdWhhbiwgNDMwMDE1LCBDaGluYS4mI3hEO0RlcGFydG1lbnQgb2YgSGVtYXRvbG9neSwg
V3VoYW4gQ2hpbGRyZW4mYXBvcztzIEhvc3BpdGFsLCBUb25namkgTWVkaWNhbCBDb2xsZWdlLCBI
dWF6aG9uZyBVbml2ZXJzaXR5IG9mIFNjaWVuY2UgYW5kIFRlY2hub2xvZ3ksIFd1aGFuLCA0MzAw
MTUsIENoaW5hLiYjeEQ7RGVwYXJ0bWVudCBvZiBSZXNwaXJhdG9yeSwgV3VoYW4gQ2hpbGRyZW4m
YXBvcztzIEhvc3BpdGFsLCBUb25namkgTWVkaWNhbCBDb2xsZWdlLCBIdWF6aG9uZyBVbml2ZXJz
aXR5IG9mIFNjaWVuY2UgYW5kIFRlY2hub2xvZ3ksIFd1aGFuLCA0MzAwMTUsIENoaW5hLiYjeEQ7
RGVwYXJ0bWVudCBvZiBJbnRlbnNpdmUgQ2FyZSBVbml0LCBXdWhhbiBDaGlsZHJlbiZhcG9zO3Mg
SG9zcGl0YWwsIFRvbmdqaSBNZWRpY2FsIENvbGxlZ2UsIEh1YXpob25nIFVuaXZlcnNpdHkgb2Yg
U2NpZW5jZSBhbmQgVGVjaG5vbG9neSwgV3VoYW4sIDQzMDAxNSwgQ2hpbmEuJiN4RDtEZXBhcnRt
ZW50IG9mIEludGVuc2l2ZSBDYXJlIFVuaXQsIFd1aGFuIENoaWxkcmVuJmFwb3M7cyBIb3NwaXRh
bCwgVG9uZ2ppIE1lZGljYWwgQ29sbGVnZSwgSHVhemhvbmcgVW5pdmVyc2l0eSBvZiBTY2llbmNl
IGFuZCBUZWNobm9sb2d5LCBXdWhhbiwgNDMwMDE1LCBDaGluYS4gNzkyNTIzNDk2QHFxLmNvbS4m
I3hEO0RlcGFydG1lbnQgb2YgTmV1cm9sb2d5LCBXdWhhbiBDaGlsZHJlbiZhcG9zO3MgSG9zcGl0
YWwsIFRvbmdqaSBNZWRpY2FsIENvbGxlZ2UsIEh1YXpob25nIFVuaXZlcnNpdHkgb2YgU2NpZW5j
ZSBhbmQgVGVjaG5vbG9neSwgV3VoYW4sIDQzMDAxNSwgQ2hpbmEuIGxpdXpzY0AxMjYuY29tLjwv
YXV0aC1hZGRyZXNzPjx0aXRsZXM+PHRpdGxlPkNsaW5pY2FsIGZlYXR1cmVzIG9mIHNldmVyZSBw
ZWRpYXRyaWMgcGF0aWVudHMgd2l0aCBjb3JvbmF2aXJ1cyBkaXNlYXNlIDIwMTkgaW4gV3VoYW46
IGEgc2luZ2xlIGNlbnRlciZhcG9zO3Mgb2JzZXJ2YXRpb25hbCBzdHVkeTwvdGl0bGU+PHNlY29u
ZGFyeS10aXRsZT5Xb3JsZCBKIFBlZGlhdHI8L3NlY29uZGFyeS10aXRsZT48L3RpdGxlcz48cGVy
aW9kaWNhbD48ZnVsbC10aXRsZT5Xb3JsZCBKIFBlZGlhdHI8L2Z1bGwtdGl0bGU+PC9wZXJpb2Rp
Y2FsPjxwYWdlcz4yNTEtMjU5PC9wYWdlcz48dm9sdW1lPjE2PC92b2x1bWU+PG51bWJlcj4zPC9u
dW1iZXI+PGVkaXRpb24+MjAyMC8wMy8yMTwvZWRpdGlvbj48a2V5d29yZHM+PGtleXdvcmQ+QWRv
bGVzY2VudDwva2V5d29yZD48a2V5d29yZD5DaGlsZDwva2V5d29yZD48a2V5d29yZD5DaGlsZCwg
UHJlc2Nob29sPC9rZXl3b3JkPjxrZXl3b3JkPkNoaW5hPC9rZXl3b3JkPjxrZXl3b3JkPkNvaG9y
dCBTdHVkaWVzPC9rZXl3b3JkPjxrZXl3b3JkPkNvcm9uYXZpcnVzIEluZmVjdGlvbnMvKmRpYWdu
b3Npczwva2V5d29yZD48a2V5d29yZD5GZW1hbGU8L2tleXdvcmQ+PGtleXdvcmQ+SHVtYW5zPC9r
ZXl3b3JkPjxrZXl3b3JkPkluZmFudDwva2V5d29yZD48a2V5d29yZD5NYWxlPC9rZXl3b3JkPjxr
ZXl3b3JkPlBhbmRlbWljczwva2V5d29yZD48a2V5d29yZD5QbmV1bW9uaWEsIFZpcmFsLypkaWFn
bm9zaXM8L2tleXdvcmQ+PGtleXdvcmQ+U2V2ZXJpdHkgb2YgSWxsbmVzcyBJbmRleDwva2V5d29y
ZD48a2V5d29yZD4qMjAxOS1uQ29WPC9rZXl3b3JkPjxrZXl3b3JkPipjb3ZpZC0xOTwva2V5d29y
ZD48a2V5d29yZD4qQ2hpbGRyZW48L2tleXdvcmQ+PGtleXdvcmQ+KkNyaXRpY2FsIGlsbDwva2V5
d29yZD48a2V5d29yZD4qTm92ZWwgY29yb25hdmlydXM8L2tleXdvcmQ+PGtleXdvcmQ+KlNldmVy
ZTwva2V5d29yZD48a2V5d29yZD4qV3VoYW48L2tleXdvcmQ+PC9rZXl3b3Jkcz48ZGF0ZXM+PHll
YXI+MjAyMDwveWVhcj48cHViLWRhdGVzPjxkYXRlPkp1bjwvZGF0ZT48L3B1Yi1kYXRlcz48L2Rh
dGVzPjxpc2JuPjE4NjctMDY4NyAoRWxlY3Ryb25pYyk8L2lzYm4+PGFjY2Vzc2lvbi1udW0+MzIx
OTM4MzE8L2FjY2Vzc2lvbi1udW0+PHVybHM+PHJlbGF0ZWQtdXJscz48dXJsPmh0dHBzOi8vd3d3
Lm5jYmkubmxtLm5paC5nb3YvcHVibWVkLzMyMTkzODMxPC91cmw+PC9yZWxhdGVkLXVybHM+PC91
cmxzPjxjdXN0b20yPlBNQzcwOTEyMjU8L2N1c3RvbTI+PGVsZWN0cm9uaWMtcmVzb3VyY2UtbnVt
PjEwLjEwMDcvczEyNTE5LTAyMC0wMDM1NC00PC9lbGVjdHJvbmljLXJlc291cmNlLW51bT48L3Jl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1BC4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5187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C298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56F8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791A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FA49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6.81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D682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A7D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CD12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434E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2DA8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B645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97B1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8A15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6961B2" w14:textId="1DD1D8E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BEDCC2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A3AC9C" w14:textId="5F37A408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TnVtPjUxPC9SZWNOdW0+PERpc3BsYXlUZXh0PjxzdHlsZSBmYWNlPSJzdXBlcnNjcmlwdCI+NjI8
L3N0eWxlPjwvRGlzcGxheVRleHQ+PHJlY29yZD48cmVjLW51bWJlcj41MTwvcmVjLW51bWJlcj48
Zm9yZWlnbi1rZXlzPjxrZXkgYXBwPSJFTiIgZGItaWQ9ImV3dDlzZGQ5OXB4YTl2ZXd6d2J2enY1
MnhmMjJyZXhzcDk5ZiIgdGltZXN0YW1wPSIxNjAyNTc0ODI2Ij41MTwva2V5PjwvZm9yZWlnbi1r
ZXlzPjxyZWYtdHlwZSBuYW1lPSJKb3VybmFsIEFydGljbGUiPjE3PC9yZWYtdHlwZT48Y29udHJp
YnV0b3JzPjxhdXRob3JzPjxhdXRob3I+V2FuZywgWS48L2F1dGhvcj48YXV0aG9yPkxpdSwgWS48
L2F1dGhvcj48YXV0aG9yPkxpdSwgTC48L2F1dGhvcj48YXV0aG9yPldhbmcsIFguPC9hdXRob3I+
PGF1dGhvcj5MdW8sIE4uPC9hdXRob3I+PGF1dGhvcj5MaSwgTC48L2F1dGhvcj48L2F1dGhvcnM+
PC9jb250cmlidXRvcnM+PGF1dGgtYWRkcmVzcz5OYXRpb25hbCBDbGluaWNhbCBSZXNlYXJjaCBD
ZW50ZXIgZm9yIEluZmVjdGlvdXMgRGlzZWFzZSwgVGhpcmQgUGVvcGxlJmFwb3M7cyBIb3NwaXRh
bCBvZiBTaGVuemhlbiwgU2Vjb25kIEhvc3BpdGFsIEFmZmlsaWF0ZWQgdG8gU291dGhlcm4gVW5p
dmVyc2l0eSBvZiBTY2llbmNlIGFuZCBUZWNobm9sb2d5LCBTaGVuemhlbiwgQ2hpbmEuJiN4RDtE
ZXBhcnRtZW50IG9mIFBlZGlhdHJpY3MsIFRoaXJkIFBlb3BsZSZhcG9zO3MgSG9zcGl0YWwgb2Yg
U2hlbnpoZW4sIFNoZW56aGVuLCBDaGluYS48L2F1dGgtYWRkcmVzcz48dGl0bGVzPjx0aXRsZT5D
bGluaWNhbCBPdXRjb21lcyBpbiA1NSBQYXRpZW50cyBXaXRoIFNldmVyZSBBY3V0ZSBSZXNwaXJh
dG9yeSBTeW5kcm9tZSBDb3JvbmF2aXJ1cyAyIFdobyBXZXJlIEFzeW1wdG9tYXRpYyBhdCBIb3Nw
aXRhbCBBZG1pc3Npb24gaW4gU2hlbnpoZW4sIENoaW5hPC90aXRsZT48c2Vjb25kYXJ5LXRpdGxl
PkogSW5mZWN0IERpczwvc2Vjb25kYXJ5LXRpdGxlPjwvdGl0bGVzPjxwZXJpb2RpY2FsPjxmdWxs
LXRpdGxlPkogSW5mZWN0IERpczwvZnVsbC10aXRsZT48L3BlcmlvZGljYWw+PHBhZ2VzPjE3NzAt
MTc3NDwvcGFnZXM+PHZvbHVtZT4yMjE8L3ZvbHVtZT48bnVtYmVyPjExPC9udW1iZXI+PGVkaXRp
b24+MjAyMC8wMy8xODwvZWRpdGlvbj48a2V5d29yZHM+PGtleXdvcmQ+QWRvbGVzY2VudDwva2V5
d29yZD48a2V5d29yZD5BZHVsdDwva2V5d29yZD48a2V5d29yZD5BZ2VkPC9rZXl3b3JkPjxrZXl3
b3JkPkFudGl2aXJhbCBBZ2VudHMvdGhlcmFwZXV0aWMgdXNlPC9rZXl3b3JkPjxrZXl3b3JkPkFz
eW1wdG9tYXRpYyBJbmZlY3Rpb25zPC9rZXl3b3JkPjxrZXl3b3JkPkJldGFjb3JvbmF2aXJ1czwv
a2V5d29yZD48a2V5d29yZD5DaGlsZDwva2V5d29yZD48a2V5d29yZD5DaGlsZCwgUHJlc2Nob29s
PC9rZXl3b3JkPjxrZXl3b3JkPkNoaW5hL2VwaWRlbWlvbG9neTwva2V5d29yZD48a2V5d29yZD5D
b3JvbmF2aXJ1cyBJbmZlY3Rpb25zL2RydWcgdGhlcmFweS9lcGlkZW1pb2xvZ3kvKnBhdGhvbG9n
eTwva2V5d29yZD48a2V5d29yZD5EaXNlYXNlIFByb2dyZXNzaW9uPC9rZXl3b3JkPjxrZXl3b3Jk
PkRydWcgQ29tYmluYXRpb25zPC9rZXl3b3JkPjxrZXl3b3JkPkZlbWFsZTwva2V5d29yZD48a2V5
d29yZD5Ib3NwaXRhbGl6YXRpb24vKnN0YXRpc3RpY3MgJmFtcDsgbnVtZXJpY2FsIGRhdGE8L2tl
eXdvcmQ+PGtleXdvcmQ+SHVtYW5zPC9rZXl3b3JkPjxrZXl3b3JkPkxvcGluYXZpci90aGVyYXBl
dXRpYyB1c2U8L2tleXdvcmQ+PGtleXdvcmQ+TWFsZTwva2V5d29yZD48a2V5d29yZD5NaWRkbGUg
QWdlZDwva2V5d29yZD48a2V5d29yZD5QYW5kZW1pY3M8L2tleXdvcmQ+PGtleXdvcmQ+UG5ldW1v
bmlhLCBWaXJhbC9kcnVnIHRoZXJhcHkvZXBpZGVtaW9sb2d5LypwYXRob2xvZ3k8L2tleXdvcmQ+
PGtleXdvcmQ+UmV0cm9zcGVjdGl2ZSBTdHVkaWVzPC9rZXl3b3JkPjxrZXl3b3JkPlJpdG9uYXZp
ci90aGVyYXBldXRpYyB1c2U8L2tleXdvcmQ+PGtleXdvcmQ+VGltZSBGYWN0b3JzPC9rZXl3b3Jk
PjxrZXl3b3JkPlRyZWF0bWVudCBPdXRjb21lPC9rZXl3b3JkPjxrZXl3b3JkPllvdW5nIEFkdWx0
PC9rZXl3b3JkPjxrZXl3b3JkPiogU0FSUyBjb3JvbmF2aXJ1cyAyPC9rZXl3b3JkPjxrZXl3b3Jk
Piphc3ltcHRvbWF0aWMgaW5mZWN0aW9uPC9rZXl3b3JkPjxrZXl3b3JkPipvdXRjb21lPC9rZXl3
b3JkPjwva2V5d29yZHM+PGRhdGVzPjx5ZWFyPjIwMjA8L3llYXI+PHB1Yi1kYXRlcz48ZGF0ZT5N
YXkgMTE8L2RhdGU+PC9wdWItZGF0ZXM+PC9kYXRlcz48aXNibj4xNTM3LTY2MTMgKEVsZWN0cm9u
aWMpJiN4RDswMDIyLTE4OTkgKExpbmtpbmcpPC9pc2JuPjxhY2Nlc3Npb24tbnVtPjMyMTc5OTEw
PC9hY2Nlc3Npb24tbnVtPjx1cmxzPjxyZWxhdGVkLXVybHM+PHVybD5odHRwczovL3d3dy5uY2Jp
Lm5sbS5uaWguZ292L3B1Ym1lZC8zMjE3OTkxMDwvdXJsPjwvcmVsYXRlZC11cmxzPjwvdXJscz48
Y3VzdG9tMj5QTUM3MTg0NDAxPC9jdXN0b20yPjxlbGVjdHJvbmljLXJlc291cmNlLW51bT4xMC4x
MDkzL2luZmRpcy9qaWFhMTE5PC9lbGVjdHJvbmljLXJlc291cmNlLW51bT48L3JlY29yZD48L0Np
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TnVtPjUxPC9SZWNOdW0+PERpc3BsYXlUZXh0PjxzdHlsZSBmYWNlPSJzdXBlcnNjcmlwdCI+NjI8
L3N0eWxlPjwvRGlzcGxheVRleHQ+PHJlY29yZD48cmVjLW51bWJlcj41MTwvcmVjLW51bWJlcj48
Zm9yZWlnbi1rZXlzPjxrZXkgYXBwPSJFTiIgZGItaWQ9ImV3dDlzZGQ5OXB4YTl2ZXd6d2J2enY1
MnhmMjJyZXhzcDk5ZiIgdGltZXN0YW1wPSIxNjAyNTc0ODI2Ij41MTwva2V5PjwvZm9yZWlnbi1r
ZXlzPjxyZWYtdHlwZSBuYW1lPSJKb3VybmFsIEFydGljbGUiPjE3PC9yZWYtdHlwZT48Y29udHJp
YnV0b3JzPjxhdXRob3JzPjxhdXRob3I+V2FuZywgWS48L2F1dGhvcj48YXV0aG9yPkxpdSwgWS48
L2F1dGhvcj48YXV0aG9yPkxpdSwgTC48L2F1dGhvcj48YXV0aG9yPldhbmcsIFguPC9hdXRob3I+
PGF1dGhvcj5MdW8sIE4uPC9hdXRob3I+PGF1dGhvcj5MaSwgTC48L2F1dGhvcj48L2F1dGhvcnM+
PC9jb250cmlidXRvcnM+PGF1dGgtYWRkcmVzcz5OYXRpb25hbCBDbGluaWNhbCBSZXNlYXJjaCBD
ZW50ZXIgZm9yIEluZmVjdGlvdXMgRGlzZWFzZSwgVGhpcmQgUGVvcGxlJmFwb3M7cyBIb3NwaXRh
bCBvZiBTaGVuemhlbiwgU2Vjb25kIEhvc3BpdGFsIEFmZmlsaWF0ZWQgdG8gU291dGhlcm4gVW5p
dmVyc2l0eSBvZiBTY2llbmNlIGFuZCBUZWNobm9sb2d5LCBTaGVuemhlbiwgQ2hpbmEuJiN4RDtE
ZXBhcnRtZW50IG9mIFBlZGlhdHJpY3MsIFRoaXJkIFBlb3BsZSZhcG9zO3MgSG9zcGl0YWwgb2Yg
U2hlbnpoZW4sIFNoZW56aGVuLCBDaGluYS48L2F1dGgtYWRkcmVzcz48dGl0bGVzPjx0aXRsZT5D
bGluaWNhbCBPdXRjb21lcyBpbiA1NSBQYXRpZW50cyBXaXRoIFNldmVyZSBBY3V0ZSBSZXNwaXJh
dG9yeSBTeW5kcm9tZSBDb3JvbmF2aXJ1cyAyIFdobyBXZXJlIEFzeW1wdG9tYXRpYyBhdCBIb3Nw
aXRhbCBBZG1pc3Npb24gaW4gU2hlbnpoZW4sIENoaW5hPC90aXRsZT48c2Vjb25kYXJ5LXRpdGxl
PkogSW5mZWN0IERpczwvc2Vjb25kYXJ5LXRpdGxlPjwvdGl0bGVzPjxwZXJpb2RpY2FsPjxmdWxs
LXRpdGxlPkogSW5mZWN0IERpczwvZnVsbC10aXRsZT48L3BlcmlvZGljYWw+PHBhZ2VzPjE3NzAt
MTc3NDwvcGFnZXM+PHZvbHVtZT4yMjE8L3ZvbHVtZT48bnVtYmVyPjExPC9udW1iZXI+PGVkaXRp
b24+MjAyMC8wMy8xODwvZWRpdGlvbj48a2V5d29yZHM+PGtleXdvcmQ+QWRvbGVzY2VudDwva2V5
d29yZD48a2V5d29yZD5BZHVsdDwva2V5d29yZD48a2V5d29yZD5BZ2VkPC9rZXl3b3JkPjxrZXl3
b3JkPkFudGl2aXJhbCBBZ2VudHMvdGhlcmFwZXV0aWMgdXNlPC9rZXl3b3JkPjxrZXl3b3JkPkFz
eW1wdG9tYXRpYyBJbmZlY3Rpb25zPC9rZXl3b3JkPjxrZXl3b3JkPkJldGFjb3JvbmF2aXJ1czwv
a2V5d29yZD48a2V5d29yZD5DaGlsZDwva2V5d29yZD48a2V5d29yZD5DaGlsZCwgUHJlc2Nob29s
PC9rZXl3b3JkPjxrZXl3b3JkPkNoaW5hL2VwaWRlbWlvbG9neTwva2V5d29yZD48a2V5d29yZD5D
b3JvbmF2aXJ1cyBJbmZlY3Rpb25zL2RydWcgdGhlcmFweS9lcGlkZW1pb2xvZ3kvKnBhdGhvbG9n
eTwva2V5d29yZD48a2V5d29yZD5EaXNlYXNlIFByb2dyZXNzaW9uPC9rZXl3b3JkPjxrZXl3b3Jk
PkRydWcgQ29tYmluYXRpb25zPC9rZXl3b3JkPjxrZXl3b3JkPkZlbWFsZTwva2V5d29yZD48a2V5
d29yZD5Ib3NwaXRhbGl6YXRpb24vKnN0YXRpc3RpY3MgJmFtcDsgbnVtZXJpY2FsIGRhdGE8L2tl
eXdvcmQ+PGtleXdvcmQ+SHVtYW5zPC9rZXl3b3JkPjxrZXl3b3JkPkxvcGluYXZpci90aGVyYXBl
dXRpYyB1c2U8L2tleXdvcmQ+PGtleXdvcmQ+TWFsZTwva2V5d29yZD48a2V5d29yZD5NaWRkbGUg
QWdlZDwva2V5d29yZD48a2V5d29yZD5QYW5kZW1pY3M8L2tleXdvcmQ+PGtleXdvcmQ+UG5ldW1v
bmlhLCBWaXJhbC9kcnVnIHRoZXJhcHkvZXBpZGVtaW9sb2d5LypwYXRob2xvZ3k8L2tleXdvcmQ+
PGtleXdvcmQ+UmV0cm9zcGVjdGl2ZSBTdHVkaWVzPC9rZXl3b3JkPjxrZXl3b3JkPlJpdG9uYXZp
ci90aGVyYXBldXRpYyB1c2U8L2tleXdvcmQ+PGtleXdvcmQ+VGltZSBGYWN0b3JzPC9rZXl3b3Jk
PjxrZXl3b3JkPlRyZWF0bWVudCBPdXRjb21lPC9rZXl3b3JkPjxrZXl3b3JkPllvdW5nIEFkdWx0
PC9rZXl3b3JkPjxrZXl3b3JkPiogU0FSUyBjb3JvbmF2aXJ1cyAyPC9rZXl3b3JkPjxrZXl3b3Jk
Piphc3ltcHRvbWF0aWMgaW5mZWN0aW9uPC9rZXl3b3JkPjxrZXl3b3JkPipvdXRjb21lPC9rZXl3
b3JkPjwva2V5d29yZHM+PGRhdGVzPjx5ZWFyPjIwMjA8L3llYXI+PHB1Yi1kYXRlcz48ZGF0ZT5N
YXkgMTE8L2RhdGU+PC9wdWItZGF0ZXM+PC9kYXRlcz48aXNibj4xNTM3LTY2MTMgKEVsZWN0cm9u
aWMpJiN4RDswMDIyLTE4OTkgKExpbmtpbmcpPC9pc2JuPjxhY2Nlc3Npb24tbnVtPjMyMTc5OTEw
PC9hY2Nlc3Npb24tbnVtPjx1cmxzPjxyZWxhdGVkLXVybHM+PHVybD5odHRwczovL3d3dy5uY2Jp
Lm5sbS5uaWguZ292L3B1Ym1lZC8zMjE3OTkxMDwvdXJsPjwvcmVsYXRlZC11cmxzPjwvdXJscz48
Y3VzdG9tMj5QTUM3MTg0NDAxPC9jdXN0b20yPjxlbGVjdHJvbmljLXJlc291cmNlLW51bT4xMC4x
MDkzL2luZmRpcy9qaWFhMTE5PC9lbGVjdHJvbmljLXJlc291cmNlLW51bT48L3JlY29yZD48L0Np
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21B9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E7CB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6F97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1B8D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0FB7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0425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31D2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57A5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795F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51F8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B77D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63D9F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AD43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073C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9EF370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4BC395A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BDE469" w14:textId="234AE659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Y051bT41MjwvUmVjTnVtPjxEaXNwbGF5VGV4dD48c3R5bGUgZmFjZT0ic3VwZXJzY3JpcHQiPjYz
PC9zdHlsZT48L0Rpc3BsYXlUZXh0PjxyZWNvcmQ+PHJlYy1udW1iZXI+NTI8L3JlYy1udW1iZXI+
PGZvcmVpZ24ta2V5cz48a2V5IGFwcD0iRU4iIGRiLWlkPSJld3Q5c2RkOTlweGE5dmV3endidnp2
NTJ4ZjIycmV4c3A5OWYiIHRpbWVzdGFtcD0iMTYwMjU3NDkzOSI+NTI8L2tleT48L2ZvcmVpZ24t
a2V5cz48cmVmLXR5cGUgbmFtZT0iSm91cm5hbCBBcnRpY2xlIj4xNzwvcmVmLXR5cGU+PGNvbnRy
aWJ1dG9ycz48YXV0aG9ycz48YXV0aG9yPlpoYW5nLCBRLjwvYXV0aG9yPjxhdXRob3I+UGFuLCBK
LjwvYXV0aG9yPjxhdXRob3I+WmhhbywgTS4gWC48L2F1dGhvcj48YXV0aG9yPkx1LCBZLiBRLjwv
YXV0aG9yPjwvYXV0aG9ycz48L2NvbnRyaWJ1dG9ycz48YXV0aC1hZGRyZXNzPkRlcGFydG1lbnQg
b2YgRW1lcmdlbmN5IE1lZGljaW5lLCB0aGUgRmlyc3QgQWZmaWxpYXRlZCBIb3NwaXRhbCwgU2No
b29sIG9mIE1lZGljaW5lLCBaaGVqaWFuZyBVbml2ZXJzaXR5LCBIYW5nemhvdSAzMTAwMDMsIENo
aW5hLiYjeEQ7S2V5IExhYm9yYXRvcnkgZm9yIERpYWdub3NpcyBhbmQgVHJlYXRtZW50IG9mIEFn
aW5nIGFuZCBQaHlzaWMtY2hlbWljYWwgSW5qdXJ5IERpc2Vhc2VzIG9mIFpoZWppYW5nIFByb3Zp
bmNlLCB0aGUgRmlyc3QgQWZmaWxpYXRlZCBIb3NwaXRhbCwgU2Nob29sIG9mIE1lZGljaW5lLCBa
aGVqaWFuZyBVbml2ZXJzaXR5LCBIYW5nemhvdSAzMTAwMDMsIENoaW5hLjwvYXV0aC1hZGRyZXNz
Pjx0aXRsZXM+PHRpdGxlPkNsaW5pY2FsIHZhbHVlIG9mIHRoZSBlbWVyZ2VuY3kgZGVwYXJ0bWVu
dCBpbiBzY3JlZW5pbmcgYW5kIGRpYWdub3NpcyBvZiBDT1ZJRC0xOSBpbiBDaGluYTwvdGl0bGU+
PHNlY29uZGFyeS10aXRsZT5KIFpoZWppYW5nIFVuaXYgU2NpIEI8L3NlY29uZGFyeS10aXRsZT48
L3RpdGxlcz48cGVyaW9kaWNhbD48ZnVsbC10aXRsZT5KIFpoZWppYW5nIFVuaXYgU2NpIEI8L2Z1
bGwtdGl0bGU+PC9wZXJpb2RpY2FsPjxwYWdlcz4zODgtMzkzPC9wYWdlcz48dm9sdW1lPjIxPC92
b2x1bWU+PG51bWJlcj41PC9udW1iZXI+PGVkaXRpb24+MjAyMC8wNS8yMDwvZWRpdGlvbj48a2V5
d29yZHM+PGtleXdvcmQ+QWR1bHQ8L2tleXdvcmQ+PGtleXdvcmQ+QmV0YWNvcm9uYXZpcnVzPC9r
ZXl3b3JkPjxrZXl3b3JkPkNoaW5hL2VwaWRlbWlvbG9neTwva2V5d29yZD48a2V5d29yZD5Db3Jv
bmF2aXJ1cyBJbmZlY3Rpb25zLypkaWFnbm9zaXM8L2tleXdvcmQ+PGtleXdvcmQ+KkVtZXJnZW5j
eSBTZXJ2aWNlLCBIb3NwaXRhbDwva2V5d29yZD48a2V5d29yZD5GZW1hbGU8L2tleXdvcmQ+PGtl
eXdvcmQ+SHVtYW5zPC9rZXl3b3JkPjxrZXl3b3JkPkx1bmcvZGlhZ25vc3RpYyBpbWFnaW5nPC9r
ZXl3b3JkPjxrZXl3b3JkPk1hbGU8L2tleXdvcmQ+PGtleXdvcmQ+TWlkZGxlIEFnZWQ8L2tleXdv
cmQ+PGtleXdvcmQ+UGFuZGVtaWNzPC9rZXl3b3JkPjxrZXl3b3JkPlBhdGllbnQgSXNvbGF0aW9u
PC9rZXl3b3JkPjxrZXl3b3JkPlBuZXVtb25pYSwgVmlyYWwvKmRpYWdub3Npczwva2V5d29yZD48
a2V5d29yZD5Ub21vZ3JhcGh5LCBYLVJheSBDb21wdXRlZDwva2V5d29yZD48a2V5d29yZD5Db3Jv
bmF2aXJ1cyBkaXNlYXNlIDIwMTkgKENPVklELTE5KTwva2V5d29yZD48a2V5d29yZD5TQVJTLUNv
Vi0yPC9rZXl3b3JkPjxrZXl3b3JkPkVtZXJnZW5jeSBkZXBhcnRtZW50PC9rZXl3b3JkPjwva2V5
d29yZHM+PGRhdGVzPjx5ZWFyPjIwMjA8L3llYXI+PHB1Yi1kYXRlcz48ZGF0ZT5NYXk8L2RhdGU+
PC9wdWItZGF0ZXM+PC9kYXRlcz48aXNibj4xODYyLTE3ODMgKEVsZWN0cm9uaWMpJiN4RDsxNjcz
LTE1ODEgKExpbmtpbmcpPC9pc2JuPjxhY2Nlc3Npb24tbnVtPjMyNDI1MDA0PC9hY2Nlc3Npb24t
bnVtPjx1cmxzPjxyZWxhdGVkLXVybHM+PHVybD5odHRwczovL3d3dy5uY2JpLm5sbS5uaWguZ292
L3B1Ym1lZC8zMjQyNTAwNDwvdXJsPjwvcmVsYXRlZC11cmxzPjwvdXJscz48Y3VzdG9tMj5QTUM3
MDg5MDYxPC9jdXN0b20yPjxlbGVjdHJvbmljLXJlc291cmNlLW51bT4xMC4xNjMxL2p6dXMuQjIw
MTAwMTE8L2VsZWN0cm9uaWMtcmVzb3VyY2UtbnVtPjwvcmVjb3JkPjwvQ2l0ZT48L0VuZE5vdGU+
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Y051bT41MjwvUmVjTnVtPjxEaXNwbGF5VGV4dD48c3R5bGUgZmFjZT0ic3VwZXJzY3JpcHQiPjYz
PC9zdHlsZT48L0Rpc3BsYXlUZXh0PjxyZWNvcmQ+PHJlYy1udW1iZXI+NTI8L3JlYy1udW1iZXI+
PGZvcmVpZ24ta2V5cz48a2V5IGFwcD0iRU4iIGRiLWlkPSJld3Q5c2RkOTlweGE5dmV3endidnp2
NTJ4ZjIycmV4c3A5OWYiIHRpbWVzdGFtcD0iMTYwMjU3NDkzOSI+NTI8L2tleT48L2ZvcmVpZ24t
a2V5cz48cmVmLXR5cGUgbmFtZT0iSm91cm5hbCBBcnRpY2xlIj4xNzwvcmVmLXR5cGU+PGNvbnRy
aWJ1dG9ycz48YXV0aG9ycz48YXV0aG9yPlpoYW5nLCBRLjwvYXV0aG9yPjxhdXRob3I+UGFuLCBK
LjwvYXV0aG9yPjxhdXRob3I+WmhhbywgTS4gWC48L2F1dGhvcj48YXV0aG9yPkx1LCBZLiBRLjwv
YXV0aG9yPjwvYXV0aG9ycz48L2NvbnRyaWJ1dG9ycz48YXV0aC1hZGRyZXNzPkRlcGFydG1lbnQg
b2YgRW1lcmdlbmN5IE1lZGljaW5lLCB0aGUgRmlyc3QgQWZmaWxpYXRlZCBIb3NwaXRhbCwgU2No
b29sIG9mIE1lZGljaW5lLCBaaGVqaWFuZyBVbml2ZXJzaXR5LCBIYW5nemhvdSAzMTAwMDMsIENo
aW5hLiYjeEQ7S2V5IExhYm9yYXRvcnkgZm9yIERpYWdub3NpcyBhbmQgVHJlYXRtZW50IG9mIEFn
aW5nIGFuZCBQaHlzaWMtY2hlbWljYWwgSW5qdXJ5IERpc2Vhc2VzIG9mIFpoZWppYW5nIFByb3Zp
bmNlLCB0aGUgRmlyc3QgQWZmaWxpYXRlZCBIb3NwaXRhbCwgU2Nob29sIG9mIE1lZGljaW5lLCBa
aGVqaWFuZyBVbml2ZXJzaXR5LCBIYW5nemhvdSAzMTAwMDMsIENoaW5hLjwvYXV0aC1hZGRyZXNz
Pjx0aXRsZXM+PHRpdGxlPkNsaW5pY2FsIHZhbHVlIG9mIHRoZSBlbWVyZ2VuY3kgZGVwYXJ0bWVu
dCBpbiBzY3JlZW5pbmcgYW5kIGRpYWdub3NpcyBvZiBDT1ZJRC0xOSBpbiBDaGluYTwvdGl0bGU+
PHNlY29uZGFyeS10aXRsZT5KIFpoZWppYW5nIFVuaXYgU2NpIEI8L3NlY29uZGFyeS10aXRsZT48
L3RpdGxlcz48cGVyaW9kaWNhbD48ZnVsbC10aXRsZT5KIFpoZWppYW5nIFVuaXYgU2NpIEI8L2Z1
bGwtdGl0bGU+PC9wZXJpb2RpY2FsPjxwYWdlcz4zODgtMzkzPC9wYWdlcz48dm9sdW1lPjIxPC92
b2x1bWU+PG51bWJlcj41PC9udW1iZXI+PGVkaXRpb24+MjAyMC8wNS8yMDwvZWRpdGlvbj48a2V5
d29yZHM+PGtleXdvcmQ+QWR1bHQ8L2tleXdvcmQ+PGtleXdvcmQ+QmV0YWNvcm9uYXZpcnVzPC9r
ZXl3b3JkPjxrZXl3b3JkPkNoaW5hL2VwaWRlbWlvbG9neTwva2V5d29yZD48a2V5d29yZD5Db3Jv
bmF2aXJ1cyBJbmZlY3Rpb25zLypkaWFnbm9zaXM8L2tleXdvcmQ+PGtleXdvcmQ+KkVtZXJnZW5j
eSBTZXJ2aWNlLCBIb3NwaXRhbDwva2V5d29yZD48a2V5d29yZD5GZW1hbGU8L2tleXdvcmQ+PGtl
eXdvcmQ+SHVtYW5zPC9rZXl3b3JkPjxrZXl3b3JkPkx1bmcvZGlhZ25vc3RpYyBpbWFnaW5nPC9r
ZXl3b3JkPjxrZXl3b3JkPk1hbGU8L2tleXdvcmQ+PGtleXdvcmQ+TWlkZGxlIEFnZWQ8L2tleXdv
cmQ+PGtleXdvcmQ+UGFuZGVtaWNzPC9rZXl3b3JkPjxrZXl3b3JkPlBhdGllbnQgSXNvbGF0aW9u
PC9rZXl3b3JkPjxrZXl3b3JkPlBuZXVtb25pYSwgVmlyYWwvKmRpYWdub3Npczwva2V5d29yZD48
a2V5d29yZD5Ub21vZ3JhcGh5LCBYLVJheSBDb21wdXRlZDwva2V5d29yZD48a2V5d29yZD5Db3Jv
bmF2aXJ1cyBkaXNlYXNlIDIwMTkgKENPVklELTE5KTwva2V5d29yZD48a2V5d29yZD5TQVJTLUNv
Vi0yPC9rZXl3b3JkPjxrZXl3b3JkPkVtZXJnZW5jeSBkZXBhcnRtZW50PC9rZXl3b3JkPjwva2V5
d29yZHM+PGRhdGVzPjx5ZWFyPjIwMjA8L3llYXI+PHB1Yi1kYXRlcz48ZGF0ZT5NYXk8L2RhdGU+
PC9wdWItZGF0ZXM+PC9kYXRlcz48aXNibj4xODYyLTE3ODMgKEVsZWN0cm9uaWMpJiN4RDsxNjcz
LTE1ODEgKExpbmtpbmcpPC9pc2JuPjxhY2Nlc3Npb24tbnVtPjMyNDI1MDA0PC9hY2Nlc3Npb24t
bnVtPjx1cmxzPjxyZWxhdGVkLXVybHM+PHVybD5odHRwczovL3d3dy5uY2JpLm5sbS5uaWguZ292
L3B1Ym1lZC8zMjQyNTAwNDwvdXJsPjwvcmVsYXRlZC11cmxzPjwvdXJscz48Y3VzdG9tMj5QTUM3
MDg5MDYxPC9jdXN0b20yPjxlbGVjdHJvbmljLXJlc291cmNlLW51bT4xMC4xNjMxL2p6dXMuQjIw
MTAwMTE8L2VsZWN0cm9uaWMtcmVzb3VyY2UtbnVtPjwvcmVjb3JkPjwvQ2l0ZT48L0VuZE5vdGU+
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F06D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AE73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9B7E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47D7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2949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0434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63A9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6D69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6AED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31A4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8059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F67A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E71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E841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30A200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fatigue; shortness of breath; headache</w:t>
            </w:r>
          </w:p>
        </w:tc>
      </w:tr>
      <w:tr w:rsidR="000E4295" w:rsidRPr="008D2EFC" w14:paraId="2EE7BC8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50A4E6" w14:textId="328EABD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PEVuZE5vdGU+PENpdGU+PEF1dGhvcj5MaW48L0F1dGhvcj48WWVhcj4yMDIwPC9ZZWFyPjxSZWNO
dW0+NTQ8L1JlY051bT48RGlzcGxheVRleHQ+PHN0eWxlIGZhY2U9InN1cGVyc2NyaXB0Ij42NDwv
c3R5bGU+PC9EaXNwbGF5VGV4dD48cmVjb3JkPjxyZWMtbnVtYmVyPjU0PC9yZWMtbnVtYmVyPjxm
b3JlaWduLWtleXM+PGtleSBhcHA9IkVOIiBkYi1pZD0iZXd0OXNkZDk5cHhhOXZld3p3YnZ6djUy
eGYyMnJleHNwOTlmIiB0aW1lc3RhbXA9IjE2MDI1NzUxMTkiPjU0PC9rZXk+PC9mb3JlaWduLWtl
eXM+PHJlZi10eXBlIG5hbWU9IkpvdXJuYWwgQXJ0aWNsZSI+MTc8L3JlZi10eXBlPjxjb250cmli
dXRvcnM+PGF1dGhvcnM+PGF1dGhvcj5MaW4sIEQuPC9hdXRob3I+PGF1dGhvcj5MaXUsIEwuPC9h
dXRob3I+PGF1dGhvcj5aaGFuZywgTS48L2F1dGhvcj48YXV0aG9yPkh1LCBZLjwvYXV0aG9yPjxh
dXRob3I+WWFuZywgUS48L2F1dGhvcj48YXV0aG9yPkd1bywgSi48L2F1dGhvcj48YXV0aG9yPkd1
bywgWS48L2F1dGhvcj48YXV0aG9yPkRhaSwgWS48L2F1dGhvcj48YXV0aG9yPlh1LCBZLjwvYXV0
aG9yPjxhdXRob3I+Q2FpLCBZLjwvYXV0aG9yPjxhdXRob3I+Q2hlbiwgWC48L2F1dGhvcj48YXV0
aG9yPlpoYW5nLCBaLjwvYXV0aG9yPjxhdXRob3I+SHVhbmcsIEsuPC9hdXRob3I+PC9hdXRob3Jz
PjwvY29udHJpYnV0b3JzPjxhdXRoLWFkZHJlc3M+R3Vhbmdkb25nIFByb3ZpbmNpYWwgS2V5IExh
Ym9yYXRvcnkgb2YgUmVnaW9uYWwgSW1tdW5pdHkgYW5kIERpc2Vhc2UsIERlcGFydG1lbnQgb2Yg
UGF0aG9sb2d5IEJpb2xvZ3ksIFNjaG9vbCBvZiBNZWRpY2luZSwgU2hlbnpoZW4gVW5pdmVyc2l0
eSwgU2hlbnpoZW4sIDUxODA2MCwgQ2hpbmEuJiN4RDtOYXRpb25hbCBDbGluaWNhbCBSZXNlYXJj
aCBDZW50ZXIgZm9yIEluZmVjdGlvdXMgRGlzZWFzZXMsIEd1YW5nZG9uZyBLZXkgTGFiIGZvciBE
aWFnbm9zaXMgJmFtcDsgVHJlYXRtZW50IG9mIEVtZXJnaW5nIEluZmVjdGlvdXMgRGlzZWFzZXMs
IFNoZW56aGVuIFRoaXJkIFBlb3BsZSZhcG9zO3MgSG9zcGl0YWwsIFNvdXRoZXJuIFVuaXZlcnNp
dHkgb2YgU2NpZW5jZSBhbmQgVGVjaG5vbG9neSwgU2hlbnpoZW4sIDUxODExMiwgQ2hpbmEuJiN4
RDtEZXBhcnRtZW50IG9mIENsaW5pY2FsIExhYm9yYXRvcnksIFNoZW56aGVuIEJhb2FuIEhvc3Bp
dGFsLCBUaGUgU2Vjb25kIEFmZmlsaWF0ZWQgSG9zcGl0YWwgb2YgU2hlbnpoZW4gVW5pdmVyc2l0
eSwgU2hlbnpoZW4sIDUxODA3MSwgQ2hpbmEuJiN4RDtOYXRpb25hbCBDbGluaWNhbCBSZXNlYXJj
aCBDZW50ZXIgZm9yIEluZmVjdGlvdXMgRGlzZWFzZXMsIEd1YW5nZG9uZyBLZXkgTGFiIGZvciBE
aWFnbm9zaXMgJmFtcDsgVHJlYXRtZW50IG9mIEVtZXJnaW5nIEluZmVjdGlvdXMgRGlzZWFzZXMs
IFNoZW56aGVuIFRoaXJkIFBlb3BsZSZhcG9zO3MgSG9zcGl0YWwsIFNvdXRoZXJuIFVuaXZlcnNp
dHkgb2YgU2NpZW5jZSBhbmQgVGVjaG5vbG9neSwgU2hlbnpoZW4sIDUxODExMiwgQ2hpbmEuIHpo
YW5nemhlbmcxOTc1QGFsaXl1bi5jb20uJiN4RDtHdWFuZ2RvbmcgUHJvdmluY2lhbCBLZXkgTGFi
b3JhdG9yeSBvZiBSZWdpb25hbCBJbW11bml0eSBhbmQgRGlzZWFzZSwgRGVwYXJ0bWVudCBvZiBQ
YXRob2xvZ3kgQmlvbG9neSwgU2Nob29sIG9mIE1lZGljaW5lLCBTaGVuemhlbiBVbml2ZXJzaXR5
LCBTaGVuemhlbiwgNTE4MDYwLCBDaGluYS4ga2Fpc29uZ0BzenUuZWR1LmNuLjwvYXV0aC1hZGRy
ZXNzPjx0aXRsZXM+PHRpdGxlPkNvLWluZmVjdGlvbnMgb2YgU0FSUy1Db1YtMiB3aXRoIG11bHRp
cGxlIGNvbW1vbiByZXNwaXJhdG9yeSBwYXRob2dlbnMgaW4gaW5mZWN0ZWQgcGF0aWVudHM8L3Rp
dGxlPjxzZWNvbmRhcnktdGl0bGU+U2NpIENoaW5hIExpZmUgU2NpPC9zZWNvbmRhcnktdGl0bGU+
PC90aXRsZXM+PHBlcmlvZGljYWw+PGZ1bGwtdGl0bGU+U2NpIENoaW5hIExpZmUgU2NpPC9mdWxs
LXRpdGxlPjwvcGVyaW9kaWNhbD48cGFnZXM+NjA2LTYwOTwvcGFnZXM+PHZvbHVtZT42Mzwvdm9s
dW1lPjxudW1iZXI+NDwvbnVtYmVyPjxlZGl0aW9uPjIwMjAvMDMvMTU8L2VkaXRpb24+PGtleXdv
cmRzPjxrZXl3b3JkPkFkb2xlc2NlbnQ8L2tleXdvcmQ+PGtleXdvcmQ+QWR1bHQ8L2tleXdvcmQ+
PGtleXdvcmQ+KkJldGFjb3JvbmF2aXJ1czwva2V5d29yZD48a2V5d29yZD5DaGluYS9lcGlkZW1p
b2xvZ3k8L2tleXdvcmQ+PGtleXdvcmQ+Q2xpbmljYWwgTGFib3JhdG9yeSBUZWNobmlxdWVzPC9r
ZXl3b3JkPjxrZXl3b3JkPkNvaW5mZWN0aW9uLyplcGlkZW1pb2xvZ3k8L2tleXdvcmQ+PGtleXdv
cmQ+Q29yb25hdmlydXMgSW5mZWN0aW9ucy8qY29tcGxpY2F0aW9ucy9kaWFnbm9zaXMvKmVwaWRl
bWlvbG9neTwva2V5d29yZD48a2V5d29yZD5GZW1hbGU8L2tleXdvcmQ+PGtleXdvcmQ+SHVtYW5z
PC9rZXl3b3JkPjxrZXl3b3JkPk1hbGU8L2tleXdvcmQ+PGtleXdvcmQ+TWlkZGxlIEFnZWQ8L2tl
eXdvcmQ+PGtleXdvcmQ+TXVsdGlwbGV4IFBvbHltZXJhc2UgQ2hhaW4gUmVhY3Rpb248L2tleXdv
cmQ+PGtleXdvcmQ+UGFuZGVtaWNzPC9rZXl3b3JkPjxrZXl3b3JkPlBuZXVtb25pYSwgVmlyYWwv
KmNvbXBsaWNhdGlvbnMvZGlhZ25vc2lzLyplcGlkZW1pb2xvZ3k8L2tleXdvcmQ+PGtleXdvcmQ+
UmVzcGlyYXRvcnkgVHJhY3QgSW5mZWN0aW9ucy9jb21wbGljYXRpb25zL2RpYWdub3Npcy9lcGlk
ZW1pb2xvZ3kvKnZpcm9sb2d5PC9rZXl3b3JkPjxrZXl3b3JkPlJldmVyc2UgVHJhbnNjcmlwdGFz
ZSBQb2x5bWVyYXNlIENoYWluIFJlYWN0aW9uPC9rZXl3b3JkPjxrZXl3b3JkPllvdW5nIEFkdWx0
PC9rZXl3b3JkPjwva2V5d29yZHM+PGRhdGVzPjx5ZWFyPjIwMjA8L3llYXI+PHB1Yi1kYXRlcz48
ZGF0ZT5BcHI8L2RhdGU+PC9wdWItZGF0ZXM+PC9kYXRlcz48aXNibj4xODY5LTE4ODkgKEVsZWN0
cm9uaWMpJiN4RDsxNjc0LTczMDUgKExpbmtpbmcpPC9pc2JuPjxhY2Nlc3Npb24tbnVtPjMyMTcw
NjI1PC9hY2Nlc3Npb24tbnVtPjx1cmxzPjxyZWxhdGVkLXVybHM+PHVybD5odHRwczovL3d3dy5u
Y2JpLm5sbS5uaWguZ292L3B1Ym1lZC8zMjE3MDYyNTwvdXJsPjwvcmVsYXRlZC11cmxzPjwvdXJs
cz48Y3VzdG9tMj5QTUM3MDg5NDYxPC9jdXN0b20yPjxlbGVjdHJvbmljLXJlc291cmNlLW51bT4x
MC4xMDA3L3MxMTQyNy0wMjAtMTY2OC01PC9lbGVjdHJvbmljLXJlc291cmNlLW51bT48L3JlY29y
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PEVuZE5vdGU+PENpdGU+PEF1dGhvcj5MaW48L0F1dGhvcj48WWVhcj4yMDIwPC9ZZWFyPjxSZWNO
dW0+NTQ8L1JlY051bT48RGlzcGxheVRleHQ+PHN0eWxlIGZhY2U9InN1cGVyc2NyaXB0Ij42NDwv
c3R5bGU+PC9EaXNwbGF5VGV4dD48cmVjb3JkPjxyZWMtbnVtYmVyPjU0PC9yZWMtbnVtYmVyPjxm
b3JlaWduLWtleXM+PGtleSBhcHA9IkVOIiBkYi1pZD0iZXd0OXNkZDk5cHhhOXZld3p3YnZ6djUy
eGYyMnJleHNwOTlmIiB0aW1lc3RhbXA9IjE2MDI1NzUxMTkiPjU0PC9rZXk+PC9mb3JlaWduLWtl
eXM+PHJlZi10eXBlIG5hbWU9IkpvdXJuYWwgQXJ0aWNsZSI+MTc8L3JlZi10eXBlPjxjb250cmli
dXRvcnM+PGF1dGhvcnM+PGF1dGhvcj5MaW4sIEQuPC9hdXRob3I+PGF1dGhvcj5MaXUsIEwuPC9h
dXRob3I+PGF1dGhvcj5aaGFuZywgTS48L2F1dGhvcj48YXV0aG9yPkh1LCBZLjwvYXV0aG9yPjxh
dXRob3I+WWFuZywgUS48L2F1dGhvcj48YXV0aG9yPkd1bywgSi48L2F1dGhvcj48YXV0aG9yPkd1
bywgWS48L2F1dGhvcj48YXV0aG9yPkRhaSwgWS48L2F1dGhvcj48YXV0aG9yPlh1LCBZLjwvYXV0
aG9yPjxhdXRob3I+Q2FpLCBZLjwvYXV0aG9yPjxhdXRob3I+Q2hlbiwgWC48L2F1dGhvcj48YXV0
aG9yPlpoYW5nLCBaLjwvYXV0aG9yPjxhdXRob3I+SHVhbmcsIEsuPC9hdXRob3I+PC9hdXRob3Jz
PjwvY29udHJpYnV0b3JzPjxhdXRoLWFkZHJlc3M+R3Vhbmdkb25nIFByb3ZpbmNpYWwgS2V5IExh
Ym9yYXRvcnkgb2YgUmVnaW9uYWwgSW1tdW5pdHkgYW5kIERpc2Vhc2UsIERlcGFydG1lbnQgb2Yg
UGF0aG9sb2d5IEJpb2xvZ3ksIFNjaG9vbCBvZiBNZWRpY2luZSwgU2hlbnpoZW4gVW5pdmVyc2l0
eSwgU2hlbnpoZW4sIDUxODA2MCwgQ2hpbmEuJiN4RDtOYXRpb25hbCBDbGluaWNhbCBSZXNlYXJj
aCBDZW50ZXIgZm9yIEluZmVjdGlvdXMgRGlzZWFzZXMsIEd1YW5nZG9uZyBLZXkgTGFiIGZvciBE
aWFnbm9zaXMgJmFtcDsgVHJlYXRtZW50IG9mIEVtZXJnaW5nIEluZmVjdGlvdXMgRGlzZWFzZXMs
IFNoZW56aGVuIFRoaXJkIFBlb3BsZSZhcG9zO3MgSG9zcGl0YWwsIFNvdXRoZXJuIFVuaXZlcnNp
dHkgb2YgU2NpZW5jZSBhbmQgVGVjaG5vbG9neSwgU2hlbnpoZW4sIDUxODExMiwgQ2hpbmEuJiN4
RDtEZXBhcnRtZW50IG9mIENsaW5pY2FsIExhYm9yYXRvcnksIFNoZW56aGVuIEJhb2FuIEhvc3Bp
dGFsLCBUaGUgU2Vjb25kIEFmZmlsaWF0ZWQgSG9zcGl0YWwgb2YgU2hlbnpoZW4gVW5pdmVyc2l0
eSwgU2hlbnpoZW4sIDUxODA3MSwgQ2hpbmEuJiN4RDtOYXRpb25hbCBDbGluaWNhbCBSZXNlYXJj
aCBDZW50ZXIgZm9yIEluZmVjdGlvdXMgRGlzZWFzZXMsIEd1YW5nZG9uZyBLZXkgTGFiIGZvciBE
aWFnbm9zaXMgJmFtcDsgVHJlYXRtZW50IG9mIEVtZXJnaW5nIEluZmVjdGlvdXMgRGlzZWFzZXMs
IFNoZW56aGVuIFRoaXJkIFBlb3BsZSZhcG9zO3MgSG9zcGl0YWwsIFNvdXRoZXJuIFVuaXZlcnNp
dHkgb2YgU2NpZW5jZSBhbmQgVGVjaG5vbG9neSwgU2hlbnpoZW4sIDUxODExMiwgQ2hpbmEuIHpo
YW5nemhlbmcxOTc1QGFsaXl1bi5jb20uJiN4RDtHdWFuZ2RvbmcgUHJvdmluY2lhbCBLZXkgTGFi
b3JhdG9yeSBvZiBSZWdpb25hbCBJbW11bml0eSBhbmQgRGlzZWFzZSwgRGVwYXJ0bWVudCBvZiBQ
YXRob2xvZ3kgQmlvbG9neSwgU2Nob29sIG9mIE1lZGljaW5lLCBTaGVuemhlbiBVbml2ZXJzaXR5
LCBTaGVuemhlbiwgNTE4MDYwLCBDaGluYS4ga2Fpc29uZ0BzenUuZWR1LmNuLjwvYXV0aC1hZGRy
ZXNzPjx0aXRsZXM+PHRpdGxlPkNvLWluZmVjdGlvbnMgb2YgU0FSUy1Db1YtMiB3aXRoIG11bHRp
cGxlIGNvbW1vbiByZXNwaXJhdG9yeSBwYXRob2dlbnMgaW4gaW5mZWN0ZWQgcGF0aWVudHM8L3Rp
dGxlPjxzZWNvbmRhcnktdGl0bGU+U2NpIENoaW5hIExpZmUgU2NpPC9zZWNvbmRhcnktdGl0bGU+
PC90aXRsZXM+PHBlcmlvZGljYWw+PGZ1bGwtdGl0bGU+U2NpIENoaW5hIExpZmUgU2NpPC9mdWxs
LXRpdGxlPjwvcGVyaW9kaWNhbD48cGFnZXM+NjA2LTYwOTwvcGFnZXM+PHZvbHVtZT42Mzwvdm9s
dW1lPjxudW1iZXI+NDwvbnVtYmVyPjxlZGl0aW9uPjIwMjAvMDMvMTU8L2VkaXRpb24+PGtleXdv
cmRzPjxrZXl3b3JkPkFkb2xlc2NlbnQ8L2tleXdvcmQ+PGtleXdvcmQ+QWR1bHQ8L2tleXdvcmQ+
PGtleXdvcmQ+KkJldGFjb3JvbmF2aXJ1czwva2V5d29yZD48a2V5d29yZD5DaGluYS9lcGlkZW1p
b2xvZ3k8L2tleXdvcmQ+PGtleXdvcmQ+Q2xpbmljYWwgTGFib3JhdG9yeSBUZWNobmlxdWVzPC9r
ZXl3b3JkPjxrZXl3b3JkPkNvaW5mZWN0aW9uLyplcGlkZW1pb2xvZ3k8L2tleXdvcmQ+PGtleXdv
cmQ+Q29yb25hdmlydXMgSW5mZWN0aW9ucy8qY29tcGxpY2F0aW9ucy9kaWFnbm9zaXMvKmVwaWRl
bWlvbG9neTwva2V5d29yZD48a2V5d29yZD5GZW1hbGU8L2tleXdvcmQ+PGtleXdvcmQ+SHVtYW5z
PC9rZXl3b3JkPjxrZXl3b3JkPk1hbGU8L2tleXdvcmQ+PGtleXdvcmQ+TWlkZGxlIEFnZWQ8L2tl
eXdvcmQ+PGtleXdvcmQ+TXVsdGlwbGV4IFBvbHltZXJhc2UgQ2hhaW4gUmVhY3Rpb248L2tleXdv
cmQ+PGtleXdvcmQ+UGFuZGVtaWNzPC9rZXl3b3JkPjxrZXl3b3JkPlBuZXVtb25pYSwgVmlyYWwv
KmNvbXBsaWNhdGlvbnMvZGlhZ25vc2lzLyplcGlkZW1pb2xvZ3k8L2tleXdvcmQ+PGtleXdvcmQ+
UmVzcGlyYXRvcnkgVHJhY3QgSW5mZWN0aW9ucy9jb21wbGljYXRpb25zL2RpYWdub3Npcy9lcGlk
ZW1pb2xvZ3kvKnZpcm9sb2d5PC9rZXl3b3JkPjxrZXl3b3JkPlJldmVyc2UgVHJhbnNjcmlwdGFz
ZSBQb2x5bWVyYXNlIENoYWluIFJlYWN0aW9uPC9rZXl3b3JkPjxrZXl3b3JkPllvdW5nIEFkdWx0
PC9rZXl3b3JkPjwva2V5d29yZHM+PGRhdGVzPjx5ZWFyPjIwMjA8L3llYXI+PHB1Yi1kYXRlcz48
ZGF0ZT5BcHI8L2RhdGU+PC9wdWItZGF0ZXM+PC9kYXRlcz48aXNibj4xODY5LTE4ODkgKEVsZWN0
cm9uaWMpJiN4RDsxNjc0LTczMDUgKExpbmtpbmcpPC9pc2JuPjxhY2Nlc3Npb24tbnVtPjMyMTcw
NjI1PC9hY2Nlc3Npb24tbnVtPjx1cmxzPjxyZWxhdGVkLXVybHM+PHVybD5odHRwczovL3d3dy5u
Y2JpLm5sbS5uaWguZ292L3B1Ym1lZC8zMjE3MDYyNTwvdXJsPjwvcmVsYXRlZC11cmxzPjwvdXJs
cz48Y3VzdG9tMj5QTUM3MDg5NDYxPC9jdXN0b20yPjxlbGVjdHJvbmljLXJlc291cmNlLW51bT4x
MC4xMDA3L3MxMTQyNy0wMjAtMTY2OC01PC9lbGVjdHJvbmljLXJlc291cmNlLW51bT48L3JlY29y
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D2C9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9275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A298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C203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16CA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500F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5D86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EEE91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7005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9193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D6F5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8493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24E8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0853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817EB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shortness of breath</w:t>
            </w:r>
          </w:p>
        </w:tc>
      </w:tr>
      <w:tr w:rsidR="000E4295" w:rsidRPr="008D2EFC" w14:paraId="08BB2CE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39474A" w14:textId="2E13B2D1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dW0+NTU8L1JlY051bT48RGlzcGxheVRleHQ+PHN0eWxlIGZhY2U9InN1cGVyc2NyaXB0Ij42NTwv
c3R5bGU+PC9EaXNwbGF5VGV4dD48cmVjb3JkPjxyZWMtbnVtYmVyPjU1PC9yZWMtbnVtYmVyPjxm
b3JlaWduLWtleXM+PGtleSBhcHA9IkVOIiBkYi1pZD0iZXd0OXNkZDk5cHhhOXZld3p3YnZ6djUy
eGYyMnJleHNwOTlmIiB0aW1lc3RhbXA9IjE2MDI1NzUxNzAiPjU1PC9rZXk+PC9mb3JlaWduLWtl
eXM+PHJlZi10eXBlIG5hbWU9IkpvdXJuYWwgQXJ0aWNsZSI+MTc8L3JlZi10eXBlPjxjb250cmli
dXRvcnM+PGF1dGhvcnM+PGF1dGhvcj5MaXUsIEsuIEMuPC9hdXRob3I+PGF1dGhvcj5YdSwgUC48
L2F1dGhvcj48YXV0aG9yPkx2LCBXLiBGLjwvYXV0aG9yPjxhdXRob3I+UWl1LCBYLiBILjwvYXV0
aG9yPjxhdXRob3I+WWFvLCBKLiBMLjwvYXV0aG9yPjxhdXRob3I+R3UsIEouIEYuPC9hdXRob3I+
PGF1dGhvcj5XZWksIFcuPC9hdXRob3I+PC9hdXRob3JzPjwvY29udHJpYnV0b3JzPjxhdXRoLWFk
ZHJlc3M+SW5mZWN0aW9uIEhvc3BpdGFsLCBBbmh1aSBQcm92aW5jaWFsIEhvc3BpdGFsLCB0aGUg
Rmlyc3QgQWZmaWxpYXRlZCBIb3NwaXRhbCBvZiBVU1RDLCBEaXZpc2lvbiBvZiBMaWZlIFNjaWVu
Y2VzIGFuZCBNZWRpY2luZSwgVW5pdmVyc2l0eSBvZiBTY2llbmNlIGFuZCBUZWNobm9sb2d5IG9m
IENoaW5hLCBIZWZlaSwgQW5odWkgUHJvdmluY2UgMjMwMDIyLCBDaGluYS4mI3hEO0RlcGFydG1l
bnQgb2YgUmVzcGlyYXRvcnksIEhlZmVpIFNlY29uZCBQZW9wbGUmYXBvcztzIEhvc3BpdGFsLCBI
ZWZlaSBIb3NwaXRhbCBBZmZpbGlhdGVkIHRvIEFuaHVpIE1lZGljYWwgVW5pdmVyc2l0eSwgMSBH
dWFuZ2RlIFJvYWQsIEhlZmVpLCBBbmh1aSBQcm92aW5jZSAyMzAwMTEsIENoaW5hLiBFbGVjdHJv
bmljIGFkZHJlc3M6IHh1cGluZzEwMjdAMTYzLmNvbS4mI3hEO0RlcGFydG1lbnQgb2YgUmFkaW9s
b2d5LCBBbmh1aSBQcm92aW5jaWFsIEhvc3BpdGFsLCB0aGUgRmlyc3QgQWZmaWxpYXRlZCBIb3Nw
aXRhbCBvZiBVU1RDLCBEaXZpc2lvbiBvZiBMaWZlIFNjaWVuY2VzIGFuZCBNZWRpY2luZSwgVW5p
dmVyc2l0eSBvZiBTY2llbmNlIGFuZCBUZWNobm9sb2d5IG9mIENoaW5hLCA0IEx1amlhbmcgUm9h
ZCwgSGVmZWksIEFuaHVpIFByb3ZpbmNlIDIzMDAwMSwgQ2hpbmEuIEVsZWN0cm9uaWMgYWRkcmVz
czogd2VpZnVsdkB1c3RjLmVkdS5jbi4mI3hEO0RlcGFydG1lbnQgb2YgUmFkaW9sb2d5LCBCbyBa
aG91IFBlb3BsZSZhcG9zO3MgSG9zcGl0YWwsIDMgWGl5aSBBdmVudWUsIFFpYW9jaGVuZyBEaXN0
cmljdCwgQm96aG91LCBBbmh1aSBQcm92aW5jZSAyMzY4MDAsIENoaW5hLiYjeEQ7RGVwYXJ0bWVu
dCBvZiBSYWRpb2xvZ3ksIFRvbmdsaW5nIFBlb3BsZSZhcG9zO3MgSG9zcGl0YWwsIDQ2OCBCaWpp
YXNoYW4gUm9hZCwgVG9uZ2xpbmcsIEFuaHVpIFByb3ZpbmNlIDI0NDAwMCwgQ2hpbmEuJiN4RDtE
ZXBhcnRtZW50IG9mIFJhZGlvbG9neSwgRnV5YW5nIFNlY29uZCBQZW9wbGUmYXBvcztzIEhvc3Bp
dGFsLCA0NTAgTGlucXVhbiBSb2FkLCBZaW5nemhvdSBEaXN0cmljdCwgRnV5YW5nLCBBbmh1aSBQ
cm92aW5jZSAyMzYwMTUsIENoaW5hLiYjeEQ7RGVwYXJ0bWVudCBvZiBSYWRpb2xvZ3ksIEFuaHVp
IFByb3ZpbmNpYWwgSG9zcGl0YWwsIHRoZSBGaXJzdCBBZmZpbGlhdGVkIEhvc3BpdGFsIG9mIFVT
VEMsIERpdmlzaW9uIG9mIExpZmUgU2NpZW5jZXMgYW5kIE1lZGljaW5lLCBVbml2ZXJzaXR5IG9m
IFNjaWVuY2UgYW5kIFRlY2hub2xvZ3kgb2YgQ2hpbmEsIDQgTHVqaWFuZyBSb2FkLCBIZWZlaSwg
QW5odWkgUHJvdmluY2UgMjMwMDAxLCBDaGluYS48L2F1dGgtYWRkcmVzcz48dGl0bGVzPjx0aXRs
ZT5DVCBtYW5pZmVzdGF0aW9ucyBvZiBjb3JvbmF2aXJ1cyBkaXNlYXNlLTIwMTk6IEEgcmV0cm9z
cGVjdGl2ZSBhbmFseXNpcyBvZiA3MyBjYXNlcyBieSBkaXNlYXNlIHNldmVyaXR5PC90aXRsZT48
c2Vjb25kYXJ5LXRpdGxlPkV1ciBKIFJhZGlvbDwvc2Vjb25kYXJ5LXRpdGxlPjwvdGl0bGVzPjxw
ZXJpb2RpY2FsPjxmdWxsLXRpdGxlPkV1ciBKIFJhZGlvbDwvZnVsbC10aXRsZT48L3BlcmlvZGlj
YWw+PHBhZ2VzPjEwODk0MTwvcGFnZXM+PHZvbHVtZT4xMjY8L3ZvbHVtZT48ZWRpdGlvbj4yMDIw
LzAzLzIxPC9lZGl0aW9uPjxrZXl3b3Jkcz48a2V5d29yZD5BZG9sZXNjZW50PC9rZXl3b3JkPjxr
ZXl3b3JkPkFkdWx0PC9rZXl3b3JkPjxrZXl3b3JkPkFnZWQ8L2tleXdvcmQ+PGtleXdvcmQ+QWdl
ZCwgODAgYW5kIG92ZXI8L2tleXdvcmQ+PGtleXdvcmQ+KkJldGFjb3JvbmF2aXJ1czwva2V5d29y
ZD48a2V5d29yZD5DaGlsZDwva2V5d29yZD48a2V5d29yZD5DaGlsZCwgUHJlc2Nob29sPC9rZXl3
b3JkPjxrZXl3b3JkPkNvcm9uYXZpcnVzIEluZmVjdGlvbnMvKmRpYWdub3N0aWMgaW1hZ2luZzwv
a2V5d29yZD48a2V5d29yZD5EaXNlYXNlIFByb2dyZXNzaW9uPC9rZXl3b3JkPjxrZXl3b3JkPkZl
bWFsZTwva2V5d29yZD48a2V5d29yZD5IdW1hbnM8L2tleXdvcmQ+PGtleXdvcmQ+TWFsZTwva2V5
d29yZD48a2V5d29yZD5NaWRkbGUgQWdlZDwva2V5d29yZD48a2V5d29yZD5QYW5kZW1pY3M8L2tl
eXdvcmQ+PGtleXdvcmQ+UGxldXJhbCBFZmZ1c2lvbjwva2V5d29yZD48a2V5d29yZD5QbmV1bW9u
aWEsIFZpcmFsLypkaWFnbm9zdGljIGltYWdpbmc8L2tleXdvcmQ+PGtleXdvcmQ+UHVsbW9uYXJ5
IEF0ZWxlY3Rhc2lzL2RpYWdub3N0aWMgaW1hZ2luZzwva2V5d29yZD48a2V5d29yZD5SZXRyb3Nw
ZWN0aXZlIFN0dWRpZXM8L2tleXdvcmQ+PGtleXdvcmQ+U2V2ZXJpdHkgb2YgSWxsbmVzcyBJbmRl
eDwva2V5d29yZD48a2V5d29yZD5Ub21vZ3JhcGh5LCBYLVJheSBDb21wdXRlZDwva2V5d29yZD48
a2V5d29yZD5Zb3VuZyBBZHVsdDwva2V5d29yZD48a2V5d29yZD5Db21wdXRlciB0b21vZ3JhcGh5
PC9rZXl3b3JkPjxrZXl3b3JkPkNvcm9uYXZpcnVzIGRpc2Vhc2UtMjAxOTwva2V5d29yZD48a2V5
d29yZD5EaWFnbm9zaXM8L2tleXdvcmQ+PGtleXdvcmQ+UG5ldW1vbmlhPC9rZXl3b3JkPjxrZXl3
b3JkPlgtcmF5PC9rZXl3b3JkPjwva2V5d29yZHM+PGRhdGVzPjx5ZWFyPjIwMjA8L3llYXI+PHB1
Yi1kYXRlcz48ZGF0ZT5NYXk8L2RhdGU+PC9wdWItZGF0ZXM+PC9kYXRlcz48aXNibj4xODcyLTc3
MjcgKEVsZWN0cm9uaWMpJiN4RDswNzIwLTA0OFggKExpbmtpbmcpPC9pc2JuPjxhY2Nlc3Npb24t
bnVtPjMyMTkzMDM3PC9hY2Nlc3Npb24tbnVtPjx1cmxzPjxyZWxhdGVkLXVybHM+PHVybD5odHRw
czovL3d3dy5uY2JpLm5sbS5uaWguZ292L3B1Ym1lZC8zMjE5MzAzNzwvdXJsPjwvcmVsYXRlZC11
cmxzPjwvdXJscz48Y3VzdG9tMj5QTUM3MTE4NTM2PC9jdXN0b20yPjxlbGVjdHJvbmljLXJlc291
cmNlLW51bT4xMC4xMDE2L2ouZWpyYWQuMjAyMC4xMDg5NDE8L2VsZWN0cm9uaWMtcmVzb3VyY2Ut
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dW0+NTU8L1JlY051bT48RGlzcGxheVRleHQ+PHN0eWxlIGZhY2U9InN1cGVyc2NyaXB0Ij42NTwv
c3R5bGU+PC9EaXNwbGF5VGV4dD48cmVjb3JkPjxyZWMtbnVtYmVyPjU1PC9yZWMtbnVtYmVyPjxm
b3JlaWduLWtleXM+PGtleSBhcHA9IkVOIiBkYi1pZD0iZXd0OXNkZDk5cHhhOXZld3p3YnZ6djUy
eGYyMnJleHNwOTlmIiB0aW1lc3RhbXA9IjE2MDI1NzUxNzAiPjU1PC9rZXk+PC9mb3JlaWduLWtl
eXM+PHJlZi10eXBlIG5hbWU9IkpvdXJuYWwgQXJ0aWNsZSI+MTc8L3JlZi10eXBlPjxjb250cmli
dXRvcnM+PGF1dGhvcnM+PGF1dGhvcj5MaXUsIEsuIEMuPC9hdXRob3I+PGF1dGhvcj5YdSwgUC48
L2F1dGhvcj48YXV0aG9yPkx2LCBXLiBGLjwvYXV0aG9yPjxhdXRob3I+UWl1LCBYLiBILjwvYXV0
aG9yPjxhdXRob3I+WWFvLCBKLiBMLjwvYXV0aG9yPjxhdXRob3I+R3UsIEouIEYuPC9hdXRob3I+
PGF1dGhvcj5XZWksIFcuPC9hdXRob3I+PC9hdXRob3JzPjwvY29udHJpYnV0b3JzPjxhdXRoLWFk
ZHJlc3M+SW5mZWN0aW9uIEhvc3BpdGFsLCBBbmh1aSBQcm92aW5jaWFsIEhvc3BpdGFsLCB0aGUg
Rmlyc3QgQWZmaWxpYXRlZCBIb3NwaXRhbCBvZiBVU1RDLCBEaXZpc2lvbiBvZiBMaWZlIFNjaWVu
Y2VzIGFuZCBNZWRpY2luZSwgVW5pdmVyc2l0eSBvZiBTY2llbmNlIGFuZCBUZWNobm9sb2d5IG9m
IENoaW5hLCBIZWZlaSwgQW5odWkgUHJvdmluY2UgMjMwMDIyLCBDaGluYS4mI3hEO0RlcGFydG1l
bnQgb2YgUmVzcGlyYXRvcnksIEhlZmVpIFNlY29uZCBQZW9wbGUmYXBvcztzIEhvc3BpdGFsLCBI
ZWZlaSBIb3NwaXRhbCBBZmZpbGlhdGVkIHRvIEFuaHVpIE1lZGljYWwgVW5pdmVyc2l0eSwgMSBH
dWFuZ2RlIFJvYWQsIEhlZmVpLCBBbmh1aSBQcm92aW5jZSAyMzAwMTEsIENoaW5hLiBFbGVjdHJv
bmljIGFkZHJlc3M6IHh1cGluZzEwMjdAMTYzLmNvbS4mI3hEO0RlcGFydG1lbnQgb2YgUmFkaW9s
b2d5LCBBbmh1aSBQcm92aW5jaWFsIEhvc3BpdGFsLCB0aGUgRmlyc3QgQWZmaWxpYXRlZCBIb3Nw
aXRhbCBvZiBVU1RDLCBEaXZpc2lvbiBvZiBMaWZlIFNjaWVuY2VzIGFuZCBNZWRpY2luZSwgVW5p
dmVyc2l0eSBvZiBTY2llbmNlIGFuZCBUZWNobm9sb2d5IG9mIENoaW5hLCA0IEx1amlhbmcgUm9h
ZCwgSGVmZWksIEFuaHVpIFByb3ZpbmNlIDIzMDAwMSwgQ2hpbmEuIEVsZWN0cm9uaWMgYWRkcmVz
czogd2VpZnVsdkB1c3RjLmVkdS5jbi4mI3hEO0RlcGFydG1lbnQgb2YgUmFkaW9sb2d5LCBCbyBa
aG91IFBlb3BsZSZhcG9zO3MgSG9zcGl0YWwsIDMgWGl5aSBBdmVudWUsIFFpYW9jaGVuZyBEaXN0
cmljdCwgQm96aG91LCBBbmh1aSBQcm92aW5jZSAyMzY4MDAsIENoaW5hLiYjeEQ7RGVwYXJ0bWVu
dCBvZiBSYWRpb2xvZ3ksIFRvbmdsaW5nIFBlb3BsZSZhcG9zO3MgSG9zcGl0YWwsIDQ2OCBCaWpp
YXNoYW4gUm9hZCwgVG9uZ2xpbmcsIEFuaHVpIFByb3ZpbmNlIDI0NDAwMCwgQ2hpbmEuJiN4RDtE
ZXBhcnRtZW50IG9mIFJhZGlvbG9neSwgRnV5YW5nIFNlY29uZCBQZW9wbGUmYXBvcztzIEhvc3Bp
dGFsLCA0NTAgTGlucXVhbiBSb2FkLCBZaW5nemhvdSBEaXN0cmljdCwgRnV5YW5nLCBBbmh1aSBQ
cm92aW5jZSAyMzYwMTUsIENoaW5hLiYjeEQ7RGVwYXJ0bWVudCBvZiBSYWRpb2xvZ3ksIEFuaHVp
IFByb3ZpbmNpYWwgSG9zcGl0YWwsIHRoZSBGaXJzdCBBZmZpbGlhdGVkIEhvc3BpdGFsIG9mIFVT
VEMsIERpdmlzaW9uIG9mIExpZmUgU2NpZW5jZXMgYW5kIE1lZGljaW5lLCBVbml2ZXJzaXR5IG9m
IFNjaWVuY2UgYW5kIFRlY2hub2xvZ3kgb2YgQ2hpbmEsIDQgTHVqaWFuZyBSb2FkLCBIZWZlaSwg
QW5odWkgUHJvdmluY2UgMjMwMDAxLCBDaGluYS48L2F1dGgtYWRkcmVzcz48dGl0bGVzPjx0aXRs
ZT5DVCBtYW5pZmVzdGF0aW9ucyBvZiBjb3JvbmF2aXJ1cyBkaXNlYXNlLTIwMTk6IEEgcmV0cm9z
cGVjdGl2ZSBhbmFseXNpcyBvZiA3MyBjYXNlcyBieSBkaXNlYXNlIHNldmVyaXR5PC90aXRsZT48
c2Vjb25kYXJ5LXRpdGxlPkV1ciBKIFJhZGlvbDwvc2Vjb25kYXJ5LXRpdGxlPjwvdGl0bGVzPjxw
ZXJpb2RpY2FsPjxmdWxsLXRpdGxlPkV1ciBKIFJhZGlvbDwvZnVsbC10aXRsZT48L3BlcmlvZGlj
YWw+PHBhZ2VzPjEwODk0MTwvcGFnZXM+PHZvbHVtZT4xMjY8L3ZvbHVtZT48ZWRpdGlvbj4yMDIw
LzAzLzIxPC9lZGl0aW9uPjxrZXl3b3Jkcz48a2V5d29yZD5BZG9sZXNjZW50PC9rZXl3b3JkPjxr
ZXl3b3JkPkFkdWx0PC9rZXl3b3JkPjxrZXl3b3JkPkFnZWQ8L2tleXdvcmQ+PGtleXdvcmQ+QWdl
ZCwgODAgYW5kIG92ZXI8L2tleXdvcmQ+PGtleXdvcmQ+KkJldGFjb3JvbmF2aXJ1czwva2V5d29y
ZD48a2V5d29yZD5DaGlsZDwva2V5d29yZD48a2V5d29yZD5DaGlsZCwgUHJlc2Nob29sPC9rZXl3
b3JkPjxrZXl3b3JkPkNvcm9uYXZpcnVzIEluZmVjdGlvbnMvKmRpYWdub3N0aWMgaW1hZ2luZzwv
a2V5d29yZD48a2V5d29yZD5EaXNlYXNlIFByb2dyZXNzaW9uPC9rZXl3b3JkPjxrZXl3b3JkPkZl
bWFsZTwva2V5d29yZD48a2V5d29yZD5IdW1hbnM8L2tleXdvcmQ+PGtleXdvcmQ+TWFsZTwva2V5
d29yZD48a2V5d29yZD5NaWRkbGUgQWdlZDwva2V5d29yZD48a2V5d29yZD5QYW5kZW1pY3M8L2tl
eXdvcmQ+PGtleXdvcmQ+UGxldXJhbCBFZmZ1c2lvbjwva2V5d29yZD48a2V5d29yZD5QbmV1bW9u
aWEsIFZpcmFsLypkaWFnbm9zdGljIGltYWdpbmc8L2tleXdvcmQ+PGtleXdvcmQ+UHVsbW9uYXJ5
IEF0ZWxlY3Rhc2lzL2RpYWdub3N0aWMgaW1hZ2luZzwva2V5d29yZD48a2V5d29yZD5SZXRyb3Nw
ZWN0aXZlIFN0dWRpZXM8L2tleXdvcmQ+PGtleXdvcmQ+U2V2ZXJpdHkgb2YgSWxsbmVzcyBJbmRl
eDwva2V5d29yZD48a2V5d29yZD5Ub21vZ3JhcGh5LCBYLVJheSBDb21wdXRlZDwva2V5d29yZD48
a2V5d29yZD5Zb3VuZyBBZHVsdDwva2V5d29yZD48a2V5d29yZD5Db21wdXRlciB0b21vZ3JhcGh5
PC9rZXl3b3JkPjxrZXl3b3JkPkNvcm9uYXZpcnVzIGRpc2Vhc2UtMjAxOTwva2V5d29yZD48a2V5
d29yZD5EaWFnbm9zaXM8L2tleXdvcmQ+PGtleXdvcmQ+UG5ldW1vbmlhPC9rZXl3b3JkPjxrZXl3
b3JkPlgtcmF5PC9rZXl3b3JkPjwva2V5d29yZHM+PGRhdGVzPjx5ZWFyPjIwMjA8L3llYXI+PHB1
Yi1kYXRlcz48ZGF0ZT5NYXk8L2RhdGU+PC9wdWItZGF0ZXM+PC9kYXRlcz48aXNibj4xODcyLTc3
MjcgKEVsZWN0cm9uaWMpJiN4RDswNzIwLTA0OFggKExpbmtpbmcpPC9pc2JuPjxhY2Nlc3Npb24t
bnVtPjMyMTkzMDM3PC9hY2Nlc3Npb24tbnVtPjx1cmxzPjxyZWxhdGVkLXVybHM+PHVybD5odHRw
czovL3d3dy5uY2JpLm5sbS5uaWguZ292L3B1Ym1lZC8zMjE5MzAzNzwvdXJsPjwvcmVsYXRlZC11
cmxzPjwvdXJscz48Y3VzdG9tMj5QTUM3MTE4NTM2PC9jdXN0b20yPjxlbGVjdHJvbmljLXJlc291
cmNlLW51bT4xMC4xMDE2L2ouZWpyYWQuMjAyMC4xMDg5NDE8L2VsZWN0cm9uaWMtcmVzb3VyY2Ut
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70A2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0766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E50F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9148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A547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B639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37.38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BFF8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32.9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ACA6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8AED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B56B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DCD0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33A9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FE5C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3EC9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BAC8E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fatigue</w:t>
            </w:r>
          </w:p>
        </w:tc>
      </w:tr>
      <w:tr w:rsidR="000E4295" w:rsidRPr="008D2EFC" w14:paraId="68F04FB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B6569D" w14:textId="0B9ACB9E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dW0+NTY8L1JlY051bT48RGlzcGxheVRleHQ+PHN0eWxlIGZhY2U9InN1cGVyc2NyaXB0Ij42Njwv
c3R5bGU+PC9EaXNwbGF5VGV4dD48cmVjb3JkPjxyZWMtbnVtYmVyPjU2PC9yZWMtbnVtYmVyPjxm
b3JlaWduLWtleXM+PGtleSBhcHA9IkVOIiBkYi1pZD0iZXd0OXNkZDk5cHhhOXZld3p3YnZ6djUy
eGYyMnJleHNwOTlmIiB0aW1lc3RhbXA9IjE2MDI1NzUyMTQiPjU2PC9rZXk+PC9mb3JlaWduLWtl
eXM+PHJlZi10eXBlIG5hbWU9IkpvdXJuYWwgQXJ0aWNsZSI+MTc8L3JlZi10eXBlPjxjb250cmli
dXRvcnM+PGF1dGhvcnM+PGF1dGhvcj5MaXUsIFcuPC9hdXRob3I+PGF1dGhvcj5aaGFuZywgUS48
L2F1dGhvcj48YXV0aG9yPkNoZW4sIEouPC9hdXRob3I+PGF1dGhvcj5YaWFuZywgUi48L2F1dGhv
cj48YXV0aG9yPlNvbmcsIEguPC9hdXRob3I+PGF1dGhvcj5TaHUsIFMuPC9hdXRob3I+PGF1dGhv
cj5DaGVuLCBMLjwvYXV0aG9yPjxhdXRob3I+TGlhbmcsIEwuPC9hdXRob3I+PGF1dGhvcj5aaG91
LCBKLjwvYXV0aG9yPjxhdXRob3I+WW91LCBMLjwvYXV0aG9yPjxhdXRob3I+V3UsIFAuPC9hdXRo
b3I+PGF1dGhvcj5aaGFuZywgQi48L2F1dGhvcj48YXV0aG9yPkx1LCBZLjwvYXV0aG9yPjxhdXRo
b3I+WGlhLCBMLjwvYXV0aG9yPjxhdXRob3I+SHVhbmcsIEwuPC9hdXRob3I+PGF1dGhvcj5ZYW5n
LCBZLjwvYXV0aG9yPjxhdXRob3I+TGl1LCBGLjwvYXV0aG9yPjxhdXRob3I+U2VtcGxlLCBNLiBH
LjwvYXV0aG9yPjxhdXRob3I+Q293bGluZywgQi4gSi48L2F1dGhvcj48YXV0aG9yPkxhbiwgSy48
L2F1dGhvcj48YXV0aG9yPlN1biwgWi48L2F1dGhvcj48YXV0aG9yPll1LCBILjwvYXV0aG9yPjxh
dXRob3I+TGl1LCBZLjwvYXV0aG9yPjwvYXV0aG9ycz48L2NvbnRyaWJ1dG9ycz48YXV0aC1hZGRy
ZXNzPlRvbmdqaSBIb3NwaXRhbCBvZiBIdWF6aG9uZyBVbml2ZXJzaXR5IG9mIFNjaWVuY2UgYW5k
IFRlY2hub2xvZ3ksIFd1aGFuLCBDaGluYS4mI3hEO1d1aGFuIFVuaXZlcnNpdHksIFd1aGFuLCBD
aGluYS4mI3hEO0Z1ZGFuIFVuaXZlcnNpdHksIFNoYW5naGFpLCBDaGluYS4mI3hEO0NlbnRyYWwg
U291dGggVW5pdmVyc2l0eSwgQ2hhbmdzaGEsIENoaW5hLiYjeEQ7U2ljaHVhbiBVbml2ZXJzaXR5
LCBDaGVuZ2R1LCBDaGluYS4mI3hEO1VuaXZlcnNpdHkgb2YgSG9uZyBLb25nLCBIb25nIEtvbmcs
IENoaW5hLiYjeEQ7VW5pdmVyc2l0eSBvZiBMaXZlcnBvb2wsIExpdmVycG9vbCwgVW5pdGVkIEtp
bmdkb20uJiN4RDtXdWhhbiBVbml2ZXJzaXR5LCBXdWhhbiwgQ2hpbmEga2xhbkB3aHUuZWR1LmNu
LiYjeEQ7VG9uZ2ppIEhvc3BpdGFsIG9mIEh1YXpob25nIFVuaXZlcnNpdHkgb2YgU2NpZW5jZSBh
bmQgVGVjaG5vbG9neSwgV3VoYW4sIENoaW5hIHp5c3VuQHRqaC50am11LmVkdS5jbi4mI3hEO0Z1
ZGFuIFVuaXZlcnNpdHksIFNoYW5naGFpLCBDaGluYSB5aGpAZnVkYW4uZWR1LmNuLiYjeEQ7V3Vo
YW4gVW5pdmVyc2l0eSwgV3VoYW4sIENoaW5hIG12bHd1QHdodS5lZHUuY24uPC9hdXRoLWFkZHJl
c3M+PHRpdGxlcz48dGl0bGU+RGV0ZWN0aW9uIG9mIENvdmlkLTE5IGluIENoaWxkcmVuIGluIEVh
cmx5IEphbnVhcnkgMjAyMCBpbiBXdWhhbiwgQ2hpbmE8L3RpdGxlPjxzZWNvbmRhcnktdGl0bGU+
TiBFbmdsIEogTWVkPC9zZWNvbmRhcnktdGl0bGU+PC90aXRsZXM+PHBlcmlvZGljYWw+PGZ1bGwt
dGl0bGU+TiBFbmdsIEogTWVkPC9mdWxsLXRpdGxlPjwvcGVyaW9kaWNhbD48cGFnZXM+MTM3MC0x
MzcxPC9wYWdlcz48dm9sdW1lPjM4Mjwvdm9sdW1lPjxudW1iZXI+MTQ8L251bWJlcj48ZWRpdGlv
bj4yMDIwLzAzLzEzPC9lZGl0aW9uPjxrZXl3b3Jkcz48a2V5d29yZD5BbnRpdmlyYWwgQWdlbnRz
L3RoZXJhcGV1dGljIHVzZTwva2V5d29yZD48a2V5d29yZD5CZXRhY29yb25hdmlydXMvKmlzb2xh
dGlvbiAmYW1wOyBwdXJpZmljYXRpb248L2tleXdvcmQ+PGtleXdvcmQ+Q2hpbGQ8L2tleXdvcmQ+
PGtleXdvcmQ+Q2hpbGQsIFByZXNjaG9vbDwva2V5d29yZD48a2V5d29yZD5DaGluYTwva2V5d29y
ZD48a2V5d29yZD4qQ29yb25hdmlydXMgSW5mZWN0aW9ucy9kaWFnbm9zaXMvdGhlcmFweTwva2V5
d29yZD48a2V5d29yZD5GZW1hbGU8L2tleXdvcmQ+PGtleXdvcmQ+SG9zcGl0YWxpemF0aW9uPC9r
ZXl3b3JkPjxrZXl3b3JkPkh1bWFuczwva2V5d29yZD48a2V5d29yZD5JbmZhbnQ8L2tleXdvcmQ+
PGtleXdvcmQ+THVuZy9kaWFnbm9zdGljIGltYWdpbmcvcGF0aG9sb2d5PC9rZXl3b3JkPjxrZXl3
b3JkPk1hbGU8L2tleXdvcmQ+PGtleXdvcmQ+T3h5Z2VuIEluaGFsYXRpb24gVGhlcmFweTwva2V5
d29yZD48a2V5d29yZD4qUGFuZGVtaWNzPC9rZXl3b3JkPjxrZXl3b3JkPipQbmV1bW9uaWEsIFZp
cmFsL2RpYWdub3Npcy90aGVyYXB5PC9rZXl3b3JkPjxrZXl3b3JkPlJldHJvc3BlY3RpdmUgU3R1
ZGllczwva2V5d29yZD48a2V5d29yZD5Ub21vZ3JhcGh5LCBYLVJheSBDb21wdXRlZDwva2V5d29y
ZD48L2tleXdvcmRzPjxkYXRlcz48eWVhcj4yMDIwPC95ZWFyPjxwdWItZGF0ZXM+PGRhdGU+QXBy
IDI8L2RhdGU+PC9wdWItZGF0ZXM+PC9kYXRlcz48aXNibj4xNTMzLTQ0MDYgKEVsZWN0cm9uaWMp
JiN4RDswMDI4LTQ3OTMgKExpbmtpbmcpPC9pc2JuPjxhY2Nlc3Npb24tbnVtPjMyMTYzNjk3PC9h
Y2Nlc3Npb24tbnVtPjx1cmxzPjxyZWxhdGVkLXVybHM+PHVybD5odHRwczovL3d3dy5uY2JpLm5s
bS5uaWguZ292L3B1Ym1lZC8zMjE2MzY5NzwvdXJsPjwvcmVsYXRlZC11cmxzPjwvdXJscz48Y3Vz
dG9tMj5QTUM3MTIxNjQzPC9jdXN0b20yPjxlbGVjdHJvbmljLXJlc291cmNlLW51bT4xMC4xMDU2
L05FSk1jMjAwMzcxNzwvZWxlY3Ryb25pYy1yZXNvdXJjZS1udW0+PC9yZWNvcmQ+PC9DaXRlPjwv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dW0+NTY8L1JlY051bT48RGlzcGxheVRleHQ+PHN0eWxlIGZhY2U9InN1cGVyc2NyaXB0Ij42Njwv
c3R5bGU+PC9EaXNwbGF5VGV4dD48cmVjb3JkPjxyZWMtbnVtYmVyPjU2PC9yZWMtbnVtYmVyPjxm
b3JlaWduLWtleXM+PGtleSBhcHA9IkVOIiBkYi1pZD0iZXd0OXNkZDk5cHhhOXZld3p3YnZ6djUy
eGYyMnJleHNwOTlmIiB0aW1lc3RhbXA9IjE2MDI1NzUyMTQiPjU2PC9rZXk+PC9mb3JlaWduLWtl
eXM+PHJlZi10eXBlIG5hbWU9IkpvdXJuYWwgQXJ0aWNsZSI+MTc8L3JlZi10eXBlPjxjb250cmli
dXRvcnM+PGF1dGhvcnM+PGF1dGhvcj5MaXUsIFcuPC9hdXRob3I+PGF1dGhvcj5aaGFuZywgUS48
L2F1dGhvcj48YXV0aG9yPkNoZW4sIEouPC9hdXRob3I+PGF1dGhvcj5YaWFuZywgUi48L2F1dGhv
cj48YXV0aG9yPlNvbmcsIEguPC9hdXRob3I+PGF1dGhvcj5TaHUsIFMuPC9hdXRob3I+PGF1dGhv
cj5DaGVuLCBMLjwvYXV0aG9yPjxhdXRob3I+TGlhbmcsIEwuPC9hdXRob3I+PGF1dGhvcj5aaG91
LCBKLjwvYXV0aG9yPjxhdXRob3I+WW91LCBMLjwvYXV0aG9yPjxhdXRob3I+V3UsIFAuPC9hdXRo
b3I+PGF1dGhvcj5aaGFuZywgQi48L2F1dGhvcj48YXV0aG9yPkx1LCBZLjwvYXV0aG9yPjxhdXRo
b3I+WGlhLCBMLjwvYXV0aG9yPjxhdXRob3I+SHVhbmcsIEwuPC9hdXRob3I+PGF1dGhvcj5ZYW5n
LCBZLjwvYXV0aG9yPjxhdXRob3I+TGl1LCBGLjwvYXV0aG9yPjxhdXRob3I+U2VtcGxlLCBNLiBH
LjwvYXV0aG9yPjxhdXRob3I+Q293bGluZywgQi4gSi48L2F1dGhvcj48YXV0aG9yPkxhbiwgSy48
L2F1dGhvcj48YXV0aG9yPlN1biwgWi48L2F1dGhvcj48YXV0aG9yPll1LCBILjwvYXV0aG9yPjxh
dXRob3I+TGl1LCBZLjwvYXV0aG9yPjwvYXV0aG9ycz48L2NvbnRyaWJ1dG9ycz48YXV0aC1hZGRy
ZXNzPlRvbmdqaSBIb3NwaXRhbCBvZiBIdWF6aG9uZyBVbml2ZXJzaXR5IG9mIFNjaWVuY2UgYW5k
IFRlY2hub2xvZ3ksIFd1aGFuLCBDaGluYS4mI3hEO1d1aGFuIFVuaXZlcnNpdHksIFd1aGFuLCBD
aGluYS4mI3hEO0Z1ZGFuIFVuaXZlcnNpdHksIFNoYW5naGFpLCBDaGluYS4mI3hEO0NlbnRyYWwg
U291dGggVW5pdmVyc2l0eSwgQ2hhbmdzaGEsIENoaW5hLiYjeEQ7U2ljaHVhbiBVbml2ZXJzaXR5
LCBDaGVuZ2R1LCBDaGluYS4mI3hEO1VuaXZlcnNpdHkgb2YgSG9uZyBLb25nLCBIb25nIEtvbmcs
IENoaW5hLiYjeEQ7VW5pdmVyc2l0eSBvZiBMaXZlcnBvb2wsIExpdmVycG9vbCwgVW5pdGVkIEtp
bmdkb20uJiN4RDtXdWhhbiBVbml2ZXJzaXR5LCBXdWhhbiwgQ2hpbmEga2xhbkB3aHUuZWR1LmNu
LiYjeEQ7VG9uZ2ppIEhvc3BpdGFsIG9mIEh1YXpob25nIFVuaXZlcnNpdHkgb2YgU2NpZW5jZSBh
bmQgVGVjaG5vbG9neSwgV3VoYW4sIENoaW5hIHp5c3VuQHRqaC50am11LmVkdS5jbi4mI3hEO0Z1
ZGFuIFVuaXZlcnNpdHksIFNoYW5naGFpLCBDaGluYSB5aGpAZnVkYW4uZWR1LmNuLiYjeEQ7V3Vo
YW4gVW5pdmVyc2l0eSwgV3VoYW4sIENoaW5hIG12bHd1QHdodS5lZHUuY24uPC9hdXRoLWFkZHJl
c3M+PHRpdGxlcz48dGl0bGU+RGV0ZWN0aW9uIG9mIENvdmlkLTE5IGluIENoaWxkcmVuIGluIEVh
cmx5IEphbnVhcnkgMjAyMCBpbiBXdWhhbiwgQ2hpbmE8L3RpdGxlPjxzZWNvbmRhcnktdGl0bGU+
TiBFbmdsIEogTWVkPC9zZWNvbmRhcnktdGl0bGU+PC90aXRsZXM+PHBlcmlvZGljYWw+PGZ1bGwt
dGl0bGU+TiBFbmdsIEogTWVkPC9mdWxsLXRpdGxlPjwvcGVyaW9kaWNhbD48cGFnZXM+MTM3MC0x
MzcxPC9wYWdlcz48dm9sdW1lPjM4Mjwvdm9sdW1lPjxudW1iZXI+MTQ8L251bWJlcj48ZWRpdGlv
bj4yMDIwLzAzLzEzPC9lZGl0aW9uPjxrZXl3b3Jkcz48a2V5d29yZD5BbnRpdmlyYWwgQWdlbnRz
L3RoZXJhcGV1dGljIHVzZTwva2V5d29yZD48a2V5d29yZD5CZXRhY29yb25hdmlydXMvKmlzb2xh
dGlvbiAmYW1wOyBwdXJpZmljYXRpb248L2tleXdvcmQ+PGtleXdvcmQ+Q2hpbGQ8L2tleXdvcmQ+
PGtleXdvcmQ+Q2hpbGQsIFByZXNjaG9vbDwva2V5d29yZD48a2V5d29yZD5DaGluYTwva2V5d29y
ZD48a2V5d29yZD4qQ29yb25hdmlydXMgSW5mZWN0aW9ucy9kaWFnbm9zaXMvdGhlcmFweTwva2V5
d29yZD48a2V5d29yZD5GZW1hbGU8L2tleXdvcmQ+PGtleXdvcmQ+SG9zcGl0YWxpemF0aW9uPC9r
ZXl3b3JkPjxrZXl3b3JkPkh1bWFuczwva2V5d29yZD48a2V5d29yZD5JbmZhbnQ8L2tleXdvcmQ+
PGtleXdvcmQ+THVuZy9kaWFnbm9zdGljIGltYWdpbmcvcGF0aG9sb2d5PC9rZXl3b3JkPjxrZXl3
b3JkPk1hbGU8L2tleXdvcmQ+PGtleXdvcmQ+T3h5Z2VuIEluaGFsYXRpb24gVGhlcmFweTwva2V5
d29yZD48a2V5d29yZD4qUGFuZGVtaWNzPC9rZXl3b3JkPjxrZXl3b3JkPipQbmV1bW9uaWEsIFZp
cmFsL2RpYWdub3Npcy90aGVyYXB5PC9rZXl3b3JkPjxrZXl3b3JkPlJldHJvc3BlY3RpdmUgU3R1
ZGllczwva2V5d29yZD48a2V5d29yZD5Ub21vZ3JhcGh5LCBYLVJheSBDb21wdXRlZDwva2V5d29y
ZD48L2tleXdvcmRzPjxkYXRlcz48eWVhcj4yMDIwPC95ZWFyPjxwdWItZGF0ZXM+PGRhdGU+QXBy
IDI8L2RhdGU+PC9wdWItZGF0ZXM+PC9kYXRlcz48aXNibj4xNTMzLTQ0MDYgKEVsZWN0cm9uaWMp
JiN4RDswMDI4LTQ3OTMgKExpbmtpbmcpPC9pc2JuPjxhY2Nlc3Npb24tbnVtPjMyMTYzNjk3PC9h
Y2Nlc3Npb24tbnVtPjx1cmxzPjxyZWxhdGVkLXVybHM+PHVybD5odHRwczovL3d3dy5uY2JpLm5s
bS5uaWguZ292L3B1Ym1lZC8zMjE2MzY5NzwvdXJsPjwvcmVsYXRlZC11cmxzPjwvdXJscz48Y3Vz
dG9tMj5QTUM3MTIxNjQzPC9jdXN0b20yPjxlbGVjdHJvbmljLXJlc291cmNlLW51bT4xMC4xMDU2
L05FSk1jMjAwMzcxNzwvZWxlY3Ryb25pYy1yZXNvdXJjZS1udW0+PC9yZWNvcmQ+PC9DaXRlPjwv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257D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4AC2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1D2F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B49B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C2CC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3A64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1B17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5EE9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E98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986C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8070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70D7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0ECE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0F4F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7BF84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35D9CF8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2F522F" w14:textId="0E0016B5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PEVuZE5vdGU+PENpdGU+PEF1dGhvcj5IYW48L0F1dGhvcj48WWVhcj4yMDIwPC9ZZWFyPjxSZWNO
dW0+NTc8L1JlY051bT48RGlzcGxheVRleHQ+PHN0eWxlIGZhY2U9InN1cGVyc2NyaXB0Ij42Nzwv
c3R5bGU+PC9EaXNwbGF5VGV4dD48cmVjb3JkPjxyZWMtbnVtYmVyPjU3PC9yZWMtbnVtYmVyPjxm
b3JlaWduLWtleXM+PGtleSBhcHA9IkVOIiBkYi1pZD0iZXd0OXNkZDk5cHhhOXZld3p3YnZ6djUy
eGYyMnJleHNwOTlmIiB0aW1lc3RhbXA9IjE2MDI1NzUyNzgiPjU3PC9rZXk+PC9mb3JlaWduLWtl
eXM+PHJlZi10eXBlIG5hbWU9IkpvdXJuYWwgQXJ0aWNsZSI+MTc8L3JlZi10eXBlPjxjb250cmli
dXRvcnM+PGF1dGhvcnM+PGF1dGhvcj5IYW4sIFIuPC9hdXRob3I+PGF1dGhvcj5IdWFuZywgTC48
L2F1dGhvcj48YXV0aG9yPkppYW5nLCBILjwvYXV0aG9yPjxhdXRob3I+RG9uZywgSi48L2F1dGhv
cj48YXV0aG9yPlBlbmcsIEguPC9hdXRob3I+PGF1dGhvcj5aaGFuZywgRC48L2F1dGhvcj48L2F1
dGhvcnM+PC9jb250cmlidXRvcnM+PGF1dGgtYWRkcmVzcz5EZXBhcnRtZW50IG9mIFJhZGlvbG9n
eSwgV3VoYW4gTm8uIDEgSG9zcGl0YWwsIFpob25nc2hhbiBBdmUgMjE1LCBXdWhhbiwgNDMwMDIy
LCBDaGluYS4mI3hEO0RlcGFydG1lbnQgb2YgUmFkaW9sb2d5LCBUb25namkgSG9zcGl0YWwsIFRv
bmdqaSBNZWRpY2FsIENvbGxlZ2UsIEh1YXpob25nIFVuaXZlcnNpdHkgb2YgU2NpZW5jZSBhbmQg
VGVjaG5vbG9neSwgV3VoYW4sIENoaW5hLjwvYXV0aC1hZGRyZXNzPjx0aXRsZXM+PHRpdGxlPkVh
cmx5IENsaW5pY2FsIGFuZCBDVCBNYW5pZmVzdGF0aW9ucyBvZiBDb3JvbmF2aXJ1cyBEaXNlYXNl
IDIwMTkgKENPVklELTE5KSBQbmV1bW9uaWE8L3RpdGxlPjxzZWNvbmRhcnktdGl0bGU+QUpSIEFt
IEogUm9lbnRnZW5vbDwvc2Vjb25kYXJ5LXRpdGxlPjwvdGl0bGVzPjxwZXJpb2RpY2FsPjxmdWxs
LXRpdGxlPkFKUiBBbSBKIFJvZW50Z2Vub2w8L2Z1bGwtdGl0bGU+PC9wZXJpb2RpY2FsPjxwYWdl
cz4zMzgtMzQzPC9wYWdlcz48dm9sdW1lPjIxNTwvdm9sdW1lPjxudW1iZXI+MjwvbnVtYmVyPjxl
ZGl0aW9uPjIwMjAvMDMvMTg8L2VkaXRpb24+PGtleXdvcmRzPjxrZXl3b3JkPkFkdWx0PC9rZXl3
b3JkPjxrZXl3b3JkPkFnZWQ8L2tleXdvcmQ+PGtleXdvcmQ+QWdlZCwgODAgYW5kIG92ZXI8L2tl
eXdvcmQ+PGtleXdvcmQ+KkJldGFjb3JvbmF2aXJ1czwva2V5d29yZD48a2V5d29yZD5CbG9vZCBD
ZWxsIENvdW50PC9rZXl3b3JkPjxrZXl3b3JkPkMtUmVhY3RpdmUgUHJvdGVpbi9tZXRhYm9saXNt
PC9rZXl3b3JkPjxrZXl3b3JkPkNvcm9uYXZpcnVzIEluZmVjdGlvbnMvYmxvb2QvKmNvbXBsaWNh
dGlvbnMvKmRpYWdub3N0aWMgaW1hZ2luZzwva2V5d29yZD48a2V5d29yZD5GZW1hbGU8L2tleXdv
cmQ+PGtleXdvcmQ+SHVtYW5zPC9rZXl3b3JkPjxrZXl3b3JkPk1hbGU8L2tleXdvcmQ+PGtleXdv
cmQ+TWlkZGxlIEFnZWQ8L2tleXdvcmQ+PGtleXdvcmQ+UGFuZGVtaWNzPC9rZXl3b3JkPjxrZXl3
b3JkPlBuZXVtb25pYSwgVmlyYWwvKmJsb29kL2NvbXBsaWNhdGlvbnMvKmRpYWdub3N0aWMgaW1h
Z2luZy92aXJvbG9neTwva2V5d29yZD48a2V5d29yZD5SZXRyb3NwZWN0aXZlIFN0dWRpZXM8L2tl
eXdvcmQ+PGtleXdvcmQ+VG9tb2dyYXBoeSwgWC1SYXkgQ29tcHV0ZWQ8L2tleXdvcmQ+PGtleXdv
cmQ+WW91bmcgQWR1bHQ8L2tleXdvcmQ+PGtleXdvcmQ+KmNvdmlkLTE5PC9rZXl3b3JkPjxrZXl3
b3JkPipjdDwva2V5d29yZD48a2V5d29yZD4qU0FSUy1Db1YtMjwva2V5d29yZD48a2V5d29yZD4q
Y2xpbmljYWwgbWFuaWZlc3RhdGlvbnM8L2tleXdvcmQ+PGtleXdvcmQ+KmNvcm9uYXZpcnVzPC9r
ZXl3b3JkPjxrZXl3b3JkPipwbmV1bW9uaWE8L2tleXdvcmQ+PC9rZXl3b3Jkcz48ZGF0ZXM+PHll
YXI+MjAyMDwveWVhcj48cHViLWRhdGVzPjxkYXRlPkF1ZzwvZGF0ZT48L3B1Yi1kYXRlcz48L2Rh
dGVzPjxpc2JuPjE1NDYtMzE0MSAoRWxlY3Ryb25pYykmI3hEOzAzNjEtODAzWCAoTGlua2luZyk8
L2lzYm4+PGFjY2Vzc2lvbi1udW0+MzIxODE2NzI8L2FjY2Vzc2lvbi1udW0+PHVybHM+PHJlbGF0
ZWQtdXJscz48dXJsPmh0dHBzOi8vd3d3Lm5jYmkubmxtLm5paC5nb3YvcHVibWVkLzMyMTgxNjcy
PC91cmw+PC9yZWxhdGVkLXVybHM+PC91cmxzPjxlbGVjdHJvbmljLXJlc291cmNlLW51bT4xMC4y
MjE0L0FKUi4yMC4yMjk2MTwvZWxlY3Ryb25pYy1yZXNvdXJjZS1udW0+PC9yZWNvcmQ+PC9DaXRl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PEVuZE5vdGU+PENpdGU+PEF1dGhvcj5IYW48L0F1dGhvcj48WWVhcj4yMDIwPC9ZZWFyPjxSZWNO
dW0+NTc8L1JlY051bT48RGlzcGxheVRleHQ+PHN0eWxlIGZhY2U9InN1cGVyc2NyaXB0Ij42Nzwv
c3R5bGU+PC9EaXNwbGF5VGV4dD48cmVjb3JkPjxyZWMtbnVtYmVyPjU3PC9yZWMtbnVtYmVyPjxm
b3JlaWduLWtleXM+PGtleSBhcHA9IkVOIiBkYi1pZD0iZXd0OXNkZDk5cHhhOXZld3p3YnZ6djUy
eGYyMnJleHNwOTlmIiB0aW1lc3RhbXA9IjE2MDI1NzUyNzgiPjU3PC9rZXk+PC9mb3JlaWduLWtl
eXM+PHJlZi10eXBlIG5hbWU9IkpvdXJuYWwgQXJ0aWNsZSI+MTc8L3JlZi10eXBlPjxjb250cmli
dXRvcnM+PGF1dGhvcnM+PGF1dGhvcj5IYW4sIFIuPC9hdXRob3I+PGF1dGhvcj5IdWFuZywgTC48
L2F1dGhvcj48YXV0aG9yPkppYW5nLCBILjwvYXV0aG9yPjxhdXRob3I+RG9uZywgSi48L2F1dGhv
cj48YXV0aG9yPlBlbmcsIEguPC9hdXRob3I+PGF1dGhvcj5aaGFuZywgRC48L2F1dGhvcj48L2F1
dGhvcnM+PC9jb250cmlidXRvcnM+PGF1dGgtYWRkcmVzcz5EZXBhcnRtZW50IG9mIFJhZGlvbG9n
eSwgV3VoYW4gTm8uIDEgSG9zcGl0YWwsIFpob25nc2hhbiBBdmUgMjE1LCBXdWhhbiwgNDMwMDIy
LCBDaGluYS4mI3hEO0RlcGFydG1lbnQgb2YgUmFkaW9sb2d5LCBUb25namkgSG9zcGl0YWwsIFRv
bmdqaSBNZWRpY2FsIENvbGxlZ2UsIEh1YXpob25nIFVuaXZlcnNpdHkgb2YgU2NpZW5jZSBhbmQg
VGVjaG5vbG9neSwgV3VoYW4sIENoaW5hLjwvYXV0aC1hZGRyZXNzPjx0aXRsZXM+PHRpdGxlPkVh
cmx5IENsaW5pY2FsIGFuZCBDVCBNYW5pZmVzdGF0aW9ucyBvZiBDb3JvbmF2aXJ1cyBEaXNlYXNl
IDIwMTkgKENPVklELTE5KSBQbmV1bW9uaWE8L3RpdGxlPjxzZWNvbmRhcnktdGl0bGU+QUpSIEFt
IEogUm9lbnRnZW5vbDwvc2Vjb25kYXJ5LXRpdGxlPjwvdGl0bGVzPjxwZXJpb2RpY2FsPjxmdWxs
LXRpdGxlPkFKUiBBbSBKIFJvZW50Z2Vub2w8L2Z1bGwtdGl0bGU+PC9wZXJpb2RpY2FsPjxwYWdl
cz4zMzgtMzQzPC9wYWdlcz48dm9sdW1lPjIxNTwvdm9sdW1lPjxudW1iZXI+MjwvbnVtYmVyPjxl
ZGl0aW9uPjIwMjAvMDMvMTg8L2VkaXRpb24+PGtleXdvcmRzPjxrZXl3b3JkPkFkdWx0PC9rZXl3
b3JkPjxrZXl3b3JkPkFnZWQ8L2tleXdvcmQ+PGtleXdvcmQ+QWdlZCwgODAgYW5kIG92ZXI8L2tl
eXdvcmQ+PGtleXdvcmQ+KkJldGFjb3JvbmF2aXJ1czwva2V5d29yZD48a2V5d29yZD5CbG9vZCBD
ZWxsIENvdW50PC9rZXl3b3JkPjxrZXl3b3JkPkMtUmVhY3RpdmUgUHJvdGVpbi9tZXRhYm9saXNt
PC9rZXl3b3JkPjxrZXl3b3JkPkNvcm9uYXZpcnVzIEluZmVjdGlvbnMvYmxvb2QvKmNvbXBsaWNh
dGlvbnMvKmRpYWdub3N0aWMgaW1hZ2luZzwva2V5d29yZD48a2V5d29yZD5GZW1hbGU8L2tleXdv
cmQ+PGtleXdvcmQ+SHVtYW5zPC9rZXl3b3JkPjxrZXl3b3JkPk1hbGU8L2tleXdvcmQ+PGtleXdv
cmQ+TWlkZGxlIEFnZWQ8L2tleXdvcmQ+PGtleXdvcmQ+UGFuZGVtaWNzPC9rZXl3b3JkPjxrZXl3
b3JkPlBuZXVtb25pYSwgVmlyYWwvKmJsb29kL2NvbXBsaWNhdGlvbnMvKmRpYWdub3N0aWMgaW1h
Z2luZy92aXJvbG9neTwva2V5d29yZD48a2V5d29yZD5SZXRyb3NwZWN0aXZlIFN0dWRpZXM8L2tl
eXdvcmQ+PGtleXdvcmQ+VG9tb2dyYXBoeSwgWC1SYXkgQ29tcHV0ZWQ8L2tleXdvcmQ+PGtleXdv
cmQ+WW91bmcgQWR1bHQ8L2tleXdvcmQ+PGtleXdvcmQ+KmNvdmlkLTE5PC9rZXl3b3JkPjxrZXl3
b3JkPipjdDwva2V5d29yZD48a2V5d29yZD4qU0FSUy1Db1YtMjwva2V5d29yZD48a2V5d29yZD4q
Y2xpbmljYWwgbWFuaWZlc3RhdGlvbnM8L2tleXdvcmQ+PGtleXdvcmQ+KmNvcm9uYXZpcnVzPC9r
ZXl3b3JkPjxrZXl3b3JkPipwbmV1bW9uaWE8L2tleXdvcmQ+PC9rZXl3b3Jkcz48ZGF0ZXM+PHll
YXI+MjAyMDwveWVhcj48cHViLWRhdGVzPjxkYXRlPkF1ZzwvZGF0ZT48L3B1Yi1kYXRlcz48L2Rh
dGVzPjxpc2JuPjE1NDYtMzE0MSAoRWxlY3Ryb25pYykmI3hEOzAzNjEtODAzWCAoTGlua2luZyk8
L2lzYm4+PGFjY2Vzc2lvbi1udW0+MzIxODE2NzI8L2FjY2Vzc2lvbi1udW0+PHVybHM+PHJlbGF0
ZWQtdXJscz48dXJsPmh0dHBzOi8vd3d3Lm5jYmkubmxtLm5paC5nb3YvcHVibWVkLzMyMTgxNjcy
PC91cmw+PC9yZWxhdGVkLXVybHM+PC91cmxzPjxlbGVjdHJvbmljLXJlc291cmNlLW51bT4xMC4y
MjE0L0FKUi4yMC4yMjk2MTwvZWxlY3Ryb25pYy1yZXNvdXJjZS1udW0+PC9yZWNvcmQ+PC9DaXRl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70CE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9EE2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72B7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E7CA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513B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5A74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3C7D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A1BC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CDA1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35.2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B8F2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43C9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90FD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4CB1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41C6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6CD2A5" w14:textId="15D118E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E23695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FBEBE5" w14:textId="519A4C6D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PEVuZE5vdGU+PENpdGU+PEF1dGhvcj5LaTwvQXV0aG9yPjxZZWFyPjIwMjA8L1llYXI+PFJlY051
bT41ODwvUmVjTnVtPjxEaXNwbGF5VGV4dD48c3R5bGUgZmFjZT0ic3VwZXJzY3JpcHQiPjY4PC9z
dHlsZT48L0Rpc3BsYXlUZXh0PjxyZWNvcmQ+PHJlYy1udW1iZXI+NTg8L3JlYy1udW1iZXI+PGZv
cmVpZ24ta2V5cz48a2V5IGFwcD0iRU4iIGRiLWlkPSJld3Q5c2RkOTlweGE5dmV3endidnp2NTJ4
ZjIycmV4c3A5OWYiIHRpbWVzdGFtcD0iMTYwMjU3NTM2MCI+NTg8L2tleT48L2ZvcmVpZ24ta2V5
cz48cmVmLXR5cGUgbmFtZT0iSm91cm5hbCBBcnRpY2xlIj4xNzwvcmVmLXR5cGU+PGNvbnRyaWJ1
dG9ycz48YXV0aG9ycz48YXV0aG9yPktpLCBNLjwvYXV0aG9yPjxhdXRob3I+VGFzayBGb3JjZSBm
b3IgLW5DbywgVi48L2F1dGhvcj48L2F1dGhvcnM+PC9jb250cmlidXRvcnM+PGF1dGgtYWRkcmVz
cz5EZXBhcnRtZW50IG9mIENhbmNlciBDb250cm9sIGFuZCBQb3B1bGF0aW9uIEhlYWx0aCwgR3Jh
ZHVhdGUgU2Nob29sIG9mIENhbmNlciBTY2llbmNlIGFuZCBQb2xpY3ksIE5hdGlvbmFsIENhbmNl
ciBDZW50ZXIsIEdveWFuZywgS29yZWEuPC9hdXRoLWFkZHJlc3M+PHRpdGxlcz48dGl0bGU+RXBp
ZGVtaW9sb2dpYyBjaGFyYWN0ZXJpc3RpY3Mgb2YgZWFybHkgY2FzZXMgd2l0aCAyMDE5IG5vdmVs
IGNvcm9uYXZpcnVzICgyMDE5LW5Db1YpIGRpc2Vhc2UgaW4gS29yZWE8L3RpdGxlPjxzZWNvbmRh
cnktdGl0bGU+RXBpZGVtaW9sIEhlYWx0aDwvc2Vjb25kYXJ5LXRpdGxlPjwvdGl0bGVzPjxwZXJp
b2RpY2FsPjxmdWxsLXRpdGxlPkVwaWRlbWlvbCBIZWFsdGg8L2Z1bGwtdGl0bGU+PC9wZXJpb2Rp
Y2FsPjxwYWdlcz5lMjAyMDAwNzwvcGFnZXM+PHZvbHVtZT40Mjwvdm9sdW1lPjxlZGl0aW9uPjIw
MjAvMDIvMTA8L2VkaXRpb24+PGtleXdvcmRzPjxrZXl3b3JkPkFkdWx0PC9rZXl3b3JkPjxrZXl3
b3JkPkFnZWQ8L2tleXdvcmQ+PGtleXdvcmQ+QXN5bXB0b21hdGljIERpc2Vhc2VzPC9rZXl3b3Jk
PjxrZXl3b3JkPkJldGFjb3JvbmF2aXJ1cy9pc29sYXRpb24gJmFtcDsgcHVyaWZpY2F0aW9uL3Bh
dGhvZ2VuaWNpdHk8L2tleXdvcmQ+PGtleXdvcmQ+Q29udGFjdCBUcmFjaW5nPC9rZXl3b3JkPjxr
ZXl3b3JkPkNvcm9uYXZpcnVzIEluZmVjdGlvbnMvZGlhZ25vc2lzLyplcGlkZW1pb2xvZ3k8L2tl
eXdvcmQ+PGtleXdvcmQ+RmFtaWx5IEhlYWx0aDwva2V5d29yZD48a2V5d29yZD5GZW1hbGU8L2tl
eXdvcmQ+PGtleXdvcmQ+SHVtYW5zPC9rZXl3b3JkPjxrZXl3b3JkPkluZmVjdGlvdXMgRGlzZWFz
ZSBJbmN1YmF0aW9uIFBlcmlvZDwva2V5d29yZD48a2V5d29yZD5NYWxlPC9rZXl3b3JkPjxrZXl3
b3JkPk1pZGRsZSBBZ2VkPC9rZXl3b3JkPjxrZXl3b3JkPlBuZXVtb25pYSwgVmlyYWwvZGlhZ25v
c2lzLyplcGlkZW1pb2xvZ3k8L2tleXdvcmQ+PGtleXdvcmQ+UmVwdWJsaWMgb2YgS29yZWEvZXBp
ZGVtaW9sb2d5PC9rZXl3b3JkPjxrZXl3b3JkPllvdW5nIEFkdWx0PC9rZXl3b3JkPjxrZXl3b3Jk
PioyMDE5LW5Db1Y8L2tleXdvcmQ+PGtleXdvcmQ+KkVwaWRlbWlvbG9neTwva2V5d29yZD48a2V5
d29yZD4qSXNvbGF0aW9uPC9rZXl3b3JkPjxrZXl3b3JkPipLb3JlYTwva2V5d29yZD48a2V5d29y
ZD4qT3V0YnJlYWs8L2tleXdvcmQ+PGtleXdvcmQ+KlF1YXJhbnRpbmU8L2tleXdvcmQ+PC9rZXl3
b3Jkcz48ZGF0ZXM+PHllYXI+MjAyMDwveWVhcj48L2RhdGVzPjxpc2JuPjIwOTItNzE5MyAoRWxl
Y3Ryb25pYykmI3hEOzIwOTItNzE5MyAoTGlua2luZyk8L2lzYm4+PGFjY2Vzc2lvbi1udW0+MzIw
MzU0MzE8L2FjY2Vzc2lvbi1udW0+PHVybHM+PHJlbGF0ZWQtdXJscz48dXJsPmh0dHBzOi8vd3d3
Lm5jYmkubmxtLm5paC5nb3YvcHVibWVkLzMyMDM1NDMxPC91cmw+PC9yZWxhdGVkLXVybHM+PC91
cmxzPjxjdXN0b20yPlBNQzcyODU0MjQ8L2N1c3RvbTI+PGVsZWN0cm9uaWMtcmVzb3VyY2UtbnVt
PjEwLjQxNzgvZXBpaC5lMjAyMDAwNzwvZWxlY3Ryb25pYy1yZXNvdXJjZS1udW0+PC9yZWNvcmQ+
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PEVuZE5vdGU+PENpdGU+PEF1dGhvcj5LaTwvQXV0aG9yPjxZZWFyPjIwMjA8L1llYXI+PFJlY051
bT41ODwvUmVjTnVtPjxEaXNwbGF5VGV4dD48c3R5bGUgZmFjZT0ic3VwZXJzY3JpcHQiPjY4PC9z
dHlsZT48L0Rpc3BsYXlUZXh0PjxyZWNvcmQ+PHJlYy1udW1iZXI+NTg8L3JlYy1udW1iZXI+PGZv
cmVpZ24ta2V5cz48a2V5IGFwcD0iRU4iIGRiLWlkPSJld3Q5c2RkOTlweGE5dmV3endidnp2NTJ4
ZjIycmV4c3A5OWYiIHRpbWVzdGFtcD0iMTYwMjU3NTM2MCI+NTg8L2tleT48L2ZvcmVpZ24ta2V5
cz48cmVmLXR5cGUgbmFtZT0iSm91cm5hbCBBcnRpY2xlIj4xNzwvcmVmLXR5cGU+PGNvbnRyaWJ1
dG9ycz48YXV0aG9ycz48YXV0aG9yPktpLCBNLjwvYXV0aG9yPjxhdXRob3I+VGFzayBGb3JjZSBm
b3IgLW5DbywgVi48L2F1dGhvcj48L2F1dGhvcnM+PC9jb250cmlidXRvcnM+PGF1dGgtYWRkcmVz
cz5EZXBhcnRtZW50IG9mIENhbmNlciBDb250cm9sIGFuZCBQb3B1bGF0aW9uIEhlYWx0aCwgR3Jh
ZHVhdGUgU2Nob29sIG9mIENhbmNlciBTY2llbmNlIGFuZCBQb2xpY3ksIE5hdGlvbmFsIENhbmNl
ciBDZW50ZXIsIEdveWFuZywgS29yZWEuPC9hdXRoLWFkZHJlc3M+PHRpdGxlcz48dGl0bGU+RXBp
ZGVtaW9sb2dpYyBjaGFyYWN0ZXJpc3RpY3Mgb2YgZWFybHkgY2FzZXMgd2l0aCAyMDE5IG5vdmVs
IGNvcm9uYXZpcnVzICgyMDE5LW5Db1YpIGRpc2Vhc2UgaW4gS29yZWE8L3RpdGxlPjxzZWNvbmRh
cnktdGl0bGU+RXBpZGVtaW9sIEhlYWx0aDwvc2Vjb25kYXJ5LXRpdGxlPjwvdGl0bGVzPjxwZXJp
b2RpY2FsPjxmdWxsLXRpdGxlPkVwaWRlbWlvbCBIZWFsdGg8L2Z1bGwtdGl0bGU+PC9wZXJpb2Rp
Y2FsPjxwYWdlcz5lMjAyMDAwNzwvcGFnZXM+PHZvbHVtZT40Mjwvdm9sdW1lPjxlZGl0aW9uPjIw
MjAvMDIvMTA8L2VkaXRpb24+PGtleXdvcmRzPjxrZXl3b3JkPkFkdWx0PC9rZXl3b3JkPjxrZXl3
b3JkPkFnZWQ8L2tleXdvcmQ+PGtleXdvcmQ+QXN5bXB0b21hdGljIERpc2Vhc2VzPC9rZXl3b3Jk
PjxrZXl3b3JkPkJldGFjb3JvbmF2aXJ1cy9pc29sYXRpb24gJmFtcDsgcHVyaWZpY2F0aW9uL3Bh
dGhvZ2VuaWNpdHk8L2tleXdvcmQ+PGtleXdvcmQ+Q29udGFjdCBUcmFjaW5nPC9rZXl3b3JkPjxr
ZXl3b3JkPkNvcm9uYXZpcnVzIEluZmVjdGlvbnMvZGlhZ25vc2lzLyplcGlkZW1pb2xvZ3k8L2tl
eXdvcmQ+PGtleXdvcmQ+RmFtaWx5IEhlYWx0aDwva2V5d29yZD48a2V5d29yZD5GZW1hbGU8L2tl
eXdvcmQ+PGtleXdvcmQ+SHVtYW5zPC9rZXl3b3JkPjxrZXl3b3JkPkluZmVjdGlvdXMgRGlzZWFz
ZSBJbmN1YmF0aW9uIFBlcmlvZDwva2V5d29yZD48a2V5d29yZD5NYWxlPC9rZXl3b3JkPjxrZXl3
b3JkPk1pZGRsZSBBZ2VkPC9rZXl3b3JkPjxrZXl3b3JkPlBuZXVtb25pYSwgVmlyYWwvZGlhZ25v
c2lzLyplcGlkZW1pb2xvZ3k8L2tleXdvcmQ+PGtleXdvcmQ+UmVwdWJsaWMgb2YgS29yZWEvZXBp
ZGVtaW9sb2d5PC9rZXl3b3JkPjxrZXl3b3JkPllvdW5nIEFkdWx0PC9rZXl3b3JkPjxrZXl3b3Jk
PioyMDE5LW5Db1Y8L2tleXdvcmQ+PGtleXdvcmQ+KkVwaWRlbWlvbG9neTwva2V5d29yZD48a2V5
d29yZD4qSXNvbGF0aW9uPC9rZXl3b3JkPjxrZXl3b3JkPipLb3JlYTwva2V5d29yZD48a2V5d29y
ZD4qT3V0YnJlYWs8L2tleXdvcmQ+PGtleXdvcmQ+KlF1YXJhbnRpbmU8L2tleXdvcmQ+PC9rZXl3
b3Jkcz48ZGF0ZXM+PHllYXI+MjAyMDwveWVhcj48L2RhdGVzPjxpc2JuPjIwOTItNzE5MyAoRWxl
Y3Ryb25pYykmI3hEOzIwOTItNzE5MyAoTGlua2luZyk8L2lzYm4+PGFjY2Vzc2lvbi1udW0+MzIw
MzU0MzE8L2FjY2Vzc2lvbi1udW0+PHVybHM+PHJlbGF0ZWQtdXJscz48dXJsPmh0dHBzOi8vd3d3
Lm5jYmkubmxtLm5paC5nb3YvcHVibWVkLzMyMDM1NDMxPC91cmw+PC9yZWxhdGVkLXVybHM+PC91
cmxzPjxjdXN0b20yPlBNQzcyODU0MjQ8L2N1c3RvbTI+PGVsZWN0cm9uaWMtcmVzb3VyY2UtbnVt
PjEwLjQxNzgvZXBpaC5lMjAyMDAwNzwvZWxlY3Ryb25pYy1yZXNvdXJjZS1udW0+PC9yZWNvcmQ+
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95BF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E74A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Korea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10DE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40C8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604D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8AE7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CF6B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6609F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98C7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3CC9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FA65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1C33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E928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CE34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B88DC5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fatigue; headache</w:t>
            </w:r>
          </w:p>
        </w:tc>
      </w:tr>
      <w:tr w:rsidR="000E4295" w:rsidRPr="008D2EFC" w14:paraId="03BD029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8D70AC" w14:textId="4510D094" w:rsidR="000E4295" w:rsidRPr="008D2EFC" w:rsidRDefault="000E4295" w:rsidP="00590BD4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PEVuZE5vdGU+PENpdGU+PEF1dGhvcj5DYWk8L0F1dGhvcj48WWVhcj4yMDIwPC9ZZWFyPjxSZWNO
dW0+NTk8L1JlY051bT48RGlzcGxheVRleHQ+PHN0eWxlIGZhY2U9InN1cGVyc2NyaXB0Ij42OTwv
c3R5bGU+PC9EaXNwbGF5VGV4dD48cmVjb3JkPjxyZWMtbnVtYmVyPjU5PC9yZWMtbnVtYmVyPjxm
b3JlaWduLWtleXM+PGtleSBhcHA9IkVOIiBkYi1pZD0iZXd0OXNkZDk5cHhhOXZld3p3YnZ6djUy
eGYyMnJleHNwOTlmIiB0aW1lc3RhbXA9IjE2MDI1NzYyNjYiPjU5PC9rZXk+PC9mb3JlaWduLWtl
eXM+PHJlZi10eXBlIG5hbWU9IkpvdXJuYWwgQXJ0aWNsZSI+MTc8L3JlZi10eXBlPjxjb250cmli
dXRvcnM+PGF1dGhvcnM+PGF1dGhvcj5DYWksIFEuPC9hdXRob3I+PGF1dGhvcj5ZYW5nLCBNLjwv
YXV0aG9yPjxhdXRob3I+TGl1LCBELjwvYXV0aG9yPjxhdXRob3I+Q2hlbiwgSi48L2F1dGhvcj48
YXV0aG9yPlNodSwgRC48L2F1dGhvcj48YXV0aG9yPlhpYSwgSi48L2F1dGhvcj48YXV0aG9yPkxp
YW8sIFguPC9hdXRob3I+PGF1dGhvcj5HdSwgWS48L2F1dGhvcj48YXV0aG9yPkNhaSwgUS48L2F1
dGhvcj48YXV0aG9yPllhbmcsIFkuPC9hdXRob3I+PGF1dGhvcj5TaGVuLCBDLjwvYXV0aG9yPjxh
dXRob3I+TGksIFguPC9hdXRob3I+PGF1dGhvcj5QZW5nLCBMLjwvYXV0aG9yPjxhdXRob3I+SHVh
bmcsIEQuPC9hdXRob3I+PGF1dGhvcj5aaGFuZywgSi48L2F1dGhvcj48YXV0aG9yPlpoYW5nLCBT
LjwvYXV0aG9yPjxhdXRob3I+V2FuZywgRi48L2F1dGhvcj48YXV0aG9yPkxpdSwgSi48L2F1dGhv
cj48YXV0aG9yPkNoZW4sIEwuPC9hdXRob3I+PGF1dGhvcj5DaGVuLCBTLjwvYXV0aG9yPjxhdXRo
b3I+V2FuZywgWi48L2F1dGhvcj48YXV0aG9yPlpoYW5nLCBaLjwvYXV0aG9yPjxhdXRob3I+Q2Fv
LCBSLjwvYXV0aG9yPjxhdXRob3I+WmhvbmcsIFcuPC9hdXRob3I+PGF1dGhvcj5MaXUsIFkuPC9h
dXRob3I+PGF1dGhvcj5MaXUsIEwuPC9hdXRob3I+PC9hdXRob3JzPjwvY29udHJpYnV0b3JzPjxh
dXRoLWFkZHJlc3M+TmF0aW9uYWwgQ2xpbmljYWwgUmVzZWFyY2ggQ2VudGVyIGZvciBJbmZlY3Rp
b3VzIERpc2Vhc2VzLCBUaGUgVGhpcmQgUGVvcGxlJmFwb3M7cyBIb3NwaXRhbCBvZiBTaGVuemhl
biwgVGhlIFNlY29uZCBBZmZpbGlhdGVkIEhvc3BpdGFsIG9mIFNvdXRoZXJuIFVuaXZlcnNpdHkg
b2YgU2NpZW5jZSBhbmQgVGVjaG5vbG9neSwgU2hlbnpoZW4gNTE4MTAwLCBDaGluYS4mI3hEO05h
dGlvbmFsIEVuZ2luZWVyaW5nIFJlc2VhcmNoIENlbnRlciBmb3IgdGhlIEVtZXJnZW5jZSBEcnVn
cywgQmVpamluZyBJbnN0aXR1dGUgb2YgUGhhcm1hY29sb2d5IGFuZCBUb3hpY29sb2d5LCBCZWlq
aW5nIDEwMDg1MCwgQ2hpbmEuPC9hdXRoLWFkZHJlc3M+PHRpdGxlcz48dGl0bGU+RXhwZXJpbWVu
dGFsIFRyZWF0bWVudCB3aXRoIEZhdmlwaXJhdmlyIGZvciBDT1ZJRC0xOTogQW4gT3Blbi1MYWJl
bCBDb250cm9sIFN0dWR5PC90aXRsZT48c2Vjb25kYXJ5LXRpdGxlPkVuZ2luZWVyaW5nIChCZWlq
aW5nKTwvc2Vjb25kYXJ5LXRpdGxlPjwvdGl0bGVzPjxwZXJpb2RpY2FsPjxmdWxsLXRpdGxlPkVu
Z2luZWVyaW5nIChCZWlqaW5nKTwvZnVsbC10aXRsZT48L3BlcmlvZGljYWw+PGVkaXRpb24+MjAy
MC8wNC8zMDwvZWRpdGlvbj48a2V5d29yZHM+PGtleXdvcmQ+QW50aXZpcmFsIHRoZXJhcHk8L2tl
eXdvcmQ+PGtleXdvcmQ+Q292aWQtMTk8L2tleXdvcmQ+PGtleXdvcmQ+RmF2aXBpcmF2aXI8L2tl
eXdvcmQ+PGtleXdvcmQ+T3Blbi1sYWJlbCBub25yYW5kb21pemVkIGNvbnRyb2wgc3R1ZHk8L2tl
eXdvcmQ+PGtleXdvcmQ+U0FSUy1Db1YtMjwva2V5d29yZD48L2tleXdvcmRzPjxkYXRlcz48eWVh
cj4yMDIwPC95ZWFyPjxwdWItZGF0ZXM+PGRhdGU+TWFyIDE4PC9kYXRlPjwvcHViLWRhdGVzPjwv
ZGF0ZXM+PGlzYm4+MjA5NS04MDk5IChQcmludCkmI3hEOzIwOTUtODA5OSAoTGlua2luZyk8L2lz
Ym4+PGFjY2Vzc2lvbi1udW0+MzIzNDY0OTE8L2FjY2Vzc2lvbi1udW0+PHVybHM+PHJlbGF0ZWQt
dXJscz48dXJsPmh0dHBzOi8vd3d3Lm5jYmkubmxtLm5paC5nb3YvcHVibWVkLzMyMzQ2NDkxPC91
cmw+PC9yZWxhdGVkLXVybHM+PC91cmxzPjxjdXN0b20yPlBNQzcxODU3OTU8L2N1c3RvbTI+PGVs
ZWN0cm9uaWMtcmVzb3VyY2UtbnVtPjEwLjEwMTYvai5lbmcuMjAyMC4wMy4wMDc8L2VsZWN0cm9u
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PEVuZE5vdGU+PENpdGU+PEF1dGhvcj5DYWk8L0F1dGhvcj48WWVhcj4yMDIwPC9ZZWFyPjxSZWNO
dW0+NTk8L1JlY051bT48RGlzcGxheVRleHQ+PHN0eWxlIGZhY2U9InN1cGVyc2NyaXB0Ij42OTwv
c3R5bGU+PC9EaXNwbGF5VGV4dD48cmVjb3JkPjxyZWMtbnVtYmVyPjU5PC9yZWMtbnVtYmVyPjxm
b3JlaWduLWtleXM+PGtleSBhcHA9IkVOIiBkYi1pZD0iZXd0OXNkZDk5cHhhOXZld3p3YnZ6djUy
eGYyMnJleHNwOTlmIiB0aW1lc3RhbXA9IjE2MDI1NzYyNjYiPjU5PC9rZXk+PC9mb3JlaWduLWtl
eXM+PHJlZi10eXBlIG5hbWU9IkpvdXJuYWwgQXJ0aWNsZSI+MTc8L3JlZi10eXBlPjxjb250cmli
dXRvcnM+PGF1dGhvcnM+PGF1dGhvcj5DYWksIFEuPC9hdXRob3I+PGF1dGhvcj5ZYW5nLCBNLjwv
YXV0aG9yPjxhdXRob3I+TGl1LCBELjwvYXV0aG9yPjxhdXRob3I+Q2hlbiwgSi48L2F1dGhvcj48
YXV0aG9yPlNodSwgRC48L2F1dGhvcj48YXV0aG9yPlhpYSwgSi48L2F1dGhvcj48YXV0aG9yPkxp
YW8sIFguPC9hdXRob3I+PGF1dGhvcj5HdSwgWS48L2F1dGhvcj48YXV0aG9yPkNhaSwgUS48L2F1
dGhvcj48YXV0aG9yPllhbmcsIFkuPC9hdXRob3I+PGF1dGhvcj5TaGVuLCBDLjwvYXV0aG9yPjxh
dXRob3I+TGksIFguPC9hdXRob3I+PGF1dGhvcj5QZW5nLCBMLjwvYXV0aG9yPjxhdXRob3I+SHVh
bmcsIEQuPC9hdXRob3I+PGF1dGhvcj5aaGFuZywgSi48L2F1dGhvcj48YXV0aG9yPlpoYW5nLCBT
LjwvYXV0aG9yPjxhdXRob3I+V2FuZywgRi48L2F1dGhvcj48YXV0aG9yPkxpdSwgSi48L2F1dGhv
cj48YXV0aG9yPkNoZW4sIEwuPC9hdXRob3I+PGF1dGhvcj5DaGVuLCBTLjwvYXV0aG9yPjxhdXRo
b3I+V2FuZywgWi48L2F1dGhvcj48YXV0aG9yPlpoYW5nLCBaLjwvYXV0aG9yPjxhdXRob3I+Q2Fv
LCBSLjwvYXV0aG9yPjxhdXRob3I+WmhvbmcsIFcuPC9hdXRob3I+PGF1dGhvcj5MaXUsIFkuPC9h
dXRob3I+PGF1dGhvcj5MaXUsIEwuPC9hdXRob3I+PC9hdXRob3JzPjwvY29udHJpYnV0b3JzPjxh
dXRoLWFkZHJlc3M+TmF0aW9uYWwgQ2xpbmljYWwgUmVzZWFyY2ggQ2VudGVyIGZvciBJbmZlY3Rp
b3VzIERpc2Vhc2VzLCBUaGUgVGhpcmQgUGVvcGxlJmFwb3M7cyBIb3NwaXRhbCBvZiBTaGVuemhl
biwgVGhlIFNlY29uZCBBZmZpbGlhdGVkIEhvc3BpdGFsIG9mIFNvdXRoZXJuIFVuaXZlcnNpdHkg
b2YgU2NpZW5jZSBhbmQgVGVjaG5vbG9neSwgU2hlbnpoZW4gNTE4MTAwLCBDaGluYS4mI3hEO05h
dGlvbmFsIEVuZ2luZWVyaW5nIFJlc2VhcmNoIENlbnRlciBmb3IgdGhlIEVtZXJnZW5jZSBEcnVn
cywgQmVpamluZyBJbnN0aXR1dGUgb2YgUGhhcm1hY29sb2d5IGFuZCBUb3hpY29sb2d5LCBCZWlq
aW5nIDEwMDg1MCwgQ2hpbmEuPC9hdXRoLWFkZHJlc3M+PHRpdGxlcz48dGl0bGU+RXhwZXJpbWVu
dGFsIFRyZWF0bWVudCB3aXRoIEZhdmlwaXJhdmlyIGZvciBDT1ZJRC0xOTogQW4gT3Blbi1MYWJl
bCBDb250cm9sIFN0dWR5PC90aXRsZT48c2Vjb25kYXJ5LXRpdGxlPkVuZ2luZWVyaW5nIChCZWlq
aW5nKTwvc2Vjb25kYXJ5LXRpdGxlPjwvdGl0bGVzPjxwZXJpb2RpY2FsPjxmdWxsLXRpdGxlPkVu
Z2luZWVyaW5nIChCZWlqaW5nKTwvZnVsbC10aXRsZT48L3BlcmlvZGljYWw+PGVkaXRpb24+MjAy
MC8wNC8zMDwvZWRpdGlvbj48a2V5d29yZHM+PGtleXdvcmQ+QW50aXZpcmFsIHRoZXJhcHk8L2tl
eXdvcmQ+PGtleXdvcmQ+Q292aWQtMTk8L2tleXdvcmQ+PGtleXdvcmQ+RmF2aXBpcmF2aXI8L2tl
eXdvcmQ+PGtleXdvcmQ+T3Blbi1sYWJlbCBub25yYW5kb21pemVkIGNvbnRyb2wgc3R1ZHk8L2tl
eXdvcmQ+PGtleXdvcmQ+U0FSUy1Db1YtMjwva2V5d29yZD48L2tleXdvcmRzPjxkYXRlcz48eWVh
cj4yMDIwPC95ZWFyPjxwdWItZGF0ZXM+PGRhdGU+TWFyIDE4PC9kYXRlPjwvcHViLWRhdGVzPjwv
ZGF0ZXM+PGlzYm4+MjA5NS04MDk5IChQcmludCkmI3hEOzIwOTUtODA5OSAoTGlua2luZyk8L2lz
Ym4+PGFjY2Vzc2lvbi1udW0+MzIzNDY0OTE8L2FjY2Vzc2lvbi1udW0+PHVybHM+PHJlbGF0ZWQt
dXJscz48dXJsPmh0dHBzOi8vd3d3Lm5jYmkubmxtLm5paC5nb3YvcHVibWVkLzMyMzQ2NDkxPC91
cmw+PC9yZWxhdGVkLXVybHM+PC91cmxzPjxjdXN0b20yPlBNQzcxODU3OTU8L2N1c3RvbTI+PGVs
ZWN0cm9uaWMtcmVzb3VyY2UtbnVtPjEwLjEwMTYvai5lbmcuMjAyMC4wMy4wMDc8L2VsZWN0cm9u
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590BD4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69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283B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73B6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253F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104C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4209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7551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D678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DC85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F5BC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4386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98CA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A665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A27C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8128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FC8667" w14:textId="7A4A54A8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A96A4C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187D20" w14:textId="2517ACE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PEVuZE5vdGU+PENpdGU+PEF1dGhvcj5IZTwvQXV0aG9yPjxZZWFyPjIwMjA8L1llYXI+PFJlY051
bT4xNjc8L1JlY051bT48RGlzcGxheVRleHQ+PHN0eWxlIGZhY2U9InN1cGVyc2NyaXB0Ij43MDwv
c3R5bGU+PC9EaXNwbGF5VGV4dD48cmVjb3JkPjxyZWMtbnVtYmVyPjE2NzwvcmVjLW51bWJlcj48
Zm9yZWlnbi1rZXlzPjxrZXkgYXBwPSJFTiIgZGItaWQ9ImV3dDlzZGQ5OXB4YTl2ZXd6d2J2enY1
MnhmMjJyZXhzcDk5ZiIgdGltZXN0YW1wPSIxNjAyODEwMzE2Ij4xNjc8L2tleT48L2ZvcmVpZ24t
a2V5cz48cmVmLXR5cGUgbmFtZT0iSm91cm5hbCBBcnRpY2xlIj4xNzwvcmVmLXR5cGU+PGNvbnRy
aWJ1dG9ycz48YXV0aG9ycz48YXV0aG9yPkhlLCBYLiBXLjwvYXV0aG9yPjxhdXRob3I+TGFpLCBK
LiBTLjwvYXV0aG9yPjxhdXRob3I+Q2hlbmcsIEouPC9hdXRob3I+PGF1dGhvcj5XYW5nLCBNLiBX
LjwvYXV0aG9yPjxhdXRob3I+TGl1LCBZLiBKLjwvYXV0aG9yPjxhdXRob3I+WGlhbywgWi4gQy48
L2F1dGhvcj48YXV0aG9yPlh1LCBDLjwvYXV0aG9yPjxhdXRob3I+TGksIFMuIFMuPC9hdXRob3I+
PGF1dGhvcj5aZW5nLCBILiBTLjwvYXV0aG9yPjwvYXV0aG9ycz48L2NvbnRyaWJ1dG9ycz48YXV0
aC1hZGRyZXNzPkRlcGFydG1lbnQgb2YgQ2FyZGlvbG9neSwgVG9uZ2ppIEhvc3BpdGFsIEFmZmls
aWF0ZWQgdG8gVG9uZ2ppIE1lZGljYWwgQ29sbGVnZSwgSHVhemhvbmcgVW5pdmVyc2l0eSBvZiBT
Y2llbmNlIGFuZCBUZWNobm9sb2d5LCBXdWhhbiA0MzAwMzAsIENoaW5hLiYjeEQ7RGVwYXJ0bWVu
dCBvZiBFbWVyZ2VuY3ksVG9uZ2ppIEhvc3BpdGFsIEFmZmlsaWF0ZWQgdG8gVG9uZ2ppIE1lZGlj
YWwgQ29sbGVnZSwgSHVhemhvbmcgVW5pdmVyc2l0eSBvZiBTY2llbmNlIGFuZCBUZWNobm9sb2d5
LCBXdWhhbiA0MzAwMzAsIENoaW5hLjwvYXV0aC1hZGRyZXNzPjx0aXRsZXM+PHRpdGxlPltJbXBh
Y3Qgb2YgY29tcGxpY2F0ZWQgbXlvY2FyZGlhbCBpbmp1cnkgb24gdGhlIGNsaW5pY2FsIG91dGNv
bWUgb2Ygc2V2ZXJlIG9yIGNyaXRpY2FsbHkgaWxsIENPVklELTE5IHBhdGllbnRzXTwvdGl0bGU+
PHNlY29uZGFyeS10aXRsZT5aaG9uZ2h1YSBYaW4gWHVlIEd1YW4gQmluZyBaYSBaaGk8L3NlY29u
ZGFyeS10aXRsZT48L3RpdGxlcz48cGVyaW9kaWNhbD48ZnVsbC10aXRsZT5aaG9uZ2h1YSBYaW4g
WHVlIEd1YW4gQmluZyBaYSBaaGk8L2Z1bGwtdGl0bGU+PC9wZXJpb2RpY2FsPjxwYWdlcz40NTYt
NDYwPC9wYWdlcz48dm9sdW1lPjQ4PC92b2x1bWU+PG51bWJlcj42PC9udW1iZXI+PGVkaXRpb24+
MjAyMC8wMy8xNzwvZWRpdGlvbj48a2V5d29yZHM+PGtleXdvcmQ+QWdlZDwva2V5d29yZD48a2V5
d29yZD4qQmV0YWNvcm9uYXZpcnVzPC9rZXl3b3JkPjxrZXl3b3JkPipDb3JvbmF2aXJ1cyBJbmZl
Y3Rpb25zL2NvbXBsaWNhdGlvbnM8L2tleXdvcmQ+PGtleXdvcmQ+KkNyaXRpY2FsIElsbG5lc3M8
L2tleXdvcmQ+PGtleXdvcmQ+KkhlYXJ0IEluanVyaWVzPC9rZXl3b3JkPjxrZXl3b3JkPkh1bWFu
czwva2V5d29yZD48a2V5d29yZD5NaWRkbGUgQWdlZDwva2V5d29yZD48a2V5d29yZD4qUGFuZGVt
aWNzPC9rZXl3b3JkPjxrZXl3b3JkPipQbmV1bW9uaWEsIFZpcmFsL2NvbXBsaWNhdGlvbnM8L2tl
eXdvcmQ+PGtleXdvcmQ+UmV0cm9zcGVjdGl2ZSBTdHVkaWVzPC9rZXl3b3JkPjxrZXl3b3JkPkNv
dmlkLTE5PC9rZXl3b3JkPjxrZXl3b3JkPk15b2NhcmRpYWwgaW5qdXJ5PC9rZXl3b3JkPjxrZXl3
b3JkPlRyb3BvbmluPC9rZXl3b3JkPjwva2V5d29yZHM+PGRhdGVzPjx5ZWFyPjIwMjA8L3llYXI+
PHB1Yi1kYXRlcz48ZGF0ZT5KdW4gMjQ8L2RhdGU+PC9wdWItZGF0ZXM+PC9kYXRlcz48aXNibj4w
MjUzLTM3NTggKFByaW50KSYjeEQ7MDI1My0zNzU4IChMaW5raW5nKTwvaXNibj48YWNjZXNzaW9u
LW51bT4zMjE3MTE5MDwvYWNjZXNzaW9uLW51bT48dXJscz48cmVsYXRlZC11cmxzPjx1cmw+aHR0
cHM6Ly93d3cubmNiaS5ubG0ubmloLmdvdi9wdWJtZWQvMzIxNzExOTA8L3VybD48L3JlbGF0ZWQt
dXJscz48L3VybHM+PGVsZWN0cm9uaWMtcmVzb3VyY2UtbnVtPjEwLjM3NjAvY21hLmouY24xMTIx
NDgtMjAyMDAyMjgtMDAxMzc8L2VsZWN0cm9uaWMtcmVzb3VyY2UtbnVtPjwvcmVjb3JkPjwvQ2l0
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PEVuZE5vdGU+PENpdGU+PEF1dGhvcj5IZTwvQXV0aG9yPjxZZWFyPjIwMjA8L1llYXI+PFJlY051
bT4xNjc8L1JlY051bT48RGlzcGxheVRleHQ+PHN0eWxlIGZhY2U9InN1cGVyc2NyaXB0Ij43MDwv
c3R5bGU+PC9EaXNwbGF5VGV4dD48cmVjb3JkPjxyZWMtbnVtYmVyPjE2NzwvcmVjLW51bWJlcj48
Zm9yZWlnbi1rZXlzPjxrZXkgYXBwPSJFTiIgZGItaWQ9ImV3dDlzZGQ5OXB4YTl2ZXd6d2J2enY1
MnhmMjJyZXhzcDk5ZiIgdGltZXN0YW1wPSIxNjAyODEwMzE2Ij4xNjc8L2tleT48L2ZvcmVpZ24t
a2V5cz48cmVmLXR5cGUgbmFtZT0iSm91cm5hbCBBcnRpY2xlIj4xNzwvcmVmLXR5cGU+PGNvbnRy
aWJ1dG9ycz48YXV0aG9ycz48YXV0aG9yPkhlLCBYLiBXLjwvYXV0aG9yPjxhdXRob3I+TGFpLCBK
LiBTLjwvYXV0aG9yPjxhdXRob3I+Q2hlbmcsIEouPC9hdXRob3I+PGF1dGhvcj5XYW5nLCBNLiBX
LjwvYXV0aG9yPjxhdXRob3I+TGl1LCBZLiBKLjwvYXV0aG9yPjxhdXRob3I+WGlhbywgWi4gQy48
L2F1dGhvcj48YXV0aG9yPlh1LCBDLjwvYXV0aG9yPjxhdXRob3I+TGksIFMuIFMuPC9hdXRob3I+
PGF1dGhvcj5aZW5nLCBILiBTLjwvYXV0aG9yPjwvYXV0aG9ycz48L2NvbnRyaWJ1dG9ycz48YXV0
aC1hZGRyZXNzPkRlcGFydG1lbnQgb2YgQ2FyZGlvbG9neSwgVG9uZ2ppIEhvc3BpdGFsIEFmZmls
aWF0ZWQgdG8gVG9uZ2ppIE1lZGljYWwgQ29sbGVnZSwgSHVhemhvbmcgVW5pdmVyc2l0eSBvZiBT
Y2llbmNlIGFuZCBUZWNobm9sb2d5LCBXdWhhbiA0MzAwMzAsIENoaW5hLiYjeEQ7RGVwYXJ0bWVu
dCBvZiBFbWVyZ2VuY3ksVG9uZ2ppIEhvc3BpdGFsIEFmZmlsaWF0ZWQgdG8gVG9uZ2ppIE1lZGlj
YWwgQ29sbGVnZSwgSHVhemhvbmcgVW5pdmVyc2l0eSBvZiBTY2llbmNlIGFuZCBUZWNobm9sb2d5
LCBXdWhhbiA0MzAwMzAsIENoaW5hLjwvYXV0aC1hZGRyZXNzPjx0aXRsZXM+PHRpdGxlPltJbXBh
Y3Qgb2YgY29tcGxpY2F0ZWQgbXlvY2FyZGlhbCBpbmp1cnkgb24gdGhlIGNsaW5pY2FsIG91dGNv
bWUgb2Ygc2V2ZXJlIG9yIGNyaXRpY2FsbHkgaWxsIENPVklELTE5IHBhdGllbnRzXTwvdGl0bGU+
PHNlY29uZGFyeS10aXRsZT5aaG9uZ2h1YSBYaW4gWHVlIEd1YW4gQmluZyBaYSBaaGk8L3NlY29u
ZGFyeS10aXRsZT48L3RpdGxlcz48cGVyaW9kaWNhbD48ZnVsbC10aXRsZT5aaG9uZ2h1YSBYaW4g
WHVlIEd1YW4gQmluZyBaYSBaaGk8L2Z1bGwtdGl0bGU+PC9wZXJpb2RpY2FsPjxwYWdlcz40NTYt
NDYwPC9wYWdlcz48dm9sdW1lPjQ4PC92b2x1bWU+PG51bWJlcj42PC9udW1iZXI+PGVkaXRpb24+
MjAyMC8wMy8xNzwvZWRpdGlvbj48a2V5d29yZHM+PGtleXdvcmQ+QWdlZDwva2V5d29yZD48a2V5
d29yZD4qQmV0YWNvcm9uYXZpcnVzPC9rZXl3b3JkPjxrZXl3b3JkPipDb3JvbmF2aXJ1cyBJbmZl
Y3Rpb25zL2NvbXBsaWNhdGlvbnM8L2tleXdvcmQ+PGtleXdvcmQ+KkNyaXRpY2FsIElsbG5lc3M8
L2tleXdvcmQ+PGtleXdvcmQ+KkhlYXJ0IEluanVyaWVzPC9rZXl3b3JkPjxrZXl3b3JkPkh1bWFu
czwva2V5d29yZD48a2V5d29yZD5NaWRkbGUgQWdlZDwva2V5d29yZD48a2V5d29yZD4qUGFuZGVt
aWNzPC9rZXl3b3JkPjxrZXl3b3JkPipQbmV1bW9uaWEsIFZpcmFsL2NvbXBsaWNhdGlvbnM8L2tl
eXdvcmQ+PGtleXdvcmQ+UmV0cm9zcGVjdGl2ZSBTdHVkaWVzPC9rZXl3b3JkPjxrZXl3b3JkPkNv
dmlkLTE5PC9rZXl3b3JkPjxrZXl3b3JkPk15b2NhcmRpYWwgaW5qdXJ5PC9rZXl3b3JkPjxrZXl3
b3JkPlRyb3BvbmluPC9rZXl3b3JkPjwva2V5d29yZHM+PGRhdGVzPjx5ZWFyPjIwMjA8L3llYXI+
PHB1Yi1kYXRlcz48ZGF0ZT5KdW4gMjQ8L2RhdGU+PC9wdWItZGF0ZXM+PC9kYXRlcz48aXNibj4w
MjUzLTM3NTggKFByaW50KSYjeEQ7MDI1My0zNzU4IChMaW5raW5nKTwvaXNibj48YWNjZXNzaW9u
LW51bT4zMjE3MTE5MDwvYWNjZXNzaW9uLW51bT48dXJscz48cmVsYXRlZC11cmxzPjx1cmw+aHR0
cHM6Ly93d3cubmNiaS5ubG0ubmloLmdvdi9wdWJtZWQvMzIxNzExOTA8L3VybD48L3JlbGF0ZWQt
dXJscz48L3VybHM+PGVsZWN0cm9uaWMtcmVzb3VyY2UtbnVtPjEwLjM3NjAvY21hLmouY24xMTIx
NDgtMjAyMDAyMjgtMDAxMzc8L2VsZWN0cm9uaWMtcmVzb3VyY2UtbnVtPjwvcmVjb3JkPjwvQ2l0
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84DF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72EE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34C2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0ECB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B425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FCD3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3F80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2DDB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579A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D1E0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14.8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A16C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BFCF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788F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3.7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3575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FC92BF" w14:textId="30B4D722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5B4384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3CDFCE" w14:textId="2FA51772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&lt;EndNote&gt;&lt;Cite&gt;&lt;Author&gt;Zhu&lt;/Author&gt;&lt;Year&gt;2020&lt;/Year&gt;&lt;RecNum&gt;60&lt;/RecNum&gt;&lt;DisplayText&gt;&lt;style face="superscript"&gt;71&lt;/style&gt;&lt;/DisplayText&gt;&lt;record&gt;&lt;rec-number&gt;60&lt;/rec-number&gt;&lt;foreign-keys&gt;&lt;key app="EN" db-id="ewt9sdd99pxa9vewzwbvzv52xf22rexsp99f" timestamp="1602576320"&gt;60&lt;/key&gt;&lt;/foreign-keys&gt;&lt;ref-type name="Journal Article"&gt;17&lt;/ref-type&gt;&lt;contributors&gt;&lt;authors&gt;&lt;author&gt;Zhu, W.&lt;/author&gt;&lt;author&gt;Xie, K.&lt;/author&gt;&lt;author&gt;Lu, H.&lt;/author&gt;&lt;author&gt;Xu, L.&lt;/author&gt;&lt;author&gt;Zhou, S.&lt;/author&gt;&lt;author&gt;Fang, S.&lt;/author&gt;&lt;/authors&gt;&lt;/contributors&gt;&lt;auth-address&gt;Department of Emergency, The First Affiliated Hospital of University of Science and Technology of China, Hefei, China.&amp;#xD;Department of Emergency, Affiliated Anhui Provincial Hospital of Anhui Medical University, Hefei, China.&amp;#xD;Department of Nursing, The First Affiliated Hospital of University of Science and Technology of China, Hefei, China.&amp;#xD;Department of ICU, The First Affiliated Hospital of University of Science and Technology of China, Hefei, China.&lt;/auth-address&gt;&lt;titles&gt;&lt;title&gt;Initial clinical features of suspected coronavirus disease 2019 in two emergency departments outside of Hubei, China&lt;/title&gt;&lt;secondary-title&gt;J Med Virol&lt;/secondary-title&gt;&lt;/titles&gt;&lt;periodical&gt;&lt;full-title&gt;J Med Virol&lt;/full-title&gt;&lt;/periodical&gt;&lt;edition&gt;2020/03/14&lt;/edition&gt;&lt;keywords&gt;&lt;keyword&gt;coronavirus&lt;/keyword&gt;&lt;keyword&gt;epidemiology&lt;/keyword&gt;&lt;keyword&gt;infection&lt;/keyword&gt;&lt;keyword&gt;virus classification&lt;/keyword&gt;&lt;/keywords&gt;&lt;dates&gt;&lt;year&gt;2020&lt;/year&gt;&lt;pub-dates&gt;&lt;date&gt;Mar 13&lt;/date&gt;&lt;/pub-dates&gt;&lt;/dates&gt;&lt;isbn&gt;1096-9071 (Electronic)&amp;#xD;0146-6615 (Linking)&lt;/isbn&gt;&lt;accession-num&gt;32167181&lt;/accession-num&gt;&lt;urls&gt;&lt;related-urls&gt;&lt;url&gt;https://www.ncbi.nlm.nih.gov/pubmed/32167181&lt;/url&gt;&lt;/related-urls&gt;&lt;/urls&gt;&lt;custom2&gt;PMC7228360&lt;/custom2&gt;&lt;electronic-resource-num&gt;10.1002/jmv.25763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62B6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FD76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BAAC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731F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973E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3C34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535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C34D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7C9D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A44C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1EA5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68.8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C697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31.3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C1C3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18.8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6EBE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87CC44" w14:textId="40A22BF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BF96B1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E0B585" w14:textId="75BFDA64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Pung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PEVuZE5vdGU+PENpdGU+PEF1dGhvcj5QdW5nPC9BdXRob3I+PFllYXI+MjAyMDwvWWVhcj48UmVj
TnVtPjYxPC9SZWNOdW0+PERpc3BsYXlUZXh0PjxzdHlsZSBmYWNlPSJzdXBlcnNjcmlwdCI+NzI8
L3N0eWxlPjwvRGlzcGxheVRleHQ+PHJlY29yZD48cmVjLW51bWJlcj42MTwvcmVjLW51bWJlcj48
Zm9yZWlnbi1rZXlzPjxrZXkgYXBwPSJFTiIgZGItaWQ9ImV3dDlzZGQ5OXB4YTl2ZXd6d2J2enY1
MnhmMjJyZXhzcDk5ZiIgdGltZXN0YW1wPSIxNjAyNTc2Mzc0Ij42MTwva2V5PjwvZm9yZWlnbi1r
ZXlzPjxyZWYtdHlwZSBuYW1lPSJKb3VybmFsIEFydGljbGUiPjE3PC9yZWYtdHlwZT48Y29udHJp
YnV0b3JzPjxhdXRob3JzPjxhdXRob3I+UHVuZywgUi48L2F1dGhvcj48YXV0aG9yPkNoaWV3LCBD
LiBKLjwvYXV0aG9yPjxhdXRob3I+WW91bmcsIEIuIEUuPC9hdXRob3I+PGF1dGhvcj5DaGluLCBT
LjwvYXV0aG9yPjxhdXRob3I+Q2hlbiwgTS4gSS48L2F1dGhvcj48YXV0aG9yPkNsYXBoYW0sIEgu
IEUuPC9hdXRob3I+PGF1dGhvcj5Db29rLCBBLiBSLjwvYXV0aG9yPjxhdXRob3I+TWF1cmVyLVN0
cm9oLCBTLjwvYXV0aG9yPjxhdXRob3I+VG9oLCBNcGhzPC9hdXRob3I+PGF1dGhvcj5Qb2gsIEMu
PC9hdXRob3I+PGF1dGhvcj5Mb3csIE0uPC9hdXRob3I+PGF1dGhvcj5MdW0sIEouPC9hdXRob3I+
PGF1dGhvcj5Lb2gsIFYuIFQuIEouPC9hdXRob3I+PGF1dGhvcj5NYWssIFQuIE0uPC9hdXRob3I+
PGF1dGhvcj5DdWksIEwuPC9hdXRob3I+PGF1dGhvcj5MaW4sIFJ2dHA8L2F1dGhvcj48YXV0aG9y
PkhlbmcsIEQuPC9hdXRob3I+PGF1dGhvcj5MZW8sIFkuIFMuPC9hdXRob3I+PGF1dGhvcj5MeWUs
IEQuIEMuPC9hdXRob3I+PGF1dGhvcj5MZWUsIFYuIEouIE0uPC9hdXRob3I+PGF1dGhvcj5TaW5n
YXBvcmUgTm92ZWwgQ29yb25hdmlydXMgT3V0YnJlYWsgUmVzZWFyY2gsIFRlYW08L2F1dGhvcj48
L2F1dGhvcnM+PC9jb250cmlidXRvcnM+PGF1dGgtYWRkcmVzcz5NaW5pc3RyeSBvZiBIZWFsdGgs
IFNpbmdhcG9yZS4mI3hEO05hdGlvbmFsIENlbnRyZSBmb3IgSW5mZWN0aW91cyBEaXNlYXNlcywg
U2luZ2Fwb3JlOyBUYW4gVG9jayBTZW5nIEhvc3BpdGFsLCBTaW5nYXBvcmU7IExlZSBLb25nIENo
aWFuIFNjaG9vbCBvZiBNZWRpY2luZSwgU2luZ2Fwb3JlLiBFbGVjdHJvbmljIGFkZHJlc3M6IGJh
cm5hYnlfeW91bmdAbmNpZC5zZy4mI3hEO05hdGlvbmFsIENlbnRyZSBmb3IgSW5mZWN0aW91cyBE
aXNlYXNlcywgU2luZ2Fwb3JlOyBTYXcgU3dlZSBIb2NrIFNjaG9vbCBvZiBQdWJsaWMgSGVhbHRo
LCBTaW5nYXBvcmUuJiN4RDtTYXcgU3dlZSBIb2NrIFNjaG9vbCBvZiBQdWJsaWMgSGVhbHRoLCBT
aW5nYXBvcmU7IE5hdGlvbmFsIFVuaXZlcnNpdHkgb2YgU2luZ2Fwb3JlIGFuZCBOYXRpb25hbCBV
bml2ZXJzaXR5IEhlYWx0aCBTeXN0ZW0sIFNpbmdhcG9yZS4mI3hEO0Jpb2luZm9ybWF0aWNzIElu
c3RpdHV0ZSwgQWdlbmN5IGZvciBTY2llbmNlLCBUZWNobm9sb2d5IGFuZCBSZXNlYXJjaCwgU2lu
Z2Fwb3JlOyBEZXBhcnRtZW50IG9mIEJpb2xvZ2ljYWwgU2NpZW5jZXMsIE5hdGlvbmFsIFVuaXZl
cnNpdHkgb2YgU2luZ2Fwb3JlLCBTaW5nYXBvcmU7IE5hdGlvbmFsIFB1YmxpYyBIZWFsdGggTGFi
b3JhdG9yeSwgTmF0aW9uYWwgQ2VudHJlIGZvciBJbmZlY3Rpb3VzIERpc2Vhc2VzLCBTaW5nYXBv
cmUuJiN4RDtOYXRpb25hbCBQdWJsaWMgSGVhbHRoIGFuZCBFcGlkZW1pb2xvZ3kgVW5pdCwgTmF0
aW9uYWwgQ2VudHJlIGZvciBJbmZlY3Rpb3VzIERpc2Vhc2VzLCBTaW5nYXBvcmUuJiN4RDtOYXRp
b25hbCBQdWJsaWMgSGVhbHRoIExhYm9yYXRvcnksIE5hdGlvbmFsIENlbnRyZSBmb3IgSW5mZWN0
aW91cyBEaXNlYXNlcywgU2luZ2Fwb3JlLiYjeEQ7TmF0aW9uYWwgQ2VudHJlIGZvciBJbmZlY3Rp
b3VzIERpc2Vhc2VzLCBTaW5nYXBvcmU7IFRhbiBUb2NrIFNlbmcgSG9zcGl0YWwsIFNpbmdhcG9y
ZTsgU2F3IFN3ZWUgSG9jayBTY2hvb2wgb2YgUHVibGljIEhlYWx0aCwgU2luZ2Fwb3JlOyBMZWUg
S29uZyBDaGlhbiBTY2hvb2wgb2YgTWVkaWNpbmUsIFNpbmdhcG9yZTsgWW9uZyBMb28gTGluIFNj
aG9vbCBvZiBNZWRpY2luZSwgU2luZ2Fwb3JlLiYjeEQ7TmF0aW9uYWwgQ2VudHJlIGZvciBJbmZl
Y3Rpb3VzIERpc2Vhc2VzLCBTaW5nYXBvcmU7IFRhbiBUb2NrIFNlbmcgSG9zcGl0YWwsIFNpbmdh
cG9yZTsgTGVlIEtvbmcgQ2hpYW4gU2Nob29sIG9mIE1lZGljaW5lLCBTaW5nYXBvcmU7IFlvbmcg
TG9vIExpbiBTY2hvb2wgb2YgTWVkaWNpbmUsIFNpbmdhcG9yZS4mI3hEO01pbmlzdHJ5IG9mIEhl
YWx0aCwgU2luZ2Fwb3JlOyBTYXcgU3dlZSBIb2NrIFNjaG9vbCBvZiBQdWJsaWMgSGVhbHRoLCBT
aW5nYXBvcmUuIEVsZWN0cm9uaWMgYWRkcmVzczogdmVybm9uX2xlZUBtb2guZ292LnNnLjwvYXV0
aC1hZGRyZXNzPjx0aXRsZXM+PHRpdGxlPkludmVzdGlnYXRpb24gb2YgdGhyZWUgY2x1c3RlcnMg
b2YgQ09WSUQtMTkgaW4gU2luZ2Fwb3JlOiBpbXBsaWNhdGlvbnMgZm9yIHN1cnZlaWxsYW5jZSBh
bmQgcmVzcG9uc2UgbWVhc3VyZXM8L3RpdGxlPjxzZWNvbmRhcnktdGl0bGU+TGFuY2V0PC9zZWNv
bmRhcnktdGl0bGU+PC90aXRsZXM+PHBlcmlvZGljYWw+PGZ1bGwtdGl0bGU+TGFuY2V0PC9mdWxs
LXRpdGxlPjwvcGVyaW9kaWNhbD48cGFnZXM+MTAzOS0xMDQ2PC9wYWdlcz48dm9sdW1lPjM5NTwv
dm9sdW1lPjxudW1iZXI+MTAyMjk8L251bWJlcj48ZWRpdGlvbj4yMDIwLzAzLzIxPC9lZGl0aW9u
PjxrZXl3b3Jkcz48a2V5d29yZD5BZHVsdDwva2V5d29yZD48a2V5d29yZD5CZXRhY29yb25hdmly
dXM8L2tleXdvcmQ+PGtleXdvcmQ+Q2l2aWwgRGVmZW5zZTwva2V5d29yZD48a2V5d29yZD5Db25n
cmVzc2VzIGFzIFRvcGljPC9rZXl3b3JkPjxrZXl3b3JkPipDb250YWN0IFRyYWNpbmc8L2tleXdv
cmQ+PGtleXdvcmQ+Q29yb25hdmlydXMgSW5mZWN0aW9ucy8qZXBpZGVtaW9sb2d5L3RyYW5zbWlz
c2lvbjwva2V5d29yZD48a2V5d29yZD4qRGlzZWFzZSBPdXRicmVha3M8L2tleXdvcmQ+PGtleXdv
cmQ+RmVtYWxlPC9rZXl3b3JkPjxrZXl3b3JkPkh1bWFuczwva2V5d29yZD48a2V5d29yZD5JbmZl
Y3Rpb24gQ29udHJvbDwva2V5d29yZD48a2V5d29yZD5NYWxlPC9rZXl3b3JkPjxrZXl3b3JkPk1p
ZGRsZSBBZ2VkPC9rZXl3b3JkPjxrZXl3b3JkPlBhbmRlbWljczwva2V5d29yZD48a2V5d29yZD5Q
bmV1bW9uaWEsIFZpcmFsLyplcGlkZW1pb2xvZ3kvdHJhbnNtaXNzaW9uPC9rZXl3b3JkPjxrZXl3
b3JkPipQb3B1bGF0aW9uIFN1cnZlaWxsYW5jZTwva2V5d29yZD48a2V5d29yZD5SZXNpZGVuY2Ug
Q2hhcmFjdGVyaXN0aWNzPC9rZXl3b3JkPjxrZXl3b3JkPlNpbmdhcG9yZTwva2V5d29yZD48a2V5
d29yZD5UcmF2ZWw8L2tleXdvcmQ+PC9rZXl3b3Jkcz48ZGF0ZXM+PHllYXI+MjAyMDwveWVhcj48
cHViLWRhdGVzPjxkYXRlPk1hciAyODwvZGF0ZT48L3B1Yi1kYXRlcz48L2RhdGVzPjxpc2JuPjE0
NzQtNTQ3WCAoRWxlY3Ryb25pYykmI3hEOzAxNDAtNjczNiAoTGlua2luZyk8L2lzYm4+PGFjY2Vz
c2lvbi1udW0+MzIxOTI1ODA8L2FjY2Vzc2lvbi1udW0+PHVybHM+PHJlbGF0ZWQtdXJscz48dXJs
Pmh0dHBzOi8vd3d3Lm5jYmkubmxtLm5paC5nb3YvcHVibWVkLzMyMTkyNTgwPC91cmw+PC9yZWxh
dGVkLXVybHM+PC91cmxzPjxjdXN0b20yPlBNQzcyNjk3MTA8L2N1c3RvbTI+PGVsZWN0cm9uaWMt
cmVzb3VyY2UtbnVtPjEwLjEwMTYvUzAxNDAtNjczNigyMCkzMDUyOC02PC9lbGVjdHJvbmljLXJl
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PEVuZE5vdGU+PENpdGU+PEF1dGhvcj5QdW5nPC9BdXRob3I+PFllYXI+MjAyMDwvWWVhcj48UmVj
TnVtPjYxPC9SZWNOdW0+PERpc3BsYXlUZXh0PjxzdHlsZSBmYWNlPSJzdXBlcnNjcmlwdCI+NzI8
L3N0eWxlPjwvRGlzcGxheVRleHQ+PHJlY29yZD48cmVjLW51bWJlcj42MTwvcmVjLW51bWJlcj48
Zm9yZWlnbi1rZXlzPjxrZXkgYXBwPSJFTiIgZGItaWQ9ImV3dDlzZGQ5OXB4YTl2ZXd6d2J2enY1
MnhmMjJyZXhzcDk5ZiIgdGltZXN0YW1wPSIxNjAyNTc2Mzc0Ij42MTwva2V5PjwvZm9yZWlnbi1r
ZXlzPjxyZWYtdHlwZSBuYW1lPSJKb3VybmFsIEFydGljbGUiPjE3PC9yZWYtdHlwZT48Y29udHJp
YnV0b3JzPjxhdXRob3JzPjxhdXRob3I+UHVuZywgUi48L2F1dGhvcj48YXV0aG9yPkNoaWV3LCBD
LiBKLjwvYXV0aG9yPjxhdXRob3I+WW91bmcsIEIuIEUuPC9hdXRob3I+PGF1dGhvcj5DaGluLCBT
LjwvYXV0aG9yPjxhdXRob3I+Q2hlbiwgTS4gSS48L2F1dGhvcj48YXV0aG9yPkNsYXBoYW0sIEgu
IEUuPC9hdXRob3I+PGF1dGhvcj5Db29rLCBBLiBSLjwvYXV0aG9yPjxhdXRob3I+TWF1cmVyLVN0
cm9oLCBTLjwvYXV0aG9yPjxhdXRob3I+VG9oLCBNcGhzPC9hdXRob3I+PGF1dGhvcj5Qb2gsIEMu
PC9hdXRob3I+PGF1dGhvcj5Mb3csIE0uPC9hdXRob3I+PGF1dGhvcj5MdW0sIEouPC9hdXRob3I+
PGF1dGhvcj5Lb2gsIFYuIFQuIEouPC9hdXRob3I+PGF1dGhvcj5NYWssIFQuIE0uPC9hdXRob3I+
PGF1dGhvcj5DdWksIEwuPC9hdXRob3I+PGF1dGhvcj5MaW4sIFJ2dHA8L2F1dGhvcj48YXV0aG9y
PkhlbmcsIEQuPC9hdXRob3I+PGF1dGhvcj5MZW8sIFkuIFMuPC9hdXRob3I+PGF1dGhvcj5MeWUs
IEQuIEMuPC9hdXRob3I+PGF1dGhvcj5MZWUsIFYuIEouIE0uPC9hdXRob3I+PGF1dGhvcj5TaW5n
YXBvcmUgTm92ZWwgQ29yb25hdmlydXMgT3V0YnJlYWsgUmVzZWFyY2gsIFRlYW08L2F1dGhvcj48
L2F1dGhvcnM+PC9jb250cmlidXRvcnM+PGF1dGgtYWRkcmVzcz5NaW5pc3RyeSBvZiBIZWFsdGgs
IFNpbmdhcG9yZS4mI3hEO05hdGlvbmFsIENlbnRyZSBmb3IgSW5mZWN0aW91cyBEaXNlYXNlcywg
U2luZ2Fwb3JlOyBUYW4gVG9jayBTZW5nIEhvc3BpdGFsLCBTaW5nYXBvcmU7IExlZSBLb25nIENo
aWFuIFNjaG9vbCBvZiBNZWRpY2luZSwgU2luZ2Fwb3JlLiBFbGVjdHJvbmljIGFkZHJlc3M6IGJh
cm5hYnlfeW91bmdAbmNpZC5zZy4mI3hEO05hdGlvbmFsIENlbnRyZSBmb3IgSW5mZWN0aW91cyBE
aXNlYXNlcywgU2luZ2Fwb3JlOyBTYXcgU3dlZSBIb2NrIFNjaG9vbCBvZiBQdWJsaWMgSGVhbHRo
LCBTaW5nYXBvcmUuJiN4RDtTYXcgU3dlZSBIb2NrIFNjaG9vbCBvZiBQdWJsaWMgSGVhbHRoLCBT
aW5nYXBvcmU7IE5hdGlvbmFsIFVuaXZlcnNpdHkgb2YgU2luZ2Fwb3JlIGFuZCBOYXRpb25hbCBV
bml2ZXJzaXR5IEhlYWx0aCBTeXN0ZW0sIFNpbmdhcG9yZS4mI3hEO0Jpb2luZm9ybWF0aWNzIElu
c3RpdHV0ZSwgQWdlbmN5IGZvciBTY2llbmNlLCBUZWNobm9sb2d5IGFuZCBSZXNlYXJjaCwgU2lu
Z2Fwb3JlOyBEZXBhcnRtZW50IG9mIEJpb2xvZ2ljYWwgU2NpZW5jZXMsIE5hdGlvbmFsIFVuaXZl
cnNpdHkgb2YgU2luZ2Fwb3JlLCBTaW5nYXBvcmU7IE5hdGlvbmFsIFB1YmxpYyBIZWFsdGggTGFi
b3JhdG9yeSwgTmF0aW9uYWwgQ2VudHJlIGZvciBJbmZlY3Rpb3VzIERpc2Vhc2VzLCBTaW5nYXBv
cmUuJiN4RDtOYXRpb25hbCBQdWJsaWMgSGVhbHRoIGFuZCBFcGlkZW1pb2xvZ3kgVW5pdCwgTmF0
aW9uYWwgQ2VudHJlIGZvciBJbmZlY3Rpb3VzIERpc2Vhc2VzLCBTaW5nYXBvcmUuJiN4RDtOYXRp
b25hbCBQdWJsaWMgSGVhbHRoIExhYm9yYXRvcnksIE5hdGlvbmFsIENlbnRyZSBmb3IgSW5mZWN0
aW91cyBEaXNlYXNlcywgU2luZ2Fwb3JlLiYjeEQ7TmF0aW9uYWwgQ2VudHJlIGZvciBJbmZlY3Rp
b3VzIERpc2Vhc2VzLCBTaW5nYXBvcmU7IFRhbiBUb2NrIFNlbmcgSG9zcGl0YWwsIFNpbmdhcG9y
ZTsgU2F3IFN3ZWUgSG9jayBTY2hvb2wgb2YgUHVibGljIEhlYWx0aCwgU2luZ2Fwb3JlOyBMZWUg
S29uZyBDaGlhbiBTY2hvb2wgb2YgTWVkaWNpbmUsIFNpbmdhcG9yZTsgWW9uZyBMb28gTGluIFNj
aG9vbCBvZiBNZWRpY2luZSwgU2luZ2Fwb3JlLiYjeEQ7TmF0aW9uYWwgQ2VudHJlIGZvciBJbmZl
Y3Rpb3VzIERpc2Vhc2VzLCBTaW5nYXBvcmU7IFRhbiBUb2NrIFNlbmcgSG9zcGl0YWwsIFNpbmdh
cG9yZTsgTGVlIEtvbmcgQ2hpYW4gU2Nob29sIG9mIE1lZGljaW5lLCBTaW5nYXBvcmU7IFlvbmcg
TG9vIExpbiBTY2hvb2wgb2YgTWVkaWNpbmUsIFNpbmdhcG9yZS4mI3hEO01pbmlzdHJ5IG9mIEhl
YWx0aCwgU2luZ2Fwb3JlOyBTYXcgU3dlZSBIb2NrIFNjaG9vbCBvZiBQdWJsaWMgSGVhbHRoLCBT
aW5nYXBvcmUuIEVsZWN0cm9uaWMgYWRkcmVzczogdmVybm9uX2xlZUBtb2guZ292LnNnLjwvYXV0
aC1hZGRyZXNzPjx0aXRsZXM+PHRpdGxlPkludmVzdGlnYXRpb24gb2YgdGhyZWUgY2x1c3RlcnMg
b2YgQ09WSUQtMTkgaW4gU2luZ2Fwb3JlOiBpbXBsaWNhdGlvbnMgZm9yIHN1cnZlaWxsYW5jZSBh
bmQgcmVzcG9uc2UgbWVhc3VyZXM8L3RpdGxlPjxzZWNvbmRhcnktdGl0bGU+TGFuY2V0PC9zZWNv
bmRhcnktdGl0bGU+PC90aXRsZXM+PHBlcmlvZGljYWw+PGZ1bGwtdGl0bGU+TGFuY2V0PC9mdWxs
LXRpdGxlPjwvcGVyaW9kaWNhbD48cGFnZXM+MTAzOS0xMDQ2PC9wYWdlcz48dm9sdW1lPjM5NTwv
dm9sdW1lPjxudW1iZXI+MTAyMjk8L251bWJlcj48ZWRpdGlvbj4yMDIwLzAzLzIxPC9lZGl0aW9u
PjxrZXl3b3Jkcz48a2V5d29yZD5BZHVsdDwva2V5d29yZD48a2V5d29yZD5CZXRhY29yb25hdmly
dXM8L2tleXdvcmQ+PGtleXdvcmQ+Q2l2aWwgRGVmZW5zZTwva2V5d29yZD48a2V5d29yZD5Db25n
cmVzc2VzIGFzIFRvcGljPC9rZXl3b3JkPjxrZXl3b3JkPipDb250YWN0IFRyYWNpbmc8L2tleXdv
cmQ+PGtleXdvcmQ+Q29yb25hdmlydXMgSW5mZWN0aW9ucy8qZXBpZGVtaW9sb2d5L3RyYW5zbWlz
c2lvbjwva2V5d29yZD48a2V5d29yZD4qRGlzZWFzZSBPdXRicmVha3M8L2tleXdvcmQ+PGtleXdv
cmQ+RmVtYWxlPC9rZXl3b3JkPjxrZXl3b3JkPkh1bWFuczwva2V5d29yZD48a2V5d29yZD5JbmZl
Y3Rpb24gQ29udHJvbDwva2V5d29yZD48a2V5d29yZD5NYWxlPC9rZXl3b3JkPjxrZXl3b3JkPk1p
ZGRsZSBBZ2VkPC9rZXl3b3JkPjxrZXl3b3JkPlBhbmRlbWljczwva2V5d29yZD48a2V5d29yZD5Q
bmV1bW9uaWEsIFZpcmFsLyplcGlkZW1pb2xvZ3kvdHJhbnNtaXNzaW9uPC9rZXl3b3JkPjxrZXl3
b3JkPipQb3B1bGF0aW9uIFN1cnZlaWxsYW5jZTwva2V5d29yZD48a2V5d29yZD5SZXNpZGVuY2Ug
Q2hhcmFjdGVyaXN0aWNzPC9rZXl3b3JkPjxrZXl3b3JkPlNpbmdhcG9yZTwva2V5d29yZD48a2V5
d29yZD5UcmF2ZWw8L2tleXdvcmQ+PC9rZXl3b3Jkcz48ZGF0ZXM+PHllYXI+MjAyMDwveWVhcj48
cHViLWRhdGVzPjxkYXRlPk1hciAyODwvZGF0ZT48L3B1Yi1kYXRlcz48L2RhdGVzPjxpc2JuPjE0
NzQtNTQ3WCAoRWxlY3Ryb25pYykmI3hEOzAxNDAtNjczNiAoTGlua2luZyk8L2lzYm4+PGFjY2Vz
c2lvbi1udW0+MzIxOTI1ODA8L2FjY2Vzc2lvbi1udW0+PHVybHM+PHJlbGF0ZWQtdXJscz48dXJs
Pmh0dHBzOi8vd3d3Lm5jYmkubmxtLm5paC5nb3YvcHVibWVkLzMyMTkyNTgwPC91cmw+PC9yZWxh
dGVkLXVybHM+PC91cmxzPjxjdXN0b20yPlBNQzcyNjk3MTA8L2N1c3RvbTI+PGVsZWN0cm9uaWMt
cmVzb3VyY2UtbnVtPjEwLjEwMTYvUzAxNDAtNjczNigyMCkzMDUyOC02PC9lbGVjdHJvbmljLXJl
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A077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08B4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Singapore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F77F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E3F8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C977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0595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44C8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BCA8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8B57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995B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4912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61E1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2779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63A4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A5068F" w14:textId="1094347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34EA1F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8D8A8C" w14:textId="50C64365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PEVuZE5vdGU+PENpdGU+PEF1dGhvcj5DaGVuZzwvQXV0aG9yPjxZZWFyPjIwMjA8L1llYXI+PFJl
Y051bT42MjwvUmVjTnVtPjxEaXNwbGF5VGV4dD48c3R5bGUgZmFjZT0ic3VwZXJzY3JpcHQiPjcz
PC9zdHlsZT48L0Rpc3BsYXlUZXh0PjxyZWNvcmQ+PHJlYy1udW1iZXI+NjI8L3JlYy1udW1iZXI+
PGZvcmVpZ24ta2V5cz48a2V5IGFwcD0iRU4iIGRiLWlkPSJld3Q5c2RkOTlweGE5dmV3endidnp2
NTJ4ZjIycmV4c3A5OWYiIHRpbWVzdGFtcD0iMTYwMjU3NjQyNSI+NjI8L2tleT48L2ZvcmVpZ24t
a2V5cz48cmVmLXR5cGUgbmFtZT0iSm91cm5hbCBBcnRpY2xlIj4xNzwvcmVmLXR5cGU+PGNvbnRy
aWJ1dG9ycz48YXV0aG9ycz48YXV0aG9yPkNoZW5nLCBZLjwvYXV0aG9yPjxhdXRob3I+THVvLCBS
LjwvYXV0aG9yPjxhdXRob3I+V2FuZywgSy48L2F1dGhvcj48YXV0aG9yPlpoYW5nLCBNLjwvYXV0
aG9yPjxhdXRob3I+V2FuZywgWi48L2F1dGhvcj48YXV0aG9yPkRvbmcsIEwuPC9hdXRob3I+PGF1
dGhvcj5MaSwgSi48L2F1dGhvcj48YXV0aG9yPllhbywgWS48L2F1dGhvcj48YXV0aG9yPkdlLCBT
LjwvYXV0aG9yPjxhdXRob3I+WHUsIEcuPC9hdXRob3I+PC9hdXRob3JzPjwvY29udHJpYnV0b3Jz
PjxhdXRoLWFkZHJlc3M+RGVwYXJ0bWVudCBvZiBOZXBocm9sb2d5LCBUb25namkgSG9zcGl0YWwg
QWZmaWxpYXRlZCB0byBUb25namkgTWVkaWNhbCBDb2xsZWdlLCBIdWF6aG9uZyBVbml2ZXJzaXR5
IG9mIFNjaWVuY2UgYW5kIFRlY2hub2xvZ3ksIFd1aGFuLCBDaGluYS4mI3hEO0RlcGFydG1lbnQg
b2YgTmVwaHJvbG9neSwgVG9uZ2ppIEhvc3BpdGFsIEFmZmlsaWF0ZWQgdG8gVG9uZ2ppIE1lZGlj
YWwgQ29sbGVnZSwgSHVhemhvbmcgVW5pdmVyc2l0eSBvZiBTY2llbmNlIGFuZCBUZWNobm9sb2d5
LCBXdWhhbiwgQ2hpbmEuIEVsZWN0cm9uaWMgYWRkcmVzczogZ2VzaHV3YW5nQHRqaC50am11LmVk
dS5jbi4mI3hEO0RlcGFydG1lbnQgb2YgTmVwaHJvbG9neSwgVG9uZ2ppIEhvc3BpdGFsIEFmZmls
aWF0ZWQgdG8gVG9uZ2ppIE1lZGljYWwgQ29sbGVnZSwgSHVhemhvbmcgVW5pdmVyc2l0eSBvZiBT
Y2llbmNlIGFuZCBUZWNobm9sb2d5LCBXdWhhbiwgQ2hpbmEuIEVsZWN0cm9uaWMgYWRkcmVzczog
eHVnYW5nQHRqaC50am11LmVkdS5jbi48L2F1dGgtYWRkcmVzcz48dGl0bGVzPjx0aXRsZT5LaWRu
ZXkgZGlzZWFzZSBpcyBhc3NvY2lhdGVkIHdpdGggaW4taG9zcGl0YWwgZGVhdGggb2YgcGF0aWVu
dHMgd2l0aCBDT1ZJRC0xOTwvdGl0bGU+PHNlY29uZGFyeS10aXRsZT5LaWRuZXkgSW50PC9zZWNv
bmRhcnktdGl0bGU+PC90aXRsZXM+PHBlcmlvZGljYWw+PGZ1bGwtdGl0bGU+S2lkbmV5IEludDwv
ZnVsbC10aXRsZT48L3BlcmlvZGljYWw+PHBhZ2VzPjgyOS04Mzg8L3BhZ2VzPjx2b2x1bWU+OTc8
L3ZvbHVtZT48bnVtYmVyPjU8L251bWJlcj48ZWRpdGlvbj4yMDIwLzA0LzA2PC9lZGl0aW9uPjxr
ZXl3b3Jkcz48a2V5d29yZD4qQWN1dGUgS2lkbmV5IEluanVyeS9jb21wbGljYXRpb25zL2V0aW9s
b2d5PC9rZXl3b3JkPjxrZXl3b3JkPkJldGFjb3JvbmF2aXJ1czwva2V5d29yZD48a2V5d29yZD5D
aGluYTwva2V5d29yZD48a2V5d29yZD5Db21vcmJpZGl0eTwva2V5d29yZD48a2V5d29yZD4qQ29y
b25hdmlydXMgSW5mZWN0aW9ucy9jb21wbGljYXRpb25zL21vcnRhbGl0eTwva2V5d29yZD48a2V5
d29yZD5GZW1hbGU8L2tleXdvcmQ+PGtleXdvcmQ+Kkhvc3BpdGFsIE1vcnRhbGl0eTwva2V5d29y
ZD48a2V5d29yZD5Ib3NwaXRhbGl6YXRpb248L2tleXdvcmQ+PGtleXdvcmQ+SHVtYW5zPC9rZXl3
b3JkPjxrZXl3b3JkPk1hbGU8L2tleXdvcmQ+PGtleXdvcmQ+TWlkZGxlIEFnZWQ8L2tleXdvcmQ+
PGtleXdvcmQ+KlBhbmRlbWljczwva2V5d29yZD48a2V5d29yZD4qUG5ldW1vbmlhLCBWaXJhbC9j
b21wbGljYXRpb25zL21vcnRhbGl0eTwva2V5d29yZD48a2V5d29yZD5Qcm9wb3J0aW9uYWwgSGF6
YXJkcyBNb2RlbHM8L2tleXdvcmQ+PGtleXdvcmQ+UHJvc3BlY3RpdmUgU3R1ZGllczwva2V5d29y
ZD48a2V5d29yZD5Qcm90ZWludXJpYTwva2V5d29yZD48a2V5d29yZD5SaXNrIEZhY3RvcnM8L2tl
eXdvcmQ+PGtleXdvcmQ+KmNvdmlkLTE5PC9rZXl3b3JkPjxrZXl3b3JkPiphY3V0ZSBraWRuZXkg
aW5qdXJ5PC9rZXl3b3JkPjxrZXl3b3JkPippbi1ob3NwaXRhbCBkZWF0aDwva2V5d29yZD48a2V5
d29yZD4qa2lkbmV5IGRpc2Vhc2U8L2tleXdvcmQ+PGtleXdvcmQ+KnBuZXVtb25pYTwva2V5d29y
ZD48L2tleXdvcmRzPjxkYXRlcz48eWVhcj4yMDIwPC95ZWFyPjxwdWItZGF0ZXM+PGRhdGU+TWF5
PC9kYXRlPjwvcHViLWRhdGVzPjwvZGF0ZXM+PGlzYm4+MTUyMy0xNzU1IChFbGVjdHJvbmljKSYj
eEQ7MDA4NS0yNTM4IChMaW5raW5nKTwvaXNibj48YWNjZXNzaW9uLW51bT4zMjI0NzYzMTwvYWNj
ZXNzaW9uLW51bT48dXJscz48cmVsYXRlZC11cmxzPjx1cmw+aHR0cHM6Ly93d3cubmNiaS5ubG0u
bmloLmdvdi9wdWJtZWQvMzIyNDc2MzE8L3VybD48L3JlbGF0ZWQtdXJscz48L3VybHM+PGN1c3Rv
bTI+UE1DNzExMDI5NjwvY3VzdG9tMj48ZWxlY3Ryb25pYy1yZXNvdXJjZS1udW0+MTAuMTAxNi9q
LmtpbnQuMjAyMC4wMy4wMDU8L2VsZWN0cm9uaWMtcmVzb3VyY2UtbnVtPjwvcmVjb3JkPjwvQ2l0
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PEVuZE5vdGU+PENpdGU+PEF1dGhvcj5DaGVuZzwvQXV0aG9yPjxZZWFyPjIwMjA8L1llYXI+PFJl
Y051bT42MjwvUmVjTnVtPjxEaXNwbGF5VGV4dD48c3R5bGUgZmFjZT0ic3VwZXJzY3JpcHQiPjcz
PC9zdHlsZT48L0Rpc3BsYXlUZXh0PjxyZWNvcmQ+PHJlYy1udW1iZXI+NjI8L3JlYy1udW1iZXI+
PGZvcmVpZ24ta2V5cz48a2V5IGFwcD0iRU4iIGRiLWlkPSJld3Q5c2RkOTlweGE5dmV3endidnp2
NTJ4ZjIycmV4c3A5OWYiIHRpbWVzdGFtcD0iMTYwMjU3NjQyNSI+NjI8L2tleT48L2ZvcmVpZ24t
a2V5cz48cmVmLXR5cGUgbmFtZT0iSm91cm5hbCBBcnRpY2xlIj4xNzwvcmVmLXR5cGU+PGNvbnRy
aWJ1dG9ycz48YXV0aG9ycz48YXV0aG9yPkNoZW5nLCBZLjwvYXV0aG9yPjxhdXRob3I+THVvLCBS
LjwvYXV0aG9yPjxhdXRob3I+V2FuZywgSy48L2F1dGhvcj48YXV0aG9yPlpoYW5nLCBNLjwvYXV0
aG9yPjxhdXRob3I+V2FuZywgWi48L2F1dGhvcj48YXV0aG9yPkRvbmcsIEwuPC9hdXRob3I+PGF1
dGhvcj5MaSwgSi48L2F1dGhvcj48YXV0aG9yPllhbywgWS48L2F1dGhvcj48YXV0aG9yPkdlLCBT
LjwvYXV0aG9yPjxhdXRob3I+WHUsIEcuPC9hdXRob3I+PC9hdXRob3JzPjwvY29udHJpYnV0b3Jz
PjxhdXRoLWFkZHJlc3M+RGVwYXJ0bWVudCBvZiBOZXBocm9sb2d5LCBUb25namkgSG9zcGl0YWwg
QWZmaWxpYXRlZCB0byBUb25namkgTWVkaWNhbCBDb2xsZWdlLCBIdWF6aG9uZyBVbml2ZXJzaXR5
IG9mIFNjaWVuY2UgYW5kIFRlY2hub2xvZ3ksIFd1aGFuLCBDaGluYS4mI3hEO0RlcGFydG1lbnQg
b2YgTmVwaHJvbG9neSwgVG9uZ2ppIEhvc3BpdGFsIEFmZmlsaWF0ZWQgdG8gVG9uZ2ppIE1lZGlj
YWwgQ29sbGVnZSwgSHVhemhvbmcgVW5pdmVyc2l0eSBvZiBTY2llbmNlIGFuZCBUZWNobm9sb2d5
LCBXdWhhbiwgQ2hpbmEuIEVsZWN0cm9uaWMgYWRkcmVzczogZ2VzaHV3YW5nQHRqaC50am11LmVk
dS5jbi4mI3hEO0RlcGFydG1lbnQgb2YgTmVwaHJvbG9neSwgVG9uZ2ppIEhvc3BpdGFsIEFmZmls
aWF0ZWQgdG8gVG9uZ2ppIE1lZGljYWwgQ29sbGVnZSwgSHVhemhvbmcgVW5pdmVyc2l0eSBvZiBT
Y2llbmNlIGFuZCBUZWNobm9sb2d5LCBXdWhhbiwgQ2hpbmEuIEVsZWN0cm9uaWMgYWRkcmVzczog
eHVnYW5nQHRqaC50am11LmVkdS5jbi48L2F1dGgtYWRkcmVzcz48dGl0bGVzPjx0aXRsZT5LaWRu
ZXkgZGlzZWFzZSBpcyBhc3NvY2lhdGVkIHdpdGggaW4taG9zcGl0YWwgZGVhdGggb2YgcGF0aWVu
dHMgd2l0aCBDT1ZJRC0xOTwvdGl0bGU+PHNlY29uZGFyeS10aXRsZT5LaWRuZXkgSW50PC9zZWNv
bmRhcnktdGl0bGU+PC90aXRsZXM+PHBlcmlvZGljYWw+PGZ1bGwtdGl0bGU+S2lkbmV5IEludDwv
ZnVsbC10aXRsZT48L3BlcmlvZGljYWw+PHBhZ2VzPjgyOS04Mzg8L3BhZ2VzPjx2b2x1bWU+OTc8
L3ZvbHVtZT48bnVtYmVyPjU8L251bWJlcj48ZWRpdGlvbj4yMDIwLzA0LzA2PC9lZGl0aW9uPjxr
ZXl3b3Jkcz48a2V5d29yZD4qQWN1dGUgS2lkbmV5IEluanVyeS9jb21wbGljYXRpb25zL2V0aW9s
b2d5PC9rZXl3b3JkPjxrZXl3b3JkPkJldGFjb3JvbmF2aXJ1czwva2V5d29yZD48a2V5d29yZD5D
aGluYTwva2V5d29yZD48a2V5d29yZD5Db21vcmJpZGl0eTwva2V5d29yZD48a2V5d29yZD4qQ29y
b25hdmlydXMgSW5mZWN0aW9ucy9jb21wbGljYXRpb25zL21vcnRhbGl0eTwva2V5d29yZD48a2V5
d29yZD5GZW1hbGU8L2tleXdvcmQ+PGtleXdvcmQ+Kkhvc3BpdGFsIE1vcnRhbGl0eTwva2V5d29y
ZD48a2V5d29yZD5Ib3NwaXRhbGl6YXRpb248L2tleXdvcmQ+PGtleXdvcmQ+SHVtYW5zPC9rZXl3
b3JkPjxrZXl3b3JkPk1hbGU8L2tleXdvcmQ+PGtleXdvcmQ+TWlkZGxlIEFnZWQ8L2tleXdvcmQ+
PGtleXdvcmQ+KlBhbmRlbWljczwva2V5d29yZD48a2V5d29yZD4qUG5ldW1vbmlhLCBWaXJhbC9j
b21wbGljYXRpb25zL21vcnRhbGl0eTwva2V5d29yZD48a2V5d29yZD5Qcm9wb3J0aW9uYWwgSGF6
YXJkcyBNb2RlbHM8L2tleXdvcmQ+PGtleXdvcmQ+UHJvc3BlY3RpdmUgU3R1ZGllczwva2V5d29y
ZD48a2V5d29yZD5Qcm90ZWludXJpYTwva2V5d29yZD48a2V5d29yZD5SaXNrIEZhY3RvcnM8L2tl
eXdvcmQ+PGtleXdvcmQ+KmNvdmlkLTE5PC9rZXl3b3JkPjxrZXl3b3JkPiphY3V0ZSBraWRuZXkg
aW5qdXJ5PC9rZXl3b3JkPjxrZXl3b3JkPippbi1ob3NwaXRhbCBkZWF0aDwva2V5d29yZD48a2V5
d29yZD4qa2lkbmV5IGRpc2Vhc2U8L2tleXdvcmQ+PGtleXdvcmQ+KnBuZXVtb25pYTwva2V5d29y
ZD48L2tleXdvcmRzPjxkYXRlcz48eWVhcj4yMDIwPC95ZWFyPjxwdWItZGF0ZXM+PGRhdGU+TWF5
PC9kYXRlPjwvcHViLWRhdGVzPjwvZGF0ZXM+PGlzYm4+MTUyMy0xNzU1IChFbGVjdHJvbmljKSYj
eEQ7MDA4NS0yNTM4IChMaW5raW5nKTwvaXNibj48YWNjZXNzaW9uLW51bT4zMjI0NzYzMTwvYWNj
ZXNzaW9uLW51bT48dXJscz48cmVsYXRlZC11cmxzPjx1cmw+aHR0cHM6Ly93d3cubmNiaS5ubG0u
bmloLmdvdi9wdWJtZWQvMzIyNDc2MzE8L3VybD48L3JlbGF0ZWQtdXJscz48L3VybHM+PGN1c3Rv
bTI+UE1DNzExMDI5NjwvY3VzdG9tMj48ZWxlY3Ryb25pYy1yZXNvdXJjZS1udW0+MTAuMTAxNi9q
LmtpbnQuMjAyMC4wMy4wMDU8L2VsZWN0cm9uaWMtcmVzb3VyY2UtbnVtPjwvcmVjb3JkPjwvQ2l0
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0904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EF8B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CF30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87CD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D6F3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615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4043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7271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6FF0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18.4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6A64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A027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6EF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37.9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208E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13FA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830B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6B1699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3975E6E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A8EF13" w14:textId="3C20B976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dW0+NjM8L1JlY051bT48RGlzcGxheVRleHQ+PHN0eWxlIGZhY2U9InN1cGVyc2NyaXB0Ij43NDwv
c3R5bGU+PC9EaXNwbGF5VGV4dD48cmVjb3JkPjxyZWMtbnVtYmVyPjYzPC9yZWMtbnVtYmVyPjxm
b3JlaWduLWtleXM+PGtleSBhcHA9IkVOIiBkYi1pZD0iZXd0OXNkZDk5cHhhOXZld3p3YnZ6djUy
eGYyMnJleHNwOTlmIiB0aW1lc3RhbXA9IjE2MDI1NzY0NzkiPjYzPC9rZXk+PC9mb3JlaWduLWtl
eXM+PHJlZi10eXBlIG5hbWU9IkpvdXJuYWwgQXJ0aWNsZSI+MTc8L3JlZi10eXBlPjxjb250cmli
dXRvcnM+PGF1dGhvcnM+PGF1dGhvcj5MaXUsIEYuPC9hdXRob3I+PGF1dGhvcj5YdSwgQS48L2F1
dGhvcj48YXV0aG9yPlpoYW5nLCBZLjwvYXV0aG9yPjxhdXRob3I+WHVhbiwgVy48L2F1dGhvcj48
YXV0aG9yPllhbiwgVC48L2F1dGhvcj48YXV0aG9yPlBhbiwgSy48L2F1dGhvcj48YXV0aG9yPll1
LCBXLjwvYXV0aG9yPjxhdXRob3I+WmhhbmcsIEouPC9hdXRob3I+PC9hdXRob3JzPjwvY29udHJp
YnV0b3JzPjxhdXRoLWFkZHJlc3M+TWVkaWNhbCBMYWJvcmF0b3J5LCBYaXhpIEhvc3BpdGFsIG9m
IEhhbmd6aG91LCBIYW5nemhvdSwgQ2hpbmEuJiN4RDtNZWRpY2FsIExhYm9yYXRvcnksIFhpeGkg
SG9zcGl0YWwgb2YgSGFuZ3pob3UsIEhhbmd6aG91LCBDaGluYTsgRGVwYXJ0bWVudCBvZiBDbGlu
aWNhbCBMYWJvcmF0b3J5LCBTaXIgUnVuIFJ1biBTaGF3IEhvc3BpdGFsLCBaaGVqaWFuZyBVbml2
ZXJzaXR5IFNjaG9vbCBvZiBNZWRpY2luZSwgSGFuZ3pob3UsIENoaW5hLiYjeEQ7RGVwYXJ0bWVu
dCBvZiBSYWRpb2xvZ3ksIFhpeGkgSG9zcGl0YWwgb2YgSGFuZ3pob3UsIEhhbmd6aG91LCBDaGlu
YS4mI3hEO0RlcGFydG1lbnQgb2YgQ2xpbmljYWwgTGFib3JhdG9yeSwgU2lyIFJ1biBSdW4gU2hh
dyBIb3NwaXRhbCwgWmhlamlhbmcgVW5pdmVyc2l0eSBTY2hvb2wgb2YgTWVkaWNpbmUsIEhhbmd6
aG91LCBDaGluYS4gRWxlY3Ryb25pYyBhZGRyZXNzOiBqYW1lc3poYW5nMjAwMEB6anUuZWR1LmNu
LjwvYXV0aC1hZGRyZXNzPjx0aXRsZXM+PHRpdGxlPlBhdGllbnRzIG9mIENPVklELTE5IG1heSBi
ZW5lZml0IGZyb20gc3VzdGFpbmVkIExvcGluYXZpci1jb21iaW5lZCByZWdpbWVuIGFuZCB0aGUg
aW5jcmVhc2Ugb2YgRW9zaW5vcGhpbCBtYXkgcHJlZGljdCB0aGUgb3V0Y29tZSBvZiBDT1ZJRC0x
OSBwcm9ncmVzc2lvbjwvdGl0bGU+PHNlY29uZGFyeS10aXRsZT5JbnQgSiBJbmZlY3QgRGlzPC9z
ZWNvbmRhcnktdGl0bGU+PC90aXRsZXM+PHBlcmlvZGljYWw+PGZ1bGwtdGl0bGU+SW50IEogSW5m
ZWN0IERpczwvZnVsbC10aXRsZT48L3BlcmlvZGljYWw+PHBhZ2VzPjE4My0xOTE8L3BhZ2VzPjx2
b2x1bWU+OTU8L3ZvbHVtZT48ZWRpdGlvbj4yMDIwLzAzLzE3PC9lZGl0aW9uPjxrZXl3b3Jkcz48
a2V5d29yZD4qQmV0YWNvcm9uYXZpcnVzPC9rZXl3b3JkPjxrZXl3b3JkPkNvcm9uYXZpcnVzIElu
ZmVjdGlvbnMvYmxvb2QvKmRydWcgdGhlcmFweTwva2V5d29yZD48a2V5d29yZD5EaXNlYXNlIFBy
b2dyZXNzaW9uPC9rZXl3b3JkPjxrZXl3b3JkPkRydWcgVGhlcmFweSwgQ29tYmluYXRpb248L2tl
eXdvcmQ+PGtleXdvcmQ+KkVvc2lub3BoaWxzPC9rZXl3b3JkPjxrZXl3b3JkPkZlbWFsZTwva2V5
d29yZD48a2V5d29yZD5IdW1hbnM8L2tleXdvcmQ+PGtleXdvcmQ+TG9waW5hdmlyLyphZG1pbmlz
dHJhdGlvbiAmYW1wOyBkb3NhZ2U8L2tleXdvcmQ+PGtleXdvcmQ+TWFsZTwva2V5d29yZD48a2V5
d29yZD5NaWRkbGUgQWdlZDwva2V5d29yZD48a2V5d29yZD5QYW5kZW1pY3M8L2tleXdvcmQ+PGtl
eXdvcmQ+UG5ldW1vbmlhLCBWaXJhbC9ibG9vZC8qZHJ1ZyB0aGVyYXB5PC9rZXl3b3JkPjxrZXl3
b3JkPjIwMTktQ29yb25hdmlydXMgZGlzZWFzZTwva2V5d29yZD48a2V5d29yZD5Bc3ltcHRvbWF0
aWMgaW5mZWN0aW9uPC9rZXl3b3JkPjxrZXl3b3JkPkVvc2lub3BoaWw8L2tleXdvcmQ+PGtleXdv
cmQ+TG9waW5hdmlyPC9rZXl3b3JkPjwva2V5d29yZHM+PGRhdGVzPjx5ZWFyPjIwMjA8L3llYXI+
PHB1Yi1kYXRlcz48ZGF0ZT5KdW48L2RhdGU+PC9wdWItZGF0ZXM+PC9kYXRlcz48aXNibj4xODc4
LTM1MTEgKEVsZWN0cm9uaWMpJiN4RDsxMjAxLTk3MTIgKExpbmtpbmcpPC9pc2JuPjxhY2Nlc3Np
b24tbnVtPjMyMTczNTc2PC9hY2Nlc3Npb24tbnVtPjx1cmxzPjxyZWxhdGVkLXVybHM+PHVybD5o
dHRwczovL3d3dy5uY2JpLm5sbS5uaWguZ292L3B1Ym1lZC8zMjE3MzU3NjwvdXJsPjwvcmVsYXRl
ZC11cmxzPjwvdXJscz48Y3VzdG9tMj5QTUM3MTkzMTM2PC9jdXN0b20yPjxlbGVjdHJvbmljLXJl
c291cmNlLW51bT4xMC4xMDE2L2ouaWppZC4yMDIwLjAzLjAxMzwvZWxlY3Ryb25pYy1yZXNvdXJj
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dW0+NjM8L1JlY051bT48RGlzcGxheVRleHQ+PHN0eWxlIGZhY2U9InN1cGVyc2NyaXB0Ij43NDwv
c3R5bGU+PC9EaXNwbGF5VGV4dD48cmVjb3JkPjxyZWMtbnVtYmVyPjYzPC9yZWMtbnVtYmVyPjxm
b3JlaWduLWtleXM+PGtleSBhcHA9IkVOIiBkYi1pZD0iZXd0OXNkZDk5cHhhOXZld3p3YnZ6djUy
eGYyMnJleHNwOTlmIiB0aW1lc3RhbXA9IjE2MDI1NzY0NzkiPjYzPC9rZXk+PC9mb3JlaWduLWtl
eXM+PHJlZi10eXBlIG5hbWU9IkpvdXJuYWwgQXJ0aWNsZSI+MTc8L3JlZi10eXBlPjxjb250cmli
dXRvcnM+PGF1dGhvcnM+PGF1dGhvcj5MaXUsIEYuPC9hdXRob3I+PGF1dGhvcj5YdSwgQS48L2F1
dGhvcj48YXV0aG9yPlpoYW5nLCBZLjwvYXV0aG9yPjxhdXRob3I+WHVhbiwgVy48L2F1dGhvcj48
YXV0aG9yPllhbiwgVC48L2F1dGhvcj48YXV0aG9yPlBhbiwgSy48L2F1dGhvcj48YXV0aG9yPll1
LCBXLjwvYXV0aG9yPjxhdXRob3I+WmhhbmcsIEouPC9hdXRob3I+PC9hdXRob3JzPjwvY29udHJp
YnV0b3JzPjxhdXRoLWFkZHJlc3M+TWVkaWNhbCBMYWJvcmF0b3J5LCBYaXhpIEhvc3BpdGFsIG9m
IEhhbmd6aG91LCBIYW5nemhvdSwgQ2hpbmEuJiN4RDtNZWRpY2FsIExhYm9yYXRvcnksIFhpeGkg
SG9zcGl0YWwgb2YgSGFuZ3pob3UsIEhhbmd6aG91LCBDaGluYTsgRGVwYXJ0bWVudCBvZiBDbGlu
aWNhbCBMYWJvcmF0b3J5LCBTaXIgUnVuIFJ1biBTaGF3IEhvc3BpdGFsLCBaaGVqaWFuZyBVbml2
ZXJzaXR5IFNjaG9vbCBvZiBNZWRpY2luZSwgSGFuZ3pob3UsIENoaW5hLiYjeEQ7RGVwYXJ0bWVu
dCBvZiBSYWRpb2xvZ3ksIFhpeGkgSG9zcGl0YWwgb2YgSGFuZ3pob3UsIEhhbmd6aG91LCBDaGlu
YS4mI3hEO0RlcGFydG1lbnQgb2YgQ2xpbmljYWwgTGFib3JhdG9yeSwgU2lyIFJ1biBSdW4gU2hh
dyBIb3NwaXRhbCwgWmhlamlhbmcgVW5pdmVyc2l0eSBTY2hvb2wgb2YgTWVkaWNpbmUsIEhhbmd6
aG91LCBDaGluYS4gRWxlY3Ryb25pYyBhZGRyZXNzOiBqYW1lc3poYW5nMjAwMEB6anUuZWR1LmNu
LjwvYXV0aC1hZGRyZXNzPjx0aXRsZXM+PHRpdGxlPlBhdGllbnRzIG9mIENPVklELTE5IG1heSBi
ZW5lZml0IGZyb20gc3VzdGFpbmVkIExvcGluYXZpci1jb21iaW5lZCByZWdpbWVuIGFuZCB0aGUg
aW5jcmVhc2Ugb2YgRW9zaW5vcGhpbCBtYXkgcHJlZGljdCB0aGUgb3V0Y29tZSBvZiBDT1ZJRC0x
OSBwcm9ncmVzc2lvbjwvdGl0bGU+PHNlY29uZGFyeS10aXRsZT5JbnQgSiBJbmZlY3QgRGlzPC9z
ZWNvbmRhcnktdGl0bGU+PC90aXRsZXM+PHBlcmlvZGljYWw+PGZ1bGwtdGl0bGU+SW50IEogSW5m
ZWN0IERpczwvZnVsbC10aXRsZT48L3BlcmlvZGljYWw+PHBhZ2VzPjE4My0xOTE8L3BhZ2VzPjx2
b2x1bWU+OTU8L3ZvbHVtZT48ZWRpdGlvbj4yMDIwLzAzLzE3PC9lZGl0aW9uPjxrZXl3b3Jkcz48
a2V5d29yZD4qQmV0YWNvcm9uYXZpcnVzPC9rZXl3b3JkPjxrZXl3b3JkPkNvcm9uYXZpcnVzIElu
ZmVjdGlvbnMvYmxvb2QvKmRydWcgdGhlcmFweTwva2V5d29yZD48a2V5d29yZD5EaXNlYXNlIFBy
b2dyZXNzaW9uPC9rZXl3b3JkPjxrZXl3b3JkPkRydWcgVGhlcmFweSwgQ29tYmluYXRpb248L2tl
eXdvcmQ+PGtleXdvcmQ+KkVvc2lub3BoaWxzPC9rZXl3b3JkPjxrZXl3b3JkPkZlbWFsZTwva2V5
d29yZD48a2V5d29yZD5IdW1hbnM8L2tleXdvcmQ+PGtleXdvcmQ+TG9waW5hdmlyLyphZG1pbmlz
dHJhdGlvbiAmYW1wOyBkb3NhZ2U8L2tleXdvcmQ+PGtleXdvcmQ+TWFsZTwva2V5d29yZD48a2V5
d29yZD5NaWRkbGUgQWdlZDwva2V5d29yZD48a2V5d29yZD5QYW5kZW1pY3M8L2tleXdvcmQ+PGtl
eXdvcmQ+UG5ldW1vbmlhLCBWaXJhbC9ibG9vZC8qZHJ1ZyB0aGVyYXB5PC9rZXl3b3JkPjxrZXl3
b3JkPjIwMTktQ29yb25hdmlydXMgZGlzZWFzZTwva2V5d29yZD48a2V5d29yZD5Bc3ltcHRvbWF0
aWMgaW5mZWN0aW9uPC9rZXl3b3JkPjxrZXl3b3JkPkVvc2lub3BoaWw8L2tleXdvcmQ+PGtleXdv
cmQ+TG9waW5hdmlyPC9rZXl3b3JkPjwva2V5d29yZHM+PGRhdGVzPjx5ZWFyPjIwMjA8L3llYXI+
PHB1Yi1kYXRlcz48ZGF0ZT5KdW48L2RhdGU+PC9wdWItZGF0ZXM+PC9kYXRlcz48aXNibj4xODc4
LTM1MTEgKEVsZWN0cm9uaWMpJiN4RDsxMjAxLTk3MTIgKExpbmtpbmcpPC9pc2JuPjxhY2Nlc3Np
b24tbnVtPjMyMTczNTc2PC9hY2Nlc3Npb24tbnVtPjx1cmxzPjxyZWxhdGVkLXVybHM+PHVybD5o
dHRwczovL3d3dy5uY2JpLm5sbS5uaWguZ292L3B1Ym1lZC8zMjE3MzU3NjwvdXJsPjwvcmVsYXRl
ZC11cmxzPjwvdXJscz48Y3VzdG9tMj5QTUM3MTkzMTM2PC9jdXN0b20yPjxlbGVjdHJvbmljLXJl
c291cmNlLW51bT4xMC4xMDE2L2ouaWppZC4yMDIwLjAzLjAxMzwvZWxlY3Ryb25pYy1yZXNvdXJj
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E8A4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F75D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D95A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71D1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8185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DF50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17F6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4B3D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7460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89A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40B5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87A2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7654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8EC9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C4C994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headache; nausea</w:t>
            </w:r>
          </w:p>
        </w:tc>
      </w:tr>
      <w:tr w:rsidR="000E4295" w:rsidRPr="008D2EFC" w14:paraId="6904675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288907" w14:textId="7D85D19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PEVuZE5vdGU+PENpdGU+PEF1dGhvcj5MdTwvQXV0aG9yPjxZZWFyPjIwMjA8L1llYXI+PFJlY051
bT42NDwvUmVjTnVtPjxEaXNwbGF5VGV4dD48c3R5bGUgZmFjZT0ic3VwZXJzY3JpcHQiPjc1PC9z
dHlsZT48L0Rpc3BsYXlUZXh0PjxyZWNvcmQ+PHJlYy1udW1iZXI+NjQ8L3JlYy1udW1iZXI+PGZv
cmVpZ24ta2V5cz48a2V5IGFwcD0iRU4iIGRiLWlkPSJld3Q5c2RkOTlweGE5dmV3endidnp2NTJ4
ZjIycmV4c3A5OWYiIHRpbWVzdGFtcD0iMTYwMjU3NjUzNyI+NjQ8L2tleT48L2ZvcmVpZ24ta2V5
cz48cmVmLXR5cGUgbmFtZT0iSm91cm5hbCBBcnRpY2xlIj4xNzwvcmVmLXR5cGU+PGNvbnRyaWJ1
dG9ycz48YXV0aG9ycz48YXV0aG9yPkx1LCBYLjwvYXV0aG9yPjxhdXRob3I+WmhhbmcsIEwuPC9h
dXRob3I+PGF1dGhvcj5EdSwgSC48L2F1dGhvcj48YXV0aG9yPlpoYW5nLCBKLjwvYXV0aG9yPjxh
dXRob3I+TGksIFkuIFkuPC9hdXRob3I+PGF1dGhvcj5RdSwgSi48L2F1dGhvcj48YXV0aG9yPlpo
YW5nLCBXLjwvYXV0aG9yPjxhdXRob3I+V2FuZywgWS48L2F1dGhvcj48YXV0aG9yPkJhbywgUy48
L2F1dGhvcj48YXV0aG9yPkxpLCBZLjwvYXV0aG9yPjxhdXRob3I+V3UsIEMuPC9hdXRob3I+PGF1
dGhvcj5MaXUsIEguPC9hdXRob3I+PGF1dGhvcj5MaXUsIEQuPC9hdXRob3I+PGF1dGhvcj5TaGFv
LCBKLjwvYXV0aG9yPjxhdXRob3I+UGVuZywgWC48L2F1dGhvcj48YXV0aG9yPllhbmcsIFkuPC9h
dXRob3I+PGF1dGhvcj5MaXUsIFouPC9hdXRob3I+PGF1dGhvcj5YaWFuZywgWS48L2F1dGhvcj48
YXV0aG9yPlpoYW5nLCBGLjwvYXV0aG9yPjxhdXRob3I+U2lsdmEsIFIuIE0uPC9hdXRob3I+PGF1
dGhvcj5QaW5rZXJ0b24sIEsuIEUuPC9hdXRob3I+PGF1dGhvcj5TaGVuLCBLLjwvYXV0aG9yPjxh
dXRob3I+WGlhbywgSC48L2F1dGhvcj48YXV0aG9yPlh1LCBTLjwvYXV0aG9yPjxhdXRob3I+V29u
ZywgRy4gVy4gSy48L2F1dGhvcj48YXV0aG9yPkNoaW5lc2UgUGVkaWF0cmljIE5vdmVsIENvcm9u
YXZpcnVzIFN0dWR5LCBUZWFtPC9hdXRob3I+PC9hdXRob3JzPjwvY29udHJpYnV0b3JzPjxhdXRo
LWFkZHJlc3M+V3VoYW4gQ2hpbGRyZW4mYXBvcztzIEhvc3BpdGFsLCBXdWhhbiwgQ2hpbmEuJiN4
RDtIdWF6aG9uZyBVbml2ZXJzaXR5IG9mIFNjaWVuY2UgYW5kIFRlY2hub2xvZ3ksIFd1aGFuLCBD
aGluYS4mI3hEO1d1aGFuIEluc3RpdHV0ZSBvZiBWaXJvbG9neSwgV3VoYW4sIENoaW5hLiYjeEQ7
QmVpamluZyBDaGlsZHJlbiZhcG9zO3MgSG9zcGl0YWwsIEJlaWppbmcsIENoaW5hLiYjeEQ7VW5p
dmVyc2l0eSBvZiBDYWxpZm9ybmlhLCBEYXZpcywgRGF2aXMsIENBLiYjeEQ7Q2hpbmVzZSBOYXRp
b25hbCBDbGluaWNhbCBSZXNlYXJjaCBDZW50ZXIgZm9yIFJlc3BpcmF0b3J5IERpc2Vhc2VzLCBC
ZWlqaW5nLCBDaGluYS4mI3hEO0luc3RpdHV0ZSBvZiBNYXRlcm5hbCBhbmQgQ2hpbGQgSGVhbHRo
LCBXdWhhbiwgQ2hpbmEuJiN4RDtXdWhhbiBDaGlsZHJlbiZhcG9zO3MgSG9zcGl0YWwsIFd1aGFu
LCBDaGluYSB4dXN0QGh1c3QuZWR1LmNuLiYjeEQ7Q2hpbmVzZSBVbml2ZXJzaXR5IG9mIEhvbmcg
S29uZywgU2hhdGluLCBDaGluYSB3aW5na2lud29uZ0BjdWhrLmVkdS5oay48L2F1dGgtYWRkcmVz
cz48dGl0bGVzPjx0aXRsZT5TQVJTLUNvVi0yIEluZmVjdGlvbiBpbiBDaGlsZHJlbjwvdGl0bGU+
PHNlY29uZGFyeS10aXRsZT5OIEVuZ2wgSiBNZWQ8L3NlY29uZGFyeS10aXRsZT48L3RpdGxlcz48
cGVyaW9kaWNhbD48ZnVsbC10aXRsZT5OIEVuZ2wgSiBNZWQ8L2Z1bGwtdGl0bGU+PC9wZXJpb2Rp
Y2FsPjxwYWdlcz4xNjYzLTE2NjU8L3BhZ2VzPjx2b2x1bWU+MzgyPC92b2x1bWU+PG51bWJlcj4x
NzwvbnVtYmVyPjxlZGl0aW9uPjIwMjAvMDMvMTk8L2VkaXRpb24+PGtleXdvcmRzPjxrZXl3b3Jk
PkFkb2xlc2NlbnQ8L2tleXdvcmQ+PGtleXdvcmQ+QWdlIERpc3RyaWJ1dGlvbjwva2V5d29yZD48
a2V5d29yZD5Bc3ltcHRvbWF0aWMgRGlzZWFzZXMvZXBpZGVtaW9sb2d5PC9rZXl3b3JkPjxrZXl3
b3JkPkJldGFjb3JvbmF2aXJ1cy8qaXNvbGF0aW9uICZhbXA7IHB1cmlmaWNhdGlvbjwva2V5d29y
ZD48a2V5d29yZD5DaGlsZDwva2V5d29yZD48a2V5d29yZD5DaGlsZCwgUHJlc2Nob29sPC9rZXl3
b3JkPjxrZXl3b3JkPkNoaW5hL2VwaWRlbWlvbG9neTwva2V5d29yZD48a2V5d29yZD5Db21vcmJp
ZGl0eTwva2V5d29yZD48a2V5d29yZD4qQ29yb25hdmlydXMgSW5mZWN0aW9ucy9jb21wbGljYXRp
b25zL2VwaWRlbWlvbG9neS9wYXRob2xvZ3k8L2tleXdvcmQ+PGtleXdvcmQ+Q291Z2gvZXRpb2xv
Z3k8L2tleXdvcmQ+PGtleXdvcmQ+RmVtYWxlPC9rZXl3b3JkPjxrZXl3b3JkPkZldmVyL2V0aW9s
b2d5PC9rZXl3b3JkPjxrZXl3b3JkPkh1bWFuczwva2V5d29yZD48a2V5d29yZD5JbmZhbnQ8L2tl
eXdvcmQ+PGtleXdvcmQ+THVuZy9wYXRob2xvZ3k8L2tleXdvcmQ+PGtleXdvcmQ+TWFsZTwva2V5
d29yZD48a2V5d29yZD4qUGFuZGVtaWNzPC9rZXl3b3JkPjxrZXl3b3JkPipQYXRpZW50IEFjdWl0
eTwva2V5d29yZD48a2V5d29yZD4qUG5ldW1vbmlhLCBWaXJhbC9jb21wbGljYXRpb25zL2VwaWRl
bWlvbG9neS9wYXRob2xvZ3k8L2tleXdvcmQ+PGtleXdvcmQ+U2V4IERpc3RyaWJ1dGlvbjwva2V5
d29yZD48L2tleXdvcmRzPjxkYXRlcz48eWVhcj4yMDIwPC95ZWFyPjxwdWItZGF0ZXM+PGRhdGU+
QXByIDIzPC9kYXRlPjwvcHViLWRhdGVzPjwvZGF0ZXM+PGlzYm4+MTUzMy00NDA2IChFbGVjdHJv
bmljKSYjeEQ7MDAyOC00NzkzIChMaW5raW5nKTwvaXNibj48YWNjZXNzaW9uLW51bT4zMjE4NzQ1
ODwvYWNjZXNzaW9uLW51bT48dXJscz48cmVsYXRlZC11cmxzPjx1cmw+aHR0cHM6Ly93d3cubmNi
aS5ubG0ubmloLmdvdi9wdWJtZWQvMzIxODc0NTg8L3VybD48L3JlbGF0ZWQtdXJscz48L3VybHM+
PGN1c3RvbTI+UE1DNzEyMTE3NzwvY3VzdG9tMj48ZWxlY3Ryb25pYy1yZXNvdXJjZS1udW0+MTAu
MTA1Ni9ORUpNYzIwMDUwNzM8L2VsZWN0cm9uaWMtcmVzb3VyY2UtbnVtPjwvcmVjb3JkPjwvQ2l0
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PEVuZE5vdGU+PENpdGU+PEF1dGhvcj5MdTwvQXV0aG9yPjxZZWFyPjIwMjA8L1llYXI+PFJlY051
bT42NDwvUmVjTnVtPjxEaXNwbGF5VGV4dD48c3R5bGUgZmFjZT0ic3VwZXJzY3JpcHQiPjc1PC9z
dHlsZT48L0Rpc3BsYXlUZXh0PjxyZWNvcmQ+PHJlYy1udW1iZXI+NjQ8L3JlYy1udW1iZXI+PGZv
cmVpZ24ta2V5cz48a2V5IGFwcD0iRU4iIGRiLWlkPSJld3Q5c2RkOTlweGE5dmV3endidnp2NTJ4
ZjIycmV4c3A5OWYiIHRpbWVzdGFtcD0iMTYwMjU3NjUzNyI+NjQ8L2tleT48L2ZvcmVpZ24ta2V5
cz48cmVmLXR5cGUgbmFtZT0iSm91cm5hbCBBcnRpY2xlIj4xNzwvcmVmLXR5cGU+PGNvbnRyaWJ1
dG9ycz48YXV0aG9ycz48YXV0aG9yPkx1LCBYLjwvYXV0aG9yPjxhdXRob3I+WmhhbmcsIEwuPC9h
dXRob3I+PGF1dGhvcj5EdSwgSC48L2F1dGhvcj48YXV0aG9yPlpoYW5nLCBKLjwvYXV0aG9yPjxh
dXRob3I+TGksIFkuIFkuPC9hdXRob3I+PGF1dGhvcj5RdSwgSi48L2F1dGhvcj48YXV0aG9yPlpo
YW5nLCBXLjwvYXV0aG9yPjxhdXRob3I+V2FuZywgWS48L2F1dGhvcj48YXV0aG9yPkJhbywgUy48
L2F1dGhvcj48YXV0aG9yPkxpLCBZLjwvYXV0aG9yPjxhdXRob3I+V3UsIEMuPC9hdXRob3I+PGF1
dGhvcj5MaXUsIEguPC9hdXRob3I+PGF1dGhvcj5MaXUsIEQuPC9hdXRob3I+PGF1dGhvcj5TaGFv
LCBKLjwvYXV0aG9yPjxhdXRob3I+UGVuZywgWC48L2F1dGhvcj48YXV0aG9yPllhbmcsIFkuPC9h
dXRob3I+PGF1dGhvcj5MaXUsIFouPC9hdXRob3I+PGF1dGhvcj5YaWFuZywgWS48L2F1dGhvcj48
YXV0aG9yPlpoYW5nLCBGLjwvYXV0aG9yPjxhdXRob3I+U2lsdmEsIFIuIE0uPC9hdXRob3I+PGF1
dGhvcj5QaW5rZXJ0b24sIEsuIEUuPC9hdXRob3I+PGF1dGhvcj5TaGVuLCBLLjwvYXV0aG9yPjxh
dXRob3I+WGlhbywgSC48L2F1dGhvcj48YXV0aG9yPlh1LCBTLjwvYXV0aG9yPjxhdXRob3I+V29u
ZywgRy4gVy4gSy48L2F1dGhvcj48YXV0aG9yPkNoaW5lc2UgUGVkaWF0cmljIE5vdmVsIENvcm9u
YXZpcnVzIFN0dWR5LCBUZWFtPC9hdXRob3I+PC9hdXRob3JzPjwvY29udHJpYnV0b3JzPjxhdXRo
LWFkZHJlc3M+V3VoYW4gQ2hpbGRyZW4mYXBvcztzIEhvc3BpdGFsLCBXdWhhbiwgQ2hpbmEuJiN4
RDtIdWF6aG9uZyBVbml2ZXJzaXR5IG9mIFNjaWVuY2UgYW5kIFRlY2hub2xvZ3ksIFd1aGFuLCBD
aGluYS4mI3hEO1d1aGFuIEluc3RpdHV0ZSBvZiBWaXJvbG9neSwgV3VoYW4sIENoaW5hLiYjeEQ7
QmVpamluZyBDaGlsZHJlbiZhcG9zO3MgSG9zcGl0YWwsIEJlaWppbmcsIENoaW5hLiYjeEQ7VW5p
dmVyc2l0eSBvZiBDYWxpZm9ybmlhLCBEYXZpcywgRGF2aXMsIENBLiYjeEQ7Q2hpbmVzZSBOYXRp
b25hbCBDbGluaWNhbCBSZXNlYXJjaCBDZW50ZXIgZm9yIFJlc3BpcmF0b3J5IERpc2Vhc2VzLCBC
ZWlqaW5nLCBDaGluYS4mI3hEO0luc3RpdHV0ZSBvZiBNYXRlcm5hbCBhbmQgQ2hpbGQgSGVhbHRo
LCBXdWhhbiwgQ2hpbmEuJiN4RDtXdWhhbiBDaGlsZHJlbiZhcG9zO3MgSG9zcGl0YWwsIFd1aGFu
LCBDaGluYSB4dXN0QGh1c3QuZWR1LmNuLiYjeEQ7Q2hpbmVzZSBVbml2ZXJzaXR5IG9mIEhvbmcg
S29uZywgU2hhdGluLCBDaGluYSB3aW5na2lud29uZ0BjdWhrLmVkdS5oay48L2F1dGgtYWRkcmVz
cz48dGl0bGVzPjx0aXRsZT5TQVJTLUNvVi0yIEluZmVjdGlvbiBpbiBDaGlsZHJlbjwvdGl0bGU+
PHNlY29uZGFyeS10aXRsZT5OIEVuZ2wgSiBNZWQ8L3NlY29uZGFyeS10aXRsZT48L3RpdGxlcz48
cGVyaW9kaWNhbD48ZnVsbC10aXRsZT5OIEVuZ2wgSiBNZWQ8L2Z1bGwtdGl0bGU+PC9wZXJpb2Rp
Y2FsPjxwYWdlcz4xNjYzLTE2NjU8L3BhZ2VzPjx2b2x1bWU+MzgyPC92b2x1bWU+PG51bWJlcj4x
NzwvbnVtYmVyPjxlZGl0aW9uPjIwMjAvMDMvMTk8L2VkaXRpb24+PGtleXdvcmRzPjxrZXl3b3Jk
PkFkb2xlc2NlbnQ8L2tleXdvcmQ+PGtleXdvcmQ+QWdlIERpc3RyaWJ1dGlvbjwva2V5d29yZD48
a2V5d29yZD5Bc3ltcHRvbWF0aWMgRGlzZWFzZXMvZXBpZGVtaW9sb2d5PC9rZXl3b3JkPjxrZXl3
b3JkPkJldGFjb3JvbmF2aXJ1cy8qaXNvbGF0aW9uICZhbXA7IHB1cmlmaWNhdGlvbjwva2V5d29y
ZD48a2V5d29yZD5DaGlsZDwva2V5d29yZD48a2V5d29yZD5DaGlsZCwgUHJlc2Nob29sPC9rZXl3
b3JkPjxrZXl3b3JkPkNoaW5hL2VwaWRlbWlvbG9neTwva2V5d29yZD48a2V5d29yZD5Db21vcmJp
ZGl0eTwva2V5d29yZD48a2V5d29yZD4qQ29yb25hdmlydXMgSW5mZWN0aW9ucy9jb21wbGljYXRp
b25zL2VwaWRlbWlvbG9neS9wYXRob2xvZ3k8L2tleXdvcmQ+PGtleXdvcmQ+Q291Z2gvZXRpb2xv
Z3k8L2tleXdvcmQ+PGtleXdvcmQ+RmVtYWxlPC9rZXl3b3JkPjxrZXl3b3JkPkZldmVyL2V0aW9s
b2d5PC9rZXl3b3JkPjxrZXl3b3JkPkh1bWFuczwva2V5d29yZD48a2V5d29yZD5JbmZhbnQ8L2tl
eXdvcmQ+PGtleXdvcmQ+THVuZy9wYXRob2xvZ3k8L2tleXdvcmQ+PGtleXdvcmQ+TWFsZTwva2V5
d29yZD48a2V5d29yZD4qUGFuZGVtaWNzPC9rZXl3b3JkPjxrZXl3b3JkPipQYXRpZW50IEFjdWl0
eTwva2V5d29yZD48a2V5d29yZD4qUG5ldW1vbmlhLCBWaXJhbC9jb21wbGljYXRpb25zL2VwaWRl
bWlvbG9neS9wYXRob2xvZ3k8L2tleXdvcmQ+PGtleXdvcmQ+U2V4IERpc3RyaWJ1dGlvbjwva2V5
d29yZD48L2tleXdvcmRzPjxkYXRlcz48eWVhcj4yMDIwPC95ZWFyPjxwdWItZGF0ZXM+PGRhdGU+
QXByIDIzPC9kYXRlPjwvcHViLWRhdGVzPjwvZGF0ZXM+PGlzYm4+MTUzMy00NDA2IChFbGVjdHJv
bmljKSYjeEQ7MDAyOC00NzkzIChMaW5raW5nKTwvaXNibj48YWNjZXNzaW9uLW51bT4zMjE4NzQ1
ODwvYWNjZXNzaW9uLW51bT48dXJscz48cmVsYXRlZC11cmxzPjx1cmw+aHR0cHM6Ly93d3cubmNi
aS5ubG0ubmloLmdvdi9wdWJtZWQvMzIxODc0NTg8L3VybD48L3JlbGF0ZWQtdXJscz48L3VybHM+
PGN1c3RvbTI+UE1DNzEyMTE3NzwvY3VzdG9tMj48ZWxlY3Ryb25pYy1yZXNvdXJjZS1udW0+MTAu
MTA1Ni9ORUpNYzIwMDUwNzM8L2VsZWN0cm9uaWMtcmVzb3VyY2UtbnVtPjwvcmVjb3JkPjwvQ2l0
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1DD2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23FC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A58B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E0D2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F246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7AD5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59E5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BE91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0.6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E9E6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43BE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EC9F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A19E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55712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E2500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2560EE" w14:textId="4442426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C94E32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FE8A57" w14:textId="4DE02313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TnVtPjY1PC9SZWNOdW0+PERpc3BsYXlUZXh0PjxzdHlsZSBmYWNlPSJzdXBlcnNjcmlwdCI+NzY8
L3N0eWxlPjwvRGlzcGxheVRleHQ+PHJlY29yZD48cmVjLW51bWJlcj42NTwvcmVjLW51bWJlcj48
Zm9yZWlnbi1rZXlzPjxrZXkgYXBwPSJFTiIgZGItaWQ9ImV3dDlzZGQ5OXB4YTl2ZXd6d2J2enY1
MnhmMjJyZXhzcDk5ZiIgdGltZXN0YW1wPSIxNjAyNjM3MzQ4Ij42NTwva2V5PjwvZm9yZWlnbi1r
ZXlzPjxyZWYtdHlwZSBuYW1lPSJKb3VybmFsIEFydGljbGUiPjE3PC9yZWYtdHlwZT48Y29udHJp
YnV0b3JzPjxhdXRob3JzPjxhdXRob3I+Q2hlbiwgUS48L2F1dGhvcj48YXV0aG9yPlF1YW4sIEIu
PC9hdXRob3I+PGF1dGhvcj5MaSwgWC48L2F1dGhvcj48YXV0aG9yPkdhbywgRy48L2F1dGhvcj48
YXV0aG9yPlpoZW5nLCBXLjwvYXV0aG9yPjxhdXRob3I+WmhhbmcsIEouPC9hdXRob3I+PGF1dGhv
cj5aaGFuZywgWi48L2F1dGhvcj48YXV0aG9yPkxpdSwgQy48L2F1dGhvcj48YXV0aG9yPkxpLCBM
LjwvYXV0aG9yPjxhdXRob3I+V2FuZywgQy48L2F1dGhvcj48YXV0aG9yPlpoYW5nLCBHLjwvYXV0
aG9yPjxhdXRob3I+TGksIEouPC9hdXRob3I+PGF1dGhvcj5EYWksIFkuPC9hdXRob3I+PGF1dGhv
cj5ZYW5nLCBKLjwvYXV0aG9yPjxhdXRob3I+SGFuLCBXLjwvYXV0aG9yPjwvYXV0aG9ycz48L2Nv
bnRyaWJ1dG9ycz48YXV0aC1hZGRyZXNzPkRlcGFydG1lbnQgb2YgTnVjbGVhciBNZWRpY2luZSwg
VGhlIEZpcnN0IEFmZmlsaWF0ZWQgSG9zcGl0YWwgb2YgV2FuYW4gTWVkaWNhbCBDb2xsZWdlLCBX
dWh1LCBBbmh1aSwgQ2hpbmEuJiN4RDtEZXBhcnRtZW50IG9mIEluZmVjdGlvdXMgRGlzZWFzZXMs
IFRoZSBGaXJzdCBBZmZpbGlhdGVkIEhvc3BpdGFsIG9mIFdhbmFuIE1lZGljYWwgQ29sbGVnZSwg
V3VodSwgQW5odWksIENoaW5hLiYjeEQ7RGVwYXJ0bWVudCBvZiBDbGluaWNhbCBMYWJvcmF0b3J5
LCBUaGUgRmlyc3QgQWZmaWxpYXRlZCBIb3NwaXRhbCBvZiBXYW5hbiBNZWRpY2FsIENvbGxlZ2Us
IFd1aHUsIEFuaHVpLCBDaGluYS4mI3hEO0RlcGFydG1lbnQgb2YgQ2xpbmljYWwgQmxvb2QgTGFi
b3JhdG9yeSwgVGhlIEZpcnN0IEFmZmlsaWF0ZWQgSG9zcGl0YWwgb2YgV2FuYW4gTWVkaWNhbCBD
b2xsZWdlLCBXdWh1LCBBbmh1aSwgQ2hpbmEuJiN4RDtEZXBhcnRtZW50IG9mIE51cnNpbmcsIFRo
ZSBGaXJzdCBBZmZpbGlhdGVkIEhvc3BpdGFsIG9mIFdhbmFuIE1lZGljYWwgQ29sbGVnZSwgV3Vo
dSwgQW5odWksIENoaW5hLiYjeEQ7RGVwYXJ0bWVudCBvZiBQYXRob2xvZ3ksIFRoZSBGaXJzdCBB
ZmZpbGlhdGVkIEhvc3BpdGFsIG9mIFdhbmFuIE1lZGljYWwgQ29sbGVnZSwgV3VodSwgQW5odWks
IENoaW5hLjwvYXV0aC1hZGRyZXNzPjx0aXRsZXM+PHRpdGxlPkEgcmVwb3J0IG9mIGNsaW5pY2Fs
IGRpYWdub3NpcyBhbmQgdHJlYXRtZW50IG9mIG5pbmUgY2FzZXMgb2YgY29yb25hdmlydXMgZGlz
ZWFzZSAyMDE5PC90aXRsZT48c2Vjb25kYXJ5LXRpdGxlPkogTWVkIFZpcm9sPC9zZWNvbmRhcnkt
dGl0bGU+PC90aXRsZXM+PHBlcmlvZGljYWw+PGZ1bGwtdGl0bGU+SiBNZWQgVmlyb2w8L2Z1bGwt
dGl0bGU+PC9wZXJpb2RpY2FsPjxwYWdlcz42ODMtNjg3PC9wYWdlcz48dm9sdW1lPjkyPC92b2x1
bWU+PG51bWJlcj42PC9udW1iZXI+PGVkaXRpb24+MjAyMC8wMy8xMzwvZWRpdGlvbj48a2V5d29y
ZHM+PGtleXdvcmQ+QWRvbGVzY2VudDwva2V5d29yZD48a2V5d29yZD5BZHVsdDwva2V5d29yZD48
a2V5d29yZD5CZXRhY29yb25hdmlydXMvZHJ1ZyBlZmZlY3RzLypnZW5ldGljcy9pc29sYXRpb24g
JmFtcDsgcHVyaWZpY2F0aW9uL3BhdGhvZ2VuaWNpdHk8L2tleXdvcmQ+PGtleXdvcmQ+Q2hpbmE8
L2tleXdvcmQ+PGtleXdvcmQ+Q2xpbmljYWwgTGFib3JhdG9yeSBUZWNobmlxdWVzL21ldGhvZHM8
L2tleXdvcmQ+PGtleXdvcmQ+Q29udGFjdCBUcmFjaW5nPC9rZXl3b3JkPjxrZXl3b3JkPkNvcm9u
YXZpcnVzIEluZmVjdGlvbnMvKmRpYWdub3Npcy8qZHJ1ZyB0aGVyYXB5L2ltbXVub2xvZ3kvcGF0
aG9sb2d5PC9rZXl3b3JkPjxrZXl3b3JkPkZlbWFsZTwva2V5d29yZD48a2V5d29yZD5IdW1hbnM8
L2tleXdvcmQ+PGtleXdvcmQ+SW50ZXJmZXJvbiBhbHBoYS0yLyp0aGVyYXBldXRpYyB1c2U8L2tl
eXdvcmQ+PGtleXdvcmQ+TG9waW5hdmlyL3RoZXJhcGV1dGljIHVzZTwva2V5d29yZD48a2V5d29y
ZD5NYWxlPC9rZXl3b3JkPjxrZXl3b3JkPk1ldGh5bHByZWRuaXNvbG9uZS90aGVyYXBldXRpYyB1
c2U8L2tleXdvcmQ+PGtleXdvcmQ+TWlkZGxlIEFnZWQ8L2tleXdvcmQ+PGtleXdvcmQ+TW94aWZs
b3hhY2luL3RoZXJhcGV1dGljIHVzZTwva2V5d29yZD48a2V5d29yZD5Pcm9waGFyeW54L3Zpcm9s
b2d5PC9rZXl3b3JkPjxrZXl3b3JkPk94eWdlbi90aGVyYXBldXRpYyB1c2U8L2tleXdvcmQ+PGtl
eXdvcmQ+UGFuZGVtaWNzPC9rZXl3b3JkPjxrZXl3b3JkPlBuZXVtb25pYSwgVmlyYWwvKmRpYWdu
b3Npcy8qZHJ1ZyB0aGVyYXB5L2ltbXVub2xvZ3kvcGF0aG9sb2d5PC9rZXl3b3JkPjxrZXl3b3Jk
PlJOQSwgVmlyYWwvKmdlbmV0aWNzL2lzb2xhdGlvbiAmYW1wOyBwdXJpZmljYXRpb248L2tleXdv
cmQ+PGtleXdvcmQ+UmV0cm9zcGVjdGl2ZSBTdHVkaWVzPC9rZXl3b3JkPjxrZXl3b3JkPlJpdG9u
YXZpci90aGVyYXBldXRpYyB1c2U8L2tleXdvcmQ+PGtleXdvcmQ+U2V2ZXJpdHkgb2YgSWxsbmVz
cyBJbmRleDwva2V5d29yZD48a2V5d29yZD5ULUx5bXBob2N5dGVzL2RydWcgZWZmZWN0cy9pbW11
bm9sb2d5L3Zpcm9sb2d5PC9rZXl3b3JkPjxrZXl3b3JkPlRvbW9ncmFwaHksIFgtUmF5IENvbXB1
dGVkPC9rZXl3b3JkPjxrZXl3b3JkPipjb3ZpZC0xOTwva2V5d29yZD48a2V5d29yZD4qU0FSUy1D
b1YtMjwva2V5d29yZD48a2V5d29yZD4qcmVzcGlyYXRvcnkgc3ltcHRvbXM8L2tleXdvcmQ+PC9r
ZXl3b3Jkcz48ZGF0ZXM+PHllYXI+MjAyMDwveWVhcj48cHViLWRhdGVzPjxkYXRlPkp1bjwvZGF0
ZT48L3B1Yi1kYXRlcz48L2RhdGVzPjxpc2JuPjEwOTYtOTA3MSAoRWxlY3Ryb25pYykmI3hEOzAx
NDYtNjYxNSAoTGlua2luZyk8L2lzYm4+PGFjY2Vzc2lvbi1udW0+MzIxNjI2OTk8L2FjY2Vzc2lv
bi1udW0+PHVybHM+PHJlbGF0ZWQtdXJscz48dXJsPmh0dHBzOi8vd3d3Lm5jYmkubmxtLm5paC5n
b3YvcHVibWVkLzMyMTYyNjk5PC91cmw+PC9yZWxhdGVkLXVybHM+PC91cmxzPjxjdXN0b20yPlBN
QzcyMjgzMTY8L2N1c3RvbTI+PGVsZWN0cm9uaWMtcmVzb3VyY2UtbnVtPjEwLjEwMDIvam12LjI1
NzU1PC9lbGVjdHJvbmljLXJlc291cmNlLW51bT48L3JlY29yZD48L0NpdGU+PC9FbmROb3RlPn==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TnVtPjY1PC9SZWNOdW0+PERpc3BsYXlUZXh0PjxzdHlsZSBmYWNlPSJzdXBlcnNjcmlwdCI+NzY8
L3N0eWxlPjwvRGlzcGxheVRleHQ+PHJlY29yZD48cmVjLW51bWJlcj42NTwvcmVjLW51bWJlcj48
Zm9yZWlnbi1rZXlzPjxrZXkgYXBwPSJFTiIgZGItaWQ9ImV3dDlzZGQ5OXB4YTl2ZXd6d2J2enY1
MnhmMjJyZXhzcDk5ZiIgdGltZXN0YW1wPSIxNjAyNjM3MzQ4Ij42NTwva2V5PjwvZm9yZWlnbi1r
ZXlzPjxyZWYtdHlwZSBuYW1lPSJKb3VybmFsIEFydGljbGUiPjE3PC9yZWYtdHlwZT48Y29udHJp
YnV0b3JzPjxhdXRob3JzPjxhdXRob3I+Q2hlbiwgUS48L2F1dGhvcj48YXV0aG9yPlF1YW4sIEIu
PC9hdXRob3I+PGF1dGhvcj5MaSwgWC48L2F1dGhvcj48YXV0aG9yPkdhbywgRy48L2F1dGhvcj48
YXV0aG9yPlpoZW5nLCBXLjwvYXV0aG9yPjxhdXRob3I+WmhhbmcsIEouPC9hdXRob3I+PGF1dGhv
cj5aaGFuZywgWi48L2F1dGhvcj48YXV0aG9yPkxpdSwgQy48L2F1dGhvcj48YXV0aG9yPkxpLCBM
LjwvYXV0aG9yPjxhdXRob3I+V2FuZywgQy48L2F1dGhvcj48YXV0aG9yPlpoYW5nLCBHLjwvYXV0
aG9yPjxhdXRob3I+TGksIEouPC9hdXRob3I+PGF1dGhvcj5EYWksIFkuPC9hdXRob3I+PGF1dGhv
cj5ZYW5nLCBKLjwvYXV0aG9yPjxhdXRob3I+SGFuLCBXLjwvYXV0aG9yPjwvYXV0aG9ycz48L2Nv
bnRyaWJ1dG9ycz48YXV0aC1hZGRyZXNzPkRlcGFydG1lbnQgb2YgTnVjbGVhciBNZWRpY2luZSwg
VGhlIEZpcnN0IEFmZmlsaWF0ZWQgSG9zcGl0YWwgb2YgV2FuYW4gTWVkaWNhbCBDb2xsZWdlLCBX
dWh1LCBBbmh1aSwgQ2hpbmEuJiN4RDtEZXBhcnRtZW50IG9mIEluZmVjdGlvdXMgRGlzZWFzZXMs
IFRoZSBGaXJzdCBBZmZpbGlhdGVkIEhvc3BpdGFsIG9mIFdhbmFuIE1lZGljYWwgQ29sbGVnZSwg
V3VodSwgQW5odWksIENoaW5hLiYjeEQ7RGVwYXJ0bWVudCBvZiBDbGluaWNhbCBMYWJvcmF0b3J5
LCBUaGUgRmlyc3QgQWZmaWxpYXRlZCBIb3NwaXRhbCBvZiBXYW5hbiBNZWRpY2FsIENvbGxlZ2Us
IFd1aHUsIEFuaHVpLCBDaGluYS4mI3hEO0RlcGFydG1lbnQgb2YgQ2xpbmljYWwgQmxvb2QgTGFi
b3JhdG9yeSwgVGhlIEZpcnN0IEFmZmlsaWF0ZWQgSG9zcGl0YWwgb2YgV2FuYW4gTWVkaWNhbCBD
b2xsZWdlLCBXdWh1LCBBbmh1aSwgQ2hpbmEuJiN4RDtEZXBhcnRtZW50IG9mIE51cnNpbmcsIFRo
ZSBGaXJzdCBBZmZpbGlhdGVkIEhvc3BpdGFsIG9mIFdhbmFuIE1lZGljYWwgQ29sbGVnZSwgV3Vo
dSwgQW5odWksIENoaW5hLiYjeEQ7RGVwYXJ0bWVudCBvZiBQYXRob2xvZ3ksIFRoZSBGaXJzdCBB
ZmZpbGlhdGVkIEhvc3BpdGFsIG9mIFdhbmFuIE1lZGljYWwgQ29sbGVnZSwgV3VodSwgQW5odWks
IENoaW5hLjwvYXV0aC1hZGRyZXNzPjx0aXRsZXM+PHRpdGxlPkEgcmVwb3J0IG9mIGNsaW5pY2Fs
IGRpYWdub3NpcyBhbmQgdHJlYXRtZW50IG9mIG5pbmUgY2FzZXMgb2YgY29yb25hdmlydXMgZGlz
ZWFzZSAyMDE5PC90aXRsZT48c2Vjb25kYXJ5LXRpdGxlPkogTWVkIFZpcm9sPC9zZWNvbmRhcnkt
dGl0bGU+PC90aXRsZXM+PHBlcmlvZGljYWw+PGZ1bGwtdGl0bGU+SiBNZWQgVmlyb2w8L2Z1bGwt
dGl0bGU+PC9wZXJpb2RpY2FsPjxwYWdlcz42ODMtNjg3PC9wYWdlcz48dm9sdW1lPjkyPC92b2x1
bWU+PG51bWJlcj42PC9udW1iZXI+PGVkaXRpb24+MjAyMC8wMy8xMzwvZWRpdGlvbj48a2V5d29y
ZHM+PGtleXdvcmQ+QWRvbGVzY2VudDwva2V5d29yZD48a2V5d29yZD5BZHVsdDwva2V5d29yZD48
a2V5d29yZD5CZXRhY29yb25hdmlydXMvZHJ1ZyBlZmZlY3RzLypnZW5ldGljcy9pc29sYXRpb24g
JmFtcDsgcHVyaWZpY2F0aW9uL3BhdGhvZ2VuaWNpdHk8L2tleXdvcmQ+PGtleXdvcmQ+Q2hpbmE8
L2tleXdvcmQ+PGtleXdvcmQ+Q2xpbmljYWwgTGFib3JhdG9yeSBUZWNobmlxdWVzL21ldGhvZHM8
L2tleXdvcmQ+PGtleXdvcmQ+Q29udGFjdCBUcmFjaW5nPC9rZXl3b3JkPjxrZXl3b3JkPkNvcm9u
YXZpcnVzIEluZmVjdGlvbnMvKmRpYWdub3Npcy8qZHJ1ZyB0aGVyYXB5L2ltbXVub2xvZ3kvcGF0
aG9sb2d5PC9rZXl3b3JkPjxrZXl3b3JkPkZlbWFsZTwva2V5d29yZD48a2V5d29yZD5IdW1hbnM8
L2tleXdvcmQ+PGtleXdvcmQ+SW50ZXJmZXJvbiBhbHBoYS0yLyp0aGVyYXBldXRpYyB1c2U8L2tl
eXdvcmQ+PGtleXdvcmQ+TG9waW5hdmlyL3RoZXJhcGV1dGljIHVzZTwva2V5d29yZD48a2V5d29y
ZD5NYWxlPC9rZXl3b3JkPjxrZXl3b3JkPk1ldGh5bHByZWRuaXNvbG9uZS90aGVyYXBldXRpYyB1
c2U8L2tleXdvcmQ+PGtleXdvcmQ+TWlkZGxlIEFnZWQ8L2tleXdvcmQ+PGtleXdvcmQ+TW94aWZs
b3hhY2luL3RoZXJhcGV1dGljIHVzZTwva2V5d29yZD48a2V5d29yZD5Pcm9waGFyeW54L3Zpcm9s
b2d5PC9rZXl3b3JkPjxrZXl3b3JkPk94eWdlbi90aGVyYXBldXRpYyB1c2U8L2tleXdvcmQ+PGtl
eXdvcmQ+UGFuZGVtaWNzPC9rZXl3b3JkPjxrZXl3b3JkPlBuZXVtb25pYSwgVmlyYWwvKmRpYWdu
b3Npcy8qZHJ1ZyB0aGVyYXB5L2ltbXVub2xvZ3kvcGF0aG9sb2d5PC9rZXl3b3JkPjxrZXl3b3Jk
PlJOQSwgVmlyYWwvKmdlbmV0aWNzL2lzb2xhdGlvbiAmYW1wOyBwdXJpZmljYXRpb248L2tleXdv
cmQ+PGtleXdvcmQ+UmV0cm9zcGVjdGl2ZSBTdHVkaWVzPC9rZXl3b3JkPjxrZXl3b3JkPlJpdG9u
YXZpci90aGVyYXBldXRpYyB1c2U8L2tleXdvcmQ+PGtleXdvcmQ+U2V2ZXJpdHkgb2YgSWxsbmVz
cyBJbmRleDwva2V5d29yZD48a2V5d29yZD5ULUx5bXBob2N5dGVzL2RydWcgZWZmZWN0cy9pbW11
bm9sb2d5L3Zpcm9sb2d5PC9rZXl3b3JkPjxrZXl3b3JkPlRvbW9ncmFwaHksIFgtUmF5IENvbXB1
dGVkPC9rZXl3b3JkPjxrZXl3b3JkPipjb3ZpZC0xOTwva2V5d29yZD48a2V5d29yZD4qU0FSUy1D
b1YtMjwva2V5d29yZD48a2V5d29yZD4qcmVzcGlyYXRvcnkgc3ltcHRvbXM8L2tleXdvcmQ+PC9r
ZXl3b3Jkcz48ZGF0ZXM+PHllYXI+MjAyMDwveWVhcj48cHViLWRhdGVzPjxkYXRlPkp1bjwvZGF0
ZT48L3B1Yi1kYXRlcz48L2RhdGVzPjxpc2JuPjEwOTYtOTA3MSAoRWxlY3Ryb25pYykmI3hEOzAx
NDYtNjYxNSAoTGlua2luZyk8L2lzYm4+PGFjY2Vzc2lvbi1udW0+MzIxNjI2OTk8L2FjY2Vzc2lv
bi1udW0+PHVybHM+PHJlbGF0ZWQtdXJscz48dXJsPmh0dHBzOi8vd3d3Lm5jYmkubmxtLm5paC5n
b3YvcHVibWVkLzMyMTYyNjk5PC91cmw+PC9yZWxhdGVkLXVybHM+PC91cmxzPjxjdXN0b20yPlBN
QzcyMjgzMTY8L2N1c3RvbTI+PGVsZWN0cm9uaWMtcmVzb3VyY2UtbnVtPjEwLjEwMDIvam12LjI1
NzU1PC9lbGVjdHJvbmljLXJlc291cmNlLW51bT48L3JlY29yZD48L0NpdGU+PC9FbmROb3RlPn==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0E1B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4F31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27AA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CC13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132A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42DC9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42.11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149E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13C5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96C6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507F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3D71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2E60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32DD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6911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C11D7C" w14:textId="65218D1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451F6D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DA54F7" w14:textId="353CBCB5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PEVuZE5vdGU+PENpdGU+PEF1dGhvcj5DYW88L0F1dGhvcj48WWVhcj4yMDIwPC9ZZWFyPjxSZWNO
dW0+NjY8L1JlY051bT48RGlzcGxheVRleHQ+PHN0eWxlIGZhY2U9InN1cGVyc2NyaXB0Ij43Nzwv
c3R5bGU+PC9EaXNwbGF5VGV4dD48cmVjb3JkPjxyZWMtbnVtYmVyPjY2PC9yZWMtbnVtYmVyPjxm
b3JlaWduLWtleXM+PGtleSBhcHA9IkVOIiBkYi1pZD0iZXd0OXNkZDk5cHhhOXZld3p3YnZ6djUy
eGYyMnJleHNwOTlmIiB0aW1lc3RhbXA9IjE2MDI2Mzc0MjEiPjY2PC9rZXk+PC9mb3JlaWduLWtl
eXM+PHJlZi10eXBlIG5hbWU9IkpvdXJuYWwgQXJ0aWNsZSI+MTc8L3JlZi10eXBlPjxjb250cmli
dXRvcnM+PGF1dGhvcnM+PGF1dGhvcj5DYW8sIEIuPC9hdXRob3I+PGF1dGhvcj5XYW5nLCBZLjwv
YXV0aG9yPjxhdXRob3I+V2VuLCBELjwvYXV0aG9yPjxhdXRob3I+TGl1LCBXLjwvYXV0aG9yPjxh
dXRob3I+V2FuZywgSi48L2F1dGhvcj48YXV0aG9yPkZhbiwgRy48L2F1dGhvcj48YXV0aG9yPlJ1
YW4sIEwuPC9hdXRob3I+PGF1dGhvcj5Tb25nLCBCLjwvYXV0aG9yPjxhdXRob3I+Q2FpLCBZLjwv
YXV0aG9yPjxhdXRob3I+V2VpLCBNLjwvYXV0aG9yPjxhdXRob3I+TGksIFguPC9hdXRob3I+PGF1
dGhvcj5YaWEsIEouPC9hdXRob3I+PGF1dGhvcj5DaGVuLCBOLjwvYXV0aG9yPjxhdXRob3I+WGlh
bmcsIEouPC9hdXRob3I+PGF1dGhvcj5ZdSwgVC48L2F1dGhvcj48YXV0aG9yPkJhaSwgVC48L2F1
dGhvcj48YXV0aG9yPlhpZSwgWC48L2F1dGhvcj48YXV0aG9yPlpoYW5nLCBMLjwvYXV0aG9yPjxh
dXRob3I+TGksIEMuPC9hdXRob3I+PGF1dGhvcj5ZdWFuLCBZLjwvYXV0aG9yPjxhdXRob3I+Q2hl
biwgSC48L2F1dGhvcj48YXV0aG9yPkxpLCBILjwvYXV0aG9yPjxhdXRob3I+SHVhbmcsIEguPC9h
dXRob3I+PGF1dGhvcj5UdSwgUy48L2F1dGhvcj48YXV0aG9yPkdvbmcsIEYuPC9hdXRob3I+PGF1
dGhvcj5MaXUsIFkuPC9hdXRob3I+PGF1dGhvcj5XZWksIFkuPC9hdXRob3I+PGF1dGhvcj5Eb25n
LCBDLjwvYXV0aG9yPjxhdXRob3I+WmhvdSwgRi48L2F1dGhvcj48YXV0aG9yPkd1LCBYLjwvYXV0
aG9yPjxhdXRob3I+WHUsIEouPC9hdXRob3I+PGF1dGhvcj5MaXUsIFouPC9hdXRob3I+PGF1dGhv
cj5aaGFuZywgWS48L2F1dGhvcj48YXV0aG9yPkxpLCBILjwvYXV0aG9yPjxhdXRob3I+U2hhbmcs
IEwuPC9hdXRob3I+PGF1dGhvcj5XYW5nLCBLLjwvYXV0aG9yPjxhdXRob3I+TGksIEsuPC9hdXRo
b3I+PGF1dGhvcj5aaG91LCBYLjwvYXV0aG9yPjxhdXRob3I+RG9uZywgWC48L2F1dGhvcj48YXV0
aG9yPlF1LCBaLjwvYXV0aG9yPjxhdXRob3I+THUsIFMuPC9hdXRob3I+PGF1dGhvcj5IdSwgWC48
L2F1dGhvcj48YXV0aG9yPlJ1YW4sIFMuPC9hdXRob3I+PGF1dGhvcj5MdW8sIFMuPC9hdXRob3I+
PGF1dGhvcj5XdSwgSi48L2F1dGhvcj48YXV0aG9yPlBlbmcsIEwuPC9hdXRob3I+PGF1dGhvcj5D
aGVuZywgRi48L2F1dGhvcj48YXV0aG9yPlBhbiwgTC48L2F1dGhvcj48YXV0aG9yPlpvdSwgSi48
L2F1dGhvcj48YXV0aG9yPkppYSwgQy48L2F1dGhvcj48YXV0aG9yPldhbmcsIEouPC9hdXRob3I+
PGF1dGhvcj5MaXUsIFguPC9hdXRob3I+PGF1dGhvcj5XYW5nLCBTLjwvYXV0aG9yPjxhdXRob3I+
V3UsIFguPC9hdXRob3I+PGF1dGhvcj5HZSwgUS48L2F1dGhvcj48YXV0aG9yPkhlLCBKLjwvYXV0
aG9yPjxhdXRob3I+WmhhbiwgSC48L2F1dGhvcj48YXV0aG9yPlFpdSwgRi48L2F1dGhvcj48YXV0
aG9yPkd1bywgTC48L2F1dGhvcj48YXV0aG9yPkh1YW5nLCBDLjwvYXV0aG9yPjxhdXRob3I+SmFr
aSwgVC48L2F1dGhvcj48YXV0aG9yPkhheWRlbiwgRi4gRy48L2F1dGhvcj48YXV0aG9yPkhvcmJ5
LCBQLiBXLjwvYXV0aG9yPjxhdXRob3I+WmhhbmcsIEQuPC9hdXRob3I+PGF1dGhvcj5XYW5nLCBD
LjwvYXV0aG9yPjwvYXV0aG9ycz48L2NvbnRyaWJ1dG9ycz48YXV0aC1hZGRyZXNzPkZyb20gdGhl
IERlcGFydG1lbnQgb2YgUHVsbW9uYXJ5IGFuZCBDcml0aWNhbCBDYXJlIE1lZGljaW5lLCBDZW50
ZXIgb2YgUmVzcGlyYXRvcnkgTWVkaWNpbmUsIE5hdGlvbmFsIENsaW5pY2FsIFJlc2VhcmNoIENl
bnRlciBmb3IgUmVzcGlyYXRvcnkgRGlzZWFzZXMgKEIuQy4sIFllbWluZyBXYW5nLCBHLkYuLCBG
LlouLCBYLkcuLCBaLkwuLCBZLlouLCBIdWkgTGksIEwuUy4sIEMuVy4pLCBhbmQgdGhlIEluc3Rp
dHV0ZSBvZiBDbGluaWNhbCBNZWRpY2FsIFNjaWVuY2VzIChHLkYuLCBYLkcuKSwgQ2hpbmEtSmFw
YW4gRnJpZW5kc2hpcCBIb3NwaXRhbCwgdGhlIEluc3RpdHV0ZSBvZiBSZXNwaXJhdG9yeSBNZWRp
Y2luZSwgQ2hpbmVzZSBBY2FkZW15IG9mIE1lZGljYWwgU2NpZW5jZXMgKEIuQy4sIFllbWluZyBX
YW5nLCBGLlouLCBaLkwuLCBZLlouLCBIdWkgTGksIEMuVy4pLCB0aGUgQ2xpbmljYWwgYW5kIFJl
c2VhcmNoIENlbnRlciBvZiBJbmZlY3Rpb3VzIERpc2Vhc2VzLCBCZWlqaW5nIERpdGFuIEhvc3Bp
dGFsLCBDYXBpdGFsIE1lZGljYWwgVW5pdmVyc2l0eSAoWGluZ3dhbmcgTGkpLCBQZWtpbmcgVW5p
dmVyc2l0eSBDbGluaWNhbCBSZXNlYXJjaCBJbnN0aXR1dGUsIFBla2luZyBVbml2ZXJzaXR5IEZp
cnN0IEhvc3BpdGFsIChDLkQuKSwgVHNpbmdodWEgVW5pdmVyc2l0eSBTY2hvb2wgb2YgTWVkaWNp
bmUgKEppdXlhbmcgWHUpLCBCZWlqaW5nIFVuaXZlcnNpdHkgb2YgQ2hpbmVzZSBNZWRpY2luZSAo
TC5TLiksIE5IQyBLZXkgTGFib3JhdG9yeSBvZiBTeXN0ZW1zIEJpb2xvZ3kgb2YgUGF0aG9nZW5z
IGFuZCBDaHJpc3RvcGhlIE1lcmlldXggTGFib3JhdG9yeSwgSW5zdGl0dXRlIG9mIFBhdGhvZ2Vu
IEJpb2xvZ3ksIENoaW5lc2UgQWNhZGVteSBvZiBNZWRpY2FsIFNjaWVuY2VzIChMLkcuKSwgYW5k
IFBla2luZyBVbmlvbiBNZWRpY2FsIENvbGxlZ2UgKEwuRy4sIEMuVy4pLCBCZWlqaW5nLCBhbmQg
SmluIFlpbi10YW4gSG9zcGl0YWwsIFd1aGFuIChELlcuLCBXLkwuLCBKaW5nbGkgV2FuZywgTC5S
LiwgQi5TLiwgWS5DLiwgTS5XLiwgSmlhYW4gWGlhLCBOLkMuLCBKaWUgWGlhbmcsIFQuWS4sIFQu
Qi4sIFguWC4sIEwuWi4sIEMuTC4sIFkuWS4sIEguQy4sIEh1YWRvbmcgTGksIEguSC4sIFMuVC4s
IEYuRy4sIFkuTC4sIFl1YW4gV2VpLCBLLlcuLCBLLkwuLCBYLlouLCBYLkQuLCBaLlEuLCBTaXhp
YSBMdSwgWC5ILiwgUy5SLiwgU2hhbnNoYW4gTHVvLCBKaW5nIFd1LCBMdSBQZW5nLCBGLkMuLCBM
aWhvbmcgUGFuLCBKLlouLCBDLkouLCBKdWFuIFdhbmcsIFhpYSBMaXUsIFMuVy4sIFguVy4sIFEu
Ry4sIEouSC4sIEguWi4sIEYuUS4sIEMuSC4sIEQuWi4pIC0gYWxsIGluIENoaW5hOyBMYW5jYXN0
ZXIgVW5pdmVyc2l0eSwgTGFuY2FzdGVyIChULkouKSwgYW5kIHRoZSBVbml2ZXJzaXR5IG9mIE94
Zm9yZCwgT3hmb3JkIChQLlcuSC4pIC0gYm90aCBpbiB0aGUgVW5pdGVkIEtpbmdkb207IGFuZCB0
aGUgVW5pdmVyc2l0eSBvZiBWaXJnaW5pYSBTY2hvb2wgb2YgTWVkaWNpbmUsIENoYXJsb3R0ZXN2
aWxsZSAoRi5HLkguKS48L2F1dGgtYWRkcmVzcz48dGl0bGVzPjx0aXRsZT5BIFRyaWFsIG9mIExv
cGluYXZpci1SaXRvbmF2aXIgaW4gQWR1bHRzIEhvc3BpdGFsaXplZCB3aXRoIFNldmVyZSBDb3Zp
ZC0xOTwvdGl0bGU+PHNlY29uZGFyeS10aXRsZT5OIEVuZ2wgSiBNZWQ8L3NlY29uZGFyeS10aXRs
ZT48L3RpdGxlcz48cGVyaW9kaWNhbD48ZnVsbC10aXRsZT5OIEVuZ2wgSiBNZWQ8L2Z1bGwtdGl0
bGU+PC9wZXJpb2RpY2FsPjxwYWdlcz4xNzg3LTE3OTk8L3BhZ2VzPjx2b2x1bWU+MzgyPC92b2x1
bWU+PG51bWJlcj4xOTwvbnVtYmVyPjxlZGl0aW9uPjIwMjAvMDMvMTk8L2VkaXRpb24+PGtleXdv
cmRzPjxrZXl3b3JkPkFkdWx0PC9rZXl3b3JkPjxrZXl3b3JkPkFnZWQ8L2tleXdvcmQ+PGtleXdv
cmQ+QW50aXZpcmFsIEFnZW50cy9hZHZlcnNlIGVmZmVjdHMvKnRoZXJhcGV1dGljIHVzZTwva2V5
d29yZD48a2V5d29yZD5CZXRhY29yb25hdmlydXMvZ2VuZXRpY3MvKmlzb2xhdGlvbiAmYW1wOyBw
dXJpZmljYXRpb248L2tleXdvcmQ+PGtleXdvcmQ+Q2xpbmljYWwgTGFib3JhdG9yeSBUZWNobmlx
dWVzPC9rZXl3b3JkPjxrZXl3b3JkPkNvcm9uYXZpcnVzIEluZmVjdGlvbnMvZGlhZ25vc2lzLypk
cnVnIHRoZXJhcHkvbW9ydGFsaXR5L3Zpcm9sb2d5PC9rZXl3b3JkPjxrZXl3b3JkPkN5dG9jaHJv
bWUgUC00NTAgQ1lQM0EgSW5oaWJpdG9ycy9hZHZlcnNlIGVmZmVjdHMvKnRoZXJhcGV1dGljIHVz
ZTwva2V5d29yZD48a2V5d29yZD5EcnVnIFRoZXJhcHksIENvbWJpbmF0aW9uPC9rZXl3b3JkPjxr
ZXl3b3JkPkZlbWFsZTwva2V5d29yZD48a2V5d29yZD5Ib3NwaXRhbCBNb3J0YWxpdHk8L2tleXdv
cmQ+PGtleXdvcmQ+SHVtYW5zPC9rZXl3b3JkPjxrZXl3b3JkPkludGVudGlvbiB0byBUcmVhdCBB
bmFseXNpczwva2V5d29yZD48a2V5d29yZD5Mb3BpbmF2aXIvYWR2ZXJzZSBlZmZlY3RzLyp0aGVy
YXBldXRpYyB1c2U8L2tleXdvcmQ+PGtleXdvcmQ+TWFsZTwva2V5d29yZD48a2V5d29yZD5NaWRk
bGUgQWdlZDwva2V5d29yZD48a2V5d29yZD5QYW5kZW1pY3M8L2tleXdvcmQ+PGtleXdvcmQ+UGF0
aWVudCBBY3VpdHk8L2tleXdvcmQ+PGtleXdvcmQ+UG5ldW1vbmlhLCBWaXJhbC8qZHJ1ZyB0aGVy
YXB5L21vcnRhbGl0eS92aXJvbG9neTwva2V5d29yZD48a2V5d29yZD5Qcm9wb3J0aW9uYWwgSGF6
YXJkcyBNb2RlbHM8L2tleXdvcmQ+PGtleXdvcmQ+UmV2ZXJzZSBUcmFuc2NyaXB0YXNlIFBvbHlt
ZXJhc2UgQ2hhaW4gUmVhY3Rpb248L2tleXdvcmQ+PGtleXdvcmQ+Uml0b25hdmlyL2FkdmVyc2Ug
ZWZmZWN0cy8qdGhlcmFwZXV0aWMgdXNlPC9rZXl3b3JkPjxrZXl3b3JkPlRpbWUtdG8tVHJlYXRt
ZW50PC9rZXl3b3JkPjxrZXl3b3JkPlRyZWF0bWVudCBGYWlsdXJlPC9rZXl3b3JkPjxrZXl3b3Jk
PlZpcmFsIExvYWQ8L2tleXdvcmQ+PC9rZXl3b3Jkcz48ZGF0ZXM+PHllYXI+MjAyMDwveWVhcj48
cHViLWRhdGVzPjxkYXRlPk1heSA3PC9kYXRlPjwvcHViLWRhdGVzPjwvZGF0ZXM+PGlzYm4+MTUz
My00NDA2IChFbGVjdHJvbmljKSYjeEQ7MDAyOC00NzkzIChMaW5raW5nKTwvaXNibj48YWNjZXNz
aW9uLW51bT4zMjE4NzQ2NDwvYWNjZXNzaW9uLW51bT48dXJscz48cmVsYXRlZC11cmxzPjx1cmw+
aHR0cHM6Ly93d3cubmNiaS5ubG0ubmloLmdvdi9wdWJtZWQvMzIxODc0NjQ8L3VybD48L3JlbGF0
ZWQtdXJscz48L3VybHM+PGN1c3RvbTI+UE1DNzEyMTQ5MjwvY3VzdG9tMj48ZWxlY3Ryb25pYy1y
ZXNvdXJjZS1udW0+MTAuMTA1Ni9ORUpNb2EyMDAxMjgyPC9lbGVjdHJvbmljLXJlc291cmNlLW51
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PEVuZE5vdGU+PENpdGU+PEF1dGhvcj5DYW88L0F1dGhvcj48WWVhcj4yMDIwPC9ZZWFyPjxSZWNO
dW0+NjY8L1JlY051bT48RGlzcGxheVRleHQ+PHN0eWxlIGZhY2U9InN1cGVyc2NyaXB0Ij43Nzwv
c3R5bGU+PC9EaXNwbGF5VGV4dD48cmVjb3JkPjxyZWMtbnVtYmVyPjY2PC9yZWMtbnVtYmVyPjxm
b3JlaWduLWtleXM+PGtleSBhcHA9IkVOIiBkYi1pZD0iZXd0OXNkZDk5cHhhOXZld3p3YnZ6djUy
eGYyMnJleHNwOTlmIiB0aW1lc3RhbXA9IjE2MDI2Mzc0MjEiPjY2PC9rZXk+PC9mb3JlaWduLWtl
eXM+PHJlZi10eXBlIG5hbWU9IkpvdXJuYWwgQXJ0aWNsZSI+MTc8L3JlZi10eXBlPjxjb250cmli
dXRvcnM+PGF1dGhvcnM+PGF1dGhvcj5DYW8sIEIuPC9hdXRob3I+PGF1dGhvcj5XYW5nLCBZLjwv
YXV0aG9yPjxhdXRob3I+V2VuLCBELjwvYXV0aG9yPjxhdXRob3I+TGl1LCBXLjwvYXV0aG9yPjxh
dXRob3I+V2FuZywgSi48L2F1dGhvcj48YXV0aG9yPkZhbiwgRy48L2F1dGhvcj48YXV0aG9yPlJ1
YW4sIEwuPC9hdXRob3I+PGF1dGhvcj5Tb25nLCBCLjwvYXV0aG9yPjxhdXRob3I+Q2FpLCBZLjwv
YXV0aG9yPjxhdXRob3I+V2VpLCBNLjwvYXV0aG9yPjxhdXRob3I+TGksIFguPC9hdXRob3I+PGF1
dGhvcj5YaWEsIEouPC9hdXRob3I+PGF1dGhvcj5DaGVuLCBOLjwvYXV0aG9yPjxhdXRob3I+WGlh
bmcsIEouPC9hdXRob3I+PGF1dGhvcj5ZdSwgVC48L2F1dGhvcj48YXV0aG9yPkJhaSwgVC48L2F1
dGhvcj48YXV0aG9yPlhpZSwgWC48L2F1dGhvcj48YXV0aG9yPlpoYW5nLCBMLjwvYXV0aG9yPjxh
dXRob3I+TGksIEMuPC9hdXRob3I+PGF1dGhvcj5ZdWFuLCBZLjwvYXV0aG9yPjxhdXRob3I+Q2hl
biwgSC48L2F1dGhvcj48YXV0aG9yPkxpLCBILjwvYXV0aG9yPjxhdXRob3I+SHVhbmcsIEguPC9h
dXRob3I+PGF1dGhvcj5UdSwgUy48L2F1dGhvcj48YXV0aG9yPkdvbmcsIEYuPC9hdXRob3I+PGF1
dGhvcj5MaXUsIFkuPC9hdXRob3I+PGF1dGhvcj5XZWksIFkuPC9hdXRob3I+PGF1dGhvcj5Eb25n
LCBDLjwvYXV0aG9yPjxhdXRob3I+WmhvdSwgRi48L2F1dGhvcj48YXV0aG9yPkd1LCBYLjwvYXV0
aG9yPjxhdXRob3I+WHUsIEouPC9hdXRob3I+PGF1dGhvcj5MaXUsIFouPC9hdXRob3I+PGF1dGhv
cj5aaGFuZywgWS48L2F1dGhvcj48YXV0aG9yPkxpLCBILjwvYXV0aG9yPjxhdXRob3I+U2hhbmcs
IEwuPC9hdXRob3I+PGF1dGhvcj5XYW5nLCBLLjwvYXV0aG9yPjxhdXRob3I+TGksIEsuPC9hdXRo
b3I+PGF1dGhvcj5aaG91LCBYLjwvYXV0aG9yPjxhdXRob3I+RG9uZywgWC48L2F1dGhvcj48YXV0
aG9yPlF1LCBaLjwvYXV0aG9yPjxhdXRob3I+THUsIFMuPC9hdXRob3I+PGF1dGhvcj5IdSwgWC48
L2F1dGhvcj48YXV0aG9yPlJ1YW4sIFMuPC9hdXRob3I+PGF1dGhvcj5MdW8sIFMuPC9hdXRob3I+
PGF1dGhvcj5XdSwgSi48L2F1dGhvcj48YXV0aG9yPlBlbmcsIEwuPC9hdXRob3I+PGF1dGhvcj5D
aGVuZywgRi48L2F1dGhvcj48YXV0aG9yPlBhbiwgTC48L2F1dGhvcj48YXV0aG9yPlpvdSwgSi48
L2F1dGhvcj48YXV0aG9yPkppYSwgQy48L2F1dGhvcj48YXV0aG9yPldhbmcsIEouPC9hdXRob3I+
PGF1dGhvcj5MaXUsIFguPC9hdXRob3I+PGF1dGhvcj5XYW5nLCBTLjwvYXV0aG9yPjxhdXRob3I+
V3UsIFguPC9hdXRob3I+PGF1dGhvcj5HZSwgUS48L2F1dGhvcj48YXV0aG9yPkhlLCBKLjwvYXV0
aG9yPjxhdXRob3I+WmhhbiwgSC48L2F1dGhvcj48YXV0aG9yPlFpdSwgRi48L2F1dGhvcj48YXV0
aG9yPkd1bywgTC48L2F1dGhvcj48YXV0aG9yPkh1YW5nLCBDLjwvYXV0aG9yPjxhdXRob3I+SmFr
aSwgVC48L2F1dGhvcj48YXV0aG9yPkhheWRlbiwgRi4gRy48L2F1dGhvcj48YXV0aG9yPkhvcmJ5
LCBQLiBXLjwvYXV0aG9yPjxhdXRob3I+WmhhbmcsIEQuPC9hdXRob3I+PGF1dGhvcj5XYW5nLCBD
LjwvYXV0aG9yPjwvYXV0aG9ycz48L2NvbnRyaWJ1dG9ycz48YXV0aC1hZGRyZXNzPkZyb20gdGhl
IERlcGFydG1lbnQgb2YgUHVsbW9uYXJ5IGFuZCBDcml0aWNhbCBDYXJlIE1lZGljaW5lLCBDZW50
ZXIgb2YgUmVzcGlyYXRvcnkgTWVkaWNpbmUsIE5hdGlvbmFsIENsaW5pY2FsIFJlc2VhcmNoIENl
bnRlciBmb3IgUmVzcGlyYXRvcnkgRGlzZWFzZXMgKEIuQy4sIFllbWluZyBXYW5nLCBHLkYuLCBG
LlouLCBYLkcuLCBaLkwuLCBZLlouLCBIdWkgTGksIEwuUy4sIEMuVy4pLCBhbmQgdGhlIEluc3Rp
dHV0ZSBvZiBDbGluaWNhbCBNZWRpY2FsIFNjaWVuY2VzIChHLkYuLCBYLkcuKSwgQ2hpbmEtSmFw
YW4gRnJpZW5kc2hpcCBIb3NwaXRhbCwgdGhlIEluc3RpdHV0ZSBvZiBSZXNwaXJhdG9yeSBNZWRp
Y2luZSwgQ2hpbmVzZSBBY2FkZW15IG9mIE1lZGljYWwgU2NpZW5jZXMgKEIuQy4sIFllbWluZyBX
YW5nLCBGLlouLCBaLkwuLCBZLlouLCBIdWkgTGksIEMuVy4pLCB0aGUgQ2xpbmljYWwgYW5kIFJl
c2VhcmNoIENlbnRlciBvZiBJbmZlY3Rpb3VzIERpc2Vhc2VzLCBCZWlqaW5nIERpdGFuIEhvc3Bp
dGFsLCBDYXBpdGFsIE1lZGljYWwgVW5pdmVyc2l0eSAoWGluZ3dhbmcgTGkpLCBQZWtpbmcgVW5p
dmVyc2l0eSBDbGluaWNhbCBSZXNlYXJjaCBJbnN0aXR1dGUsIFBla2luZyBVbml2ZXJzaXR5IEZp
cnN0IEhvc3BpdGFsIChDLkQuKSwgVHNpbmdodWEgVW5pdmVyc2l0eSBTY2hvb2wgb2YgTWVkaWNp
bmUgKEppdXlhbmcgWHUpLCBCZWlqaW5nIFVuaXZlcnNpdHkgb2YgQ2hpbmVzZSBNZWRpY2luZSAo
TC5TLiksIE5IQyBLZXkgTGFib3JhdG9yeSBvZiBTeXN0ZW1zIEJpb2xvZ3kgb2YgUGF0aG9nZW5z
IGFuZCBDaHJpc3RvcGhlIE1lcmlldXggTGFib3JhdG9yeSwgSW5zdGl0dXRlIG9mIFBhdGhvZ2Vu
IEJpb2xvZ3ksIENoaW5lc2UgQWNhZGVteSBvZiBNZWRpY2FsIFNjaWVuY2VzIChMLkcuKSwgYW5k
IFBla2luZyBVbmlvbiBNZWRpY2FsIENvbGxlZ2UgKEwuRy4sIEMuVy4pLCBCZWlqaW5nLCBhbmQg
SmluIFlpbi10YW4gSG9zcGl0YWwsIFd1aGFuIChELlcuLCBXLkwuLCBKaW5nbGkgV2FuZywgTC5S
LiwgQi5TLiwgWS5DLiwgTS5XLiwgSmlhYW4gWGlhLCBOLkMuLCBKaWUgWGlhbmcsIFQuWS4sIFQu
Qi4sIFguWC4sIEwuWi4sIEMuTC4sIFkuWS4sIEguQy4sIEh1YWRvbmcgTGksIEguSC4sIFMuVC4s
IEYuRy4sIFkuTC4sIFl1YW4gV2VpLCBLLlcuLCBLLkwuLCBYLlouLCBYLkQuLCBaLlEuLCBTaXhp
YSBMdSwgWC5ILiwgUy5SLiwgU2hhbnNoYW4gTHVvLCBKaW5nIFd1LCBMdSBQZW5nLCBGLkMuLCBM
aWhvbmcgUGFuLCBKLlouLCBDLkouLCBKdWFuIFdhbmcsIFhpYSBMaXUsIFMuVy4sIFguVy4sIFEu
Ry4sIEouSC4sIEguWi4sIEYuUS4sIEMuSC4sIEQuWi4pIC0gYWxsIGluIENoaW5hOyBMYW5jYXN0
ZXIgVW5pdmVyc2l0eSwgTGFuY2FzdGVyIChULkouKSwgYW5kIHRoZSBVbml2ZXJzaXR5IG9mIE94
Zm9yZCwgT3hmb3JkIChQLlcuSC4pIC0gYm90aCBpbiB0aGUgVW5pdGVkIEtpbmdkb207IGFuZCB0
aGUgVW5pdmVyc2l0eSBvZiBWaXJnaW5pYSBTY2hvb2wgb2YgTWVkaWNpbmUsIENoYXJsb3R0ZXN2
aWxsZSAoRi5HLkguKS48L2F1dGgtYWRkcmVzcz48dGl0bGVzPjx0aXRsZT5BIFRyaWFsIG9mIExv
cGluYXZpci1SaXRvbmF2aXIgaW4gQWR1bHRzIEhvc3BpdGFsaXplZCB3aXRoIFNldmVyZSBDb3Zp
ZC0xOTwvdGl0bGU+PHNlY29uZGFyeS10aXRsZT5OIEVuZ2wgSiBNZWQ8L3NlY29uZGFyeS10aXRs
ZT48L3RpdGxlcz48cGVyaW9kaWNhbD48ZnVsbC10aXRsZT5OIEVuZ2wgSiBNZWQ8L2Z1bGwtdGl0
bGU+PC9wZXJpb2RpY2FsPjxwYWdlcz4xNzg3LTE3OTk8L3BhZ2VzPjx2b2x1bWU+MzgyPC92b2x1
bWU+PG51bWJlcj4xOTwvbnVtYmVyPjxlZGl0aW9uPjIwMjAvMDMvMTk8L2VkaXRpb24+PGtleXdv
cmRzPjxrZXl3b3JkPkFkdWx0PC9rZXl3b3JkPjxrZXl3b3JkPkFnZWQ8L2tleXdvcmQ+PGtleXdv
cmQ+QW50aXZpcmFsIEFnZW50cy9hZHZlcnNlIGVmZmVjdHMvKnRoZXJhcGV1dGljIHVzZTwva2V5
d29yZD48a2V5d29yZD5CZXRhY29yb25hdmlydXMvZ2VuZXRpY3MvKmlzb2xhdGlvbiAmYW1wOyBw
dXJpZmljYXRpb248L2tleXdvcmQ+PGtleXdvcmQ+Q2xpbmljYWwgTGFib3JhdG9yeSBUZWNobmlx
dWVzPC9rZXl3b3JkPjxrZXl3b3JkPkNvcm9uYXZpcnVzIEluZmVjdGlvbnMvZGlhZ25vc2lzLypk
cnVnIHRoZXJhcHkvbW9ydGFsaXR5L3Zpcm9sb2d5PC9rZXl3b3JkPjxrZXl3b3JkPkN5dG9jaHJv
bWUgUC00NTAgQ1lQM0EgSW5oaWJpdG9ycy9hZHZlcnNlIGVmZmVjdHMvKnRoZXJhcGV1dGljIHVz
ZTwva2V5d29yZD48a2V5d29yZD5EcnVnIFRoZXJhcHksIENvbWJpbmF0aW9uPC9rZXl3b3JkPjxr
ZXl3b3JkPkZlbWFsZTwva2V5d29yZD48a2V5d29yZD5Ib3NwaXRhbCBNb3J0YWxpdHk8L2tleXdv
cmQ+PGtleXdvcmQ+SHVtYW5zPC9rZXl3b3JkPjxrZXl3b3JkPkludGVudGlvbiB0byBUcmVhdCBB
bmFseXNpczwva2V5d29yZD48a2V5d29yZD5Mb3BpbmF2aXIvYWR2ZXJzZSBlZmZlY3RzLyp0aGVy
YXBldXRpYyB1c2U8L2tleXdvcmQ+PGtleXdvcmQ+TWFsZTwva2V5d29yZD48a2V5d29yZD5NaWRk
bGUgQWdlZDwva2V5d29yZD48a2V5d29yZD5QYW5kZW1pY3M8L2tleXdvcmQ+PGtleXdvcmQ+UGF0
aWVudCBBY3VpdHk8L2tleXdvcmQ+PGtleXdvcmQ+UG5ldW1vbmlhLCBWaXJhbC8qZHJ1ZyB0aGVy
YXB5L21vcnRhbGl0eS92aXJvbG9neTwva2V5d29yZD48a2V5d29yZD5Qcm9wb3J0aW9uYWwgSGF6
YXJkcyBNb2RlbHM8L2tleXdvcmQ+PGtleXdvcmQ+UmV2ZXJzZSBUcmFuc2NyaXB0YXNlIFBvbHlt
ZXJhc2UgQ2hhaW4gUmVhY3Rpb248L2tleXdvcmQ+PGtleXdvcmQ+Uml0b25hdmlyL2FkdmVyc2Ug
ZWZmZWN0cy8qdGhlcmFwZXV0aWMgdXNlPC9rZXl3b3JkPjxrZXl3b3JkPlRpbWUtdG8tVHJlYXRt
ZW50PC9rZXl3b3JkPjxrZXl3b3JkPlRyZWF0bWVudCBGYWlsdXJlPC9rZXl3b3JkPjxrZXl3b3Jk
PlZpcmFsIExvYWQ8L2tleXdvcmQ+PC9rZXl3b3Jkcz48ZGF0ZXM+PHllYXI+MjAyMDwveWVhcj48
cHViLWRhdGVzPjxkYXRlPk1heSA3PC9kYXRlPjwvcHViLWRhdGVzPjwvZGF0ZXM+PGlzYm4+MTUz
My00NDA2IChFbGVjdHJvbmljKSYjeEQ7MDAyOC00NzkzIChMaW5raW5nKTwvaXNibj48YWNjZXNz
aW9uLW51bT4zMjE4NzQ2NDwvYWNjZXNzaW9uLW51bT48dXJscz48cmVsYXRlZC11cmxzPjx1cmw+
aHR0cHM6Ly93d3cubmNiaS5ubG0ubmloLmdvdi9wdWJtZWQvMzIxODc0NjQ8L3VybD48L3JlbGF0
ZWQtdXJscz48L3VybHM+PGN1c3RvbTI+UE1DNzEyMTQ5MjwvY3VzdG9tMj48ZWxlY3Ryb25pYy1y
ZXNvdXJjZS1udW0+MTAuMTA1Ni9ORUpNb2EyMDAxMjgyPC9lbGVjdHJvbmljLXJlc291cmNlLW51
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FA316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45A2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85FA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F3CC9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FBFE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69F2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8C13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CB3E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3967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43B6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C3A7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0DCE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B795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F81E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A8A21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64C014F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76ABA2" w14:textId="6D5DC38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TnVtPjY3PC9SZWNOdW0+PERpc3BsYXlUZXh0PjxzdHlsZSBmYWNlPSJzdXBlcnNjcmlwdCI+Nzg8
L3N0eWxlPjwvRGlzcGxheVRleHQ+PHJlY29yZD48cmVjLW51bWJlcj42NzwvcmVjLW51bWJlcj48
Zm9yZWlnbi1rZXlzPjxrZXkgYXBwPSJFTiIgZGItaWQ9ImV3dDlzZGQ5OXB4YTl2ZXd6d2J2enY1
MnhmMjJyZXhzcDk5ZiIgdGltZXN0YW1wPSIxNjAyNjM3NDY1Ij42Nzwva2V5PjwvZm9yZWlnbi1r
ZXlzPjxyZWYtdHlwZSBuYW1lPSJKb3VybmFsIEFydGljbGUiPjE3PC9yZWYtdHlwZT48Y29udHJp
YnV0b3JzPjxhdXRob3JzPjxhdXRob3I+V2FuZywgWS48L2F1dGhvcj48YXV0aG9yPkRvbmcsIEMu
PC9hdXRob3I+PGF1dGhvcj5IdSwgWS48L2F1dGhvcj48YXV0aG9yPkxpLCBDLjwvYXV0aG9yPjxh
dXRob3I+UmVuLCBRLjwvYXV0aG9yPjxhdXRob3I+WmhhbmcsIFguPC9hdXRob3I+PGF1dGhvcj5T
aGksIEguPC9hdXRob3I+PGF1dGhvcj5aaG91LCBNLjwvYXV0aG9yPjwvYXV0aG9ycz48L2NvbnRy
aWJ1dG9ycz48YXV0aC1hZGRyZXNzPkZyb20gdGhlIERlcGFydG1lbnQgb2YgUmFkaW9sb2d5LCBV
bmlvbiBIb3NwaXRhbCwgVG9uZ2ppIE1lZGljYWwgQ29sbGVnZSwgSHVhemhvbmcgVW5pdmVyc2l0
eSBvZiBTY2llbmNlIGFuZCBUZWNobm9sb2d5LCAxMjc3IEppZWZhbmcgQXZlLCBXdWhhbiwgSHVi
ZWksIENoaW5hIDQzMDAyMiAoWS5XLiwgQy5ELiwgQy5MLiwgUS5SLiwgWC5aLiwgSC5TLiwgTS5a
Lik7IEh1YmVpIFByb3ZpbmNlIEtleSBMYWJvcmF0b3J5IG9mIE1vbGVjdWxhciBJbWFnaW5nLCBX
dWhhbiwgSHViZWksIENoaW5hIChZLlcuLCBDLkQuLCBDLkwuLCBRLlIuLCBYLlouLCBILlMuLCBN
LlouKTsgYW5kIENhbmNlciBDZW50ZXIsIFVuaW9uIEhvc3BpdGFsLCBUb25namkgTWVkaWNhbCBD
b2xsZWdlLCBIdWF6aG9uZyBVbml2ZXJzaXR5IG9mIFNjaWVuY2UgYW5kIFRlY2hub2xvZ3ksIFd1
aGFuLCBIdWJlaSwgQ2hpbmEgKFkuSC4pLjwvYXV0aC1hZGRyZXNzPjx0aXRsZXM+PHRpdGxlPlRl
bXBvcmFsIENoYW5nZXMgb2YgQ1QgRmluZGluZ3MgaW4gOTAgUGF0aWVudHMgd2l0aCBDT1ZJRC0x
OSBQbmV1bW9uaWE6IEEgTG9uZ2l0dWRpbmFsIFN0dWR5PC90aXRsZT48c2Vjb25kYXJ5LXRpdGxl
PlJhZGlvbG9neTwvc2Vjb25kYXJ5LXRpdGxlPjwvdGl0bGVzPjxwZXJpb2RpY2FsPjxmdWxsLXRp
dGxlPlJhZGlvbG9neTwvZnVsbC10aXRsZT48L3BlcmlvZGljYWw+PHBhZ2VzPkU1NS1FNjQ8L3Bh
Z2VzPjx2b2x1bWU+Mjk2PC92b2x1bWU+PG51bWJlcj4yPC9udW1iZXI+PGVkaXRpb24+MjAyMC8w
My8yMDwvZWRpdGlvbj48a2V5d29yZHM+PGtleXdvcmQ+QWR1bHQ8L2tleXdvcmQ+PGtleXdvcmQ+
KkJldGFjb3JvbmF2aXJ1czwva2V5d29yZD48a2V5d29yZD5DbGluaWNhbCBMYWJvcmF0b3J5IFRl
Y2huaXF1ZXMvbWV0aG9kczwva2V5d29yZD48a2V5d29yZD5Db3JvbmF2aXJ1cyBJbmZlY3Rpb25z
L2RpYWdub3Npcy8qZGlhZ25vc3RpYyBpbWFnaW5nL3BhdGhvbG9neTwva2V5d29yZD48a2V5d29y
ZD5EaXNlYXNlIFByb2dyZXNzaW9uPC9rZXl3b3JkPjxrZXl3b3JkPkZlbWFsZTwva2V5d29yZD48
a2V5d29yZD5Ib3NwaXRhbGl6YXRpb248L2tleXdvcmQ+PGtleXdvcmQ+SHVtYW5zPC9rZXl3b3Jk
PjxrZXl3b3JkPkxvbmdpdHVkaW5hbCBTdHVkaWVzPC9rZXl3b3JkPjxrZXl3b3JkPk1hbGU8L2tl
eXdvcmQ+PGtleXdvcmQ+TWlkZGxlIEFnZWQ8L2tleXdvcmQ+PGtleXdvcmQ+UGFuZGVtaWNzPC9r
ZXl3b3JkPjxrZXl3b3JkPlBhdGllbnQgRGlzY2hhcmdlPC9rZXl3b3JkPjxrZXl3b3JkPlBuZXVt
b25pYSwgVmlyYWwvKmRpYWdub3N0aWMgaW1hZ2luZy9wYXRob2xvZ3k8L2tleXdvcmQ+PGtleXdv
cmQ+UHJvc3BlY3RpdmUgU3R1ZGllczwva2V5d29yZD48a2V5d29yZD5SYWRpb2dyYXBoaWMgSW1h
Z2UgSW50ZXJwcmV0YXRpb24sIENvbXB1dGVyLUFzc2lzdGVkL21ldGhvZHM8L2tleXdvcmQ+PGtl
eXdvcmQ+VGltZSBGYWN0b3JzPC9rZXl3b3JkPjxrZXl3b3JkPlRvbW9ncmFwaHksIFgtUmF5IENv
bXB1dGVkL21ldGhvZHM8L2tleXdvcmQ+PC9rZXl3b3Jkcz48ZGF0ZXM+PHllYXI+MjAyMDwveWVh
cj48cHViLWRhdGVzPjxkYXRlPkF1ZzwvZGF0ZT48L3B1Yi1kYXRlcz48L2RhdGVzPjxpc2JuPjE1
MjctMTMxNSAoRWxlY3Ryb25pYykmI3hEOzAwMzMtODQxOSAoTGlua2luZyk8L2lzYm4+PGFjY2Vz
c2lvbi1udW0+MzIxOTE1ODc8L2FjY2Vzc2lvbi1udW0+PHVybHM+PHJlbGF0ZWQtdXJscz48dXJs
Pmh0dHBzOi8vd3d3Lm5jYmkubmxtLm5paC5nb3YvcHVibWVkLzMyMTkxNTg3PC91cmw+PC9yZWxh
dGVkLXVybHM+PC91cmxzPjxjdXN0b20yPlBNQzcyMzM0ODI8L2N1c3RvbTI+PGVsZWN0cm9uaWMt
cmVzb3VyY2UtbnVtPjEwLjExNDgvcmFkaW9sLjIwMjAyMDA4NDM8L2VsZWN0cm9uaWMtcmVzb3Vy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TnVtPjY3PC9SZWNOdW0+PERpc3BsYXlUZXh0PjxzdHlsZSBmYWNlPSJzdXBlcnNjcmlwdCI+Nzg8
L3N0eWxlPjwvRGlzcGxheVRleHQ+PHJlY29yZD48cmVjLW51bWJlcj42NzwvcmVjLW51bWJlcj48
Zm9yZWlnbi1rZXlzPjxrZXkgYXBwPSJFTiIgZGItaWQ9ImV3dDlzZGQ5OXB4YTl2ZXd6d2J2enY1
MnhmMjJyZXhzcDk5ZiIgdGltZXN0YW1wPSIxNjAyNjM3NDY1Ij42Nzwva2V5PjwvZm9yZWlnbi1r
ZXlzPjxyZWYtdHlwZSBuYW1lPSJKb3VybmFsIEFydGljbGUiPjE3PC9yZWYtdHlwZT48Y29udHJp
YnV0b3JzPjxhdXRob3JzPjxhdXRob3I+V2FuZywgWS48L2F1dGhvcj48YXV0aG9yPkRvbmcsIEMu
PC9hdXRob3I+PGF1dGhvcj5IdSwgWS48L2F1dGhvcj48YXV0aG9yPkxpLCBDLjwvYXV0aG9yPjxh
dXRob3I+UmVuLCBRLjwvYXV0aG9yPjxhdXRob3I+WmhhbmcsIFguPC9hdXRob3I+PGF1dGhvcj5T
aGksIEguPC9hdXRob3I+PGF1dGhvcj5aaG91LCBNLjwvYXV0aG9yPjwvYXV0aG9ycz48L2NvbnRy
aWJ1dG9ycz48YXV0aC1hZGRyZXNzPkZyb20gdGhlIERlcGFydG1lbnQgb2YgUmFkaW9sb2d5LCBV
bmlvbiBIb3NwaXRhbCwgVG9uZ2ppIE1lZGljYWwgQ29sbGVnZSwgSHVhemhvbmcgVW5pdmVyc2l0
eSBvZiBTY2llbmNlIGFuZCBUZWNobm9sb2d5LCAxMjc3IEppZWZhbmcgQXZlLCBXdWhhbiwgSHVi
ZWksIENoaW5hIDQzMDAyMiAoWS5XLiwgQy5ELiwgQy5MLiwgUS5SLiwgWC5aLiwgSC5TLiwgTS5a
Lik7IEh1YmVpIFByb3ZpbmNlIEtleSBMYWJvcmF0b3J5IG9mIE1vbGVjdWxhciBJbWFnaW5nLCBX
dWhhbiwgSHViZWksIENoaW5hIChZLlcuLCBDLkQuLCBDLkwuLCBRLlIuLCBYLlouLCBILlMuLCBN
LlouKTsgYW5kIENhbmNlciBDZW50ZXIsIFVuaW9uIEhvc3BpdGFsLCBUb25namkgTWVkaWNhbCBD
b2xsZWdlLCBIdWF6aG9uZyBVbml2ZXJzaXR5IG9mIFNjaWVuY2UgYW5kIFRlY2hub2xvZ3ksIFd1
aGFuLCBIdWJlaSwgQ2hpbmEgKFkuSC4pLjwvYXV0aC1hZGRyZXNzPjx0aXRsZXM+PHRpdGxlPlRl
bXBvcmFsIENoYW5nZXMgb2YgQ1QgRmluZGluZ3MgaW4gOTAgUGF0aWVudHMgd2l0aCBDT1ZJRC0x
OSBQbmV1bW9uaWE6IEEgTG9uZ2l0dWRpbmFsIFN0dWR5PC90aXRsZT48c2Vjb25kYXJ5LXRpdGxl
PlJhZGlvbG9neTwvc2Vjb25kYXJ5LXRpdGxlPjwvdGl0bGVzPjxwZXJpb2RpY2FsPjxmdWxsLXRp
dGxlPlJhZGlvbG9neTwvZnVsbC10aXRsZT48L3BlcmlvZGljYWw+PHBhZ2VzPkU1NS1FNjQ8L3Bh
Z2VzPjx2b2x1bWU+Mjk2PC92b2x1bWU+PG51bWJlcj4yPC9udW1iZXI+PGVkaXRpb24+MjAyMC8w
My8yMDwvZWRpdGlvbj48a2V5d29yZHM+PGtleXdvcmQ+QWR1bHQ8L2tleXdvcmQ+PGtleXdvcmQ+
KkJldGFjb3JvbmF2aXJ1czwva2V5d29yZD48a2V5d29yZD5DbGluaWNhbCBMYWJvcmF0b3J5IFRl
Y2huaXF1ZXMvbWV0aG9kczwva2V5d29yZD48a2V5d29yZD5Db3JvbmF2aXJ1cyBJbmZlY3Rpb25z
L2RpYWdub3Npcy8qZGlhZ25vc3RpYyBpbWFnaW5nL3BhdGhvbG9neTwva2V5d29yZD48a2V5d29y
ZD5EaXNlYXNlIFByb2dyZXNzaW9uPC9rZXl3b3JkPjxrZXl3b3JkPkZlbWFsZTwva2V5d29yZD48
a2V5d29yZD5Ib3NwaXRhbGl6YXRpb248L2tleXdvcmQ+PGtleXdvcmQ+SHVtYW5zPC9rZXl3b3Jk
PjxrZXl3b3JkPkxvbmdpdHVkaW5hbCBTdHVkaWVzPC9rZXl3b3JkPjxrZXl3b3JkPk1hbGU8L2tl
eXdvcmQ+PGtleXdvcmQ+TWlkZGxlIEFnZWQ8L2tleXdvcmQ+PGtleXdvcmQ+UGFuZGVtaWNzPC9r
ZXl3b3JkPjxrZXl3b3JkPlBhdGllbnQgRGlzY2hhcmdlPC9rZXl3b3JkPjxrZXl3b3JkPlBuZXVt
b25pYSwgVmlyYWwvKmRpYWdub3N0aWMgaW1hZ2luZy9wYXRob2xvZ3k8L2tleXdvcmQ+PGtleXdv
cmQ+UHJvc3BlY3RpdmUgU3R1ZGllczwva2V5d29yZD48a2V5d29yZD5SYWRpb2dyYXBoaWMgSW1h
Z2UgSW50ZXJwcmV0YXRpb24sIENvbXB1dGVyLUFzc2lzdGVkL21ldGhvZHM8L2tleXdvcmQ+PGtl
eXdvcmQ+VGltZSBGYWN0b3JzPC9rZXl3b3JkPjxrZXl3b3JkPlRvbW9ncmFwaHksIFgtUmF5IENv
bXB1dGVkL21ldGhvZHM8L2tleXdvcmQ+PC9rZXl3b3Jkcz48ZGF0ZXM+PHllYXI+MjAyMDwveWVh
cj48cHViLWRhdGVzPjxkYXRlPkF1ZzwvZGF0ZT48L3B1Yi1kYXRlcz48L2RhdGVzPjxpc2JuPjE1
MjctMTMxNSAoRWxlY3Ryb25pYykmI3hEOzAwMzMtODQxOSAoTGlua2luZyk8L2lzYm4+PGFjY2Vz
c2lvbi1udW0+MzIxOTE1ODc8L2FjY2Vzc2lvbi1udW0+PHVybHM+PHJlbGF0ZWQtdXJscz48dXJs
Pmh0dHBzOi8vd3d3Lm5jYmkubmxtLm5paC5nb3YvcHVibWVkLzMyMTkxNTg3PC91cmw+PC9yZWxh
dGVkLXVybHM+PC91cmxzPjxjdXN0b20yPlBNQzcyMzM0ODI8L2N1c3RvbTI+PGVsZWN0cm9uaWMt
cmVzb3VyY2UtbnVtPjEwLjExNDgvcmFkaW9sLjIwMjAyMDA4NDM8L2VsZWN0cm9uaWMtcmVzb3Vy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A33B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2B62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68A8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04E6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0B91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CD02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DA47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FE85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4D00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12DE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FD05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DB10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3A0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2F8B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FE4C41" w14:textId="572F78F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533C54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F0CF73" w14:textId="4263C3F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TnVtPjY4PC9SZWNOdW0+PERpc3BsYXlUZXh0PjxzdHlsZSBmYWNlPSJzdXBlcnNjcmlwdCI+Nzk8
L3N0eWxlPjwvRGlzcGxheVRleHQ+PHJlY29yZD48cmVjLW51bWJlcj42ODwvcmVjLW51bWJlcj48
Zm9yZWlnbi1rZXlzPjxrZXkgYXBwPSJFTiIgZGItaWQ9ImV3dDlzZGQ5OXB4YTl2ZXd6d2J2enY1
MnhmMjJyZXhzcDk5ZiIgdGltZXN0YW1wPSIxNjAyNjM3NTI2Ij42ODwva2V5PjwvZm9yZWlnbi1r
ZXlzPjxyZWYtdHlwZSBuYW1lPSJKb3VybmFsIEFydGljbGUiPjE3PC9yZWYtdHlwZT48Y29udHJp
YnV0b3JzPjxhdXRob3JzPjxhdXRob3I+WmhhbywgWC48L2F1dGhvcj48YXV0aG9yPkxpdSwgQi48
L2F1dGhvcj48YXV0aG9yPll1LCBZLjwvYXV0aG9yPjxhdXRob3I+V2FuZywgWC48L2F1dGhvcj48
YXV0aG9yPkR1LCBZLjwvYXV0aG9yPjxhdXRob3I+R3UsIEouPC9hdXRob3I+PGF1dGhvcj5XdSwg
WC48L2F1dGhvcj48L2F1dGhvcnM+PC9jb250cmlidXRvcnM+PGF1dGgtYWRkcmVzcz5EZXBhcnRt
ZW50IG9mIFJhZGlvbG9neSwgVGhlIEZpcnN0IEFmZmlsaWF0ZWQgSG9zcGl0YWwgb2YgQW5odWkg
TWVkaWNhbCBVbml2ZXJzaXR5LCBDaGluYS4mI3hEO0RlcGFydG1lbnQgb2YgUmFkaW9sb2d5LCBG
dXlhbmcgU2Vjb25kIFBlb3BsZSZhcG9zO3MgSG9zcGl0YWwsIENoaW5hLiYjeEQ7RGVwYXJ0bWVu
dCBvZiBSYWRpb2xvZ3ksIFRoZSBGaXJzdCBBZmZpbGlhdGVkIEhvc3BpdGFsIG9mIEFuaHVpIE1l
ZGljYWwgVW5pdmVyc2l0eSwgQ2hpbmEuIEVsZWN0cm9uaWMgYWRkcmVzczogZHVvYmkyMDA0QDEy
Ni5jb20uPC9hdXRoLWFkZHJlc3M+PHRpdGxlcz48dGl0bGU+VGhlIGNoYXJhY3RlcmlzdGljcyBh
bmQgY2xpbmljYWwgdmFsdWUgb2YgY2hlc3QgQ1QgaW1hZ2VzIG9mIG5vdmVsIGNvcm9uYXZpcnVz
IHBuZXVtb25pYTwvdGl0bGU+PHNlY29uZGFyeS10aXRsZT5DbGluIFJhZGlvbDwvc2Vjb25kYXJ5
LXRpdGxlPjwvdGl0bGVzPjxwZXJpb2RpY2FsPjxmdWxsLXRpdGxlPkNsaW4gUmFkaW9sPC9mdWxs
LXRpdGxlPjwvcGVyaW9kaWNhbD48cGFnZXM+MzM1LTM0MDwvcGFnZXM+PHZvbHVtZT43NTwvdm9s
dW1lPjxudW1iZXI+NTwvbnVtYmVyPjxlZGl0aW9uPjIwMjAvMDMvMjM8L2VkaXRpb24+PGtleXdv
cmRzPjxrZXl3b3JkPkFkb2xlc2NlbnQ8L2tleXdvcmQ+PGtleXdvcmQ+QWR1bHQ8L2tleXdvcmQ+
PGtleXdvcmQ+QWdlZDwva2V5d29yZD48a2V5d29yZD4qQmV0YWNvcm9uYXZpcnVzPC9rZXl3b3Jk
PjxrZXl3b3JkPkNsaW5pY2FsIExhYm9yYXRvcnkgVGVjaG5pcXVlczwva2V5d29yZD48a2V5d29y
ZD5Db3JvbmF2aXJ1cyBJbmZlY3Rpb25zL2RpYWdub3Npcy8qZGlhZ25vc3RpYyBpbWFnaW5nL3Bh
dGhvbG9neTwva2V5d29yZD48a2V5d29yZD5GZW1hbGU8L2tleXdvcmQ+PGtleXdvcmQ+SHVtYW5z
PC9rZXl3b3JkPjxrZXl3b3JkPkx5bXBoYWRlbm9wYXRoeS9kaWFnbm9zdGljIGltYWdpbmcvcGF0
aG9sb2d5L3Zpcm9sb2d5PC9rZXl3b3JkPjxrZXl3b3JkPk1hbGU8L2tleXdvcmQ+PGtleXdvcmQ+
TWVkaWFzdGluYWwgRGlzZWFzZXMvZGlhZ25vc3RpYyBpbWFnaW5nL3BhdGhvbG9neS92aXJvbG9n
eTwva2V5d29yZD48a2V5d29yZD5NaWRkbGUgQWdlZDwva2V5d29yZD48a2V5d29yZD5OdWNsZWlj
IEFjaWQgQW1wbGlmaWNhdGlvbiBUZWNobmlxdWVzPC9rZXl3b3JkPjxrZXl3b3JkPlBhbmRlbWlj
czwva2V5d29yZD48a2V5d29yZD5QbGV1cmFsIEVmZnVzaW9uL2RpYWdub3N0aWMgaW1hZ2luZy9w
YXRob2xvZ3kvdmlyb2xvZ3k8L2tleXdvcmQ+PGtleXdvcmQ+UG5ldW1vbmlhLCBWaXJhbC8qZGlh
Z25vc3RpYyBpbWFnaW5nL3BhdGhvbG9neTwva2V5d29yZD48a2V5d29yZD5TcHV0dW0vdmlyb2xv
Z3k8L2tleXdvcmQ+PGtleXdvcmQ+VG9tb2dyYXBoeSwgWC1SYXkgQ29tcHV0ZWQ8L2tleXdvcmQ+
PGtleXdvcmQ+WW91bmcgQWR1bHQ8L2tleXdvcmQ+PC9rZXl3b3Jkcz48ZGF0ZXM+PHllYXI+MjAy
MDwveWVhcj48cHViLWRhdGVzPjxkYXRlPk1heTwvZGF0ZT48L3B1Yi1kYXRlcz48L2RhdGVzPjxp
c2JuPjEzNjUtMjI5WCAoRWxlY3Ryb25pYykmI3hEOzAwMDktOTI2MCAoTGlua2luZyk8L2lzYm4+
PGFjY2Vzc2lvbi1udW0+MzIxOTk2MTk8L2FjY2Vzc2lvbi1udW0+PHVybHM+PHJlbGF0ZWQtdXJs
cz48dXJsPmh0dHBzOi8vd3d3Lm5jYmkubmxtLm5paC5nb3YvcHVibWVkLzMyMTk5NjE5PC91cmw+
PC9yZWxhdGVkLXVybHM+PC91cmxzPjxjdXN0b20yPlBNQzcxNTYxMjE8L2N1c3RvbTI+PGVsZWN0
cm9uaWMtcmVzb3VyY2UtbnVtPjEwLjEwMTYvai5jcmFkLjIwMjAuMDMuMDAyPC9lbGVjdHJvbmlj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PEVuZE5vdGU+PENpdGU+PEF1dGhvcj5aaGFvPC9BdXRob3I+PFllYXI+MjAyMDwvWWVhcj48UmVj
TnVtPjY4PC9SZWNOdW0+PERpc3BsYXlUZXh0PjxzdHlsZSBmYWNlPSJzdXBlcnNjcmlwdCI+Nzk8
L3N0eWxlPjwvRGlzcGxheVRleHQ+PHJlY29yZD48cmVjLW51bWJlcj42ODwvcmVjLW51bWJlcj48
Zm9yZWlnbi1rZXlzPjxrZXkgYXBwPSJFTiIgZGItaWQ9ImV3dDlzZGQ5OXB4YTl2ZXd6d2J2enY1
MnhmMjJyZXhzcDk5ZiIgdGltZXN0YW1wPSIxNjAyNjM3NTI2Ij42ODwva2V5PjwvZm9yZWlnbi1r
ZXlzPjxyZWYtdHlwZSBuYW1lPSJKb3VybmFsIEFydGljbGUiPjE3PC9yZWYtdHlwZT48Y29udHJp
YnV0b3JzPjxhdXRob3JzPjxhdXRob3I+WmhhbywgWC48L2F1dGhvcj48YXV0aG9yPkxpdSwgQi48
L2F1dGhvcj48YXV0aG9yPll1LCBZLjwvYXV0aG9yPjxhdXRob3I+V2FuZywgWC48L2F1dGhvcj48
YXV0aG9yPkR1LCBZLjwvYXV0aG9yPjxhdXRob3I+R3UsIEouPC9hdXRob3I+PGF1dGhvcj5XdSwg
WC48L2F1dGhvcj48L2F1dGhvcnM+PC9jb250cmlidXRvcnM+PGF1dGgtYWRkcmVzcz5EZXBhcnRt
ZW50IG9mIFJhZGlvbG9neSwgVGhlIEZpcnN0IEFmZmlsaWF0ZWQgSG9zcGl0YWwgb2YgQW5odWkg
TWVkaWNhbCBVbml2ZXJzaXR5LCBDaGluYS4mI3hEO0RlcGFydG1lbnQgb2YgUmFkaW9sb2d5LCBG
dXlhbmcgU2Vjb25kIFBlb3BsZSZhcG9zO3MgSG9zcGl0YWwsIENoaW5hLiYjeEQ7RGVwYXJ0bWVu
dCBvZiBSYWRpb2xvZ3ksIFRoZSBGaXJzdCBBZmZpbGlhdGVkIEhvc3BpdGFsIG9mIEFuaHVpIE1l
ZGljYWwgVW5pdmVyc2l0eSwgQ2hpbmEuIEVsZWN0cm9uaWMgYWRkcmVzczogZHVvYmkyMDA0QDEy
Ni5jb20uPC9hdXRoLWFkZHJlc3M+PHRpdGxlcz48dGl0bGU+VGhlIGNoYXJhY3RlcmlzdGljcyBh
bmQgY2xpbmljYWwgdmFsdWUgb2YgY2hlc3QgQ1QgaW1hZ2VzIG9mIG5vdmVsIGNvcm9uYXZpcnVz
IHBuZXVtb25pYTwvdGl0bGU+PHNlY29uZGFyeS10aXRsZT5DbGluIFJhZGlvbDwvc2Vjb25kYXJ5
LXRpdGxlPjwvdGl0bGVzPjxwZXJpb2RpY2FsPjxmdWxsLXRpdGxlPkNsaW4gUmFkaW9sPC9mdWxs
LXRpdGxlPjwvcGVyaW9kaWNhbD48cGFnZXM+MzM1LTM0MDwvcGFnZXM+PHZvbHVtZT43NTwvdm9s
dW1lPjxudW1iZXI+NTwvbnVtYmVyPjxlZGl0aW9uPjIwMjAvMDMvMjM8L2VkaXRpb24+PGtleXdv
cmRzPjxrZXl3b3JkPkFkb2xlc2NlbnQ8L2tleXdvcmQ+PGtleXdvcmQ+QWR1bHQ8L2tleXdvcmQ+
PGtleXdvcmQ+QWdlZDwva2V5d29yZD48a2V5d29yZD4qQmV0YWNvcm9uYXZpcnVzPC9rZXl3b3Jk
PjxrZXl3b3JkPkNsaW5pY2FsIExhYm9yYXRvcnkgVGVjaG5pcXVlczwva2V5d29yZD48a2V5d29y
ZD5Db3JvbmF2aXJ1cyBJbmZlY3Rpb25zL2RpYWdub3Npcy8qZGlhZ25vc3RpYyBpbWFnaW5nL3Bh
dGhvbG9neTwva2V5d29yZD48a2V5d29yZD5GZW1hbGU8L2tleXdvcmQ+PGtleXdvcmQ+SHVtYW5z
PC9rZXl3b3JkPjxrZXl3b3JkPkx5bXBoYWRlbm9wYXRoeS9kaWFnbm9zdGljIGltYWdpbmcvcGF0
aG9sb2d5L3Zpcm9sb2d5PC9rZXl3b3JkPjxrZXl3b3JkPk1hbGU8L2tleXdvcmQ+PGtleXdvcmQ+
TWVkaWFzdGluYWwgRGlzZWFzZXMvZGlhZ25vc3RpYyBpbWFnaW5nL3BhdGhvbG9neS92aXJvbG9n
eTwva2V5d29yZD48a2V5d29yZD5NaWRkbGUgQWdlZDwva2V5d29yZD48a2V5d29yZD5OdWNsZWlj
IEFjaWQgQW1wbGlmaWNhdGlvbiBUZWNobmlxdWVzPC9rZXl3b3JkPjxrZXl3b3JkPlBhbmRlbWlj
czwva2V5d29yZD48a2V5d29yZD5QbGV1cmFsIEVmZnVzaW9uL2RpYWdub3N0aWMgaW1hZ2luZy9w
YXRob2xvZ3kvdmlyb2xvZ3k8L2tleXdvcmQ+PGtleXdvcmQ+UG5ldW1vbmlhLCBWaXJhbC8qZGlh
Z25vc3RpYyBpbWFnaW5nL3BhdGhvbG9neTwva2V5d29yZD48a2V5d29yZD5TcHV0dW0vdmlyb2xv
Z3k8L2tleXdvcmQ+PGtleXdvcmQ+VG9tb2dyYXBoeSwgWC1SYXkgQ29tcHV0ZWQ8L2tleXdvcmQ+
PGtleXdvcmQ+WW91bmcgQWR1bHQ8L2tleXdvcmQ+PC9rZXl3b3Jkcz48ZGF0ZXM+PHllYXI+MjAy
MDwveWVhcj48cHViLWRhdGVzPjxkYXRlPk1heTwvZGF0ZT48L3B1Yi1kYXRlcz48L2RhdGVzPjxp
c2JuPjEzNjUtMjI5WCAoRWxlY3Ryb25pYykmI3hEOzAwMDktOTI2MCAoTGlua2luZyk8L2lzYm4+
PGFjY2Vzc2lvbi1udW0+MzIxOTk2MTk8L2FjY2Vzc2lvbi1udW0+PHVybHM+PHJlbGF0ZWQtdXJs
cz48dXJsPmh0dHBzOi8vd3d3Lm5jYmkubmxtLm5paC5nb3YvcHVibWVkLzMyMTk5NjE5PC91cmw+
PC9yZWxhdGVkLXVybHM+PC91cmxzPjxjdXN0b20yPlBNQzcxNTYxMjE8L2N1c3RvbTI+PGVsZWN0
cm9uaWMtcmVzb3VyY2UtbnVtPjEwLjEwMTYvai5jcmFkLjIwMjAuMDMuMDAyPC9lbGVjdHJvbmlj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79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533D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695A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BB95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5868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ACCF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A946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F7A8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0E3E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8CFF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4296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A73F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4497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84C1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030E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5E857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1B80577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242FD3" w14:textId="7B8645AB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Yuan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&lt;EndNote&gt;&lt;Cite&gt;&lt;Author&gt;Yuan&lt;/Author&gt;&lt;Year&gt;2020&lt;/Year&gt;&lt;RecNum&gt;69&lt;/RecNum&gt;&lt;DisplayText&gt;&lt;style face="superscript"&gt;80&lt;/style&gt;&lt;/DisplayText&gt;&lt;record&gt;&lt;rec-number&gt;69&lt;/rec-number&gt;&lt;foreign-keys&gt;&lt;key app="EN" db-id="ewt9sdd99pxa9vewzwbvzv52xf22rexsp99f" timestamp="1602637588"&gt;69&lt;/key&gt;&lt;/foreign-keys&gt;&lt;ref-type name="Journal Article"&gt;17&lt;/ref-type&gt;&lt;contributors&gt;&lt;authors&gt;&lt;author&gt;Yuan, M.&lt;/author&gt;&lt;author&gt;Yin, W.&lt;/author&gt;&lt;author&gt;Tao, Z.&lt;/author&gt;&lt;author&gt;Tan, W.&lt;/author&gt;&lt;author&gt;Hu, Y.&lt;/author&gt;&lt;/authors&gt;&lt;/contributors&gt;&lt;auth-address&gt;Department of Pulmonary and Critical Care Medicine, Central Hospital of Wuhan, Tongji Medical College, Huazhong University of Science and Technology, Wuhan, Hubei, China.&lt;/auth-address&gt;&lt;titles&gt;&lt;title&gt;Association of radiologic findings with mortality of patients infected with 2019 novel coronavirus in Wuhan, China&lt;/title&gt;&lt;secondary-title&gt;PLoS One&lt;/secondary-title&gt;&lt;/titles&gt;&lt;periodical&gt;&lt;full-title&gt;PLoS One&lt;/full-title&gt;&lt;/periodical&gt;&lt;pages&gt;e0230548&lt;/pages&gt;&lt;volume&gt;15&lt;/volume&gt;&lt;number&gt;3&lt;/number&gt;&lt;edition&gt;2020/03/20&lt;/edition&gt;&lt;keywords&gt;&lt;keyword&gt;Aged&lt;/keyword&gt;&lt;keyword&gt;China&lt;/keyword&gt;&lt;keyword&gt;Comorbidity&lt;/keyword&gt;&lt;keyword&gt;Coronavirus Infections/*diagnostic imaging/*mortality/pathology&lt;/keyword&gt;&lt;keyword&gt;Female&lt;/keyword&gt;&lt;keyword&gt;Humans&lt;/keyword&gt;&lt;keyword&gt;Lung/*diagnostic imaging/pathology&lt;/keyword&gt;&lt;keyword&gt;Male&lt;/keyword&gt;&lt;keyword&gt;Middle Aged&lt;/keyword&gt;&lt;keyword&gt;Pneumonia, Viral/*diagnostic imaging/*mortality/pathology&lt;/keyword&gt;&lt;keyword&gt;Predictive Value of Tests&lt;/keyword&gt;&lt;keyword&gt;Prognosis&lt;/keyword&gt;&lt;keyword&gt;ROC Curve&lt;/keyword&gt;&lt;keyword&gt;Retrospective Studies&lt;/keyword&gt;&lt;keyword&gt;Sensitivity and Specificity&lt;/keyword&gt;&lt;keyword&gt;Tomography, X-Ray Computed&lt;/keyword&gt;&lt;/keywords&gt;&lt;dates&gt;&lt;year&gt;2020&lt;/year&gt;&lt;/dates&gt;&lt;isbn&gt;1932-6203 (Electronic)&amp;#xD;1932-6203 (Linking)&lt;/isbn&gt;&lt;accession-num&gt;32191764&lt;/accession-num&gt;&lt;urls&gt;&lt;related-urls&gt;&lt;url&gt;https://www.ncbi.nlm.nih.gov/pubmed/32191764&lt;/url&gt;&lt;/related-urls&gt;&lt;/urls&gt;&lt;custom2&gt;PMC7082074&lt;/custom2&gt;&lt;electronic-resource-num&gt;10.1371/journal.pone.0230548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4B95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A8E1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E4DE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3C1F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8E40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4E9A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899B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2450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37.0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3A80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5C17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EB4E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2841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7447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E32A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E74CF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myalgia; shortness of breath</w:t>
            </w:r>
          </w:p>
        </w:tc>
      </w:tr>
      <w:tr w:rsidR="000E4295" w:rsidRPr="008D2EFC" w14:paraId="28CA355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A8C28E" w14:textId="3C70D00E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Arentz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PEVuZE5vdGU+PENpdGU+PEF1dGhvcj5BcmVudHo8L0F1dGhvcj48WWVhcj4yMDIwPC9ZZWFyPjxS
ZWNOdW0+NzA8L1JlY051bT48RGlzcGxheVRleHQ+PHN0eWxlIGZhY2U9InN1cGVyc2NyaXB0Ij44
MTwvc3R5bGU+PC9EaXNwbGF5VGV4dD48cmVjb3JkPjxyZWMtbnVtYmVyPjcwPC9yZWMtbnVtYmVy
Pjxmb3JlaWduLWtleXM+PGtleSBhcHA9IkVOIiBkYi1pZD0iZXd0OXNkZDk5cHhhOXZld3p3YnZ6
djUyeGYyMnJleHNwOTlmIiB0aW1lc3RhbXA9IjE2MDI2Mzc2MzkiPjcwPC9rZXk+PC9mb3JlaWdu
LWtleXM+PHJlZi10eXBlIG5hbWU9IkpvdXJuYWwgQXJ0aWNsZSI+MTc8L3JlZi10eXBlPjxjb250
cmlidXRvcnM+PGF1dGhvcnM+PGF1dGhvcj5BcmVudHosIE0uPC9hdXRob3I+PGF1dGhvcj5ZaW0s
IEUuPC9hdXRob3I+PGF1dGhvcj5LbGFmZiwgTC48L2F1dGhvcj48YXV0aG9yPkxva2hhbmR3YWxh
LCBTLjwvYXV0aG9yPjxhdXRob3I+UmllZG8sIEYuIFguPC9hdXRob3I+PGF1dGhvcj5DaG9uZywg
TS48L2F1dGhvcj48YXV0aG9yPkxlZSwgTS48L2F1dGhvcj48L2F1dGhvcnM+PC9jb250cmlidXRv
cnM+PGF1dGgtYWRkcmVzcz5EZXBhcnRtZW50IG9mIEdsb2JhbCBIZWFsdGgsIFVuaXZlcnNpdHkg
b2YgV2FzaGluZ3RvbiwgU2VhdHRsZS4mI3hEO0V2ZXJncmVlbiBIZWFsdGhjYXJlLCBLaXJrbGFu
ZCwgV2FzaGluZ3Rvbi4mI3hEO1JhZGlhIEluYywgTHlud29vZCwgV2FzaGluZ3Rvbi48L2F1dGgt
YWRkcmVzcz48dGl0bGVzPjx0aXRsZT5DaGFyYWN0ZXJpc3RpY3MgYW5kIE91dGNvbWVzIG9mIDIx
IENyaXRpY2FsbHkgSWxsIFBhdGllbnRzIFdpdGggQ09WSUQtMTkgaW4gV2FzaGluZ3RvbiBTdGF0
ZTwvdGl0bGU+PHNlY29uZGFyeS10aXRsZT5KQU1BPC9zZWNvbmRhcnktdGl0bGU+PC90aXRsZXM+
PHBlcmlvZGljYWw+PGZ1bGwtdGl0bGU+SkFNQTwvZnVsbC10aXRsZT48L3BlcmlvZGljYWw+PHBh
Z2VzPjE2MTItMTYxNDwvcGFnZXM+PHZvbHVtZT4zMjM8L3ZvbHVtZT48bnVtYmVyPjE2PC9udW1i
ZXI+PGVkaXRpb24+MjAyMC8wMy8yMDwvZWRpdGlvbj48a2V5d29yZHM+PGtleXdvcmQ+QWR1bHQ8
L2tleXdvcmQ+PGtleXdvcmQ+QWdlZDwva2V5d29yZD48a2V5d29yZD5BZ2VkLCA4MCBhbmQgb3Zl
cjwva2V5d29yZD48a2V5d29yZD4qQmV0YWNvcm9uYXZpcnVzPC9rZXl3b3JkPjxrZXl3b3JkPkNv
bW9yYmlkaXR5PC9rZXl3b3JkPjxrZXl3b3JkPipDb3JvbmF2aXJ1cyBJbmZlY3Rpb25zL2Jsb29k
L2NvbXBsaWNhdGlvbnMvbW9ydGFsaXR5L3RoZXJhcHk8L2tleXdvcmQ+PGtleXdvcmQ+KkNyaXRp
Y2FsIElsbG5lc3M8L2tleXdvcmQ+PGtleXdvcmQ+RmVtYWxlPC9rZXl3b3JkPjxrZXl3b3JkPkhv
c3BpdGFsaXphdGlvbjwva2V5d29yZD48a2V5d29yZD5IdW1hbnM8L2tleXdvcmQ+PGtleXdvcmQ+
SW50ZW5zaXZlIENhcmUgVW5pdHM8L2tleXdvcmQ+PGtleXdvcmQ+TWFsZTwva2V5d29yZD48a2V5
d29yZD5NaWRkbGUgQWdlZDwva2V5d29yZD48a2V5d29yZD4qUGFuZGVtaWNzPC9rZXl3b3JkPjxr
ZXl3b3JkPipQbmV1bW9uaWEsIFZpcmFsL2Jsb29kL2NvbXBsaWNhdGlvbnMvbW9ydGFsaXR5L3Ro
ZXJhcHk8L2tleXdvcmQ+PGtleXdvcmQ+UmVzcGlyYXRpb24sIEFydGlmaWNpYWw8L2tleXdvcmQ+
PGtleXdvcmQ+UmVzcGlyYXRvcnkgRGlzdHJlc3MgU3luZHJvbWUsIEFkdWx0Lypjb21wbGljYXRp
b25zPC9rZXl3b3JkPjxrZXl3b3JkPlRyZWF0bWVudCBPdXRjb21lPC9rZXl3b3JkPjxrZXl3b3Jk
Pldhc2hpbmd0b248L2tleXdvcmQ+PC9rZXl3b3Jkcz48ZGF0ZXM+PHllYXI+MjAyMDwveWVhcj48
cHViLWRhdGVzPjxkYXRlPkFwciAyODwvZGF0ZT48L3B1Yi1kYXRlcz48L2RhdGVzPjxpc2JuPjE1
MzgtMzU5OCAoRWxlY3Ryb25pYykmI3hEOzAwOTgtNzQ4NCAoTGlua2luZyk8L2lzYm4+PGFjY2Vz
c2lvbi1udW0+MzIxOTEyNTk8L2FjY2Vzc2lvbi1udW0+PHVybHM+PHJlbGF0ZWQtdXJscz48dXJs
Pmh0dHBzOi8vd3d3Lm5jYmkubmxtLm5paC5nb3YvcHVibWVkLzMyMTkxMjU5PC91cmw+PC9yZWxh
dGVkLXVybHM+PC91cmxzPjxjdXN0b20yPlBNQzcwODI3NjM8L2N1c3RvbTI+PGVsZWN0cm9uaWMt
cmVzb3VyY2UtbnVtPjEwLjEwMDEvamFtYS4yMDIwLjQzMjY8L2VsZWN0cm9uaWMtcmVzb3VyY2Ut
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PEVuZE5vdGU+PENpdGU+PEF1dGhvcj5BcmVudHo8L0F1dGhvcj48WWVhcj4yMDIwPC9ZZWFyPjxS
ZWNOdW0+NzA8L1JlY051bT48RGlzcGxheVRleHQ+PHN0eWxlIGZhY2U9InN1cGVyc2NyaXB0Ij44
MTwvc3R5bGU+PC9EaXNwbGF5VGV4dD48cmVjb3JkPjxyZWMtbnVtYmVyPjcwPC9yZWMtbnVtYmVy
Pjxmb3JlaWduLWtleXM+PGtleSBhcHA9IkVOIiBkYi1pZD0iZXd0OXNkZDk5cHhhOXZld3p3YnZ6
djUyeGYyMnJleHNwOTlmIiB0aW1lc3RhbXA9IjE2MDI2Mzc2MzkiPjcwPC9rZXk+PC9mb3JlaWdu
LWtleXM+PHJlZi10eXBlIG5hbWU9IkpvdXJuYWwgQXJ0aWNsZSI+MTc8L3JlZi10eXBlPjxjb250
cmlidXRvcnM+PGF1dGhvcnM+PGF1dGhvcj5BcmVudHosIE0uPC9hdXRob3I+PGF1dGhvcj5ZaW0s
IEUuPC9hdXRob3I+PGF1dGhvcj5LbGFmZiwgTC48L2F1dGhvcj48YXV0aG9yPkxva2hhbmR3YWxh
LCBTLjwvYXV0aG9yPjxhdXRob3I+UmllZG8sIEYuIFguPC9hdXRob3I+PGF1dGhvcj5DaG9uZywg
TS48L2F1dGhvcj48YXV0aG9yPkxlZSwgTS48L2F1dGhvcj48L2F1dGhvcnM+PC9jb250cmlidXRv
cnM+PGF1dGgtYWRkcmVzcz5EZXBhcnRtZW50IG9mIEdsb2JhbCBIZWFsdGgsIFVuaXZlcnNpdHkg
b2YgV2FzaGluZ3RvbiwgU2VhdHRsZS4mI3hEO0V2ZXJncmVlbiBIZWFsdGhjYXJlLCBLaXJrbGFu
ZCwgV2FzaGluZ3Rvbi4mI3hEO1JhZGlhIEluYywgTHlud29vZCwgV2FzaGluZ3Rvbi48L2F1dGgt
YWRkcmVzcz48dGl0bGVzPjx0aXRsZT5DaGFyYWN0ZXJpc3RpY3MgYW5kIE91dGNvbWVzIG9mIDIx
IENyaXRpY2FsbHkgSWxsIFBhdGllbnRzIFdpdGggQ09WSUQtMTkgaW4gV2FzaGluZ3RvbiBTdGF0
ZTwvdGl0bGU+PHNlY29uZGFyeS10aXRsZT5KQU1BPC9zZWNvbmRhcnktdGl0bGU+PC90aXRsZXM+
PHBlcmlvZGljYWw+PGZ1bGwtdGl0bGU+SkFNQTwvZnVsbC10aXRsZT48L3BlcmlvZGljYWw+PHBh
Z2VzPjE2MTItMTYxNDwvcGFnZXM+PHZvbHVtZT4zMjM8L3ZvbHVtZT48bnVtYmVyPjE2PC9udW1i
ZXI+PGVkaXRpb24+MjAyMC8wMy8yMDwvZWRpdGlvbj48a2V5d29yZHM+PGtleXdvcmQ+QWR1bHQ8
L2tleXdvcmQ+PGtleXdvcmQ+QWdlZDwva2V5d29yZD48a2V5d29yZD5BZ2VkLCA4MCBhbmQgb3Zl
cjwva2V5d29yZD48a2V5d29yZD4qQmV0YWNvcm9uYXZpcnVzPC9rZXl3b3JkPjxrZXl3b3JkPkNv
bW9yYmlkaXR5PC9rZXl3b3JkPjxrZXl3b3JkPipDb3JvbmF2aXJ1cyBJbmZlY3Rpb25zL2Jsb29k
L2NvbXBsaWNhdGlvbnMvbW9ydGFsaXR5L3RoZXJhcHk8L2tleXdvcmQ+PGtleXdvcmQ+KkNyaXRp
Y2FsIElsbG5lc3M8L2tleXdvcmQ+PGtleXdvcmQ+RmVtYWxlPC9rZXl3b3JkPjxrZXl3b3JkPkhv
c3BpdGFsaXphdGlvbjwva2V5d29yZD48a2V5d29yZD5IdW1hbnM8L2tleXdvcmQ+PGtleXdvcmQ+
SW50ZW5zaXZlIENhcmUgVW5pdHM8L2tleXdvcmQ+PGtleXdvcmQ+TWFsZTwva2V5d29yZD48a2V5
d29yZD5NaWRkbGUgQWdlZDwva2V5d29yZD48a2V5d29yZD4qUGFuZGVtaWNzPC9rZXl3b3JkPjxr
ZXl3b3JkPipQbmV1bW9uaWEsIFZpcmFsL2Jsb29kL2NvbXBsaWNhdGlvbnMvbW9ydGFsaXR5L3Ro
ZXJhcHk8L2tleXdvcmQ+PGtleXdvcmQ+UmVzcGlyYXRpb24sIEFydGlmaWNpYWw8L2tleXdvcmQ+
PGtleXdvcmQ+UmVzcGlyYXRvcnkgRGlzdHJlc3MgU3luZHJvbWUsIEFkdWx0Lypjb21wbGljYXRp
b25zPC9rZXl3b3JkPjxrZXl3b3JkPlRyZWF0bWVudCBPdXRjb21lPC9rZXl3b3JkPjxrZXl3b3Jk
Pldhc2hpbmd0b248L2tleXdvcmQ+PC9rZXl3b3Jkcz48ZGF0ZXM+PHllYXI+MjAyMDwveWVhcj48
cHViLWRhdGVzPjxkYXRlPkFwciAyODwvZGF0ZT48L3B1Yi1kYXRlcz48L2RhdGVzPjxpc2JuPjE1
MzgtMzU5OCAoRWxlY3Ryb25pYykmI3hEOzAwOTgtNzQ4NCAoTGlua2luZyk8L2lzYm4+PGFjY2Vz
c2lvbi1udW0+MzIxOTEyNTk8L2FjY2Vzc2lvbi1udW0+PHVybHM+PHJlbGF0ZWQtdXJscz48dXJs
Pmh0dHBzOi8vd3d3Lm5jYmkubmxtLm5paC5nb3YvcHVibWVkLzMyMTkxMjU5PC91cmw+PC9yZWxh
dGVkLXVybHM+PC91cmxzPjxjdXN0b20yPlBNQzcwODI3NjM8L2N1c3RvbTI+PGVsZWN0cm9uaWMt
cmVzb3VyY2UtbnVtPjEwLjEwMDEvamFtYS4yMDIwLjQzMjY8L2VsZWN0cm9uaWMtcmVzb3VyY2Ut
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3C96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5D1F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American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8284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0ECE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1E01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21DC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0FFB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28D4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52.4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6E0C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EE9C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52.4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FA57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0BD7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521A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DAE2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283D7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shortness of breath</w:t>
            </w:r>
          </w:p>
        </w:tc>
      </w:tr>
      <w:tr w:rsidR="000E4295" w:rsidRPr="008D2EFC" w14:paraId="0DDFFBD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6C951B" w14:textId="524BE5C4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Qiu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dW0+NzE8L1JlY051bT48RGlzcGxheVRleHQ+PHN0eWxlIGZhY2U9InN1cGVyc2NyaXB0Ij44Mjwv
c3R5bGU+PC9EaXNwbGF5VGV4dD48cmVjb3JkPjxyZWMtbnVtYmVyPjcxPC9yZWMtbnVtYmVyPjxm
b3JlaWduLWtleXM+PGtleSBhcHA9IkVOIiBkYi1pZD0iZXd0OXNkZDk5cHhhOXZld3p3YnZ6djUy
eGYyMnJleHNwOTlmIiB0aW1lc3RhbXA9IjE2MDI2Mzc2OTMiPjcxPC9rZXk+PC9mb3JlaWduLWtl
eXM+PHJlZi10eXBlIG5hbWU9IkpvdXJuYWwgQXJ0aWNsZSI+MTc8L3JlZi10eXBlPjxjb250cmli
dXRvcnM+PGF1dGhvcnM+PGF1dGhvcj5RaXUsIEwuPC9hdXRob3I+PGF1dGhvcj5MaXUsIFguPC9h
dXRob3I+PGF1dGhvcj5YaWFvLCBNLjwvYXV0aG9yPjxhdXRob3I+WGllLCBKLjwvYXV0aG9yPjxh
dXRob3I+Q2FvLCBXLjwvYXV0aG9yPjxhdXRob3I+TGl1LCBaLjwvYXV0aG9yPjxhdXRob3I+TW9y
c2UsIEEuPC9hdXRob3I+PGF1dGhvcj5YaWUsIFkuPC9hdXRob3I+PGF1dGhvcj5MaSwgVC48L2F1
dGhvcj48YXV0aG9yPlpodSwgTC48L2F1dGhvcj48L2F1dGhvcnM+PC9jb250cmlidXRvcnM+PGF1
dGgtYWRkcmVzcz5EZXBhcnRtZW50IG9mIE9ic3RldHJpY3MgYW5kIEd5bmVjb2xvZ3ksIFBla2lu
ZyBVbmlvbiBNZWRpY2FsIENvbGxlZ2UgSG9zcGl0YWwsIFBla2luZyBVbmlvbiBNZWRpY2FsIENv
bGxlZ2UsIENoaW5lc2UgQWNhZGVteSBvZiBNZWRpY2FsIFNjaWVuY2VzLCBCZWlqaW5nLCBQZW9w
bGUmYXBvcztzIFJlcHVibGljIG9mIENoaW5hLiYjeEQ7RGVwYXJ0bWVudCBvZiBDbGluaWNhbCBM
YWJvcmF0b3J5LCBQZWtpbmcgVW5pb24gTWVkaWNhbCBDb2xsZWdlIEhvc3BpdGFsLCBQZWtpbmcg
VW5pb24gTWVkaWNhbCBDb2xsZWdlLCBDaGluZXNlIEFjYWRlbXkgb2YgTWVkaWNhbCBTY2llbmNl
cywgQmVpamluZywgUGVvcGxlJmFwb3M7cyBSZXB1YmxpYyBvZiBDaGluYS4mI3hEO0RlcGFydG1l
bnQgb2YgSW5mZWN0aW91cyBEaXNlYXNlcywgUGVraW5nIFVuaW9uIE1lZGljYWwgQ29sbGVnZSBI
b3NwaXRhbCwgUGVraW5nIFVuaW9uIE1lZGljYWwgQ29sbGVnZSwgQ2hpbmVzZSBBY2FkZW15IG9m
IE1lZGljYWwgU2NpZW5jZXMsIEJlaWppbmcsIFBlb3BsZSZhcG9zO3MgUmVwdWJsaWMgb2YgQ2hp
bmEuJiN4RDtEZXBhcnRtZW50IG9mIE9ic3RldHJpY3MgYW5kIEd5bmVjb2xvZ3ksIFR1ZnRzIFVu
aXZlcnNpdHkgTWVkaWNhbCBTY2hvb2wsIEJvc3RvbiwgTWFzc2FjaHVzZXR0cywgVVNBLiYjeEQ7
UGVraW5nIFVuaW9uIE1lZGljYWwgQ29sbGVnZSwgQ2hpbmVzZSBBY2FkZW15IG9mIE1lZGljYWwg
U2NpZW5jZXMsIEJlaWppbmcsIFBlb3BsZSZhcG9zO3MgUmVwdWJsaWMgb2YgQ2hpbmEuPC9hdXRo
LWFkZHJlc3M+PHRpdGxlcz48dGl0bGU+U0FSUy1Db1YtMiBJcyBOb3QgRGV0ZWN0YWJsZSBpbiB0
aGUgVmFnaW5hbCBGbHVpZCBvZiBXb21lbiBXaXRoIFNldmVyZSBDT1ZJRC0xOSBJbmZlY3Rpb248
L3RpdGxlPjxzZWNvbmRhcnktdGl0bGU+Q2xpbiBJbmZlY3QgRGlzPC9zZWNvbmRhcnktdGl0bGU+
PC90aXRsZXM+PHBlcmlvZGljYWw+PGZ1bGwtdGl0bGU+Q2xpbiBJbmZlY3QgRGlzPC9mdWxsLXRp
dGxlPjwvcGVyaW9kaWNhbD48cGFnZXM+ODEzLTgxNzwvcGFnZXM+PHZvbHVtZT43MTwvdm9sdW1l
PjxudW1iZXI+MTU8L251bWJlcj48ZWRpdGlvbj4yMDIwLzA0LzAzPC9lZGl0aW9uPjxrZXl3b3Jk
cz48a2V5d29yZD5CZXRhY29yb25hdmlydXMvZ2VuZXRpY3M8L2tleXdvcmQ+PGtleXdvcmQ+Qm9k
aWx5IFNlY3JldGlvbnMvKnZpcm9sb2d5PC9rZXl3b3JkPjxrZXl3b3JkPkJvZHkgRmx1aWRzLyp2
aXJvbG9neTwva2V5d29yZD48a2V5d29yZD5Db3JvbmF2aXJ1cyBJbmZlY3Rpb25zLypkaWFnbm9z
aXMvKnZpcm9sb2d5PC9rZXl3b3JkPjxrZXl3b3JkPkZlbWFsZTwva2V5d29yZD48a2V5d29yZD5I
dW1hbnM8L2tleXdvcmQ+PGtleXdvcmQ+UGFuZGVtaWNzPC9rZXl3b3JkPjxrZXl3b3JkPlBuZXVt
b25pYSwgVmlyYWwvKmRpYWdub3Npcy8qdmlyb2xvZ3k8L2tleXdvcmQ+PGtleXdvcmQ+UmV0cm9z
cGVjdGl2ZSBTdHVkaWVzPC9rZXl3b3JkPjxrZXl3b3JkPlNldmVyZSBBY3V0ZSBSZXNwaXJhdG9y
eSBTeW5kcm9tZS92aXJvbG9neTwva2V5d29yZD48a2V5d29yZD5WYWdpbmEvKnZpcm9sb2d5PC9r
ZXl3b3JkPjxrZXl3b3JkPipDT1ZJRC0xOSBwbmV1bW9uaWE8L2tleXdvcmQ+PGtleXdvcmQ+KlNB
UlMtQ29WLTI8L2tleXdvcmQ+PGtleXdvcmQ+KmNsaW5pY2FsIGZlYXR1cmVzPC9rZXl3b3JkPjxr
ZXl3b3JkPip2YWdpbmFsIGZsdWlkPC9rZXl3b3JkPjwva2V5d29yZHM+PGRhdGVzPjx5ZWFyPjIw
MjA8L3llYXI+PHB1Yi1kYXRlcz48ZGF0ZT5KdWwgMjg8L2RhdGU+PC9wdWItZGF0ZXM+PC9kYXRl
cz48aXNibj4xNTM3LTY1OTEgKEVsZWN0cm9uaWMpJiN4RDsxMDU4LTQ4MzggKExpbmtpbmcpPC9p
c2JuPjxhY2Nlc3Npb24tbnVtPjMyMjQxMDIyPC9hY2Nlc3Npb24tbnVtPjx1cmxzPjxyZWxhdGVk
LXVybHM+PHVybD5odHRwczovL3d3dy5uY2JpLm5sbS5uaWguZ292L3B1Ym1lZC8zMjI0MTAyMjwv
dXJsPjwvcmVsYXRlZC11cmxzPjwvdXJscz48Y3VzdG9tMj5QTUM3MTg0MzMyPC9jdXN0b20yPjxl
bGVjdHJvbmljLXJlc291cmNlLW51bT4xMC4xMDkzL2NpZC9jaWFhMzc1PC9lbGVjdHJvbmljLXJl
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dW0+NzE8L1JlY051bT48RGlzcGxheVRleHQ+PHN0eWxlIGZhY2U9InN1cGVyc2NyaXB0Ij44Mjwv
c3R5bGU+PC9EaXNwbGF5VGV4dD48cmVjb3JkPjxyZWMtbnVtYmVyPjcxPC9yZWMtbnVtYmVyPjxm
b3JlaWduLWtleXM+PGtleSBhcHA9IkVOIiBkYi1pZD0iZXd0OXNkZDk5cHhhOXZld3p3YnZ6djUy
eGYyMnJleHNwOTlmIiB0aW1lc3RhbXA9IjE2MDI2Mzc2OTMiPjcxPC9rZXk+PC9mb3JlaWduLWtl
eXM+PHJlZi10eXBlIG5hbWU9IkpvdXJuYWwgQXJ0aWNsZSI+MTc8L3JlZi10eXBlPjxjb250cmli
dXRvcnM+PGF1dGhvcnM+PGF1dGhvcj5RaXUsIEwuPC9hdXRob3I+PGF1dGhvcj5MaXUsIFguPC9h
dXRob3I+PGF1dGhvcj5YaWFvLCBNLjwvYXV0aG9yPjxhdXRob3I+WGllLCBKLjwvYXV0aG9yPjxh
dXRob3I+Q2FvLCBXLjwvYXV0aG9yPjxhdXRob3I+TGl1LCBaLjwvYXV0aG9yPjxhdXRob3I+TW9y
c2UsIEEuPC9hdXRob3I+PGF1dGhvcj5YaWUsIFkuPC9hdXRob3I+PGF1dGhvcj5MaSwgVC48L2F1
dGhvcj48YXV0aG9yPlpodSwgTC48L2F1dGhvcj48L2F1dGhvcnM+PC9jb250cmlidXRvcnM+PGF1
dGgtYWRkcmVzcz5EZXBhcnRtZW50IG9mIE9ic3RldHJpY3MgYW5kIEd5bmVjb2xvZ3ksIFBla2lu
ZyBVbmlvbiBNZWRpY2FsIENvbGxlZ2UgSG9zcGl0YWwsIFBla2luZyBVbmlvbiBNZWRpY2FsIENv
bGxlZ2UsIENoaW5lc2UgQWNhZGVteSBvZiBNZWRpY2FsIFNjaWVuY2VzLCBCZWlqaW5nLCBQZW9w
bGUmYXBvcztzIFJlcHVibGljIG9mIENoaW5hLiYjeEQ7RGVwYXJ0bWVudCBvZiBDbGluaWNhbCBM
YWJvcmF0b3J5LCBQZWtpbmcgVW5pb24gTWVkaWNhbCBDb2xsZWdlIEhvc3BpdGFsLCBQZWtpbmcg
VW5pb24gTWVkaWNhbCBDb2xsZWdlLCBDaGluZXNlIEFjYWRlbXkgb2YgTWVkaWNhbCBTY2llbmNl
cywgQmVpamluZywgUGVvcGxlJmFwb3M7cyBSZXB1YmxpYyBvZiBDaGluYS4mI3hEO0RlcGFydG1l
bnQgb2YgSW5mZWN0aW91cyBEaXNlYXNlcywgUGVraW5nIFVuaW9uIE1lZGljYWwgQ29sbGVnZSBI
b3NwaXRhbCwgUGVraW5nIFVuaW9uIE1lZGljYWwgQ29sbGVnZSwgQ2hpbmVzZSBBY2FkZW15IG9m
IE1lZGljYWwgU2NpZW5jZXMsIEJlaWppbmcsIFBlb3BsZSZhcG9zO3MgUmVwdWJsaWMgb2YgQ2hp
bmEuJiN4RDtEZXBhcnRtZW50IG9mIE9ic3RldHJpY3MgYW5kIEd5bmVjb2xvZ3ksIFR1ZnRzIFVu
aXZlcnNpdHkgTWVkaWNhbCBTY2hvb2wsIEJvc3RvbiwgTWFzc2FjaHVzZXR0cywgVVNBLiYjeEQ7
UGVraW5nIFVuaW9uIE1lZGljYWwgQ29sbGVnZSwgQ2hpbmVzZSBBY2FkZW15IG9mIE1lZGljYWwg
U2NpZW5jZXMsIEJlaWppbmcsIFBlb3BsZSZhcG9zO3MgUmVwdWJsaWMgb2YgQ2hpbmEuPC9hdXRo
LWFkZHJlc3M+PHRpdGxlcz48dGl0bGU+U0FSUy1Db1YtMiBJcyBOb3QgRGV0ZWN0YWJsZSBpbiB0
aGUgVmFnaW5hbCBGbHVpZCBvZiBXb21lbiBXaXRoIFNldmVyZSBDT1ZJRC0xOSBJbmZlY3Rpb248
L3RpdGxlPjxzZWNvbmRhcnktdGl0bGU+Q2xpbiBJbmZlY3QgRGlzPC9zZWNvbmRhcnktdGl0bGU+
PC90aXRsZXM+PHBlcmlvZGljYWw+PGZ1bGwtdGl0bGU+Q2xpbiBJbmZlY3QgRGlzPC9mdWxsLXRp
dGxlPjwvcGVyaW9kaWNhbD48cGFnZXM+ODEzLTgxNzwvcGFnZXM+PHZvbHVtZT43MTwvdm9sdW1l
PjxudW1iZXI+MTU8L251bWJlcj48ZWRpdGlvbj4yMDIwLzA0LzAzPC9lZGl0aW9uPjxrZXl3b3Jk
cz48a2V5d29yZD5CZXRhY29yb25hdmlydXMvZ2VuZXRpY3M8L2tleXdvcmQ+PGtleXdvcmQ+Qm9k
aWx5IFNlY3JldGlvbnMvKnZpcm9sb2d5PC9rZXl3b3JkPjxrZXl3b3JkPkJvZHkgRmx1aWRzLyp2
aXJvbG9neTwva2V5d29yZD48a2V5d29yZD5Db3JvbmF2aXJ1cyBJbmZlY3Rpb25zLypkaWFnbm9z
aXMvKnZpcm9sb2d5PC9rZXl3b3JkPjxrZXl3b3JkPkZlbWFsZTwva2V5d29yZD48a2V5d29yZD5I
dW1hbnM8L2tleXdvcmQ+PGtleXdvcmQ+UGFuZGVtaWNzPC9rZXl3b3JkPjxrZXl3b3JkPlBuZXVt
b25pYSwgVmlyYWwvKmRpYWdub3Npcy8qdmlyb2xvZ3k8L2tleXdvcmQ+PGtleXdvcmQ+UmV0cm9z
cGVjdGl2ZSBTdHVkaWVzPC9rZXl3b3JkPjxrZXl3b3JkPlNldmVyZSBBY3V0ZSBSZXNwaXJhdG9y
eSBTeW5kcm9tZS92aXJvbG9neTwva2V5d29yZD48a2V5d29yZD5WYWdpbmEvKnZpcm9sb2d5PC9r
ZXl3b3JkPjxrZXl3b3JkPipDT1ZJRC0xOSBwbmV1bW9uaWE8L2tleXdvcmQ+PGtleXdvcmQ+KlNB
UlMtQ29WLTI8L2tleXdvcmQ+PGtleXdvcmQ+KmNsaW5pY2FsIGZlYXR1cmVzPC9rZXl3b3JkPjxr
ZXl3b3JkPip2YWdpbmFsIGZsdWlkPC9rZXl3b3JkPjwva2V5d29yZHM+PGRhdGVzPjx5ZWFyPjIw
MjA8L3llYXI+PHB1Yi1kYXRlcz48ZGF0ZT5KdWwgMjg8L2RhdGU+PC9wdWItZGF0ZXM+PC9kYXRl
cz48aXNibj4xNTM3LTY1OTEgKEVsZWN0cm9uaWMpJiN4RDsxMDU4LTQ4MzggKExpbmtpbmcpPC9p
c2JuPjxhY2Nlc3Npb24tbnVtPjMyMjQxMDIyPC9hY2Nlc3Npb24tbnVtPjx1cmxzPjxyZWxhdGVk
LXVybHM+PHVybD5odHRwczovL3d3dy5uY2JpLm5sbS5uaWguZ292L3B1Ym1lZC8zMjI0MTAyMjwv
dXJsPjwvcmVsYXRlZC11cmxzPjwvdXJscz48Y3VzdG9tMj5QTUM3MTg0MzMyPC9jdXN0b20yPjxl
bGVjdHJvbmljLXJlc291cmNlLW51bT4xMC4xMDkzL2NpZC9jaWFhMzc1PC9lbGVjdHJvbmljLXJl
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A112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4F0B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7D8D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B5F6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C8C2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E327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65.7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6669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F46D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0783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583C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1B52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36A4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4BC8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5296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61394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7D22914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CC4748" w14:textId="7D5F4E17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PEVuZE5vdGU+PENpdGU+PEF1dGhvcj5DaHU8L0F1dGhvcj48WWVhcj4yMDIwPC9ZZWFyPjxSZWNO
dW0+NzI8L1JlY051bT48RGlzcGxheVRleHQ+PHN0eWxlIGZhY2U9InN1cGVyc2NyaXB0Ij44Mzwv
c3R5bGU+PC9EaXNwbGF5VGV4dD48cmVjb3JkPjxyZWMtbnVtYmVyPjcyPC9yZWMtbnVtYmVyPjxm
b3JlaWduLWtleXM+PGtleSBhcHA9IkVOIiBkYi1pZD0iZXd0OXNkZDk5cHhhOXZld3p3YnZ6djUy
eGYyMnJleHNwOTlmIiB0aW1lc3RhbXA9IjE2MDI2Mzc3NDgiPjcyPC9rZXk+PC9mb3JlaWduLWtl
eXM+PHJlZi10eXBlIG5hbWU9IkpvdXJuYWwgQXJ0aWNsZSI+MTc8L3JlZi10eXBlPjxjb250cmli
dXRvcnM+PGF1dGhvcnM+PGF1dGhvcj5DaHUsIEouPC9hdXRob3I+PGF1dGhvcj5ZYW5nLCBOLjwv
YXV0aG9yPjxhdXRob3I+V2VpLCBZLjwvYXV0aG9yPjxhdXRob3I+WXVlLCBILjwvYXV0aG9yPjxh
dXRob3I+WmhhbmcsIEYuPC9hdXRob3I+PGF1dGhvcj5aaGFvLCBKLjwvYXV0aG9yPjxhdXRob3I+
SGUsIEwuPC9hdXRob3I+PGF1dGhvcj5TaGVuZywgRy48L2F1dGhvcj48YXV0aG9yPkNoZW4sIFAu
PC9hdXRob3I+PGF1dGhvcj5MaSwgRy48L2F1dGhvcj48YXV0aG9yPld1LCBTLjwvYXV0aG9yPjxh
dXRob3I+WmhhbmcsIEIuPC9hdXRob3I+PGF1dGhvcj5aaGFuZywgUy48L2F1dGhvcj48YXV0aG9y
PldhbmcsIEMuPC9hdXRob3I+PGF1dGhvcj5NaWFvLCBYLjwvYXV0aG9yPjxhdXRob3I+TGksIEou
PC9hdXRob3I+PGF1dGhvcj5MaXUsIFcuPC9hdXRob3I+PGF1dGhvcj5aaGFuZywgSC48L2F1dGhv
cj48L2F1dGhvcnM+PC9jb250cmlidXRvcnM+PGF1dGgtYWRkcmVzcz5EZXBhcnRtZW50IG9mIFJl
c3BpcmF0b3J5IGFuZCBDcml0aWNhbCBDYXJlIE1lZGljaW5lLCBUb25namkgTWVkaWNhbCBDb2xs
ZWdlLCBIdWF6aG9uZyBVbml2ZXJzaXR5IG9mIFNjaWVuY2VzIGFuZCBUZWNobm9sb2d5LCBXdWhh
biwgSHViZWksIENoaW5hLiYjeEQ7RGVwYXJ0bWVudCBvZiBFcGlkZW1pb2xvZ3kgYW5kIEJpb3N0
YXRpc3RpY3MsIFNjaG9vbCBvZiBQdWJsaWMgSGVhbHRoLCBUb25namkgTWVkaWNhbCBDb2xsZWdl
LCBIdWF6aG9uZyBVbml2ZXJzaXR5IG9mIFNjaWVuY2VzIGFuZCBUZWNobm9sb2d5LCBXdWhhbiwg
SHViZWksIENoaW5hLiYjeEQ7RGVwYXJ0bWVudCBvZiBSZXNwaXJhdG9yeSBNZWRpY2luZSBhbmQg
Q3JpdGljYWwgQ2FyZSBNZWRpY2luZSwgSmluZ3pob3UgQ2VudHJhbCBIb3NwaXRhbCwgSmluZ3po
b3UsIEh1YmVpLCBDaGluYS4mI3hEO0RlcGFydG1lbnQgb2YgT3J0aG9wZWRpY3MsIFRvbmdqaSBI
b3NwaXRhbCwgVG9uZ2ppIE1lZGljYWwgQ29sbGVnZSwgSHVhemhvbmcgVW5pdmVyc2l0eSBvZiBT
Y2llbmNlcyBhbmQgVGVjaG5vbG9neSwgV3VoYW4sIEh1YmVpLCBDaGluYS4mI3hEO0RpdmlzaW9u
IG9mIENhcmRpb2xvZ3ksIERlcGFydG1lbnRzIG9mIEludGVybmFsIE1lZGljaW5lIGFuZCBHZW5l
dGljIERpYWdub3NpcyBDZW50ZXIsIFRvbmdqaSBob3NwaXRhbCwgVG9uZ2ppIE1lZGljYWwgQ29s
bGVnZSwgSHVhemhvbmcgVW5pdmVyc2l0eSBvZiBTY2llbmNlcyBhbmQgVGVjaG5vbG9neSwgV3Vo
YW4sIEh1YmVpLCBDaGluYS4mI3hEO091dHBhdGllbnQgRGVwYXJ0bWVudCBPZmZpY2UsIFRvbmdq
aSBIb3NwaXRhbCwgVG9uZ2ppIE1lZGljYWwgQ29sbGVnZSwgSHVhemhvbmcgVW5pdmVyc2l0eSBv
ZiBTY2llbmNlcyBhbmQgVGVjaG5vbG9neSwgV3VoYW4sIEh1YmVpLCBDaGluYXNoLiYjeEQ7RGVw
YXJ0bWVudCBvZiBDcml0aWNhbCBNZWRpY2luZSwgV3VoYW4gQ2VudHJhbCBIb3NwaXRhbCwgV3Vo
YW4sIEh1YmVpLCBDaGluYS4mI3hEO0RlcGFydG1lbnQgb2YgUmVzcGlyYXRvcnkgTWVkaWNpbmUs
IFd1aGFuIEZvdXJ0aCBIb3NwaXRhbCwgV3VoYW4sIEh1YmVpLCBDaGluYS4mI3hEO1RoZSBDZW50
ZXIgZm9yIEJpb21lZGljYWwgUmVzZWFyY2gsIERlcGFydG1lbnQgb2YgUmVzcGlyYXRvcnkgYW5k
IENyaXRpY2FsIENhcmUgTWVkaWNpbmUsIE5IQyBLZXkgTGFib3JhdG9yeSBvZiBSZXNwaXJhdG9y
eSBEaXNlYXNlLCBUb25namkgSG9zcGl0YWwsIFRvbmdqaSBNZWRpY2FsIENvbGxlZ2UsIEh1YXpo
b25nIFVuaXZlcnNpdHkgb2YgU2NpZW5jZSBhbmQgVGVjaG5vbG9neSwgV3VoYW4sIEh1YmVpLCBD
aGluYS4mI3hEO0RlcGFydG1lbnQgb2YgUGhhcm1hY3ksIFRvbmdqaSBNZWRpY2FsIENvbGxlZ2Us
IEh1YXpob25nIFVuaXZlcnNpdHkgb2YgU2NpZW5jZXMgYW5kIFRlY2hub2xvZ3ksIFd1aGFuLCBI
dWJlaSwgQ2hpbmEuJiN4RDtEZXBhcnRtZW50IG9mIENsaW5pY2FsIFJlc2VhcmNoIENlbnRlciwg
VG9uZ2ppIEhvc3BpdGFsLCBUb25namkgTWVkaWNhbCBDb2xsZWdlLCBIdWF6aG9uZyBVbml2ZXJz
aXR5IG9mIFNjaWVuY2VzIGFuZCBUZWNobm9sb2d5LCBXdWhhbiwgSHViZWksIENoaW5hLjwvYXV0
aC1hZGRyZXNzPjx0aXRsZXM+PHRpdGxlPkNsaW5pY2FsIGNoYXJhY3RlcmlzdGljcyBvZiA1NCBt
ZWRpY2FsIHN0YWZmIHdpdGggQ09WSUQtMTk6IEEgcmV0cm9zcGVjdGl2ZSBzdHVkeSBpbiBhIHNp
bmdsZSBjZW50ZXIgaW4gV3VoYW4sIENoaW5hPC90aXRsZT48c2Vjb25kYXJ5LXRpdGxlPkogTWVk
IFZpcm9sPC9zZWNvbmRhcnktdGl0bGU+PC90aXRsZXM+PHBlcmlvZGljYWw+PGZ1bGwtdGl0bGU+
SiBNZWQgVmlyb2w8L2Z1bGwtdGl0bGU+PC9wZXJpb2RpY2FsPjxwYWdlcz44MDctODEzPC9wYWdl
cz48dm9sdW1lPjkyPC92b2x1bWU+PG51bWJlcj43PC9udW1iZXI+PGVkaXRpb24+MjAyMC8wMy8z
MTwvZWRpdGlvbj48a2V5d29yZHM+PGtleXdvcmQ+QWR1bHQ8L2tleXdvcmQ+PGtleXdvcmQ+QWdl
ZDwva2V5d29yZD48a2V5d29yZD5BbnRpLUJhY3RlcmlhbCBBZ2VudHMvdGhlcmFwZXV0aWMgdXNl
PC9rZXl3b3JkPjxrZXl3b3JkPkFudGl2aXJhbCBBZ2VudHMvdGhlcmFwZXV0aWMgdXNlPC9rZXl3
b3JkPjxrZXl3b3JkPkJldGFjb3JvbmF2aXJ1cy9kcnVnIGVmZmVjdHMvKnBhdGhvZ2VuaWNpdHk8
L2tleXdvcmQ+PGtleXdvcmQ+Q2hpbmE8L2tleXdvcmQ+PGtleXdvcmQ+Q29yb25hdmlydXMgSW5m
ZWN0aW9ucy9kaWFnbm9zaXMvZHJ1ZyB0aGVyYXB5LypwaHlzaW9wYXRob2xvZ3kvKnRyYW5zbWlz
c2lvbjwva2V5d29yZD48a2V5d29yZD5GZW1hbGU8L2tleXdvcmQ+PGtleXdvcmQ+SG9zcGl0YWwg
RGVwYXJ0bWVudHMvY2xhc3NpZmljYXRpb248L2tleXdvcmQ+PGtleXdvcmQ+SHVtYW5zPC9rZXl3
b3JkPjxrZXl3b3JkPkltbXVub2dsb2J1bGlucy90aGVyYXBldXRpYyB1c2U8L2tleXdvcmQ+PGtl
eXdvcmQ+SW5mZWN0aW91cyBEaXNlYXNlIFRyYW5zbWlzc2lvbiwgUGF0aWVudC10by1Qcm9mZXNz
aW9uYWwvKmNsYXNzaWZpY2F0aW9uPC9rZXl3b3JkPjxrZXl3b3JkPkludGVyZmVyb25zL3RoZXJh
cGV1dGljIHVzZTwva2V5d29yZD48a2V5d29yZD5NYWxlPC9rZXl3b3JkPjxrZXl3b3JkPk1lZGlj
YWwgU3RhZmYsIEhvc3BpdGFsPC9rZXl3b3JkPjxrZXl3b3JkPk1pZGRsZSBBZ2VkPC9rZXl3b3Jk
PjxrZXl3b3JkPlBhbmRlbWljczwva2V5d29yZD48a2V5d29yZD5QbmV1bW9uaWEsIFZpcmFsL2Rp
YWdub3Npcy9kcnVnIHRoZXJhcHkvKnBoeXNpb3BhdGhvbG9neS8qdHJhbnNtaXNzaW9uPC9rZXl3
b3JkPjxrZXl3b3JkPlJldHJvc3BlY3RpdmUgU3R1ZGllczwva2V5d29yZD48a2V5d29yZD5TZXZl
cml0eSBvZiBJbGxuZXNzIEluZGV4PC9rZXl3b3JkPjxrZXl3b3JkPlRyZWF0bWVudCBPdXRjb21l
PC9rZXl3b3JkPjxrZXl3b3JkPipDT1ZJRC0xOSBwYXRpZW50czwva2V5d29yZD48a2V5d29yZD4q
U0FSUy1Db3YtMjwva2V5d29yZD48a2V5d29yZD4qbWVkaWNhbCBzdGFmZjwva2V5d29yZD48a2V5
d29yZD4qbnVjbGVpYyBhY2lkLW5lZ2F0aXZlPC9rZXl3b3JkPjxrZXl3b3JkPipudWNsZWljIGFj
aWQtcG9zaXRpdmU8L2tleXdvcmQ+PC9rZXl3b3Jkcz48ZGF0ZXM+PHllYXI+MjAyMDwveWVhcj48
cHViLWRhdGVzPjxkYXRlPkp1bDwvZGF0ZT48L3B1Yi1kYXRlcz48L2RhdGVzPjxpc2JuPjEwOTYt
OTA3MSAoRWxlY3Ryb25pYykmI3hEOzAxNDYtNjYxNSAoTGlua2luZyk8L2lzYm4+PGFjY2Vzc2lv
bi1udW0+MzIyMjI5ODY8L2FjY2Vzc2lvbi1udW0+PHVybHM+PHJlbGF0ZWQtdXJscz48dXJsPmh0
dHBzOi8vd3d3Lm5jYmkubmxtLm5paC5nb3YvcHVibWVkLzMyMjIyOTg2PC91cmw+PC9yZWxhdGVk
LXVybHM+PC91cmxzPjxjdXN0b20yPlBNQzcyMjgyNjM8L2N1c3RvbTI+PGVsZWN0cm9uaWMtcmVz
b3VyY2UtbnVtPjEwLjEwMDIvam12LjI1NzkzPC9lbGVjdHJvbmljLXJlc291cmNlLW51bT48L3Jl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PEVuZE5vdGU+PENpdGU+PEF1dGhvcj5DaHU8L0F1dGhvcj48WWVhcj4yMDIwPC9ZZWFyPjxSZWNO
dW0+NzI8L1JlY051bT48RGlzcGxheVRleHQ+PHN0eWxlIGZhY2U9InN1cGVyc2NyaXB0Ij44Mzwv
c3R5bGU+PC9EaXNwbGF5VGV4dD48cmVjb3JkPjxyZWMtbnVtYmVyPjcyPC9yZWMtbnVtYmVyPjxm
b3JlaWduLWtleXM+PGtleSBhcHA9IkVOIiBkYi1pZD0iZXd0OXNkZDk5cHhhOXZld3p3YnZ6djUy
eGYyMnJleHNwOTlmIiB0aW1lc3RhbXA9IjE2MDI2Mzc3NDgiPjcyPC9rZXk+PC9mb3JlaWduLWtl
eXM+PHJlZi10eXBlIG5hbWU9IkpvdXJuYWwgQXJ0aWNsZSI+MTc8L3JlZi10eXBlPjxjb250cmli
dXRvcnM+PGF1dGhvcnM+PGF1dGhvcj5DaHUsIEouPC9hdXRob3I+PGF1dGhvcj5ZYW5nLCBOLjwv
YXV0aG9yPjxhdXRob3I+V2VpLCBZLjwvYXV0aG9yPjxhdXRob3I+WXVlLCBILjwvYXV0aG9yPjxh
dXRob3I+WmhhbmcsIEYuPC9hdXRob3I+PGF1dGhvcj5aaGFvLCBKLjwvYXV0aG9yPjxhdXRob3I+
SGUsIEwuPC9hdXRob3I+PGF1dGhvcj5TaGVuZywgRy48L2F1dGhvcj48YXV0aG9yPkNoZW4sIFAu
PC9hdXRob3I+PGF1dGhvcj5MaSwgRy48L2F1dGhvcj48YXV0aG9yPld1LCBTLjwvYXV0aG9yPjxh
dXRob3I+WmhhbmcsIEIuPC9hdXRob3I+PGF1dGhvcj5aaGFuZywgUy48L2F1dGhvcj48YXV0aG9y
PldhbmcsIEMuPC9hdXRob3I+PGF1dGhvcj5NaWFvLCBYLjwvYXV0aG9yPjxhdXRob3I+TGksIEou
PC9hdXRob3I+PGF1dGhvcj5MaXUsIFcuPC9hdXRob3I+PGF1dGhvcj5aaGFuZywgSC48L2F1dGhv
cj48L2F1dGhvcnM+PC9jb250cmlidXRvcnM+PGF1dGgtYWRkcmVzcz5EZXBhcnRtZW50IG9mIFJl
c3BpcmF0b3J5IGFuZCBDcml0aWNhbCBDYXJlIE1lZGljaW5lLCBUb25namkgTWVkaWNhbCBDb2xs
ZWdlLCBIdWF6aG9uZyBVbml2ZXJzaXR5IG9mIFNjaWVuY2VzIGFuZCBUZWNobm9sb2d5LCBXdWhh
biwgSHViZWksIENoaW5hLiYjeEQ7RGVwYXJ0bWVudCBvZiBFcGlkZW1pb2xvZ3kgYW5kIEJpb3N0
YXRpc3RpY3MsIFNjaG9vbCBvZiBQdWJsaWMgSGVhbHRoLCBUb25namkgTWVkaWNhbCBDb2xsZWdl
LCBIdWF6aG9uZyBVbml2ZXJzaXR5IG9mIFNjaWVuY2VzIGFuZCBUZWNobm9sb2d5LCBXdWhhbiwg
SHViZWksIENoaW5hLiYjeEQ7RGVwYXJ0bWVudCBvZiBSZXNwaXJhdG9yeSBNZWRpY2luZSBhbmQg
Q3JpdGljYWwgQ2FyZSBNZWRpY2luZSwgSmluZ3pob3UgQ2VudHJhbCBIb3NwaXRhbCwgSmluZ3po
b3UsIEh1YmVpLCBDaGluYS4mI3hEO0RlcGFydG1lbnQgb2YgT3J0aG9wZWRpY3MsIFRvbmdqaSBI
b3NwaXRhbCwgVG9uZ2ppIE1lZGljYWwgQ29sbGVnZSwgSHVhemhvbmcgVW5pdmVyc2l0eSBvZiBT
Y2llbmNlcyBhbmQgVGVjaG5vbG9neSwgV3VoYW4sIEh1YmVpLCBDaGluYS4mI3hEO0RpdmlzaW9u
IG9mIENhcmRpb2xvZ3ksIERlcGFydG1lbnRzIG9mIEludGVybmFsIE1lZGljaW5lIGFuZCBHZW5l
dGljIERpYWdub3NpcyBDZW50ZXIsIFRvbmdqaSBob3NwaXRhbCwgVG9uZ2ppIE1lZGljYWwgQ29s
bGVnZSwgSHVhemhvbmcgVW5pdmVyc2l0eSBvZiBTY2llbmNlcyBhbmQgVGVjaG5vbG9neSwgV3Vo
YW4sIEh1YmVpLCBDaGluYS4mI3hEO091dHBhdGllbnQgRGVwYXJ0bWVudCBPZmZpY2UsIFRvbmdq
aSBIb3NwaXRhbCwgVG9uZ2ppIE1lZGljYWwgQ29sbGVnZSwgSHVhemhvbmcgVW5pdmVyc2l0eSBv
ZiBTY2llbmNlcyBhbmQgVGVjaG5vbG9neSwgV3VoYW4sIEh1YmVpLCBDaGluYXNoLiYjeEQ7RGVw
YXJ0bWVudCBvZiBDcml0aWNhbCBNZWRpY2luZSwgV3VoYW4gQ2VudHJhbCBIb3NwaXRhbCwgV3Vo
YW4sIEh1YmVpLCBDaGluYS4mI3hEO0RlcGFydG1lbnQgb2YgUmVzcGlyYXRvcnkgTWVkaWNpbmUs
IFd1aGFuIEZvdXJ0aCBIb3NwaXRhbCwgV3VoYW4sIEh1YmVpLCBDaGluYS4mI3hEO1RoZSBDZW50
ZXIgZm9yIEJpb21lZGljYWwgUmVzZWFyY2gsIERlcGFydG1lbnQgb2YgUmVzcGlyYXRvcnkgYW5k
IENyaXRpY2FsIENhcmUgTWVkaWNpbmUsIE5IQyBLZXkgTGFib3JhdG9yeSBvZiBSZXNwaXJhdG9y
eSBEaXNlYXNlLCBUb25namkgSG9zcGl0YWwsIFRvbmdqaSBNZWRpY2FsIENvbGxlZ2UsIEh1YXpo
b25nIFVuaXZlcnNpdHkgb2YgU2NpZW5jZSBhbmQgVGVjaG5vbG9neSwgV3VoYW4sIEh1YmVpLCBD
aGluYS4mI3hEO0RlcGFydG1lbnQgb2YgUGhhcm1hY3ksIFRvbmdqaSBNZWRpY2FsIENvbGxlZ2Us
IEh1YXpob25nIFVuaXZlcnNpdHkgb2YgU2NpZW5jZXMgYW5kIFRlY2hub2xvZ3ksIFd1aGFuLCBI
dWJlaSwgQ2hpbmEuJiN4RDtEZXBhcnRtZW50IG9mIENsaW5pY2FsIFJlc2VhcmNoIENlbnRlciwg
VG9uZ2ppIEhvc3BpdGFsLCBUb25namkgTWVkaWNhbCBDb2xsZWdlLCBIdWF6aG9uZyBVbml2ZXJz
aXR5IG9mIFNjaWVuY2VzIGFuZCBUZWNobm9sb2d5LCBXdWhhbiwgSHViZWksIENoaW5hLjwvYXV0
aC1hZGRyZXNzPjx0aXRsZXM+PHRpdGxlPkNsaW5pY2FsIGNoYXJhY3RlcmlzdGljcyBvZiA1NCBt
ZWRpY2FsIHN0YWZmIHdpdGggQ09WSUQtMTk6IEEgcmV0cm9zcGVjdGl2ZSBzdHVkeSBpbiBhIHNp
bmdsZSBjZW50ZXIgaW4gV3VoYW4sIENoaW5hPC90aXRsZT48c2Vjb25kYXJ5LXRpdGxlPkogTWVk
IFZpcm9sPC9zZWNvbmRhcnktdGl0bGU+PC90aXRsZXM+PHBlcmlvZGljYWw+PGZ1bGwtdGl0bGU+
SiBNZWQgVmlyb2w8L2Z1bGwtdGl0bGU+PC9wZXJpb2RpY2FsPjxwYWdlcz44MDctODEzPC9wYWdl
cz48dm9sdW1lPjkyPC92b2x1bWU+PG51bWJlcj43PC9udW1iZXI+PGVkaXRpb24+MjAyMC8wMy8z
MTwvZWRpdGlvbj48a2V5d29yZHM+PGtleXdvcmQ+QWR1bHQ8L2tleXdvcmQ+PGtleXdvcmQ+QWdl
ZDwva2V5d29yZD48a2V5d29yZD5BbnRpLUJhY3RlcmlhbCBBZ2VudHMvdGhlcmFwZXV0aWMgdXNl
PC9rZXl3b3JkPjxrZXl3b3JkPkFudGl2aXJhbCBBZ2VudHMvdGhlcmFwZXV0aWMgdXNlPC9rZXl3
b3JkPjxrZXl3b3JkPkJldGFjb3JvbmF2aXJ1cy9kcnVnIGVmZmVjdHMvKnBhdGhvZ2VuaWNpdHk8
L2tleXdvcmQ+PGtleXdvcmQ+Q2hpbmE8L2tleXdvcmQ+PGtleXdvcmQ+Q29yb25hdmlydXMgSW5m
ZWN0aW9ucy9kaWFnbm9zaXMvZHJ1ZyB0aGVyYXB5LypwaHlzaW9wYXRob2xvZ3kvKnRyYW5zbWlz
c2lvbjwva2V5d29yZD48a2V5d29yZD5GZW1hbGU8L2tleXdvcmQ+PGtleXdvcmQ+SG9zcGl0YWwg
RGVwYXJ0bWVudHMvY2xhc3NpZmljYXRpb248L2tleXdvcmQ+PGtleXdvcmQ+SHVtYW5zPC9rZXl3
b3JkPjxrZXl3b3JkPkltbXVub2dsb2J1bGlucy90aGVyYXBldXRpYyB1c2U8L2tleXdvcmQ+PGtl
eXdvcmQ+SW5mZWN0aW91cyBEaXNlYXNlIFRyYW5zbWlzc2lvbiwgUGF0aWVudC10by1Qcm9mZXNz
aW9uYWwvKmNsYXNzaWZpY2F0aW9uPC9rZXl3b3JkPjxrZXl3b3JkPkludGVyZmVyb25zL3RoZXJh
cGV1dGljIHVzZTwva2V5d29yZD48a2V5d29yZD5NYWxlPC9rZXl3b3JkPjxrZXl3b3JkPk1lZGlj
YWwgU3RhZmYsIEhvc3BpdGFsPC9rZXl3b3JkPjxrZXl3b3JkPk1pZGRsZSBBZ2VkPC9rZXl3b3Jk
PjxrZXl3b3JkPlBhbmRlbWljczwva2V5d29yZD48a2V5d29yZD5QbmV1bW9uaWEsIFZpcmFsL2Rp
YWdub3Npcy9kcnVnIHRoZXJhcHkvKnBoeXNpb3BhdGhvbG9neS8qdHJhbnNtaXNzaW9uPC9rZXl3
b3JkPjxrZXl3b3JkPlJldHJvc3BlY3RpdmUgU3R1ZGllczwva2V5d29yZD48a2V5d29yZD5TZXZl
cml0eSBvZiBJbGxuZXNzIEluZGV4PC9rZXl3b3JkPjxrZXl3b3JkPlRyZWF0bWVudCBPdXRjb21l
PC9rZXl3b3JkPjxrZXl3b3JkPipDT1ZJRC0xOSBwYXRpZW50czwva2V5d29yZD48a2V5d29yZD4q
U0FSUy1Db3YtMjwva2V5d29yZD48a2V5d29yZD4qbWVkaWNhbCBzdGFmZjwva2V5d29yZD48a2V5
d29yZD4qbnVjbGVpYyBhY2lkLW5lZ2F0aXZlPC9rZXl3b3JkPjxrZXl3b3JkPipudWNsZWljIGFj
aWQtcG9zaXRpdmU8L2tleXdvcmQ+PC9rZXl3b3Jkcz48ZGF0ZXM+PHllYXI+MjAyMDwveWVhcj48
cHViLWRhdGVzPjxkYXRlPkp1bDwvZGF0ZT48L3B1Yi1kYXRlcz48L2RhdGVzPjxpc2JuPjEwOTYt
OTA3MSAoRWxlY3Ryb25pYykmI3hEOzAxNDYtNjYxNSAoTGlua2luZyk8L2lzYm4+PGFjY2Vzc2lv
bi1udW0+MzIyMjI5ODY8L2FjY2Vzc2lvbi1udW0+PHVybHM+PHJlbGF0ZWQtdXJscz48dXJsPmh0
dHBzOi8vd3d3Lm5jYmkubmxtLm5paC5nb3YvcHVibWVkLzMyMjIyOTg2PC91cmw+PC9yZWxhdGVk
LXVybHM+PC91cmxzPjxjdXN0b20yPlBNQzcyMjgyNjM8L2N1c3RvbTI+PGVsZWN0cm9uaWMtcmVz
b3VyY2UtbnVtPjEwLjEwMDIvam12LjI1NzkzPC9lbGVjdHJvbmljLXJlc291cmNlLW51bT48L3Jl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D784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02F9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1EAC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D488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8FF8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47FD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CA92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79.6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624E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6C57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5A59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36ED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4101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E4E9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CC2F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3C5F58" w14:textId="17091798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AB1F2C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D2B1D" w14:textId="1C5DCA6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Qiang Ding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&lt;EndNote&gt;&lt;Cite&gt;&lt;Author&gt;Ding&lt;/Author&gt;&lt;Year&gt;2020&lt;/Year&gt;&lt;RecNum&gt;73&lt;/RecNum&gt;&lt;DisplayText&gt;&lt;style face="superscript"&gt;84&lt;/style&gt;&lt;/DisplayText&gt;&lt;record&gt;&lt;rec-number&gt;73&lt;/rec-number&gt;&lt;foreign-keys&gt;&lt;key app="EN" db-id="ewt9sdd99pxa9vewzwbvzv52xf22rexsp99f" timestamp="1602637804"&gt;73&lt;/key&gt;&lt;/foreign-keys&gt;&lt;ref-type name="Journal Article"&gt;17&lt;/ref-type&gt;&lt;contributors&gt;&lt;authors&gt;&lt;author&gt;Ding, Q.&lt;/author&gt;&lt;author&gt;Lu, P.&lt;/author&gt;&lt;author&gt;Fan, Y.&lt;/author&gt;&lt;author&gt;Xia, Y.&lt;/author&gt;&lt;author&gt;Liu, M.&lt;/author&gt;&lt;/authors&gt;&lt;/contributors&gt;&lt;auth-address&gt;Department of Gastroenterology, Tongji Hospital, Tongji Medical College, Huazhong University of Science and Technology, Wuhan, Hubei, China.&amp;#xD;Department of Gastroenterology, Internal Medicine II, Klinikum rechts der Isar, Technical University of Munich (TUM), Munich, Germany.&lt;/auth-address&gt;&lt;titles&gt;&lt;title&gt;The clinical characteristics of pneumonia patients coinfected with 2019 novel coronavirus and influenza virus in Wuhan, China&lt;/title&gt;&lt;secondary-title&gt;J Med Virol&lt;/secondary-title&gt;&lt;/titles&gt;&lt;periodical&gt;&lt;full-title&gt;J Med Virol&lt;/full-title&gt;&lt;/periodical&gt;&lt;edition&gt;2020/03/21&lt;/edition&gt;&lt;keywords&gt;&lt;keyword&gt;Covid-19&lt;/keyword&gt;&lt;keyword&gt;clinical characteristics&lt;/keyword&gt;&lt;keyword&gt;coinfection&lt;/keyword&gt;&lt;keyword&gt;influenza virus&lt;/keyword&gt;&lt;/keywords&gt;&lt;dates&gt;&lt;year&gt;2020&lt;/year&gt;&lt;pub-dates&gt;&lt;date&gt;Mar 20&lt;/date&gt;&lt;/pub-dates&gt;&lt;/dates&gt;&lt;isbn&gt;1096-9071 (Electronic)&amp;#xD;0146-6615 (Linking)&lt;/isbn&gt;&lt;accession-num&gt;32196707&lt;/accession-num&gt;&lt;urls&gt;&lt;related-urls&gt;&lt;url&gt;https://www.ncbi.nlm.nih.gov/pubmed/32196707&lt;/url&gt;&lt;/related-urls&gt;&lt;/urls&gt;&lt;custom2&gt;PMC7228290&lt;/custom2&gt;&lt;electronic-resource-num&gt;10.1002/jmv.25781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DBBF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613F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CFDA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02A3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44B0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32A8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7A56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6603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B1E4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952C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D60A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6232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252B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0A5B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775984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fatigue; shortness of breath; headache</w:t>
            </w:r>
          </w:p>
        </w:tc>
      </w:tr>
      <w:tr w:rsidR="000E4295" w:rsidRPr="008D2EFC" w14:paraId="3FABE3F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BA6267" w14:textId="2A4A959B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PEVuZE5vdGU+PENpdGU+PEF1dGhvcj5IdTwvQXV0aG9yPjxZZWFyPjIwMjA8L1llYXI+PFJlY051
bT43NDwvUmVjTnVtPjxEaXNwbGF5VGV4dD48c3R5bGUgZmFjZT0ic3VwZXJzY3JpcHQiPjg1PC9z
dHlsZT48L0Rpc3BsYXlUZXh0PjxyZWNvcmQ+PHJlYy1udW1iZXI+NzQ8L3JlYy1udW1iZXI+PGZv
cmVpZ24ta2V5cz48a2V5IGFwcD0iRU4iIGRiLWlkPSJld3Q5c2RkOTlweGE5dmV3endidnp2NTJ4
ZjIycmV4c3A5OWYiIHRpbWVzdGFtcD0iMTYwMjYzNzg1OSI+NzQ8L2tleT48L2ZvcmVpZ24ta2V5
cz48cmVmLXR5cGUgbmFtZT0iSm91cm5hbCBBcnRpY2xlIj4xNzwvcmVmLXR5cGU+PGNvbnRyaWJ1
dG9ycz48YXV0aG9ycz48YXV0aG9yPkh1LCBaLjwvYXV0aG9yPjxhdXRob3I+U29uZywgQy48L2F1
dGhvcj48YXV0aG9yPlh1LCBDLjwvYXV0aG9yPjxhdXRob3I+SmluLCBHLjwvYXV0aG9yPjxhdXRo
b3I+Q2hlbiwgWS48L2F1dGhvcj48YXV0aG9yPlh1LCBYLjwvYXV0aG9yPjxhdXRob3I+TWEsIEgu
PC9hdXRob3I+PGF1dGhvcj5DaGVuLCBXLjwvYXV0aG9yPjxhdXRob3I+TGluLCBZLjwvYXV0aG9y
PjxhdXRob3I+WmhlbmcsIFkuPC9hdXRob3I+PGF1dGhvcj5XYW5nLCBKLjwvYXV0aG9yPjxhdXRo
b3I+SHUsIFouPC9hdXRob3I+PGF1dGhvcj5ZaSwgWS48L2F1dGhvcj48YXV0aG9yPlNoZW4sIEgu
PC9hdXRob3I+PC9hdXRob3JzPjwvY29udHJpYnV0b3JzPjxhdXRoLWFkZHJlc3M+TmFuamluZyBJ
bmZlY3Rpb3VzIERpc2Vhc2UgQ2VudGVyLCB0aGUgU2Vjb25kIEhvc3BpdGFsIG9mIE5hbmppbmcs
IE5hbmppbmcgVW5pdmVyc2l0eSBvZiBDaGluZXNlIE1lZGljaW5lLCBOYW5qaW5nLCAyMTAwMDMs
IENoaW5hLiYjeEQ7RGVwYXJ0bWVudCBvZiBFcGlkZW1pb2xvZ3ksIENlbnRlciBmb3IgR2xvYmFs
IEhlYWx0aCwgU2Nob29sIG9mIFB1YmxpYyBIZWFsdGgsIE5hbmppbmcgTWVkaWNhbCBVbml2ZXJz
aXR5LCBOYW5qaW5nLCAyMTExNjYsIENoaW5hLiYjeEQ7U3RhdGUgS2V5IExhYm9yYXRvcnkgb2Yg
UmVwcm9kdWN0aXZlIE1lZGljaW5lLCBOYW5qaW5nIE1lZGljYWwgVW5pdmVyc2l0eSwgTmFuamlu
ZywgMjExMTY2LCBDaGluYS4mI3hEO0RlcGFydG1lbnQgb2YgUmFkaW9sb2d5LCB0aGUgU2Vjb25k
IEhvc3BpdGFsIG9mIE5hbmppbmcsIE5hbmppbmcgVW5pdmVyc2l0eSBvZiBDaGluZXNlIE1lZGlj
aW5lLCBOYW5qaW5nLCAyMTAwMDMsIENoaW5hLiYjeEQ7RGVwYXJ0bWVudCBvZiBDbGluaWNhbCBS
ZXNlYXJjaCBDZW50ZXIsIHRoZSBTZWNvbmQgSG9zcGl0YWwgb2YgTmFuamluZywgTmFuamluZyBV
bml2ZXJzaXR5IG9mIENoaW5lc2UgTWVkaWNpbmUsIE5hbmppbmcsIDIxMDAwMywgQ2hpbmEuJiN4
RDtEZXBhcnRtZW50IG9mIE1hdGVybmFsLCBDaGlsZCBhbmQgQWRvbGVzY2VudCBIZWFsdGgsIFNj
aG9vbCBvZiBQdWJsaWMgSGVhbHRoLCBOYW5qaW5nIE1lZGljYWwgVW5pdmVyc2l0eSwgTmFuamlu
ZywgMjExMTY2LCBDaGluYS4mI3hEO0RlcGFydG1lbnQgb2YgQ3JpdGljYWwgTWVkaWNpbmUsIHRo
ZSBTZWNvbmQgSG9zcGl0YWwgb2YgTmFuamluZywgTmFuamluZyBVbml2ZXJzaXR5IG9mIENoaW5l
c2UgTWVkaWNpbmUsIE5hbmppbmcsIDIxMDAwMywgQ2hpbmEuJiN4RDtOYW5qaW5nIEluZmVjdGlv
dXMgRGlzZWFzZSBDZW50ZXIsIHRoZSBTZWNvbmQgSG9zcGl0YWwgb2YgTmFuamluZywgTmFuamlu
ZyBVbml2ZXJzaXR5IG9mIENoaW5lc2UgTWVkaWNpbmUsIE5hbmppbmcsIDIxMDAwMywgQ2hpbmEu
IHpoaWJpbl9odUBuam11LmVkdS5jbi4mI3hEO05hbmppbmcgSW5mZWN0aW91cyBEaXNlYXNlIENl
bnRlciwgdGhlIFNlY29uZCBIb3NwaXRhbCBvZiBOYW5qaW5nLCBOYW5qaW5nIFVuaXZlcnNpdHkg
b2YgQ2hpbmVzZSBNZWRpY2luZSwgTmFuamluZywgMjEwMDAzLCBDaGluYS4gaWFuMDEyNkAxMjYu
Y29tLjwvYXV0aC1hZGRyZXNzPjx0aXRsZXM+PHRpdGxlPkNsaW5pY2FsIGNoYXJhY3RlcmlzdGlj
cyBvZiAyNCBhc3ltcHRvbWF0aWMgaW5mZWN0aW9ucyB3aXRoIENPVklELTE5IHNjcmVlbmVkIGFt
b25nIGNsb3NlIGNvbnRhY3RzIGluIE5hbmppbmcsIENoaW5hPC90aXRsZT48c2Vjb25kYXJ5LXRp
dGxlPlNjaSBDaGluYSBMaWZlIFNjaTwvc2Vjb25kYXJ5LXRpdGxlPjwvdGl0bGVzPjxwZXJpb2Rp
Y2FsPjxmdWxsLXRpdGxlPlNjaSBDaGluYSBMaWZlIFNjaTwvZnVsbC10aXRsZT48L3BlcmlvZGlj
YWw+PHBhZ2VzPjcwNi03MTE8L3BhZ2VzPjx2b2x1bWU+NjM8L3ZvbHVtZT48bnVtYmVyPjU8L251
bWJlcj48ZWRpdGlvbj4yMDIwLzAzLzA5PC9lZGl0aW9uPjxrZXl3b3Jkcz48a2V5d29yZD4qQXN5
bXB0b21hdGljIEluZmVjdGlvbnM8L2tleXdvcmQ+PGtleXdvcmQ+KkJldGFjb3JvbmF2aXJ1czwv
a2V5d29yZD48a2V5d29yZD5DaGluYTwva2V5d29yZD48a2V5d29yZD4qQ2xpbmljYWwgTGFib3Jh
dG9yeSBUZWNobmlxdWVzPC9rZXl3b3JkPjxrZXl3b3JkPipDb3JvbmF2aXJ1cyBJbmZlY3Rpb25z
L2RpYWdub3Npcy9waHlzaW9wYXRob2xvZ3kvdHJhbnNtaXNzaW9uPC9rZXl3b3JkPjxrZXl3b3Jk
Pkh1bWFuczwva2V5d29yZD48a2V5d29yZD4qUGFuZGVtaWNzPC9rZXl3b3JkPjxrZXl3b3JkPipQ
bmV1bW9uaWEsIFZpcmFsL2RpYWdub3Npcy9waHlzaW9wYXRob2xvZ3kvdHJhbnNtaXNzaW9uPC9r
ZXl3b3JkPjxrZXl3b3JkPlRvbW9ncmFwaHksIFgtUmF5IENvbXB1dGVkPC9rZXl3b3JkPjxrZXl3
b3JkPipjb3ZpZC0xOTwva2V5d29yZD48a2V5d29yZD4qQ2hpbmE8L2tleXdvcmQ+PGtleXdvcmQ+
KmNsb3NlIGNvbnRhY3Q8L2tleXdvcmQ+PC9rZXl3b3Jkcz48ZGF0ZXM+PHllYXI+MjAyMDwveWVh
cj48cHViLWRhdGVzPjxkYXRlPk1heTwvZGF0ZT48L3B1Yi1kYXRlcz48L2RhdGVzPjxpc2JuPjE4
NjktMTg4OSAoRWxlY3Ryb25pYykmI3hEOzE2NzQtNzMwNSAoTGlua2luZyk8L2lzYm4+PGFjY2Vz
c2lvbi1udW0+MzIxNDY2OTQ8L2FjY2Vzc2lvbi1udW0+PHVybHM+PHJlbGF0ZWQtdXJscz48dXJs
Pmh0dHBzOi8vd3d3Lm5jYmkubmxtLm5paC5nb3YvcHVibWVkLzMyMTQ2Njk0PC91cmw+PC9yZWxh
dGVkLXVybHM+PC91cmxzPjxjdXN0b20yPlBNQzcwODg1Njg8L2N1c3RvbTI+PGVsZWN0cm9uaWMt
cmVzb3VyY2UtbnVtPjEwLjEwMDcvczExNDI3LTAyMC0xNjYxLTQ8L2VsZWN0cm9uaWMtcmVzb3Vy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PEVuZE5vdGU+PENpdGU+PEF1dGhvcj5IdTwvQXV0aG9yPjxZZWFyPjIwMjA8L1llYXI+PFJlY051
bT43NDwvUmVjTnVtPjxEaXNwbGF5VGV4dD48c3R5bGUgZmFjZT0ic3VwZXJzY3JpcHQiPjg1PC9z
dHlsZT48L0Rpc3BsYXlUZXh0PjxyZWNvcmQ+PHJlYy1udW1iZXI+NzQ8L3JlYy1udW1iZXI+PGZv
cmVpZ24ta2V5cz48a2V5IGFwcD0iRU4iIGRiLWlkPSJld3Q5c2RkOTlweGE5dmV3endidnp2NTJ4
ZjIycmV4c3A5OWYiIHRpbWVzdGFtcD0iMTYwMjYzNzg1OSI+NzQ8L2tleT48L2ZvcmVpZ24ta2V5
cz48cmVmLXR5cGUgbmFtZT0iSm91cm5hbCBBcnRpY2xlIj4xNzwvcmVmLXR5cGU+PGNvbnRyaWJ1
dG9ycz48YXV0aG9ycz48YXV0aG9yPkh1LCBaLjwvYXV0aG9yPjxhdXRob3I+U29uZywgQy48L2F1
dGhvcj48YXV0aG9yPlh1LCBDLjwvYXV0aG9yPjxhdXRob3I+SmluLCBHLjwvYXV0aG9yPjxhdXRo
b3I+Q2hlbiwgWS48L2F1dGhvcj48YXV0aG9yPlh1LCBYLjwvYXV0aG9yPjxhdXRob3I+TWEsIEgu
PC9hdXRob3I+PGF1dGhvcj5DaGVuLCBXLjwvYXV0aG9yPjxhdXRob3I+TGluLCBZLjwvYXV0aG9y
PjxhdXRob3I+WmhlbmcsIFkuPC9hdXRob3I+PGF1dGhvcj5XYW5nLCBKLjwvYXV0aG9yPjxhdXRo
b3I+SHUsIFouPC9hdXRob3I+PGF1dGhvcj5ZaSwgWS48L2F1dGhvcj48YXV0aG9yPlNoZW4sIEgu
PC9hdXRob3I+PC9hdXRob3JzPjwvY29udHJpYnV0b3JzPjxhdXRoLWFkZHJlc3M+TmFuamluZyBJ
bmZlY3Rpb3VzIERpc2Vhc2UgQ2VudGVyLCB0aGUgU2Vjb25kIEhvc3BpdGFsIG9mIE5hbmppbmcs
IE5hbmppbmcgVW5pdmVyc2l0eSBvZiBDaGluZXNlIE1lZGljaW5lLCBOYW5qaW5nLCAyMTAwMDMs
IENoaW5hLiYjeEQ7RGVwYXJ0bWVudCBvZiBFcGlkZW1pb2xvZ3ksIENlbnRlciBmb3IgR2xvYmFs
IEhlYWx0aCwgU2Nob29sIG9mIFB1YmxpYyBIZWFsdGgsIE5hbmppbmcgTWVkaWNhbCBVbml2ZXJz
aXR5LCBOYW5qaW5nLCAyMTExNjYsIENoaW5hLiYjeEQ7U3RhdGUgS2V5IExhYm9yYXRvcnkgb2Yg
UmVwcm9kdWN0aXZlIE1lZGljaW5lLCBOYW5qaW5nIE1lZGljYWwgVW5pdmVyc2l0eSwgTmFuamlu
ZywgMjExMTY2LCBDaGluYS4mI3hEO0RlcGFydG1lbnQgb2YgUmFkaW9sb2d5LCB0aGUgU2Vjb25k
IEhvc3BpdGFsIG9mIE5hbmppbmcsIE5hbmppbmcgVW5pdmVyc2l0eSBvZiBDaGluZXNlIE1lZGlj
aW5lLCBOYW5qaW5nLCAyMTAwMDMsIENoaW5hLiYjeEQ7RGVwYXJ0bWVudCBvZiBDbGluaWNhbCBS
ZXNlYXJjaCBDZW50ZXIsIHRoZSBTZWNvbmQgSG9zcGl0YWwgb2YgTmFuamluZywgTmFuamluZyBV
bml2ZXJzaXR5IG9mIENoaW5lc2UgTWVkaWNpbmUsIE5hbmppbmcsIDIxMDAwMywgQ2hpbmEuJiN4
RDtEZXBhcnRtZW50IG9mIE1hdGVybmFsLCBDaGlsZCBhbmQgQWRvbGVzY2VudCBIZWFsdGgsIFNj
aG9vbCBvZiBQdWJsaWMgSGVhbHRoLCBOYW5qaW5nIE1lZGljYWwgVW5pdmVyc2l0eSwgTmFuamlu
ZywgMjExMTY2LCBDaGluYS4mI3hEO0RlcGFydG1lbnQgb2YgQ3JpdGljYWwgTWVkaWNpbmUsIHRo
ZSBTZWNvbmQgSG9zcGl0YWwgb2YgTmFuamluZywgTmFuamluZyBVbml2ZXJzaXR5IG9mIENoaW5l
c2UgTWVkaWNpbmUsIE5hbmppbmcsIDIxMDAwMywgQ2hpbmEuJiN4RDtOYW5qaW5nIEluZmVjdGlv
dXMgRGlzZWFzZSBDZW50ZXIsIHRoZSBTZWNvbmQgSG9zcGl0YWwgb2YgTmFuamluZywgTmFuamlu
ZyBVbml2ZXJzaXR5IG9mIENoaW5lc2UgTWVkaWNpbmUsIE5hbmppbmcsIDIxMDAwMywgQ2hpbmEu
IHpoaWJpbl9odUBuam11LmVkdS5jbi4mI3hEO05hbmppbmcgSW5mZWN0aW91cyBEaXNlYXNlIENl
bnRlciwgdGhlIFNlY29uZCBIb3NwaXRhbCBvZiBOYW5qaW5nLCBOYW5qaW5nIFVuaXZlcnNpdHkg
b2YgQ2hpbmVzZSBNZWRpY2luZSwgTmFuamluZywgMjEwMDAzLCBDaGluYS4gaWFuMDEyNkAxMjYu
Y29tLjwvYXV0aC1hZGRyZXNzPjx0aXRsZXM+PHRpdGxlPkNsaW5pY2FsIGNoYXJhY3RlcmlzdGlj
cyBvZiAyNCBhc3ltcHRvbWF0aWMgaW5mZWN0aW9ucyB3aXRoIENPVklELTE5IHNjcmVlbmVkIGFt
b25nIGNsb3NlIGNvbnRhY3RzIGluIE5hbmppbmcsIENoaW5hPC90aXRsZT48c2Vjb25kYXJ5LXRp
dGxlPlNjaSBDaGluYSBMaWZlIFNjaTwvc2Vjb25kYXJ5LXRpdGxlPjwvdGl0bGVzPjxwZXJpb2Rp
Y2FsPjxmdWxsLXRpdGxlPlNjaSBDaGluYSBMaWZlIFNjaTwvZnVsbC10aXRsZT48L3BlcmlvZGlj
YWw+PHBhZ2VzPjcwNi03MTE8L3BhZ2VzPjx2b2x1bWU+NjM8L3ZvbHVtZT48bnVtYmVyPjU8L251
bWJlcj48ZWRpdGlvbj4yMDIwLzAzLzA5PC9lZGl0aW9uPjxrZXl3b3Jkcz48a2V5d29yZD4qQXN5
bXB0b21hdGljIEluZmVjdGlvbnM8L2tleXdvcmQ+PGtleXdvcmQ+KkJldGFjb3JvbmF2aXJ1czwv
a2V5d29yZD48a2V5d29yZD5DaGluYTwva2V5d29yZD48a2V5d29yZD4qQ2xpbmljYWwgTGFib3Jh
dG9yeSBUZWNobmlxdWVzPC9rZXl3b3JkPjxrZXl3b3JkPipDb3JvbmF2aXJ1cyBJbmZlY3Rpb25z
L2RpYWdub3Npcy9waHlzaW9wYXRob2xvZ3kvdHJhbnNtaXNzaW9uPC9rZXl3b3JkPjxrZXl3b3Jk
Pkh1bWFuczwva2V5d29yZD48a2V5d29yZD4qUGFuZGVtaWNzPC9rZXl3b3JkPjxrZXl3b3JkPipQ
bmV1bW9uaWEsIFZpcmFsL2RpYWdub3Npcy9waHlzaW9wYXRob2xvZ3kvdHJhbnNtaXNzaW9uPC9r
ZXl3b3JkPjxrZXl3b3JkPlRvbW9ncmFwaHksIFgtUmF5IENvbXB1dGVkPC9rZXl3b3JkPjxrZXl3
b3JkPipjb3ZpZC0xOTwva2V5d29yZD48a2V5d29yZD4qQ2hpbmE8L2tleXdvcmQ+PGtleXdvcmQ+
KmNsb3NlIGNvbnRhY3Q8L2tleXdvcmQ+PC9rZXl3b3Jkcz48ZGF0ZXM+PHllYXI+MjAyMDwveWVh
cj48cHViLWRhdGVzPjxkYXRlPk1heTwvZGF0ZT48L3B1Yi1kYXRlcz48L2RhdGVzPjxpc2JuPjE4
NjktMTg4OSAoRWxlY3Ryb25pYykmI3hEOzE2NzQtNzMwNSAoTGlua2luZyk8L2lzYm4+PGFjY2Vz
c2lvbi1udW0+MzIxNDY2OTQ8L2FjY2Vzc2lvbi1udW0+PHVybHM+PHJlbGF0ZWQtdXJscz48dXJs
Pmh0dHBzOi8vd3d3Lm5jYmkubmxtLm5paC5nb3YvcHVibWVkLzMyMTQ2Njk0PC91cmw+PC9yZWxh
dGVkLXVybHM+PC91cmxzPjxjdXN0b20yPlBNQzcwODg1Njg8L2N1c3RvbTI+PGVsZWN0cm9uaWMt
cmVzb3VyY2UtbnVtPjEwLjEwMDcvczExNDI3LTAyMC0xNjYxLTQ8L2VsZWN0cm9uaWMtcmVzb3Vy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5DDB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ADBA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DD09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265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CF89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E397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2CC9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283C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976E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8138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639A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2123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6088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63FB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B5C74F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</w:t>
            </w:r>
          </w:p>
        </w:tc>
      </w:tr>
      <w:tr w:rsidR="000E4295" w:rsidRPr="008D2EFC" w14:paraId="6781C71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54378B" w14:textId="47165FF0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bT43NTwvUmVjTnVtPjxEaXNwbGF5VGV4dD48c3R5bGUgZmFjZT0ic3VwZXJzY3JpcHQiPjg2PC9z
dHlsZT48L0Rpc3BsYXlUZXh0PjxyZWNvcmQ+PHJlYy1udW1iZXI+NzU8L3JlYy1udW1iZXI+PGZv
cmVpZ24ta2V5cz48a2V5IGFwcD0iRU4iIGRiLWlkPSJld3Q5c2RkOTlweGE5dmV3endidnp2NTJ4
ZjIycmV4c3A5OWYiIHRpbWVzdGFtcD0iMTYwMjYzNzkwNyI+NzU8L2tleT48L2ZvcmVpZ24ta2V5
cz48cmVmLXR5cGUgbmFtZT0iSm91cm5hbCBBcnRpY2xlIj4xNzwvcmVmLXR5cGU+PGNvbnRyaWJ1
dG9ycz48YXV0aG9ycz48YXV0aG9yPkxpLCBXLjwvYXV0aG9yPjxhdXRob3I+Q3VpLCBILjwvYXV0
aG9yPjxhdXRob3I+TGksIEsuPC9hdXRob3I+PGF1dGhvcj5GYW5nLCBZLjwvYXV0aG9yPjxhdXRo
b3I+TGksIFMuPC9hdXRob3I+PC9hdXRob3JzPjwvY29udHJpYnV0b3JzPjxhdXRoLWFkZHJlc3M+
R3Vhbmdkb25nIFByb3ZpbmNpYWwgS2V5IExhYm9yYXRvcnkgb2YgQmlvbWVkaWNhbCBJbWFnaW5n
LCBEZXBhcnRtZW50IG9mIFJhZGlvbG9neSwgVGhlIEZpZnRoIEFmZmlsaWF0ZWQgSG9zcGl0YWws
IFN1biBZYXQtc2VuIFVuaXZlcnNpdHksIDUyIEVhc3QgTWVpaHVhIFJvYWQsIE5ldyBYaWFuZ3po
b3UsIFpodWhhaSwgR3Vhbmdkb25nIFByb3ZpbmNlLCBDaGluYS4mI3hEO0RlcGFydG1lbnQgb2Yg
TWVkaWNhbCBBZmZhaXJzLCBUaGUgRmlmdGggQWZmaWxpYXRlZCBIb3NwaXRhbCwgU3VuIFlhdC1z
ZW4gVW5pdmVyc2l0eSwgNTIgRWFzdCBNZWlodWEgUm9hZCwgTmV3IFhpYW5nemhvdSwgWmh1aGFp
LCBHdWFuZ2RvbmcgUHJvdmluY2UsIENoaW5hLiYjeEQ7R3Vhbmdkb25nIFByb3ZpbmNpYWwgS2V5
IExhYm9yYXRvcnkgb2YgQmlvbWVkaWNhbCBJbWFnaW5nLCBEZXBhcnRtZW50IG9mIFJhZGlvbG9n
eSwgVGhlIEZpZnRoIEFmZmlsaWF0ZWQgSG9zcGl0YWwsIFN1biBZYXQtc2VuIFVuaXZlcnNpdHks
IDUyIEVhc3QgTWVpaHVhIFJvYWQsIE5ldyBYaWFuZ3pob3UsIFpodWhhaSwgR3Vhbmdkb25nIFBy
b3ZpbmNlLCBDaGluYS4gbGlzaGxpbjVAbWFpbC5zeXN1LmVkdS5jbi48L2F1dGgtYWRkcmVzcz48
dGl0bGVzPjx0aXRsZT5DaGVzdCBjb21wdXRlZCB0b21vZ3JhcGh5IGluIGNoaWxkcmVuIHdpdGgg
Q09WSUQtMTkgcmVzcGlyYXRvcnkgaW5mZWN0aW9uPC90aXRsZT48c2Vjb25kYXJ5LXRpdGxlPlBl
ZGlhdHIgUmFkaW9sPC9zZWNvbmRhcnktdGl0bGU+PC90aXRsZXM+PHBlcmlvZGljYWw+PGZ1bGwt
dGl0bGU+UGVkaWF0ciBSYWRpb2w8L2Z1bGwtdGl0bGU+PC9wZXJpb2RpY2FsPjxwYWdlcz43OTYt
Nzk5PC9wYWdlcz48dm9sdW1lPjUwPC92b2x1bWU+PG51bWJlcj42PC9udW1iZXI+PGVkaXRpb24+
MjAyMC8wMy8xMzwvZWRpdGlvbj48a2V5d29yZHM+PGtleXdvcmQ+Q2hpbGQ8L2tleXdvcmQ+PGtl
eXdvcmQ+Q2hpbGQsIFByZXNjaG9vbDwva2V5d29yZD48a2V5d29yZD5Db3JvbmF2aXJ1cyBJbmZl
Y3Rpb25zLypkaWFnbm9zdGljIGltYWdpbmc8L2tleXdvcmQ+PGtleXdvcmQ+SHVtYW5zPC9rZXl3
b3JkPjxrZXl3b3JkPkluZmFudDwva2V5d29yZD48a2V5d29yZD5MdW5nLypkaWFnbm9zdGljIGlt
YWdpbmc8L2tleXdvcmQ+PGtleXdvcmQ+UGFuZGVtaWNzPC9rZXl3b3JkPjxrZXl3b3JkPlBuZXVt
b25pYSwgVmlyYWwvKmRpYWdub3N0aWMgaW1hZ2luZzwva2V5d29yZD48a2V5d29yZD4qVG9tb2dy
YXBoeSwgWC1SYXkgQ29tcHV0ZWQ8L2tleXdvcmQ+PGtleXdvcmQ+KmNvdmlkLTE5PC9rZXl3b3Jk
PjxrZXl3b3JkPipDaGlsZDwva2V5d29yZD48a2V5d29yZD4qQ29tcHV0ZWQgdG9tb2dyYXBoeTwv
a2V5d29yZD48a2V5d29yZD4qQ29yb25hdmlydXM8L2tleXdvcmQ+PGtleXdvcmQ+KlBuZXVtb25p
YTwva2V5d29yZD48a2V5d29yZD4qVmlyYWw8L2tleXdvcmQ+PC9rZXl3b3Jkcz48ZGF0ZXM+PHll
YXI+MjAyMDwveWVhcj48cHViLWRhdGVzPjxkYXRlPk1heTwvZGF0ZT48L3B1Yi1kYXRlcz48L2Rh
dGVzPjxpc2JuPjE0MzItMTk5OCAoRWxlY3Ryb25pYykmI3hEOzAzMDEtMDQ0OSAoTGlua2luZyk8
L2lzYm4+PGFjY2Vzc2lvbi1udW0+MzIxNjIwODE8L2FjY2Vzc2lvbi1udW0+PHVybHM+PHJlbGF0
ZWQtdXJscz48dXJsPmh0dHBzOi8vd3d3Lm5jYmkubmxtLm5paC5nb3YvcHVibWVkLzMyMTYyMDgx
PC91cmw+PC9yZWxhdGVkLXVybHM+PC91cmxzPjxjdXN0b20yPlBNQzcwODAwNzU8L2N1c3RvbTI+
PGVsZWN0cm9uaWMtcmVzb3VyY2UtbnVtPjEwLjEwMDcvczAwMjQ3LTAyMC0wNDY1Ni03PC9lbGVj
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bT43NTwvUmVjTnVtPjxEaXNwbGF5VGV4dD48c3R5bGUgZmFjZT0ic3VwZXJzY3JpcHQiPjg2PC9z
dHlsZT48L0Rpc3BsYXlUZXh0PjxyZWNvcmQ+PHJlYy1udW1iZXI+NzU8L3JlYy1udW1iZXI+PGZv
cmVpZ24ta2V5cz48a2V5IGFwcD0iRU4iIGRiLWlkPSJld3Q5c2RkOTlweGE5dmV3endidnp2NTJ4
ZjIycmV4c3A5OWYiIHRpbWVzdGFtcD0iMTYwMjYzNzkwNyI+NzU8L2tleT48L2ZvcmVpZ24ta2V5
cz48cmVmLXR5cGUgbmFtZT0iSm91cm5hbCBBcnRpY2xlIj4xNzwvcmVmLXR5cGU+PGNvbnRyaWJ1
dG9ycz48YXV0aG9ycz48YXV0aG9yPkxpLCBXLjwvYXV0aG9yPjxhdXRob3I+Q3VpLCBILjwvYXV0
aG9yPjxhdXRob3I+TGksIEsuPC9hdXRob3I+PGF1dGhvcj5GYW5nLCBZLjwvYXV0aG9yPjxhdXRo
b3I+TGksIFMuPC9hdXRob3I+PC9hdXRob3JzPjwvY29udHJpYnV0b3JzPjxhdXRoLWFkZHJlc3M+
R3Vhbmdkb25nIFByb3ZpbmNpYWwgS2V5IExhYm9yYXRvcnkgb2YgQmlvbWVkaWNhbCBJbWFnaW5n
LCBEZXBhcnRtZW50IG9mIFJhZGlvbG9neSwgVGhlIEZpZnRoIEFmZmlsaWF0ZWQgSG9zcGl0YWws
IFN1biBZYXQtc2VuIFVuaXZlcnNpdHksIDUyIEVhc3QgTWVpaHVhIFJvYWQsIE5ldyBYaWFuZ3po
b3UsIFpodWhhaSwgR3Vhbmdkb25nIFByb3ZpbmNlLCBDaGluYS4mI3hEO0RlcGFydG1lbnQgb2Yg
TWVkaWNhbCBBZmZhaXJzLCBUaGUgRmlmdGggQWZmaWxpYXRlZCBIb3NwaXRhbCwgU3VuIFlhdC1z
ZW4gVW5pdmVyc2l0eSwgNTIgRWFzdCBNZWlodWEgUm9hZCwgTmV3IFhpYW5nemhvdSwgWmh1aGFp
LCBHdWFuZ2RvbmcgUHJvdmluY2UsIENoaW5hLiYjeEQ7R3Vhbmdkb25nIFByb3ZpbmNpYWwgS2V5
IExhYm9yYXRvcnkgb2YgQmlvbWVkaWNhbCBJbWFnaW5nLCBEZXBhcnRtZW50IG9mIFJhZGlvbG9n
eSwgVGhlIEZpZnRoIEFmZmlsaWF0ZWQgSG9zcGl0YWwsIFN1biBZYXQtc2VuIFVuaXZlcnNpdHks
IDUyIEVhc3QgTWVpaHVhIFJvYWQsIE5ldyBYaWFuZ3pob3UsIFpodWhhaSwgR3Vhbmdkb25nIFBy
b3ZpbmNlLCBDaGluYS4gbGlzaGxpbjVAbWFpbC5zeXN1LmVkdS5jbi48L2F1dGgtYWRkcmVzcz48
dGl0bGVzPjx0aXRsZT5DaGVzdCBjb21wdXRlZCB0b21vZ3JhcGh5IGluIGNoaWxkcmVuIHdpdGgg
Q09WSUQtMTkgcmVzcGlyYXRvcnkgaW5mZWN0aW9uPC90aXRsZT48c2Vjb25kYXJ5LXRpdGxlPlBl
ZGlhdHIgUmFkaW9sPC9zZWNvbmRhcnktdGl0bGU+PC90aXRsZXM+PHBlcmlvZGljYWw+PGZ1bGwt
dGl0bGU+UGVkaWF0ciBSYWRpb2w8L2Z1bGwtdGl0bGU+PC9wZXJpb2RpY2FsPjxwYWdlcz43OTYt
Nzk5PC9wYWdlcz48dm9sdW1lPjUwPC92b2x1bWU+PG51bWJlcj42PC9udW1iZXI+PGVkaXRpb24+
MjAyMC8wMy8xMzwvZWRpdGlvbj48a2V5d29yZHM+PGtleXdvcmQ+Q2hpbGQ8L2tleXdvcmQ+PGtl
eXdvcmQ+Q2hpbGQsIFByZXNjaG9vbDwva2V5d29yZD48a2V5d29yZD5Db3JvbmF2aXJ1cyBJbmZl
Y3Rpb25zLypkaWFnbm9zdGljIGltYWdpbmc8L2tleXdvcmQ+PGtleXdvcmQ+SHVtYW5zPC9rZXl3
b3JkPjxrZXl3b3JkPkluZmFudDwva2V5d29yZD48a2V5d29yZD5MdW5nLypkaWFnbm9zdGljIGlt
YWdpbmc8L2tleXdvcmQ+PGtleXdvcmQ+UGFuZGVtaWNzPC9rZXl3b3JkPjxrZXl3b3JkPlBuZXVt
b25pYSwgVmlyYWwvKmRpYWdub3N0aWMgaW1hZ2luZzwva2V5d29yZD48a2V5d29yZD4qVG9tb2dy
YXBoeSwgWC1SYXkgQ29tcHV0ZWQ8L2tleXdvcmQ+PGtleXdvcmQ+KmNvdmlkLTE5PC9rZXl3b3Jk
PjxrZXl3b3JkPipDaGlsZDwva2V5d29yZD48a2V5d29yZD4qQ29tcHV0ZWQgdG9tb2dyYXBoeTwv
a2V5d29yZD48a2V5d29yZD4qQ29yb25hdmlydXM8L2tleXdvcmQ+PGtleXdvcmQ+KlBuZXVtb25p
YTwva2V5d29yZD48a2V5d29yZD4qVmlyYWw8L2tleXdvcmQ+PC9rZXl3b3Jkcz48ZGF0ZXM+PHll
YXI+MjAyMDwveWVhcj48cHViLWRhdGVzPjxkYXRlPk1heTwvZGF0ZT48L3B1Yi1kYXRlcz48L2Rh
dGVzPjxpc2JuPjE0MzItMTk5OCAoRWxlY3Ryb25pYykmI3hEOzAzMDEtMDQ0OSAoTGlua2luZyk8
L2lzYm4+PGFjY2Vzc2lvbi1udW0+MzIxNjIwODE8L2FjY2Vzc2lvbi1udW0+PHVybHM+PHJlbGF0
ZWQtdXJscz48dXJsPmh0dHBzOi8vd3d3Lm5jYmkubmxtLm5paC5nb3YvcHVibWVkLzMyMTYyMDgx
PC91cmw+PC9yZWxhdGVkLXVybHM+PC91cmxzPjxjdXN0b20yPlBNQzcwODAwNzU8L2N1c3RvbTI+
PGVsZWN0cm9uaWMtcmVzb3VyY2UtbnVtPjEwLjEwMDcvczAwMjQ3LTAyMC0wNDY1Ni03PC9lbGVj
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E3A2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E445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482F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47B8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6EB1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ADEF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3.05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BC7B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D1C0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C7AF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AAAA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5355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0455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5AE5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1B44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27EB7D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</w:t>
            </w:r>
          </w:p>
        </w:tc>
      </w:tr>
      <w:tr w:rsidR="000E4295" w:rsidRPr="008D2EFC" w14:paraId="421129C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BEBAE7" w14:textId="30D15728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TnVtPjc2PC9SZWNOdW0+PERpc3BsYXlUZXh0PjxzdHlsZSBmYWNlPSJzdXBlcnNjcmlwdCI+ODc8
L3N0eWxlPjwvRGlzcGxheVRleHQ+PHJlY29yZD48cmVjLW51bWJlcj43NjwvcmVjLW51bWJlcj48
Zm9yZWlnbi1rZXlzPjxrZXkgYXBwPSJFTiIgZGItaWQ9ImV3dDlzZGQ5OXB4YTl2ZXd6d2J2enY1
MnhmMjJyZXhzcDk5ZiIgdGltZXN0YW1wPSIxNjAyNjM3OTU4Ij43Njwva2V5PjwvZm9yZWlnbi1r
ZXlzPjxyZWYtdHlwZSBuYW1lPSJKb3VybmFsIEFydGljbGUiPjE3PC9yZWYtdHlwZT48Y29udHJp
YnV0b3JzPjxhdXRob3JzPjxhdXRob3I+V2FuZywgRi48L2F1dGhvcj48YXV0aG9yPk5pZSwgSi48
L2F1dGhvcj48YXV0aG9yPldhbmcsIEguPC9hdXRob3I+PGF1dGhvcj5aaGFvLCBRLjwvYXV0aG9y
PjxhdXRob3I+WGlvbmcsIFkuPC9hdXRob3I+PGF1dGhvcj5EZW5nLCBMLjwvYXV0aG9yPjxhdXRo
b3I+U29uZywgUy48L2F1dGhvcj48YXV0aG9yPk1hLCBaLjwvYXV0aG9yPjxhdXRob3I+TW8sIFAu
PC9hdXRob3I+PGF1dGhvcj5aaGFuZywgWS48L2F1dGhvcj48L2F1dGhvcnM+PC9jb250cmlidXRv
cnM+PGF1dGgtYWRkcmVzcz5EZXBhcnRtZW50IG9mIEdhc3Ryb2VudGVyb2xvZ3ksIFpob25nbmFu
IEhvc3BpdGFsIG9mIFd1aGFuIFVuaXZlcnNpdHksIFd1aGFuLCBDaGluYS4mI3hEO0RlcGFydG1l
bnQgb2YgSW5mZWN0aW91cyBEaXNlYXNlcywgWmhvbmduYW4gSG9zcGl0YWwgb2YgV3VoYW4gVW5p
dmVyc2l0eSwgV3VoYW4sIENoaW5hLjwvYXV0aC1hZGRyZXNzPjx0aXRsZXM+PHRpdGxlPkNoYXJh
Y3RlcmlzdGljcyBvZiBQZXJpcGhlcmFsIEx5bXBob2N5dGUgU3Vic2V0IEFsdGVyYXRpb24gaW4g
Q09WSUQtMTkgUG5ldW1vbmlhPC90aXRsZT48c2Vjb25kYXJ5LXRpdGxlPkogSW5mZWN0IERpczwv
c2Vjb25kYXJ5LXRpdGxlPjwvdGl0bGVzPjxwZXJpb2RpY2FsPjxmdWxsLXRpdGxlPkogSW5mZWN0
IERpczwvZnVsbC10aXRsZT48L3BlcmlvZGljYWw+PHBhZ2VzPjE3NjItMTc2OTwvcGFnZXM+PHZv
bHVtZT4yMjE8L3ZvbHVtZT48bnVtYmVyPjExPC9udW1iZXI+PGVkaXRpb24+MjAyMC8wNC8wMTwv
ZWRpdGlvbj48a2V5d29yZHM+PGtleXdvcmQ+QWR1bHQ8L2tleXdvcmQ+PGtleXdvcmQ+QWdlZDwv
a2V5d29yZD48a2V5d29yZD5CZXRhY29yb25hdmlydXMvaXNvbGF0aW9uICZhbXA7IHB1cmlmaWNh
dGlvbjwva2V5d29yZD48a2V5d29yZD5DaGluYTwva2V5d29yZD48a2V5d29yZD5Db3JvbmF2aXJ1
cyBJbmZlY3Rpb25zLypjb21wbGljYXRpb25zL2RpYWdub3Npcy8qcGh5c2lvcGF0aG9sb2d5L3Ro
ZXJhcHk8L2tleXdvcmQ+PGtleXdvcmQ+RmVtYWxlPC9rZXl3b3JkPjxrZXl3b3JkPkZsb3cgQ3l0
b21ldHJ5PC9rZXl3b3JkPjxrZXl3b3JkPkh1bWFuczwva2V5d29yZD48a2V5d29yZD5MeW1waG9j
eXRlIENvdW50PC9rZXl3b3JkPjxrZXl3b3JkPipMeW1waG9jeXRlIFN1YnNldHMvaW1tdW5vbG9n
eTwva2V5d29yZD48a2V5d29yZD5NYWxlPC9rZXl3b3JkPjxrZXl3b3JkPk1pZGRsZSBBZ2VkPC9r
ZXl3b3JkPjxrZXl3b3JkPlBhbmRlbWljczwva2V5d29yZD48a2V5d29yZD5QbmV1bW9uaWEvZGlh
Z25vc2lzLypldGlvbG9neS8qcGh5c2lvcGF0aG9sb2d5L3RoZXJhcHk8L2tleXdvcmQ+PGtleXdv
cmQ+UG5ldW1vbmlhLCBWaXJhbC8qY29tcGxpY2F0aW9ucy9kaWFnbm9zaXMvKnBoeXNpb3BhdGhv
bG9neS90aGVyYXB5PC9rZXl3b3JkPjxrZXl3b3JkPlByb2dub3Npczwva2V5d29yZD48a2V5d29y
ZD5UcmVhdG1lbnQgT3V0Y29tZTwva2V5d29yZD48a2V5d29yZD4qY292aWQtMTk8L2tleXdvcmQ+
PGtleXdvcmQ+Kmx5bXBob2N5dGUgc3Vic2V0PC9rZXl3b3JkPjxrZXl3b3JkPipwbmV1bW9uaWE8
L2tleXdvcmQ+PC9rZXl3b3Jkcz48ZGF0ZXM+PHllYXI+MjAyMDwveWVhcj48cHViLWRhdGVzPjxk
YXRlPk1heSAxMTwvZGF0ZT48L3B1Yi1kYXRlcz48L2RhdGVzPjxpc2JuPjE1MzctNjYxMyAoRWxl
Y3Ryb25pYykmI3hEOzAwMjItMTg5OSAoTGlua2luZyk8L2lzYm4+PGFjY2Vzc2lvbi1udW0+MzIy
MjcxMjM8L2FjY2Vzc2lvbi1udW0+PHVybHM+PHJlbGF0ZWQtdXJscz48dXJsPmh0dHBzOi8vd3d3
Lm5jYmkubmxtLm5paC5nb3YvcHVibWVkLzMyMjI3MTIzPC91cmw+PC9yZWxhdGVkLXVybHM+PC91
cmxzPjxjdXN0b20yPlBNQzcxODQzNDY8L2N1c3RvbTI+PGVsZWN0cm9uaWMtcmVzb3VyY2UtbnVt
PjEwLjEwOTMvaW5mZGlzL2ppYWExNTA8L2VsZWN0cm9uaWMtcmVzb3VyY2UtbnVtPjwvcmVjb3Jk
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TnVtPjc2PC9SZWNOdW0+PERpc3BsYXlUZXh0PjxzdHlsZSBmYWNlPSJzdXBlcnNjcmlwdCI+ODc8
L3N0eWxlPjwvRGlzcGxheVRleHQ+PHJlY29yZD48cmVjLW51bWJlcj43NjwvcmVjLW51bWJlcj48
Zm9yZWlnbi1rZXlzPjxrZXkgYXBwPSJFTiIgZGItaWQ9ImV3dDlzZGQ5OXB4YTl2ZXd6d2J2enY1
MnhmMjJyZXhzcDk5ZiIgdGltZXN0YW1wPSIxNjAyNjM3OTU4Ij43Njwva2V5PjwvZm9yZWlnbi1r
ZXlzPjxyZWYtdHlwZSBuYW1lPSJKb3VybmFsIEFydGljbGUiPjE3PC9yZWYtdHlwZT48Y29udHJp
YnV0b3JzPjxhdXRob3JzPjxhdXRob3I+V2FuZywgRi48L2F1dGhvcj48YXV0aG9yPk5pZSwgSi48
L2F1dGhvcj48YXV0aG9yPldhbmcsIEguPC9hdXRob3I+PGF1dGhvcj5aaGFvLCBRLjwvYXV0aG9y
PjxhdXRob3I+WGlvbmcsIFkuPC9hdXRob3I+PGF1dGhvcj5EZW5nLCBMLjwvYXV0aG9yPjxhdXRo
b3I+U29uZywgUy48L2F1dGhvcj48YXV0aG9yPk1hLCBaLjwvYXV0aG9yPjxhdXRob3I+TW8sIFAu
PC9hdXRob3I+PGF1dGhvcj5aaGFuZywgWS48L2F1dGhvcj48L2F1dGhvcnM+PC9jb250cmlidXRv
cnM+PGF1dGgtYWRkcmVzcz5EZXBhcnRtZW50IG9mIEdhc3Ryb2VudGVyb2xvZ3ksIFpob25nbmFu
IEhvc3BpdGFsIG9mIFd1aGFuIFVuaXZlcnNpdHksIFd1aGFuLCBDaGluYS4mI3hEO0RlcGFydG1l
bnQgb2YgSW5mZWN0aW91cyBEaXNlYXNlcywgWmhvbmduYW4gSG9zcGl0YWwgb2YgV3VoYW4gVW5p
dmVyc2l0eSwgV3VoYW4sIENoaW5hLjwvYXV0aC1hZGRyZXNzPjx0aXRsZXM+PHRpdGxlPkNoYXJh
Y3RlcmlzdGljcyBvZiBQZXJpcGhlcmFsIEx5bXBob2N5dGUgU3Vic2V0IEFsdGVyYXRpb24gaW4g
Q09WSUQtMTkgUG5ldW1vbmlhPC90aXRsZT48c2Vjb25kYXJ5LXRpdGxlPkogSW5mZWN0IERpczwv
c2Vjb25kYXJ5LXRpdGxlPjwvdGl0bGVzPjxwZXJpb2RpY2FsPjxmdWxsLXRpdGxlPkogSW5mZWN0
IERpczwvZnVsbC10aXRsZT48L3BlcmlvZGljYWw+PHBhZ2VzPjE3NjItMTc2OTwvcGFnZXM+PHZv
bHVtZT4yMjE8L3ZvbHVtZT48bnVtYmVyPjExPC9udW1iZXI+PGVkaXRpb24+MjAyMC8wNC8wMTwv
ZWRpdGlvbj48a2V5d29yZHM+PGtleXdvcmQ+QWR1bHQ8L2tleXdvcmQ+PGtleXdvcmQ+QWdlZDwv
a2V5d29yZD48a2V5d29yZD5CZXRhY29yb25hdmlydXMvaXNvbGF0aW9uICZhbXA7IHB1cmlmaWNh
dGlvbjwva2V5d29yZD48a2V5d29yZD5DaGluYTwva2V5d29yZD48a2V5d29yZD5Db3JvbmF2aXJ1
cyBJbmZlY3Rpb25zLypjb21wbGljYXRpb25zL2RpYWdub3Npcy8qcGh5c2lvcGF0aG9sb2d5L3Ro
ZXJhcHk8L2tleXdvcmQ+PGtleXdvcmQ+RmVtYWxlPC9rZXl3b3JkPjxrZXl3b3JkPkZsb3cgQ3l0
b21ldHJ5PC9rZXl3b3JkPjxrZXl3b3JkPkh1bWFuczwva2V5d29yZD48a2V5d29yZD5MeW1waG9j
eXRlIENvdW50PC9rZXl3b3JkPjxrZXl3b3JkPipMeW1waG9jeXRlIFN1YnNldHMvaW1tdW5vbG9n
eTwva2V5d29yZD48a2V5d29yZD5NYWxlPC9rZXl3b3JkPjxrZXl3b3JkPk1pZGRsZSBBZ2VkPC9r
ZXl3b3JkPjxrZXl3b3JkPlBhbmRlbWljczwva2V5d29yZD48a2V5d29yZD5QbmV1bW9uaWEvZGlh
Z25vc2lzLypldGlvbG9neS8qcGh5c2lvcGF0aG9sb2d5L3RoZXJhcHk8L2tleXdvcmQ+PGtleXdv
cmQ+UG5ldW1vbmlhLCBWaXJhbC8qY29tcGxpY2F0aW9ucy9kaWFnbm9zaXMvKnBoeXNpb3BhdGhv
bG9neS90aGVyYXB5PC9rZXl3b3JkPjxrZXl3b3JkPlByb2dub3Npczwva2V5d29yZD48a2V5d29y
ZD5UcmVhdG1lbnQgT3V0Y29tZTwva2V5d29yZD48a2V5d29yZD4qY292aWQtMTk8L2tleXdvcmQ+
PGtleXdvcmQ+Kmx5bXBob2N5dGUgc3Vic2V0PC9rZXl3b3JkPjxrZXl3b3JkPipwbmV1bW9uaWE8
L2tleXdvcmQ+PC9rZXl3b3Jkcz48ZGF0ZXM+PHllYXI+MjAyMDwveWVhcj48cHViLWRhdGVzPjxk
YXRlPk1heSAxMTwvZGF0ZT48L3B1Yi1kYXRlcz48L2RhdGVzPjxpc2JuPjE1MzctNjYxMyAoRWxl
Y3Ryb25pYykmI3hEOzAwMjItMTg5OSAoTGlua2luZyk8L2lzYm4+PGFjY2Vzc2lvbi1udW0+MzIy
MjcxMjM8L2FjY2Vzc2lvbi1udW0+PHVybHM+PHJlbGF0ZWQtdXJscz48dXJsPmh0dHBzOi8vd3d3
Lm5jYmkubmxtLm5paC5nb3YvcHVibWVkLzMyMjI3MTIzPC91cmw+PC9yZWxhdGVkLXVybHM+PC91
cmxzPjxjdXN0b20yPlBNQzcxODQzNDY8L2N1c3RvbTI+PGVsZWN0cm9uaWMtcmVzb3VyY2UtbnVt
PjEwLjEwOTMvaW5mZGlzL2ppYWExNTA8L2VsZWN0cm9uaWMtcmVzb3VyY2UtbnVtPjwvcmVjb3Jk
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1527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8816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DCEB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374F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F5A5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DE08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F5A8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5574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6629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4D6E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A2CF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0CC7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52E8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9CBA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A005F4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myalgia; shortness of breath</w:t>
            </w:r>
          </w:p>
        </w:tc>
      </w:tr>
      <w:tr w:rsidR="000E4295" w:rsidRPr="008D2EFC" w14:paraId="5865D68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7D4DE1" w14:textId="41BEEC8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TnVtPjc3PC9SZWNOdW0+PERpc3BsYXlUZXh0PjxzdHlsZSBmYWNlPSJzdXBlcnNjcmlwdCI+ODg8
L3N0eWxlPjwvRGlzcGxheVRleHQ+PHJlY29yZD48cmVjLW51bWJlcj43NzwvcmVjLW51bWJlcj48
Zm9yZWlnbi1rZXlzPjxrZXkgYXBwPSJFTiIgZGItaWQ9ImV3dDlzZGQ5OXB4YTl2ZXd6d2J2enY1
MnhmMjJyZXhzcDk5ZiIgdGltZXN0YW1wPSIxNjAyNjM4MDE0Ij43Nzwva2V5PjwvZm9yZWlnbi1r
ZXlzPjxyZWYtdHlwZSBuYW1lPSJKb3VybmFsIEFydGljbGUiPjE3PC9yZWYtdHlwZT48Y29udHJp
YnV0b3JzPjxhdXRob3JzPjxhdXRob3I+V2FuZywgTC48L2F1dGhvcj48YXV0aG9yPkhlLCBXLjwv
YXV0aG9yPjxhdXRob3I+WXUsIFguPC9hdXRob3I+PGF1dGhvcj5IdSwgRC48L2F1dGhvcj48YXV0
aG9yPkJhbywgTS48L2F1dGhvcj48YXV0aG9yPkxpdSwgSC48L2F1dGhvcj48YXV0aG9yPlpob3Us
IEouPC9hdXRob3I+PGF1dGhvcj5KaWFuZywgSC48L2F1dGhvcj48L2F1dGhvcnM+PC9jb250cmli
dXRvcnM+PGF1dGgtYWRkcmVzcz5EZXBhcnRtZW50IG9mIENhcmRpb2xvZ3ksIFJlbm1pbiBIb3Nw
aXRhbCBvZiBXdWhhbiBVbml2ZXJzaXR5LCAyMzggSmllZmFuZyBSb2FkLCBXdWNoYW5nLCBXdWhh
biA0MzAwNjAsIFBlb3BsZSZhcG9zO3MgUmVwdWJsaWMgb2YgQ2hpbmE7IENhcmRpb3Zhc2N1bGFy
IFJlc2VhcmNoIEluc3RpdHV0ZSwgV3VoYW4gVW5pdmVyc2l0eSwgV3VoYW4sIFBlb3BsZSZhcG9z
O3MgUmVwdWJsaWMgb2YgQ2hpbmE7IEh1YmVpIEtleSBMYWJvcmF0b3J5IG9mIENhcmRpb2xvZ3ks
IFd1aGFuLCBQZW9wbGUmYXBvcztzIFJlcHVibGljIG9mIENoaW5hLiYjeEQ7U2Nob29sIG9mIEJp
b3RlY2hub2xvZ3kgYW5kIEJpb21vbGVjdWxhciBTY2llbmNlcywgVGhlIFVuaXZlcnNpdHkgb2Yg
TmV3IFNvdXRoIFdhbGVzLCBOU1cgMjA1MiwgQXVzdHJhbGlhLiYjeEQ7RGVwYXJ0bWVudCBvZiBD
YXJkaW9sb2d5LCBSZW5taW4gSG9zcGl0YWwgb2YgV3VoYW4gVW5pdmVyc2l0eSwgMjM4IEppZWZh
bmcgUm9hZCwgV3VjaGFuZywgV3VoYW4gNDMwMDYwLCBQZW9wbGUmYXBvcztzIFJlcHVibGljIG9m
IENoaW5hLiYjeEQ7RGVwYXJ0bWVudCBvZiBDYXJkaW9sb2d5LCBSZW5taW4gSG9zcGl0YWwgb2Yg
V3VoYW4gVW5pdmVyc2l0eSwgMjM4IEppZWZhbmcgUm9hZCwgV3VjaGFuZywgV3VoYW4gNDMwMDYw
LCBQZW9wbGUmYXBvcztzIFJlcHVibGljIG9mIENoaW5hOyBDYXJkaW92YXNjdWxhciBSZXNlYXJj
aCBJbnN0aXR1dGUsIFd1aGFuIFVuaXZlcnNpdHksIFd1aGFuLCBQZW9wbGUmYXBvcztzIFJlcHVi
bGljIG9mIENoaW5hOyBIdWJlaSBLZXkgTGFib3JhdG9yeSBvZiBDYXJkaW9sb2d5LCBXdWhhbiwg
UGVvcGxlJmFwb3M7cyBSZXB1YmxpYyBvZiBDaGluYS4gRWxlY3Ryb25pYyBhZGRyZXNzOiBob25n
LWppYW5nQHdodS5lZHUuY24uPC9hdXRoLWFkZHJlc3M+PHRpdGxlcz48dGl0bGU+Q29yb25hdmly
dXMgZGlzZWFzZSAyMDE5IGluIGVsZGVybHkgcGF0aWVudHM6IENoYXJhY3RlcmlzdGljcyBhbmQg
cHJvZ25vc3RpYyBmYWN0b3JzIGJhc2VkIG9uIDQtd2VlayBmb2xsb3ctdXA8L3RpdGxlPjxzZWNv
bmRhcnktdGl0bGU+SiBJbmZlY3Q8L3NlY29uZGFyeS10aXRsZT48L3RpdGxlcz48cGVyaW9kaWNh
bD48ZnVsbC10aXRsZT5KIEluZmVjdDwvZnVsbC10aXRsZT48L3BlcmlvZGljYWw+PHBhZ2VzPjYz
OS02NDU8L3BhZ2VzPjx2b2x1bWU+ODA8L3ZvbHVtZT48bnVtYmVyPjY8L251bWJlcj48ZWRpdGlv
bj4yMDIwLzA0LzAzPC9lZGl0aW9uPjxrZXl3b3Jkcz48a2V5d29yZD5BZ2VkPC9rZXl3b3JkPjxr
ZXl3b3JkPkJldGFjb3JvbmF2aXJ1cy8qaXNvbGF0aW9uICZhbXA7IHB1cmlmaWNhdGlvbjwva2V5
d29yZD48a2V5d29yZD5DaGluYS9lcGlkZW1pb2xvZ3k8L2tleXdvcmQ+PGtleXdvcmQ+Q29tb3Ji
aWRpdHk8L2tleXdvcmQ+PGtleXdvcmQ+Q29yb25hdmlydXMgSW5mZWN0aW9ucy8qZGlhZ25vc2lz
LyplcGlkZW1pb2xvZ3kvbW9ydGFsaXR5L3BhdGhvbG9neTwva2V5d29yZD48a2V5d29yZD5GZW1h
bGU8L2tleXdvcmQ+PGtleXdvcmQ+Rm9sbG93LVVwIFN0dWRpZXM8L2tleXdvcmQ+PGtleXdvcmQ+
SHVtYW5zPC9rZXl3b3JkPjxrZXl3b3JkPk1hbGU8L2tleXdvcmQ+PGtleXdvcmQ+TWlkZGxlIEFn
ZWQ8L2tleXdvcmQ+PGtleXdvcmQ+UGFuZGVtaWNzPC9rZXl3b3JkPjxrZXl3b3JkPlBuZXVtb25p
YSwgVmlyYWwvKmRpYWdub3Npcy8qZXBpZGVtaW9sb2d5L21vcnRhbGl0eS9wYXRob2xvZ3k8L2tl
eXdvcmQ+PGtleXdvcmQ+UHJvZ25vc2lzPC9rZXl3b3JkPjxrZXl3b3JkPlN1cnZpdmFsIEFuYWx5
c2lzPC9rZXl3b3JkPjxrZXl3b3JkPipDb3JvbmF2aXJ1cyBpbmZlY3Rpb25zPC9rZXl3b3JkPjxr
ZXl3b3JkPipQbmV1bW9uaWE8L2tleXdvcmQ+PGtleXdvcmQ+KlByb2dub3Npczwva2V5d29yZD48
a2V5d29yZD4qU0FSUy1Db1YtMjwva2V5d29yZD48a2V5d29yZD5vZiBpbnRlcmVzdHMuPC9rZXl3
b3JkPjwva2V5d29yZHM+PGRhdGVzPjx5ZWFyPjIwMjA8L3llYXI+PHB1Yi1kYXRlcz48ZGF0ZT5K
dW48L2RhdGU+PC9wdWItZGF0ZXM+PC9kYXRlcz48aXNibj4xNTMyLTI3NDIgKEVsZWN0cm9uaWMp
JiN4RDswMTYzLTQ0NTMgKExpbmtpbmcpPC9pc2JuPjxhY2Nlc3Npb24tbnVtPjMyMjQwNjcwPC9h
Y2Nlc3Npb24tbnVtPjx1cmxzPjxyZWxhdGVkLXVybHM+PHVybD5odHRwczovL3d3dy5uY2JpLm5s
bS5uaWguZ292L3B1Ym1lZC8zMjI0MDY3MDwvdXJsPjwvcmVsYXRlZC11cmxzPjwvdXJscz48Y3Vz
dG9tMj5QTUM3MTE4NTI2PC9jdXN0b20yPjxlbGVjdHJvbmljLXJlc291cmNlLW51bT4xMC4xMDE2
L2ouamluZi4yMDIwLjAzLjAxOTwvZWxlY3Ryb25pYy1yZXNvdXJjZS1udW0+PC9yZWNvcmQ+PC9D
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TnVtPjc3PC9SZWNOdW0+PERpc3BsYXlUZXh0PjxzdHlsZSBmYWNlPSJzdXBlcnNjcmlwdCI+ODg8
L3N0eWxlPjwvRGlzcGxheVRleHQ+PHJlY29yZD48cmVjLW51bWJlcj43NzwvcmVjLW51bWJlcj48
Zm9yZWlnbi1rZXlzPjxrZXkgYXBwPSJFTiIgZGItaWQ9ImV3dDlzZGQ5OXB4YTl2ZXd6d2J2enY1
MnhmMjJyZXhzcDk5ZiIgdGltZXN0YW1wPSIxNjAyNjM4MDE0Ij43Nzwva2V5PjwvZm9yZWlnbi1r
ZXlzPjxyZWYtdHlwZSBuYW1lPSJKb3VybmFsIEFydGljbGUiPjE3PC9yZWYtdHlwZT48Y29udHJp
YnV0b3JzPjxhdXRob3JzPjxhdXRob3I+V2FuZywgTC48L2F1dGhvcj48YXV0aG9yPkhlLCBXLjwv
YXV0aG9yPjxhdXRob3I+WXUsIFguPC9hdXRob3I+PGF1dGhvcj5IdSwgRC48L2F1dGhvcj48YXV0
aG9yPkJhbywgTS48L2F1dGhvcj48YXV0aG9yPkxpdSwgSC48L2F1dGhvcj48YXV0aG9yPlpob3Us
IEouPC9hdXRob3I+PGF1dGhvcj5KaWFuZywgSC48L2F1dGhvcj48L2F1dGhvcnM+PC9jb250cmli
dXRvcnM+PGF1dGgtYWRkcmVzcz5EZXBhcnRtZW50IG9mIENhcmRpb2xvZ3ksIFJlbm1pbiBIb3Nw
aXRhbCBvZiBXdWhhbiBVbml2ZXJzaXR5LCAyMzggSmllZmFuZyBSb2FkLCBXdWNoYW5nLCBXdWhh
biA0MzAwNjAsIFBlb3BsZSZhcG9zO3MgUmVwdWJsaWMgb2YgQ2hpbmE7IENhcmRpb3Zhc2N1bGFy
IFJlc2VhcmNoIEluc3RpdHV0ZSwgV3VoYW4gVW5pdmVyc2l0eSwgV3VoYW4sIFBlb3BsZSZhcG9z
O3MgUmVwdWJsaWMgb2YgQ2hpbmE7IEh1YmVpIEtleSBMYWJvcmF0b3J5IG9mIENhcmRpb2xvZ3ks
IFd1aGFuLCBQZW9wbGUmYXBvcztzIFJlcHVibGljIG9mIENoaW5hLiYjeEQ7U2Nob29sIG9mIEJp
b3RlY2hub2xvZ3kgYW5kIEJpb21vbGVjdWxhciBTY2llbmNlcywgVGhlIFVuaXZlcnNpdHkgb2Yg
TmV3IFNvdXRoIFdhbGVzLCBOU1cgMjA1MiwgQXVzdHJhbGlhLiYjeEQ7RGVwYXJ0bWVudCBvZiBD
YXJkaW9sb2d5LCBSZW5taW4gSG9zcGl0YWwgb2YgV3VoYW4gVW5pdmVyc2l0eSwgMjM4IEppZWZh
bmcgUm9hZCwgV3VjaGFuZywgV3VoYW4gNDMwMDYwLCBQZW9wbGUmYXBvcztzIFJlcHVibGljIG9m
IENoaW5hLiYjeEQ7RGVwYXJ0bWVudCBvZiBDYXJkaW9sb2d5LCBSZW5taW4gSG9zcGl0YWwgb2Yg
V3VoYW4gVW5pdmVyc2l0eSwgMjM4IEppZWZhbmcgUm9hZCwgV3VjaGFuZywgV3VoYW4gNDMwMDYw
LCBQZW9wbGUmYXBvcztzIFJlcHVibGljIG9mIENoaW5hOyBDYXJkaW92YXNjdWxhciBSZXNlYXJj
aCBJbnN0aXR1dGUsIFd1aGFuIFVuaXZlcnNpdHksIFd1aGFuLCBQZW9wbGUmYXBvcztzIFJlcHVi
bGljIG9mIENoaW5hOyBIdWJlaSBLZXkgTGFib3JhdG9yeSBvZiBDYXJkaW9sb2d5LCBXdWhhbiwg
UGVvcGxlJmFwb3M7cyBSZXB1YmxpYyBvZiBDaGluYS4gRWxlY3Ryb25pYyBhZGRyZXNzOiBob25n
LWppYW5nQHdodS5lZHUuY24uPC9hdXRoLWFkZHJlc3M+PHRpdGxlcz48dGl0bGU+Q29yb25hdmly
dXMgZGlzZWFzZSAyMDE5IGluIGVsZGVybHkgcGF0aWVudHM6IENoYXJhY3RlcmlzdGljcyBhbmQg
cHJvZ25vc3RpYyBmYWN0b3JzIGJhc2VkIG9uIDQtd2VlayBmb2xsb3ctdXA8L3RpdGxlPjxzZWNv
bmRhcnktdGl0bGU+SiBJbmZlY3Q8L3NlY29uZGFyeS10aXRsZT48L3RpdGxlcz48cGVyaW9kaWNh
bD48ZnVsbC10aXRsZT5KIEluZmVjdDwvZnVsbC10aXRsZT48L3BlcmlvZGljYWw+PHBhZ2VzPjYz
OS02NDU8L3BhZ2VzPjx2b2x1bWU+ODA8L3ZvbHVtZT48bnVtYmVyPjY8L251bWJlcj48ZWRpdGlv
bj4yMDIwLzA0LzAzPC9lZGl0aW9uPjxrZXl3b3Jkcz48a2V5d29yZD5BZ2VkPC9rZXl3b3JkPjxr
ZXl3b3JkPkJldGFjb3JvbmF2aXJ1cy8qaXNvbGF0aW9uICZhbXA7IHB1cmlmaWNhdGlvbjwva2V5
d29yZD48a2V5d29yZD5DaGluYS9lcGlkZW1pb2xvZ3k8L2tleXdvcmQ+PGtleXdvcmQ+Q29tb3Ji
aWRpdHk8L2tleXdvcmQ+PGtleXdvcmQ+Q29yb25hdmlydXMgSW5mZWN0aW9ucy8qZGlhZ25vc2lz
LyplcGlkZW1pb2xvZ3kvbW9ydGFsaXR5L3BhdGhvbG9neTwva2V5d29yZD48a2V5d29yZD5GZW1h
bGU8L2tleXdvcmQ+PGtleXdvcmQ+Rm9sbG93LVVwIFN0dWRpZXM8L2tleXdvcmQ+PGtleXdvcmQ+
SHVtYW5zPC9rZXl3b3JkPjxrZXl3b3JkPk1hbGU8L2tleXdvcmQ+PGtleXdvcmQ+TWlkZGxlIEFn
ZWQ8L2tleXdvcmQ+PGtleXdvcmQ+UGFuZGVtaWNzPC9rZXl3b3JkPjxrZXl3b3JkPlBuZXVtb25p
YSwgVmlyYWwvKmRpYWdub3Npcy8qZXBpZGVtaW9sb2d5L21vcnRhbGl0eS9wYXRob2xvZ3k8L2tl
eXdvcmQ+PGtleXdvcmQ+UHJvZ25vc2lzPC9rZXl3b3JkPjxrZXl3b3JkPlN1cnZpdmFsIEFuYWx5
c2lzPC9rZXl3b3JkPjxrZXl3b3JkPipDb3JvbmF2aXJ1cyBpbmZlY3Rpb25zPC9rZXl3b3JkPjxr
ZXl3b3JkPipQbmV1bW9uaWE8L2tleXdvcmQ+PGtleXdvcmQ+KlByb2dub3Npczwva2V5d29yZD48
a2V5d29yZD4qU0FSUy1Db1YtMjwva2V5d29yZD48a2V5d29yZD5vZiBpbnRlcmVzdHMuPC9rZXl3
b3JkPjwva2V5d29yZHM+PGRhdGVzPjx5ZWFyPjIwMjA8L3llYXI+PHB1Yi1kYXRlcz48ZGF0ZT5K
dW48L2RhdGU+PC9wdWItZGF0ZXM+PC9kYXRlcz48aXNibj4xNTMyLTI3NDIgKEVsZWN0cm9uaWMp
JiN4RDswMTYzLTQ0NTMgKExpbmtpbmcpPC9pc2JuPjxhY2Nlc3Npb24tbnVtPjMyMjQwNjcwPC9h
Y2Nlc3Npb24tbnVtPjx1cmxzPjxyZWxhdGVkLXVybHM+PHVybD5odHRwczovL3d3dy5uY2JpLm5s
bS5uaWguZ292L3B1Ym1lZC8zMjI0MDY3MDwvdXJsPjwvcmVsYXRlZC11cmxzPjwvdXJscz48Y3Vz
dG9tMj5QTUM3MTE4NTI2PC9jdXN0b20yPjxlbGVjdHJvbmljLXJlc291cmNlLW51bT4xMC4xMDE2
L2ouamluZi4yMDIwLjAzLjAxOTwvZWxlY3Ryb25pYy1yZXNvdXJjZS1udW0+PC9yZWNvcmQ+PC9D
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2171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028D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EDD0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52AB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9BA2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C199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301C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C1E7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DC63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EEE6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0419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51B9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15.9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4675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6.2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2642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D74B05" w14:textId="2FDA841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F555EB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E4FA53" w14:textId="75ED1D1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bT43ODwvUmVjTnVtPjxEaXNwbGF5VGV4dD48c3R5bGUgZmFjZT0ic3VwZXJzY3JpcHQiPjg5PC9z
dHlsZT48L0Rpc3BsYXlUZXh0PjxyZWNvcmQ+PHJlYy1udW1iZXI+Nzg8L3JlYy1udW1iZXI+PGZv
cmVpZ24ta2V5cz48a2V5IGFwcD0iRU4iIGRiLWlkPSJld3Q5c2RkOTlweGE5dmV3endidnp2NTJ4
ZjIycmV4c3A5OWYiIHRpbWVzdGFtcD0iMTYwMjYzODA4MyI+Nzg8L2tleT48L2ZvcmVpZ24ta2V5
cz48cmVmLXR5cGUgbmFtZT0iSm91cm5hbCBBcnRpY2xlIj4xNzwvcmVmLXR5cGU+PGNvbnRyaWJ1
dG9ycz48YXV0aG9ycz48YXV0aG9yPlh1LCBZLiBILjwvYXV0aG9yPjxhdXRob3I+RG9uZywgSi4g
SC48L2F1dGhvcj48YXV0aG9yPkFuLCBXLiBNLjwvYXV0aG9yPjxhdXRob3I+THYsIFguIFkuPC9h
dXRob3I+PGF1dGhvcj5ZaW4sIFguIFAuPC9hdXRob3I+PGF1dGhvcj5aaGFuZywgSi4gWi48L2F1
dGhvcj48YXV0aG9yPkRvbmcsIEwuPC9hdXRob3I+PGF1dGhvcj5NYSwgWC48L2F1dGhvcj48YXV0
aG9yPlpoYW5nLCBILiBKLjwvYXV0aG9yPjxhdXRob3I+R2FvLCBCLiBMLjwvYXV0aG9yPjwvYXV0
aG9ycz48L2NvbnRyaWJ1dG9ycz48YXV0aC1hZGRyZXNzPkRlcGFydG1lbnQgb2YgUmFkaW9sb2d5
LCBUaGUgRmlmdGggTWVkaWNhbCBDZW50ZXIgb2YgQ2hpbmVzZSBQTEEgR2VuZXJhbCBIb3NwaXRh
bCwgMTAwIFdlc3QgRm91cnRoIFJpbmcgUm9hZCwgRmVuZ3RhaSBEaXN0cmljdCwgQmVpamluZyAx
MDAwMzksIENoaW5hLiYjeEQ7RGVwYXJ0bWVudCBvZiBSYWRpb2xvZ3ksIFRoZSBGaWZ0aCBNZWRp
Y2FsIENlbnRlciBvZiBDaGluZXNlIFBMQSBHZW5lcmFsIEhvc3BpdGFsLCAxMDAgV2VzdCBGb3Vy
dGggUmluZyBSb2FkLCBGZW5ndGFpIERpc3RyaWN0LCBCZWlqaW5nIDEwMDAzOSwgQ2hpbmEuIEVs
ZWN0cm9uaWMgYWRkcmVzczogMTUwMDEwMDgyODVAMTM5LmNvbS4mI3hEO0NUL01SSSBSb29tLCBB
ZmZpbGlhdGVkIEhvc3BpdGFsIG9mIEhlYmVpIFVuaXZlcnNpdHksIDIxMiBFYXN0ZXJuIFl1aHVh
IFJvYWQsIEJhb2RpbmcsIEhlYmVpIFByb3ZpbmNlIDA3MTAwMCwgQ2hpbmEuIEVsZWN0cm9uaWMg
YWRkcmVzczogeWlueGlhb3Bpbmc3OEBzaW5hLmNvbS4mI3hEO0RlcGFydG1lbnQgb2YgUmFkaW9s
b2d5LCBCYW9kaW5nIENpdHkgUGVvcGxlJmFwb3M7cyBIb3NwaXRhbCwgQmFvZGluZywgSGViZWkg
UHJvdmluY2UgMDcxMDAwLCBDaGluYS4mI3hEO0NUL01SSSBSb29tLCBBZmZpbGlhdGVkIEhvc3Bp
dGFsIG9mIEhlYmVpIFVuaXZlcnNpdHksIDIxMiBFYXN0ZXJuIFl1aHVhIFJvYWQsIEJhb2Rpbmcs
IEhlYmVpIFByb3ZpbmNlIDA3MTAwMCwgQ2hpbmEuJiN4RDtDbGluaWNhbCBDb2xsZWdlLCBIZWJl
aSBVbml2ZXJzaXR5LCBCb2RpbmcsIEhlYmVpIFByb3ZpbmNlLCBDaGluYS4mI3hEO0RlcGFydG1l
bnQgb2YgUmFkaW9sb2d5LCBUaGUgRmlmdGggTWVkaWNhbCBDZW50ZXIgb2YgQ2hpbmVzZSBQTEEg
R2VuZXJhbCBIb3NwaXRhbCwgMTAwIFdlc3QgRm91cnRoIFJpbmcgUm9hZCwgRmVuZ3RhaSBEaXN0
cmljdCwgQmVpamluZyAxMDAwMzksIENoaW5hLiBFbGVjdHJvbmljIGFkZHJlc3M6IGJyb3duZ2Fv
QDE2My5jb20uPC9hdXRoLWFkZHJlc3M+PHRpdGxlcz48dGl0bGU+Q2xpbmljYWwgYW5kIGNvbXB1
dGVkIHRvbW9ncmFwaGljIGltYWdpbmcgZmVhdHVyZXMgb2Ygbm92ZWwgY29yb25hdmlydXMgcG5l
dW1vbmlhIGNhdXNlZCBieSBTQVJTLUNvVi0yPC90aXRsZT48c2Vjb25kYXJ5LXRpdGxlPkogSW5m
ZWN0PC9zZWNvbmRhcnktdGl0bGU+PC90aXRsZXM+PHBlcmlvZGljYWw+PGZ1bGwtdGl0bGU+SiBJ
bmZlY3Q8L2Z1bGwtdGl0bGU+PC9wZXJpb2RpY2FsPjxwYWdlcz4zOTQtNDAwPC9wYWdlcz48dm9s
dW1lPjgwPC92b2x1bWU+PG51bWJlcj40PC9udW1iZXI+PGVkaXRpb24+MjAyMC8wMi8yOTwvZWRp
dGlvbj48a2V5d29yZHM+PGtleXdvcmQ+QWRvbGVzY2VudDwva2V5d29yZD48a2V5d29yZD5BZHVs
dDwva2V5d29yZD48a2V5d29yZD5BZ2VkPC9rZXl3b3JkPjxrZXl3b3JkPkFnZWQsIDgwIGFuZCBv
dmVyPC9rZXl3b3JkPjxrZXl3b3JkPipCZXRhY29yb25hdmlydXM8L2tleXdvcmQ+PGtleXdvcmQ+
Q2hpbGQ8L2tleXdvcmQ+PGtleXdvcmQ+Q2hpbGQsIFByZXNjaG9vbDwva2V5d29yZD48a2V5d29y
ZD5DbGluaWNhbCBMYWJvcmF0b3J5IFRlY2huaXF1ZXM8L2tleXdvcmQ+PGtleXdvcmQ+Q29yb25h
dmlydXMgSW5mZWN0aW9ucy9kaWFnbm9zaXMvKmRpYWdub3N0aWMgaW1hZ2luZy8qcGh5c2lvcGF0
aG9sb2d5PC9rZXl3b3JkPjxrZXl3b3JkPkNvdWdoPC9rZXl3b3JkPjxrZXl3b3JkPkZlbWFsZTwv
a2V5d29yZD48a2V5d29yZD5GZXZlcjwva2V5d29yZD48a2V5d29yZD5IdW1hbnM8L2tleXdvcmQ+
PGtleXdvcmQ+THVuZy8qZGlhZ25vc3RpYyBpbWFnaW5nPC9rZXl3b3JkPjxrZXl3b3JkPk1hbGU8
L2tleXdvcmQ+PGtleXdvcmQ+TWlkZGxlIEFnZWQ8L2tleXdvcmQ+PGtleXdvcmQ+UGFuZGVtaWNz
PC9rZXl3b3JkPjxrZXl3b3JkPlBuZXVtb25pYSwgVmlyYWwvKmRpYWdub3N0aWMgaW1hZ2luZy8q
cGh5c2lvcGF0aG9sb2d5PC9rZXl3b3JkPjxrZXl3b3JkPlJldHJvc3BlY3RpdmUgU3R1ZGllczwv
a2V5d29yZD48a2V5d29yZD5Ub21vZ3JhcGh5LCBYLVJheSBDb21wdXRlZDwva2V5d29yZD48a2V5
d29yZD5Zb3VuZyBBZHVsdDwva2V5d29yZD48a2V5d29yZD4qQ29tcHV0ZWQgdG9tb2dyYXBoeTwv
a2V5d29yZD48a2V5d29yZD4qQ292aWQtMTk8L2tleXdvcmQ+PGtleXdvcmQ+KkltYWdpbmcgZmlu
ZGluZzwva2V5d29yZD48a2V5d29yZD4qTm92ZWwgY29yb25hdmlydXMgcG5ldW1vbmlhPC9rZXl3
b3JkPjxrZXl3b3JkPipTQVJTLUNvVi0yPC9rZXl3b3JkPjwva2V5d29yZHM+PGRhdGVzPjx5ZWFy
PjIwMjA8L3llYXI+PHB1Yi1kYXRlcz48ZGF0ZT5BcHI8L2RhdGU+PC9wdWItZGF0ZXM+PC9kYXRl
cz48aXNibj4xNTMyLTI3NDIgKEVsZWN0cm9uaWMpJiN4RDswMTYzLTQ0NTMgKExpbmtpbmcpPC9p
c2JuPjxhY2Nlc3Npb24tbnVtPjMyMTA5NDQzPC9hY2Nlc3Npb24tbnVtPjx1cmxzPjxyZWxhdGVk
LXVybHM+PHVybD5odHRwczovL3d3dy5uY2JpLm5sbS5uaWguZ292L3B1Ym1lZC8zMjEwOTQ0Mzwv
dXJsPjwvcmVsYXRlZC11cmxzPjwvdXJscz48Y3VzdG9tMj5QTUM3MTAyNTM1PC9jdXN0b20yPjxl
bGVjdHJvbmljLXJlc291cmNlLW51bT4xMC4xMDE2L2ouamluZi4yMDIwLjAyLjAxNzwvZWxlY3Ry
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PEVuZE5vdGU+PENpdGU+PEF1dGhvcj5YdTwvQXV0aG9yPjxZZWFyPjIwMjA8L1llYXI+PFJlY051
bT43ODwvUmVjTnVtPjxEaXNwbGF5VGV4dD48c3R5bGUgZmFjZT0ic3VwZXJzY3JpcHQiPjg5PC9z
dHlsZT48L0Rpc3BsYXlUZXh0PjxyZWNvcmQ+PHJlYy1udW1iZXI+Nzg8L3JlYy1udW1iZXI+PGZv
cmVpZ24ta2V5cz48a2V5IGFwcD0iRU4iIGRiLWlkPSJld3Q5c2RkOTlweGE5dmV3endidnp2NTJ4
ZjIycmV4c3A5OWYiIHRpbWVzdGFtcD0iMTYwMjYzODA4MyI+Nzg8L2tleT48L2ZvcmVpZ24ta2V5
cz48cmVmLXR5cGUgbmFtZT0iSm91cm5hbCBBcnRpY2xlIj4xNzwvcmVmLXR5cGU+PGNvbnRyaWJ1
dG9ycz48YXV0aG9ycz48YXV0aG9yPlh1LCBZLiBILjwvYXV0aG9yPjxhdXRob3I+RG9uZywgSi4g
SC48L2F1dGhvcj48YXV0aG9yPkFuLCBXLiBNLjwvYXV0aG9yPjxhdXRob3I+THYsIFguIFkuPC9h
dXRob3I+PGF1dGhvcj5ZaW4sIFguIFAuPC9hdXRob3I+PGF1dGhvcj5aaGFuZywgSi4gWi48L2F1
dGhvcj48YXV0aG9yPkRvbmcsIEwuPC9hdXRob3I+PGF1dGhvcj5NYSwgWC48L2F1dGhvcj48YXV0
aG9yPlpoYW5nLCBILiBKLjwvYXV0aG9yPjxhdXRob3I+R2FvLCBCLiBMLjwvYXV0aG9yPjwvYXV0
aG9ycz48L2NvbnRyaWJ1dG9ycz48YXV0aC1hZGRyZXNzPkRlcGFydG1lbnQgb2YgUmFkaW9sb2d5
LCBUaGUgRmlmdGggTWVkaWNhbCBDZW50ZXIgb2YgQ2hpbmVzZSBQTEEgR2VuZXJhbCBIb3NwaXRh
bCwgMTAwIFdlc3QgRm91cnRoIFJpbmcgUm9hZCwgRmVuZ3RhaSBEaXN0cmljdCwgQmVpamluZyAx
MDAwMzksIENoaW5hLiYjeEQ7RGVwYXJ0bWVudCBvZiBSYWRpb2xvZ3ksIFRoZSBGaWZ0aCBNZWRp
Y2FsIENlbnRlciBvZiBDaGluZXNlIFBMQSBHZW5lcmFsIEhvc3BpdGFsLCAxMDAgV2VzdCBGb3Vy
dGggUmluZyBSb2FkLCBGZW5ndGFpIERpc3RyaWN0LCBCZWlqaW5nIDEwMDAzOSwgQ2hpbmEuIEVs
ZWN0cm9uaWMgYWRkcmVzczogMTUwMDEwMDgyODVAMTM5LmNvbS4mI3hEO0NUL01SSSBSb29tLCBB
ZmZpbGlhdGVkIEhvc3BpdGFsIG9mIEhlYmVpIFVuaXZlcnNpdHksIDIxMiBFYXN0ZXJuIFl1aHVh
IFJvYWQsIEJhb2RpbmcsIEhlYmVpIFByb3ZpbmNlIDA3MTAwMCwgQ2hpbmEuIEVsZWN0cm9uaWMg
YWRkcmVzczogeWlueGlhb3Bpbmc3OEBzaW5hLmNvbS4mI3hEO0RlcGFydG1lbnQgb2YgUmFkaW9s
b2d5LCBCYW9kaW5nIENpdHkgUGVvcGxlJmFwb3M7cyBIb3NwaXRhbCwgQmFvZGluZywgSGViZWkg
UHJvdmluY2UgMDcxMDAwLCBDaGluYS4mI3hEO0NUL01SSSBSb29tLCBBZmZpbGlhdGVkIEhvc3Bp
dGFsIG9mIEhlYmVpIFVuaXZlcnNpdHksIDIxMiBFYXN0ZXJuIFl1aHVhIFJvYWQsIEJhb2Rpbmcs
IEhlYmVpIFByb3ZpbmNlIDA3MTAwMCwgQ2hpbmEuJiN4RDtDbGluaWNhbCBDb2xsZWdlLCBIZWJl
aSBVbml2ZXJzaXR5LCBCb2RpbmcsIEhlYmVpIFByb3ZpbmNlLCBDaGluYS4mI3hEO0RlcGFydG1l
bnQgb2YgUmFkaW9sb2d5LCBUaGUgRmlmdGggTWVkaWNhbCBDZW50ZXIgb2YgQ2hpbmVzZSBQTEEg
R2VuZXJhbCBIb3NwaXRhbCwgMTAwIFdlc3QgRm91cnRoIFJpbmcgUm9hZCwgRmVuZ3RhaSBEaXN0
cmljdCwgQmVpamluZyAxMDAwMzksIENoaW5hLiBFbGVjdHJvbmljIGFkZHJlc3M6IGJyb3duZ2Fv
QDE2My5jb20uPC9hdXRoLWFkZHJlc3M+PHRpdGxlcz48dGl0bGU+Q2xpbmljYWwgYW5kIGNvbXB1
dGVkIHRvbW9ncmFwaGljIGltYWdpbmcgZmVhdHVyZXMgb2Ygbm92ZWwgY29yb25hdmlydXMgcG5l
dW1vbmlhIGNhdXNlZCBieSBTQVJTLUNvVi0yPC90aXRsZT48c2Vjb25kYXJ5LXRpdGxlPkogSW5m
ZWN0PC9zZWNvbmRhcnktdGl0bGU+PC90aXRsZXM+PHBlcmlvZGljYWw+PGZ1bGwtdGl0bGU+SiBJ
bmZlY3Q8L2Z1bGwtdGl0bGU+PC9wZXJpb2RpY2FsPjxwYWdlcz4zOTQtNDAwPC9wYWdlcz48dm9s
dW1lPjgwPC92b2x1bWU+PG51bWJlcj40PC9udW1iZXI+PGVkaXRpb24+MjAyMC8wMi8yOTwvZWRp
dGlvbj48a2V5d29yZHM+PGtleXdvcmQ+QWRvbGVzY2VudDwva2V5d29yZD48a2V5d29yZD5BZHVs
dDwva2V5d29yZD48a2V5d29yZD5BZ2VkPC9rZXl3b3JkPjxrZXl3b3JkPkFnZWQsIDgwIGFuZCBv
dmVyPC9rZXl3b3JkPjxrZXl3b3JkPipCZXRhY29yb25hdmlydXM8L2tleXdvcmQ+PGtleXdvcmQ+
Q2hpbGQ8L2tleXdvcmQ+PGtleXdvcmQ+Q2hpbGQsIFByZXNjaG9vbDwva2V5d29yZD48a2V5d29y
ZD5DbGluaWNhbCBMYWJvcmF0b3J5IFRlY2huaXF1ZXM8L2tleXdvcmQ+PGtleXdvcmQ+Q29yb25h
dmlydXMgSW5mZWN0aW9ucy9kaWFnbm9zaXMvKmRpYWdub3N0aWMgaW1hZ2luZy8qcGh5c2lvcGF0
aG9sb2d5PC9rZXl3b3JkPjxrZXl3b3JkPkNvdWdoPC9rZXl3b3JkPjxrZXl3b3JkPkZlbWFsZTwv
a2V5d29yZD48a2V5d29yZD5GZXZlcjwva2V5d29yZD48a2V5d29yZD5IdW1hbnM8L2tleXdvcmQ+
PGtleXdvcmQ+THVuZy8qZGlhZ25vc3RpYyBpbWFnaW5nPC9rZXl3b3JkPjxrZXl3b3JkPk1hbGU8
L2tleXdvcmQ+PGtleXdvcmQ+TWlkZGxlIEFnZWQ8L2tleXdvcmQ+PGtleXdvcmQ+UGFuZGVtaWNz
PC9rZXl3b3JkPjxrZXl3b3JkPlBuZXVtb25pYSwgVmlyYWwvKmRpYWdub3N0aWMgaW1hZ2luZy8q
cGh5c2lvcGF0aG9sb2d5PC9rZXl3b3JkPjxrZXl3b3JkPlJldHJvc3BlY3RpdmUgU3R1ZGllczwv
a2V5d29yZD48a2V5d29yZD5Ub21vZ3JhcGh5LCBYLVJheSBDb21wdXRlZDwva2V5d29yZD48a2V5
d29yZD5Zb3VuZyBBZHVsdDwva2V5d29yZD48a2V5d29yZD4qQ29tcHV0ZWQgdG9tb2dyYXBoeTwv
a2V5d29yZD48a2V5d29yZD4qQ292aWQtMTk8L2tleXdvcmQ+PGtleXdvcmQ+KkltYWdpbmcgZmlu
ZGluZzwva2V5d29yZD48a2V5d29yZD4qTm92ZWwgY29yb25hdmlydXMgcG5ldW1vbmlhPC9rZXl3
b3JkPjxrZXl3b3JkPipTQVJTLUNvVi0yPC9rZXl3b3JkPjwva2V5d29yZHM+PGRhdGVzPjx5ZWFy
PjIwMjA8L3llYXI+PHB1Yi1kYXRlcz48ZGF0ZT5BcHI8L2RhdGU+PC9wdWItZGF0ZXM+PC9kYXRl
cz48aXNibj4xNTMyLTI3NDIgKEVsZWN0cm9uaWMpJiN4RDswMTYzLTQ0NTMgKExpbmtpbmcpPC9p
c2JuPjxhY2Nlc3Npb24tbnVtPjMyMTA5NDQzPC9hY2Nlc3Npb24tbnVtPjx1cmxzPjxyZWxhdGVk
LXVybHM+PHVybD5odHRwczovL3d3dy5uY2JpLm5sbS5uaWguZ292L3B1Ym1lZC8zMjEwOTQ0Mzwv
dXJsPjwvcmVsYXRlZC11cmxzPjwvdXJscz48Y3VzdG9tMj5QTUM3MTAyNTM1PC9jdXN0b20yPjxl
bGVjdHJvbmljLXJlc291cmNlLW51bT4xMC4xMDE2L2ouamluZi4yMDIwLjAyLjAxNzwvZWxlY3Ry
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89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641B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8CF1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0E39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C197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D0AC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6FE1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2783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26.0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F0EB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7F33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F4ED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5ADA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88C6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41BE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2FCF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4A380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fatigue; shortness of breath; headache</w:t>
            </w:r>
          </w:p>
        </w:tc>
      </w:tr>
      <w:tr w:rsidR="000E4295" w:rsidRPr="008D2EFC" w14:paraId="133D924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1F15A0" w14:textId="4B5FD250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Y051bT4xNjg8L1JlY051bT48RGlzcGxheVRleHQ+PHN0eWxlIGZhY2U9InN1cGVyc2NyaXB0Ij45
MDwvc3R5bGU+PC9EaXNwbGF5VGV4dD48cmVjb3JkPjxyZWMtbnVtYmVyPjE2ODwvcmVjLW51bWJl
cj48Zm9yZWlnbi1rZXlzPjxrZXkgYXBwPSJFTiIgZGItaWQ9ImV3dDlzZGQ5OXB4YTl2ZXd6d2J2
enY1MnhmMjJyZXhzcDk5ZiIgdGltZXN0YW1wPSIxNjAyODEwNDQ3Ij4xNjg8L2tleT48L2ZvcmVp
Z24ta2V5cz48cmVmLXR5cGUgbmFtZT0iSm91cm5hbCBBcnRpY2xlIj4xNzwvcmVmLXR5cGU+PGNv
bnRyaWJ1dG9ycz48YXV0aG9ycz48YXV0aG9yPlpoYW5nLCBNLiBRLjwvYXV0aG9yPjxhdXRob3I+
V2FuZywgWC4gSC48L2F1dGhvcj48YXV0aG9yPkNoZW4sIFkuIEwuPC9hdXRob3I+PGF1dGhvcj5a
aGFvLCBLLiBMLjwvYXV0aG9yPjxhdXRob3I+Q2FpLCBZLiBRLjwvYXV0aG9yPjxhdXRob3I+QW4s
IEMuIEwuPC9hdXRob3I+PGF1dGhvcj5MaW4sIE0uIEcuPC9hdXRob3I+PGF1dGhvcj5NdSwgWC4g
RC48L2F1dGhvcj48L2F1dGhvcnM+PC9jb250cmlidXRvcnM+PGF1dGgtYWRkcmVzcz5EZXBhcnRt
ZW50IG9mIFJlc3BpcmF0b3J5IE1lZGljaW5lLCBQZWtpbmcgVW5pdmVyc2l0eSBGaXJzdCBIb3Nw
aXRhbCwgQmVpamluZyAxMDAwMzQsIENoaW5hLiYjeEQ7RGVwYXJ0bWVudCBvZiBraWRuZXkgc3Vy
Z2VyeSwgUGVraW5nIFVuaXZlcnNpdHkgRmlyc3QgSG9zcGl0YWwsIEJlaWppbmcgMTAwMDM0LCBD
aGluYS48L2F1dGgtYWRkcmVzcz48dGl0bGVzPjx0aXRsZT5bQ2xpbmljYWwgZmVhdHVyZXMgb2Yg
MjAxOSBub3ZlbCBjb3JvbmF2aXJ1cyBwbmV1bW9uaWEgaW4gdGhlIGVhcmx5IHN0YWdlIGZyb20g
YSBmZXZlciBjbGluaWMgaW4gQmVpamluZ108L3RpdGxlPjxzZWNvbmRhcnktdGl0bGU+Wmhvbmdo
dWEgSmllIEhlIEhlIEh1IFhpIFphIFpoaTwvc2Vjb25kYXJ5LXRpdGxlPjwvdGl0bGVzPjxwZXJp
b2RpY2FsPjxmdWxsLXRpdGxlPlpob25naHVhIEppZSBIZSBIZSBIdSBYaSBaYSBaaGk8L2Z1bGwt
dGl0bGU+PC9wZXJpb2RpY2FsPjxwYWdlcz4yMTUtMjE4PC9wYWdlcz48dm9sdW1lPjQzPC92b2x1
bWU+PG51bWJlcj4zPC9udW1iZXI+PGVkaXRpb24+MjAyMC8wMy8xNDwvZWRpdGlvbj48a2V5d29y
ZHM+PGtleXdvcmQ+QWRvbGVzY2VudDwva2V5d29yZD48a2V5d29yZD5BZHVsdDwva2V5d29yZD48
a2V5d29yZD5CZWlqaW5nL2VwaWRlbWlvbG9neTwva2V5d29yZD48a2V5d29yZD4qQmV0YWNvcm9u
YXZpcnVzL2lzb2xhdGlvbiAmYW1wOyBwdXJpZmljYXRpb24vcGF0aG9nZW5pY2l0eTwva2V5d29y
ZD48a2V5d29yZD5CaW9tYXJrZXJzPC9rZXl3b3JkPjxrZXl3b3JkPipDb3JvbmF2aXJ1cyBJbmZl
Y3Rpb25zL2NvbXBsaWNhdGlvbnMvZGlhZ25vc3RpYzwva2V5d29yZD48a2V5d29yZD5pbWFnaW5n
L2VwaWRlbWlvbG9neS90cmFuc21pc3Npb248L2tleXdvcmQ+PGtleXdvcmQ+Q291Z2gvZXRpb2xv
Z3k8L2tleXdvcmQ+PGtleXdvcmQ+RmFtaWx5IEhlYWx0aDwva2V5d29yZD48a2V5d29yZD5GYXRp
Z3VlL2V0aW9sb2d5PC9rZXl3b3JkPjxrZXl3b3JkPkZlbWFsZTwva2V5d29yZD48a2V5d29yZD5G
ZXZlci9ldGlvbG9neTwva2V5d29yZD48a2V5d29yZD5IdW1hbnM8L2tleXdvcmQ+PGtleXdvcmQ+
Kkx1bmcvZGlhZ25vc3RpYyBpbWFnaW5nPC9rZXl3b3JkPjxrZXl3b3JkPk1hbGU8L2tleXdvcmQ+
PGtleXdvcmQ+TWlkZGxlIEFnZWQ8L2tleXdvcmQ+PGtleXdvcmQ+UG5ldW1vbmlhLCBWaXJhbC9j
b21wbGljYXRpb25zLypkaWFnbm9zdGljPC9rZXl3b3JkPjxrZXl3b3JkPmltYWdpbmcvZXBpZGVt
aW9sb2d5L2V0aW9sb2d5L3RyYW5zbWlzc2lvbjwva2V5d29yZD48a2V5d29yZD5SYWRpb2dyYXBo
eSwgVGhvcmFjaWM8L2tleXdvcmQ+PGtleXdvcmQ+UmV0cm9zcGVjdGl2ZSBTdHVkaWVzPC9rZXl3
b3JkPjxrZXl3b3JkPlRvbW9ncmFwaHksIFgtUmF5IENvbXB1dGVkPC9rZXl3b3JkPjxrZXl3b3Jk
PlRyYXZlbDwva2V5d29yZD48a2V5d29yZD5Zb3VuZyBBZHVsdDwva2V5d29yZD48a2V5d29yZD4y
MDE5IG5vdmVsIGNvcm9uYXZpcnVzPC9rZXl3b3JkPjxrZXl3b3JkPkNsaW5pY2FsIGNoYXJhY3Rl
cmlzdGljczwva2V5d29yZD48a2V5d29yZD5QbmV1bW9uaWE8L2tleXdvcmQ+PC9rZXl3b3Jkcz48
ZGF0ZXM+PHllYXI+MjAyMDwveWVhcj48cHViLWRhdGVzPjxkYXRlPk1hciAxMjwvZGF0ZT48L3B1
Yi1kYXRlcz48L2RhdGVzPjxpc2JuPjEwMDEtMDkzOSAoUHJpbnQpJiN4RDsxMDAxLTA5MzkgKExp
bmtpbmcpPC9pc2JuPjxhY2Nlc3Npb24tbnVtPjMyMTY0MDkxPC9hY2Nlc3Npb24tbnVtPjx1cmxz
PjxyZWxhdGVkLXVybHM+PHVybD5odHRwczovL3d3dy5uY2JpLm5sbS5uaWguZ292L3B1Ym1lZC8z
MjE2NDA5MTwvdXJsPjwvcmVsYXRlZC11cmxzPjwvdXJscz48ZWxlY3Ryb25pYy1yZXNvdXJjZS1u
dW0+MTAuMzc2MC9jbWEuai5pc3NuLjEwMDEtMDkzOS4yMDIwLjAzLjAxNTwvZWxlY3Ryb25pYy1y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Y051bT4xNjg8L1JlY051bT48RGlzcGxheVRleHQ+PHN0eWxlIGZhY2U9InN1cGVyc2NyaXB0Ij45
MDwvc3R5bGU+PC9EaXNwbGF5VGV4dD48cmVjb3JkPjxyZWMtbnVtYmVyPjE2ODwvcmVjLW51bWJl
cj48Zm9yZWlnbi1rZXlzPjxrZXkgYXBwPSJFTiIgZGItaWQ9ImV3dDlzZGQ5OXB4YTl2ZXd6d2J2
enY1MnhmMjJyZXhzcDk5ZiIgdGltZXN0YW1wPSIxNjAyODEwNDQ3Ij4xNjg8L2tleT48L2ZvcmVp
Z24ta2V5cz48cmVmLXR5cGUgbmFtZT0iSm91cm5hbCBBcnRpY2xlIj4xNzwvcmVmLXR5cGU+PGNv
bnRyaWJ1dG9ycz48YXV0aG9ycz48YXV0aG9yPlpoYW5nLCBNLiBRLjwvYXV0aG9yPjxhdXRob3I+
V2FuZywgWC4gSC48L2F1dGhvcj48YXV0aG9yPkNoZW4sIFkuIEwuPC9hdXRob3I+PGF1dGhvcj5a
aGFvLCBLLiBMLjwvYXV0aG9yPjxhdXRob3I+Q2FpLCBZLiBRLjwvYXV0aG9yPjxhdXRob3I+QW4s
IEMuIEwuPC9hdXRob3I+PGF1dGhvcj5MaW4sIE0uIEcuPC9hdXRob3I+PGF1dGhvcj5NdSwgWC4g
RC48L2F1dGhvcj48L2F1dGhvcnM+PC9jb250cmlidXRvcnM+PGF1dGgtYWRkcmVzcz5EZXBhcnRt
ZW50IG9mIFJlc3BpcmF0b3J5IE1lZGljaW5lLCBQZWtpbmcgVW5pdmVyc2l0eSBGaXJzdCBIb3Nw
aXRhbCwgQmVpamluZyAxMDAwMzQsIENoaW5hLiYjeEQ7RGVwYXJ0bWVudCBvZiBraWRuZXkgc3Vy
Z2VyeSwgUGVraW5nIFVuaXZlcnNpdHkgRmlyc3QgSG9zcGl0YWwsIEJlaWppbmcgMTAwMDM0LCBD
aGluYS48L2F1dGgtYWRkcmVzcz48dGl0bGVzPjx0aXRsZT5bQ2xpbmljYWwgZmVhdHVyZXMgb2Yg
MjAxOSBub3ZlbCBjb3JvbmF2aXJ1cyBwbmV1bW9uaWEgaW4gdGhlIGVhcmx5IHN0YWdlIGZyb20g
YSBmZXZlciBjbGluaWMgaW4gQmVpamluZ108L3RpdGxlPjxzZWNvbmRhcnktdGl0bGU+Wmhvbmdo
dWEgSmllIEhlIEhlIEh1IFhpIFphIFpoaTwvc2Vjb25kYXJ5LXRpdGxlPjwvdGl0bGVzPjxwZXJp
b2RpY2FsPjxmdWxsLXRpdGxlPlpob25naHVhIEppZSBIZSBIZSBIdSBYaSBaYSBaaGk8L2Z1bGwt
dGl0bGU+PC9wZXJpb2RpY2FsPjxwYWdlcz4yMTUtMjE4PC9wYWdlcz48dm9sdW1lPjQzPC92b2x1
bWU+PG51bWJlcj4zPC9udW1iZXI+PGVkaXRpb24+MjAyMC8wMy8xNDwvZWRpdGlvbj48a2V5d29y
ZHM+PGtleXdvcmQ+QWRvbGVzY2VudDwva2V5d29yZD48a2V5d29yZD5BZHVsdDwva2V5d29yZD48
a2V5d29yZD5CZWlqaW5nL2VwaWRlbWlvbG9neTwva2V5d29yZD48a2V5d29yZD4qQmV0YWNvcm9u
YXZpcnVzL2lzb2xhdGlvbiAmYW1wOyBwdXJpZmljYXRpb24vcGF0aG9nZW5pY2l0eTwva2V5d29y
ZD48a2V5d29yZD5CaW9tYXJrZXJzPC9rZXl3b3JkPjxrZXl3b3JkPipDb3JvbmF2aXJ1cyBJbmZl
Y3Rpb25zL2NvbXBsaWNhdGlvbnMvZGlhZ25vc3RpYzwva2V5d29yZD48a2V5d29yZD5pbWFnaW5n
L2VwaWRlbWlvbG9neS90cmFuc21pc3Npb248L2tleXdvcmQ+PGtleXdvcmQ+Q291Z2gvZXRpb2xv
Z3k8L2tleXdvcmQ+PGtleXdvcmQ+RmFtaWx5IEhlYWx0aDwva2V5d29yZD48a2V5d29yZD5GYXRp
Z3VlL2V0aW9sb2d5PC9rZXl3b3JkPjxrZXl3b3JkPkZlbWFsZTwva2V5d29yZD48a2V5d29yZD5G
ZXZlci9ldGlvbG9neTwva2V5d29yZD48a2V5d29yZD5IdW1hbnM8L2tleXdvcmQ+PGtleXdvcmQ+
Kkx1bmcvZGlhZ25vc3RpYyBpbWFnaW5nPC9rZXl3b3JkPjxrZXl3b3JkPk1hbGU8L2tleXdvcmQ+
PGtleXdvcmQ+TWlkZGxlIEFnZWQ8L2tleXdvcmQ+PGtleXdvcmQ+UG5ldW1vbmlhLCBWaXJhbC9j
b21wbGljYXRpb25zLypkaWFnbm9zdGljPC9rZXl3b3JkPjxrZXl3b3JkPmltYWdpbmcvZXBpZGVt
aW9sb2d5L2V0aW9sb2d5L3RyYW5zbWlzc2lvbjwva2V5d29yZD48a2V5d29yZD5SYWRpb2dyYXBo
eSwgVGhvcmFjaWM8L2tleXdvcmQ+PGtleXdvcmQ+UmV0cm9zcGVjdGl2ZSBTdHVkaWVzPC9rZXl3
b3JkPjxrZXl3b3JkPlRvbW9ncmFwaHksIFgtUmF5IENvbXB1dGVkPC9rZXl3b3JkPjxrZXl3b3Jk
PlRyYXZlbDwva2V5d29yZD48a2V5d29yZD5Zb3VuZyBBZHVsdDwva2V5d29yZD48a2V5d29yZD4y
MDE5IG5vdmVsIGNvcm9uYXZpcnVzPC9rZXl3b3JkPjxrZXl3b3JkPkNsaW5pY2FsIGNoYXJhY3Rl
cmlzdGljczwva2V5d29yZD48a2V5d29yZD5QbmV1bW9uaWE8L2tleXdvcmQ+PC9rZXl3b3Jkcz48
ZGF0ZXM+PHllYXI+MjAyMDwveWVhcj48cHViLWRhdGVzPjxkYXRlPk1hciAxMjwvZGF0ZT48L3B1
Yi1kYXRlcz48L2RhdGVzPjxpc2JuPjEwMDEtMDkzOSAoUHJpbnQpJiN4RDsxMDAxLTA5MzkgKExp
bmtpbmcpPC9pc2JuPjxhY2Nlc3Npb24tbnVtPjMyMTY0MDkxPC9hY2Nlc3Npb24tbnVtPjx1cmxz
PjxyZWxhdGVkLXVybHM+PHVybD5odHRwczovL3d3dy5uY2JpLm5sbS5uaWguZ292L3B1Ym1lZC8z
MjE2NDA5MTwvdXJsPjwvcmVsYXRlZC11cmxzPjwvdXJscz48ZWxlY3Ryb25pYy1yZXNvdXJjZS1u
dW0+MTAuMzc2MC9jbWEuai5pc3NuLjEwMDEtMDkzOS4yMDIwLjAzLjAxNTwvZWxlY3Ryb25pYy1y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D8D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6A8F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19EE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E35D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8F12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B8C98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35.22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18D6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DA7F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69C6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F74A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ECAD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BA68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3CB3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B7D9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2A9FB5" w14:textId="6B14E092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F2EE2F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20CDF6" w14:textId="170A5BCE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Zhou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TnVtPjc5PC9SZWNOdW0+PERpc3BsYXlUZXh0PjxzdHlsZSBmYWNlPSJzdXBlcnNjcmlwdCI+OTE8
L3N0eWxlPjwvRGlzcGxheVRleHQ+PHJlY29yZD48cmVjLW51bWJlcj43OTwvcmVjLW51bWJlcj48
Zm9yZWlnbi1rZXlzPjxrZXkgYXBwPSJFTiIgZGItaWQ9ImV3dDlzZGQ5OXB4YTl2ZXd6d2J2enY1
MnhmMjJyZXhzcDk5ZiIgdGltZXN0YW1wPSIxNjAyNjM4MTQxIj43OTwva2V5PjwvZm9yZWlnbi1r
ZXlzPjxyZWYtdHlwZSBuYW1lPSJKb3VybmFsIEFydGljbGUiPjE3PC9yZWYtdHlwZT48Y29udHJp
YnV0b3JzPjxhdXRob3JzPjxhdXRob3I+WmhvdSwgWS48L2F1dGhvcj48YXV0aG9yPlpoYW5nLCBa
LjwvYXV0aG9yPjxhdXRob3I+VGlhbiwgSi48L2F1dGhvcj48YXV0aG9yPlhpb25nLCBTLjwvYXV0
aG9yPjwvYXV0aG9ycz48L2NvbnRyaWJ1dG9ycz48YXV0aC1hZGRyZXNzPkRlcGFydG1lbnQgb2Yg
UmVzcGlyYXRvcnkgTWVkaWNpbmUsIFRoZSBOaW50aCBIb3NwaXRhbCBvZiBOYW5jaGFuZywgTmFu
Y2hhbmcgMzMwMDAyLCBDaGluYS4gMjgyOTMyMjUzQHFxLmNvbS4mI3hEO0ludGVuc2l2ZSBDYXJl
IFVuaXQsIFRoZSBOaW50aCBIb3NwaXRhbCBvZiBOYW5jaGFuZywgTmFuY2hhbmcgMzMwMDAyLCBD
aGluYS4mI3hEO0RlcGFydG1lbnQgb2YgUmVzcGlyYXRvcnkgTWVkaWNpbmUsIFRoZSBOaW50aCBI
b3NwaXRhbCBvZiBOYW5jaGFuZywgTmFuY2hhbmcgMzMwMDAyLCBDaGluYS4mI3hEO0RlcGFydG1l
bnQgb2YgUmVzcGlyYXRvcnkgTWVkaWNpbmUsIFRoZSBOaW50aCBIb3NwaXRhbCBvZiBOYW5jaGFu
ZywgTmFuY2hhbmcgMzMwMDAyLCBDaGluYS4gMjQyMDU4MDI2OUBxcS5jb20uPC9hdXRoLWFkZHJl
c3M+PHRpdGxlcz48dGl0bGU+UmlzayBmYWN0b3JzIGFzc29jaWF0ZWQgd2l0aCBkaXNlYXNlIHBy
b2dyZXNzaW9uIGluIGEgY29ob3J0IG9mIHBhdGllbnRzIGluZmVjdGVkIHdpdGggdGhlIDIwMTkg
bm92ZWwgY29yb25hdmlydXM8L3RpdGxlPjxzZWNvbmRhcnktdGl0bGU+QW5uIFBhbGxpYXQgTWVk
PC9zZWNvbmRhcnktdGl0bGU+PC90aXRsZXM+PHBlcmlvZGljYWw+PGZ1bGwtdGl0bGU+QW5uIFBh
bGxpYXQgTWVkPC9mdWxsLXRpdGxlPjwvcGVyaW9kaWNhbD48cGFnZXM+NDI4LTQzNjwvcGFnZXM+
PHZvbHVtZT45PC92b2x1bWU+PG51bWJlcj4yPC9udW1iZXI+PGVkaXRpb24+MjAyMC8wNC8wMzwv
ZWRpdGlvbj48a2V5d29yZHM+PGtleXdvcmQ+QWR1bHQ8L2tleXdvcmQ+PGtleXdvcmQ+QWdlZDwv
a2V5d29yZD48a2V5d29yZD5CZXRhY29yb25hdmlydXMvKmlzb2xhdGlvbiAmYW1wOyBwdXJpZmlj
YXRpb248L2tleXdvcmQ+PGtleXdvcmQ+Q2hpbmE8L2tleXdvcmQ+PGtleXdvcmQ+Q29ob3J0IFN0
dWRpZXM8L2tleXdvcmQ+PGtleXdvcmQ+Q29tb3JiaWRpdHk8L2tleXdvcmQ+PGtleXdvcmQ+Q29y
b25hdmlydXMgSW5mZWN0aW9ucy9jb21wbGljYXRpb25zLypwaHlzaW9wYXRob2xvZ3k8L2tleXdv
cmQ+PGtleXdvcmQ+Q291Z2gvdmlyb2xvZ3k8L2tleXdvcmQ+PGtleXdvcmQ+RGlzZWFzZSBQcm9n
cmVzc2lvbjwva2V5d29yZD48a2V5d29yZD5GZW1hbGU8L2tleXdvcmQ+PGtleXdvcmQ+RmV2ZXIv
dmlyb2xvZ3k8L2tleXdvcmQ+PGtleXdvcmQ+SHVtYW5zPC9rZXl3b3JkPjxrZXl3b3JkPk1hbGU8
L2tleXdvcmQ+PGtleXdvcmQ+TWlkZGxlIEFnZWQ8L2tleXdvcmQ+PGtleXdvcmQ+UGFuZGVtaWNz
PC9rZXl3b3JkPjxrZXl3b3JkPlBuZXVtb25pYSwgVmlyYWwvY29tcGxpY2F0aW9ucy8qcGh5c2lv
cGF0aG9sb2d5L3Zpcm9sb2d5PC9rZXl3b3JkPjxrZXl3b3JkPlJlc3BpcmF0b3J5IERpc3RyZXNz
IFN5bmRyb21lLCBBZHVsdC92aXJvbG9neTwva2V5d29yZD48a2V5d29yZD5SaXNrIEZhY3RvcnM8
L2tleXdvcmQ+PGtleXdvcmQ+KlNldmVyaXR5IG9mIElsbG5lc3MgSW5kZXg8L2tleXdvcmQ+PGtl
eXdvcmQ+WW91bmcgQWR1bHQ8L2tleXdvcmQ+PGtleXdvcmQ+MjAxOSBub3ZlbCBjb3JvbmF2aXJ1
cyAoMjAxOS1uQ29WKTwva2V5d29yZD48a2V5d29yZD5hZ2dyYXZhdGlvbjwva2V5d29yZD48a2V5
d29yZD5pbW11bmUgcmVzcG9uc2U8L2tleXdvcmQ+PC9rZXl3b3Jkcz48ZGF0ZXM+PHllYXI+MjAy
MDwveWVhcj48cHViLWRhdGVzPjxkYXRlPk1hcjwvZGF0ZT48L3B1Yi1kYXRlcz48L2RhdGVzPjxp
c2JuPjIyMjQtNTgzOSAoRWxlY3Ryb25pYykmI3hEOzIyMjQtNTgyMCAoTGlua2luZyk8L2lzYm4+
PGFjY2Vzc2lvbi1udW0+MzIyMzM2NDI8L2FjY2Vzc2lvbi1udW0+PHVybHM+PHJlbGF0ZWQtdXJs
cz48dXJsPmh0dHBzOi8vd3d3Lm5jYmkubmxtLm5paC5nb3YvcHVibWVkLzMyMjMzNjQyPC91cmw+
PC9yZWxhdGVkLXVybHM+PC91cmxzPjxlbGVjdHJvbmljLXJlc291cmNlLW51bT4xMC4yMTAzNy9h
cG0uMjAyMC4wMy4yNjwvZWxlY3Ryb25pYy1yZXNvdXJjZS1udW0+PC9yZWNvcmQ+PC9DaXRlPjwv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TnVtPjc5PC9SZWNOdW0+PERpc3BsYXlUZXh0PjxzdHlsZSBmYWNlPSJzdXBlcnNjcmlwdCI+OTE8
L3N0eWxlPjwvRGlzcGxheVRleHQ+PHJlY29yZD48cmVjLW51bWJlcj43OTwvcmVjLW51bWJlcj48
Zm9yZWlnbi1rZXlzPjxrZXkgYXBwPSJFTiIgZGItaWQ9ImV3dDlzZGQ5OXB4YTl2ZXd6d2J2enY1
MnhmMjJyZXhzcDk5ZiIgdGltZXN0YW1wPSIxNjAyNjM4MTQxIj43OTwva2V5PjwvZm9yZWlnbi1r
ZXlzPjxyZWYtdHlwZSBuYW1lPSJKb3VybmFsIEFydGljbGUiPjE3PC9yZWYtdHlwZT48Y29udHJp
YnV0b3JzPjxhdXRob3JzPjxhdXRob3I+WmhvdSwgWS48L2F1dGhvcj48YXV0aG9yPlpoYW5nLCBa
LjwvYXV0aG9yPjxhdXRob3I+VGlhbiwgSi48L2F1dGhvcj48YXV0aG9yPlhpb25nLCBTLjwvYXV0
aG9yPjwvYXV0aG9ycz48L2NvbnRyaWJ1dG9ycz48YXV0aC1hZGRyZXNzPkRlcGFydG1lbnQgb2Yg
UmVzcGlyYXRvcnkgTWVkaWNpbmUsIFRoZSBOaW50aCBIb3NwaXRhbCBvZiBOYW5jaGFuZywgTmFu
Y2hhbmcgMzMwMDAyLCBDaGluYS4gMjgyOTMyMjUzQHFxLmNvbS4mI3hEO0ludGVuc2l2ZSBDYXJl
IFVuaXQsIFRoZSBOaW50aCBIb3NwaXRhbCBvZiBOYW5jaGFuZywgTmFuY2hhbmcgMzMwMDAyLCBD
aGluYS4mI3hEO0RlcGFydG1lbnQgb2YgUmVzcGlyYXRvcnkgTWVkaWNpbmUsIFRoZSBOaW50aCBI
b3NwaXRhbCBvZiBOYW5jaGFuZywgTmFuY2hhbmcgMzMwMDAyLCBDaGluYS4mI3hEO0RlcGFydG1l
bnQgb2YgUmVzcGlyYXRvcnkgTWVkaWNpbmUsIFRoZSBOaW50aCBIb3NwaXRhbCBvZiBOYW5jaGFu
ZywgTmFuY2hhbmcgMzMwMDAyLCBDaGluYS4gMjQyMDU4MDI2OUBxcS5jb20uPC9hdXRoLWFkZHJl
c3M+PHRpdGxlcz48dGl0bGU+UmlzayBmYWN0b3JzIGFzc29jaWF0ZWQgd2l0aCBkaXNlYXNlIHBy
b2dyZXNzaW9uIGluIGEgY29ob3J0IG9mIHBhdGllbnRzIGluZmVjdGVkIHdpdGggdGhlIDIwMTkg
bm92ZWwgY29yb25hdmlydXM8L3RpdGxlPjxzZWNvbmRhcnktdGl0bGU+QW5uIFBhbGxpYXQgTWVk
PC9zZWNvbmRhcnktdGl0bGU+PC90aXRsZXM+PHBlcmlvZGljYWw+PGZ1bGwtdGl0bGU+QW5uIFBh
bGxpYXQgTWVkPC9mdWxsLXRpdGxlPjwvcGVyaW9kaWNhbD48cGFnZXM+NDI4LTQzNjwvcGFnZXM+
PHZvbHVtZT45PC92b2x1bWU+PG51bWJlcj4yPC9udW1iZXI+PGVkaXRpb24+MjAyMC8wNC8wMzwv
ZWRpdGlvbj48a2V5d29yZHM+PGtleXdvcmQ+QWR1bHQ8L2tleXdvcmQ+PGtleXdvcmQ+QWdlZDwv
a2V5d29yZD48a2V5d29yZD5CZXRhY29yb25hdmlydXMvKmlzb2xhdGlvbiAmYW1wOyBwdXJpZmlj
YXRpb248L2tleXdvcmQ+PGtleXdvcmQ+Q2hpbmE8L2tleXdvcmQ+PGtleXdvcmQ+Q29ob3J0IFN0
dWRpZXM8L2tleXdvcmQ+PGtleXdvcmQ+Q29tb3JiaWRpdHk8L2tleXdvcmQ+PGtleXdvcmQ+Q29y
b25hdmlydXMgSW5mZWN0aW9ucy9jb21wbGljYXRpb25zLypwaHlzaW9wYXRob2xvZ3k8L2tleXdv
cmQ+PGtleXdvcmQ+Q291Z2gvdmlyb2xvZ3k8L2tleXdvcmQ+PGtleXdvcmQ+RGlzZWFzZSBQcm9n
cmVzc2lvbjwva2V5d29yZD48a2V5d29yZD5GZW1hbGU8L2tleXdvcmQ+PGtleXdvcmQ+RmV2ZXIv
dmlyb2xvZ3k8L2tleXdvcmQ+PGtleXdvcmQ+SHVtYW5zPC9rZXl3b3JkPjxrZXl3b3JkPk1hbGU8
L2tleXdvcmQ+PGtleXdvcmQ+TWlkZGxlIEFnZWQ8L2tleXdvcmQ+PGtleXdvcmQ+UGFuZGVtaWNz
PC9rZXl3b3JkPjxrZXl3b3JkPlBuZXVtb25pYSwgVmlyYWwvY29tcGxpY2F0aW9ucy8qcGh5c2lv
cGF0aG9sb2d5L3Zpcm9sb2d5PC9rZXl3b3JkPjxrZXl3b3JkPlJlc3BpcmF0b3J5IERpc3RyZXNz
IFN5bmRyb21lLCBBZHVsdC92aXJvbG9neTwva2V5d29yZD48a2V5d29yZD5SaXNrIEZhY3RvcnM8
L2tleXdvcmQ+PGtleXdvcmQ+KlNldmVyaXR5IG9mIElsbG5lc3MgSW5kZXg8L2tleXdvcmQ+PGtl
eXdvcmQ+WW91bmcgQWR1bHQ8L2tleXdvcmQ+PGtleXdvcmQ+MjAxOSBub3ZlbCBjb3JvbmF2aXJ1
cyAoMjAxOS1uQ29WKTwva2V5d29yZD48a2V5d29yZD5hZ2dyYXZhdGlvbjwva2V5d29yZD48a2V5
d29yZD5pbW11bmUgcmVzcG9uc2U8L2tleXdvcmQ+PC9rZXl3b3Jkcz48ZGF0ZXM+PHllYXI+MjAy
MDwveWVhcj48cHViLWRhdGVzPjxkYXRlPk1hcjwvZGF0ZT48L3B1Yi1kYXRlcz48L2RhdGVzPjxp
c2JuPjIyMjQtNTgzOSAoRWxlY3Ryb25pYykmI3hEOzIyMjQtNTgyMCAoTGlua2luZyk8L2lzYm4+
PGFjY2Vzc2lvbi1udW0+MzIyMzM2NDI8L2FjY2Vzc2lvbi1udW0+PHVybHM+PHJlbGF0ZWQtdXJs
cz48dXJsPmh0dHBzOi8vd3d3Lm5jYmkubmxtLm5paC5nb3YvcHVibWVkLzMyMjMzNjQyPC91cmw+
PC9yZWxhdGVkLXVybHM+PC91cmxzPjxlbGVjdHJvbmljLXJlc291cmNlLW51bT4xMC4yMTAzNy9h
cG0uMjAyMC4wMy4yNjwvZWxlY3Ryb25pYy1yZXNvdXJjZS1udW0+PC9yZWNvcmQ+PC9DaXRlPjwv
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8A23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93A8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A11B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A183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41DB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9AE8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41.84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CF7F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29.4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649E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206A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35.3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B071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F0FE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6C6D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A305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25EE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3D27D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breath</w:t>
            </w:r>
          </w:p>
        </w:tc>
      </w:tr>
      <w:tr w:rsidR="000E4295" w:rsidRPr="008D2EFC" w14:paraId="78F9F4A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C6C300" w14:textId="5023AE4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Tolia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&lt;EndNote&gt;&lt;Cite&gt;&lt;Author&gt;Tolia&lt;/Author&gt;&lt;Year&gt;2020&lt;/Year&gt;&lt;RecNum&gt;80&lt;/RecNum&gt;&lt;DisplayText&gt;&lt;style face="superscript"&gt;92&lt;/style&gt;&lt;/DisplayText&gt;&lt;record&gt;&lt;rec-number&gt;80&lt;/rec-number&gt;&lt;foreign-keys&gt;&lt;key app="EN" db-id="ewt9sdd99pxa9vewzwbvzv52xf22rexsp99f" timestamp="1602638201"&gt;80&lt;/key&gt;&lt;/foreign-keys&gt;&lt;ref-type name="Journal Article"&gt;17&lt;/ref-type&gt;&lt;contributors&gt;&lt;authors&gt;&lt;author&gt;Tolia, V. M.&lt;/author&gt;&lt;author&gt;Chan, T. C.&lt;/author&gt;&lt;author&gt;Castillo, E. M.&lt;/author&gt;&lt;/authors&gt;&lt;/contributors&gt;&lt;auth-address&gt;University of California, San Diego, Department of Emergency Medicine, San Diego, California.&lt;/auth-address&gt;&lt;titles&gt;&lt;title&gt;Preliminary Results of Initial Testing for Coronavirus (COVID-19) in the Emergency Department&lt;/title&gt;&lt;secondary-title&gt;West J Emerg Med&lt;/secondary-title&gt;&lt;/titles&gt;&lt;periodical&gt;&lt;full-title&gt;West J Emerg Med&lt;/full-title&gt;&lt;/periodical&gt;&lt;pages&gt;503-506&lt;/pages&gt;&lt;volume&gt;21&lt;/volume&gt;&lt;number&gt;3&lt;/number&gt;&lt;edition&gt;2020/04/01&lt;/edition&gt;&lt;keywords&gt;&lt;keyword&gt;Adolescent&lt;/keyword&gt;&lt;keyword&gt;Adult&lt;/keyword&gt;&lt;keyword&gt;Betacoronavirus&lt;/keyword&gt;&lt;keyword&gt;Centers for Disease Control and Prevention, U.S.&lt;/keyword&gt;&lt;keyword&gt;*Clinical Laboratory Techniques&lt;/keyword&gt;&lt;keyword&gt;Coronavirus/*isolation &amp;amp; purification&lt;/keyword&gt;&lt;keyword&gt;Coronavirus Infections/*diagnosis&lt;/keyword&gt;&lt;keyword&gt;*Emergency Service, Hospital&lt;/keyword&gt;&lt;keyword&gt;Female&lt;/keyword&gt;&lt;keyword&gt;Fever&lt;/keyword&gt;&lt;keyword&gt;Humans&lt;/keyword&gt;&lt;keyword&gt;Male&lt;/keyword&gt;&lt;keyword&gt;Middle Aged&lt;/keyword&gt;&lt;keyword&gt;Pandemics&lt;/keyword&gt;&lt;keyword&gt;Pneumonia, Viral/*diagnosis&lt;/keyword&gt;&lt;keyword&gt;United States&lt;/keyword&gt;&lt;keyword&gt;World Health Organization&lt;/keyword&gt;&lt;keyword&gt;Young Adult&lt;/keyword&gt;&lt;/keywords&gt;&lt;dates&gt;&lt;year&gt;2020&lt;/year&gt;&lt;pub-dates&gt;&lt;date&gt;Mar 27&lt;/date&gt;&lt;/pub-dates&gt;&lt;/dates&gt;&lt;isbn&gt;1936-9018 (Electronic)&amp;#xD;1936-900X (Linking)&lt;/isbn&gt;&lt;accession-num&gt;32223871&lt;/accession-num&gt;&lt;urls&gt;&lt;related-urls&gt;&lt;url&gt;https://www.ncbi.nlm.nih.gov/pubmed/32223871&lt;/url&gt;&lt;/related-urls&gt;&lt;/urls&gt;&lt;custom2&gt;PMC7234708&lt;/custom2&gt;&lt;electronic-resource-num&gt;10.5811/westjem.2020.3.47348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33AE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BDBD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America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21B7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9B41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37D2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8122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1EC8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0D7B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4B22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776F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06FE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501F9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D9AB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A42C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40DA0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0C35678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2C3D0F" w14:textId="0F98F642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PEVuZE5vdGU+PENpdGU+PEF1dGhvcj5MbzwvQXV0aG9yPjxZZWFyPjIwMjA8L1llYXI+PFJlY051
bT44MTwvUmVjTnVtPjxEaXNwbGF5VGV4dD48c3R5bGUgZmFjZT0ic3VwZXJzY3JpcHQiPjkzPC9z
dHlsZT48L0Rpc3BsYXlUZXh0PjxyZWNvcmQ+PHJlYy1udW1iZXI+ODE8L3JlYy1udW1iZXI+PGZv
cmVpZ24ta2V5cz48a2V5IGFwcD0iRU4iIGRiLWlkPSJld3Q5c2RkOTlweGE5dmV3endidnp2NTJ4
ZjIycmV4c3A5OWYiIHRpbWVzdGFtcD0iMTYwMjYzODI1MyI+ODE8L2tleT48L2ZvcmVpZ24ta2V5
cz48cmVmLXR5cGUgbmFtZT0iSm91cm5hbCBBcnRpY2xlIj4xNzwvcmVmLXR5cGU+PGNvbnRyaWJ1
dG9ycz48YXV0aG9ycz48YXV0aG9yPkxvLCBJLiBMLjwvYXV0aG9yPjxhdXRob3I+TGlvLCBDLiBG
LjwvYXV0aG9yPjxhdXRob3I+Q2hlb25nLCBILiBILjwvYXV0aG9yPjxhdXRob3I+TGVpLCBDLiBJ
LjwvYXV0aG9yPjxhdXRob3I+Q2hlb25nLCBULiBILjwvYXV0aG9yPjxhdXRob3I+WmhvbmcsIFgu
PC9hdXRob3I+PGF1dGhvcj5UaWFuLCBZLjwvYXV0aG9yPjxhdXRob3I+U2luLCBOLiBOLjwvYXV0
aG9yPjwvYXV0aG9ycz48L2NvbnRyaWJ1dG9ycz48YXV0aC1hZGRyZXNzPlBoeXNpY2lhbiwgQ29u
c3VsdGFudCwgRGVwYXJ0bWVudCBvZiByZXNwaXJhdG9yeSBtZWRpY2luZSwgQ2VudHJvIEhvc3Bp
dGFsYXIgQ29uZGUgZGUgU2FvIEphbnVhcmlvLCBNYWNhdSBIZWFsdGggQnVyZWF1LCBNYWNhdSBT
QVIsIENoaW5hLiYjeEQ7UGh5c2ljaWFuLCBNYWNhdSBBY2FkZW15IG9mIE1lZGljaW5lLCBDZW50
cm8gSG9zcGl0YWxhciBDb25kZSBkZSBTYW8gSmFudWFyaW8sIE1hY2F1IEhlYWx0aCBCdXJlYXUs
IE1hY2F1IFNBUiwgQ2hpbmEuJiN4RDtQaHlzaWNpYW4sIENoaWVmIG9mIHNlcnZpY2UsIERlcGFy
dG1lbnQgb2YgbWVkaWNpbmUsIENlbnRybyBIb3NwaXRhbGFyIENvbmRlIGRlIFNhbyBKYW51YXJp
bywgTWFjYXUgSGVhbHRoIEJ1cmVhdSwgTWFjYXUgU0FSLCBDaGluYS4mI3hEO1BoeXNpY2lhbiwg
Q2hpZWYgb2Ygc2VydmljZSwgRGVwYXJ0bWVudCBvZiByZXNwaXJhdG9yeSBtZWRpY2luZSwgQ2Vu
dHJvIEhvc3BpdGFsYXIgQ29uZGUgZGUgU2FvIEphbnVhcmlvLCBNYWNhdSBIZWFsdGggQnVyZWF1
LCBNYWNhdSBTQVIsIENoaW5hLiYjeEQ7UGh5c2ljaWFuLCBEZXBhcnRtZW50IG9mIGluZmVjdGlv
dXMgZGlzZWFzZXMsIENlbnRybyBIb3NwaXRhbGFyIENvbmRlIGRlIFNhbyBKYW51YXJpbywgTWFj
YXUgSGVhbHRoIEJ1cmVhdSwgTWFjYXUgU0FSLCBDaGluYS48L2F1dGgtYWRkcmVzcz48dGl0bGVz
Pjx0aXRsZT5FdmFsdWF0aW9uIG9mIFNBUlMtQ29WLTIgUk5BIHNoZWRkaW5nIGluIGNsaW5pY2Fs
IHNwZWNpbWVucyBhbmQgY2xpbmljYWwgY2hhcmFjdGVyaXN0aWNzIG9mIDEwIHBhdGllbnRzIHdp
dGggQ09WSUQtMTkgaW4gTWFjYXU8L3RpdGxlPjxzZWNvbmRhcnktdGl0bGU+SW50IEogQmlvbCBT
Y2k8L3NlY29uZGFyeS10aXRsZT48L3RpdGxlcz48cGVyaW9kaWNhbD48ZnVsbC10aXRsZT5JbnQg
SiBCaW9sIFNjaTwvZnVsbC10aXRsZT48L3BlcmlvZGljYWw+PHBhZ2VzPjE2OTgtMTcwNzwvcGFn
ZXM+PHZvbHVtZT4xNjwvdm9sdW1lPjxudW1iZXI+MTA8L251bWJlcj48ZWRpdGlvbj4yMDIwLzA0
LzAxPC9lZGl0aW9uPjxrZXl3b3Jkcz48a2V5d29yZD5BZHVsdDwva2V5d29yZD48a2V5d29yZD4q
QmV0YWNvcm9uYXZpcnVzPC9rZXl3b3JkPjxrZXl3b3JkPkNsaW5pY2FsIExhYm9yYXRvcnkgVGVj
aG5pcXVlczwva2V5d29yZD48a2V5d29yZD5Db3JvbmF2aXJ1cyBJbmZlY3Rpb25zLypkaWFnbm9z
aXMvZHJ1ZyB0aGVyYXB5L3RoZXJhcHkvdmlyb2xvZ3k8L2tleXdvcmQ+PGtleXdvcmQ+RGlhcnJo
ZWEvdmlyb2xvZ3k8L2tleXdvcmQ+PGtleXdvcmQ+RmVjZXMvKnZpcm9sb2d5PC9rZXl3b3JkPjxr
ZXl3b3JkPkZlbWFsZTwva2V5d29yZD48a2V5d29yZD5GZXZlci92aXJvbG9neTwva2V5d29yZD48
a2V5d29yZD5IdW1hbnM8L2tleXdvcmQ+PGtleXdvcmQ+THVuZy9kaWFnbm9zdGljIGltYWdpbmc8
L2tleXdvcmQ+PGtleXdvcmQ+TWFjYXU8L2tleXdvcmQ+PGtleXdvcmQ+TWFsZTwva2V5d29yZD48
a2V5d29yZD5NaWRkbGUgQWdlZDwva2V5d29yZD48a2V5d29yZD5OYXNvcGhhcnlueC92aXJvbG9n
eTwva2V5d29yZD48a2V5d29yZD5QYW5kZW1pY3M8L2tleXdvcmQ+PGtleXdvcmQ+UG5ldW1vbmlh
LCBWaXJhbC8qZGlhZ25vc2lzL3RoZXJhcHkvdmlyb2xvZ3k8L2tleXdvcmQ+PGtleXdvcmQ+Uk5B
LCBWaXJhbC8qaXNvbGF0aW9uICZhbXA7IHB1cmlmaWNhdGlvbjwva2V5d29yZD48a2V5d29yZD5S
YWRpb2dyYXBoeSwgVGhvcmFjaWM8L2tleXdvcmQ+PGtleXdvcmQ+UmVhbC1UaW1lIFBvbHltZXJh
c2UgQ2hhaW4gUmVhY3Rpb248L2tleXdvcmQ+PGtleXdvcmQ+UmV0cm9zcGVjdGl2ZSBTdHVkaWVz
PC9rZXl3b3JkPjxrZXl3b3JkPlJldmVyc2UgVHJhbnNjcmlwdGFzZSBQb2x5bWVyYXNlIENoYWlu
IFJlYWN0aW9uPC9rZXl3b3JkPjxrZXl3b3JkPlNwdXR1bS92aXJvbG9neTwva2V5d29yZD48a2V5
d29yZD5Ub21vZ3JhcGh5LCBYLVJheSBDb21wdXRlZDwva2V5d29yZD48a2V5d29yZD5VcmluZS92
aXJvbG9neTwva2V5d29yZD48a2V5d29yZD4qVmlydXMgU2hlZGRpbmc8L2tleXdvcmQ+PGtleXdv
cmQ+KmNvdmlkLTE5PC9rZXl3b3JkPjxrZXl3b3JkPipNYWNhdTwva2V5d29yZD48a2V5d29yZD4q
U0FSUy1Db1YtMjwva2V5d29yZD48a2V5d29yZD4qbmFzb3BoYXJ5bmdlYWwgc3dhYjwva2V5d29y
ZD48a2V5d29yZD4qbm92ZWwgY29yb25hdmlydXM8L2tleXdvcmQ+PGtleXdvcmQ+KnFSVC1QQ1I8
L2tleXdvcmQ+PGtleXdvcmQ+KnNwdXR1bTwva2V5d29yZD48a2V5d29yZD4qc3Rvb2w8L2tleXdv
cmQ+PGtleXdvcmQ+KnVyaW5lPC9rZXl3b3JkPjwva2V5d29yZHM+PGRhdGVzPjx5ZWFyPjIwMjA8
L3llYXI+PC9kYXRlcz48aXNibj4xNDQ5LTIyODggKEVsZWN0cm9uaWMpJiN4RDsxNDQ5LTIyODgg
KExpbmtpbmcpPC9pc2JuPjxhY2Nlc3Npb24tbnVtPjMyMjI2Mjg3PC9hY2Nlc3Npb24tbnVtPjx1
cmxzPjxyZWxhdGVkLXVybHM+PHVybD5odHRwczovL3d3dy5uY2JpLm5sbS5uaWguZ292L3B1Ym1l
ZC8zMjIyNjI4NzwvdXJsPjwvcmVsYXRlZC11cmxzPjwvdXJscz48Y3VzdG9tMj5QTUM3MDk4MDMy
PC9jdXN0b20yPjxlbGVjdHJvbmljLXJlc291cmNlLW51bT4xMC43MTUwL2lqYnMuNDUzNTc8L2Vs
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PEVuZE5vdGU+PENpdGU+PEF1dGhvcj5MbzwvQXV0aG9yPjxZZWFyPjIwMjA8L1llYXI+PFJlY051
bT44MTwvUmVjTnVtPjxEaXNwbGF5VGV4dD48c3R5bGUgZmFjZT0ic3VwZXJzY3JpcHQiPjkzPC9z
dHlsZT48L0Rpc3BsYXlUZXh0PjxyZWNvcmQ+PHJlYy1udW1iZXI+ODE8L3JlYy1udW1iZXI+PGZv
cmVpZ24ta2V5cz48a2V5IGFwcD0iRU4iIGRiLWlkPSJld3Q5c2RkOTlweGE5dmV3endidnp2NTJ4
ZjIycmV4c3A5OWYiIHRpbWVzdGFtcD0iMTYwMjYzODI1MyI+ODE8L2tleT48L2ZvcmVpZ24ta2V5
cz48cmVmLXR5cGUgbmFtZT0iSm91cm5hbCBBcnRpY2xlIj4xNzwvcmVmLXR5cGU+PGNvbnRyaWJ1
dG9ycz48YXV0aG9ycz48YXV0aG9yPkxvLCBJLiBMLjwvYXV0aG9yPjxhdXRob3I+TGlvLCBDLiBG
LjwvYXV0aG9yPjxhdXRob3I+Q2hlb25nLCBILiBILjwvYXV0aG9yPjxhdXRob3I+TGVpLCBDLiBJ
LjwvYXV0aG9yPjxhdXRob3I+Q2hlb25nLCBULiBILjwvYXV0aG9yPjxhdXRob3I+WmhvbmcsIFgu
PC9hdXRob3I+PGF1dGhvcj5UaWFuLCBZLjwvYXV0aG9yPjxhdXRob3I+U2luLCBOLiBOLjwvYXV0
aG9yPjwvYXV0aG9ycz48L2NvbnRyaWJ1dG9ycz48YXV0aC1hZGRyZXNzPlBoeXNpY2lhbiwgQ29u
c3VsdGFudCwgRGVwYXJ0bWVudCBvZiByZXNwaXJhdG9yeSBtZWRpY2luZSwgQ2VudHJvIEhvc3Bp
dGFsYXIgQ29uZGUgZGUgU2FvIEphbnVhcmlvLCBNYWNhdSBIZWFsdGggQnVyZWF1LCBNYWNhdSBT
QVIsIENoaW5hLiYjeEQ7UGh5c2ljaWFuLCBNYWNhdSBBY2FkZW15IG9mIE1lZGljaW5lLCBDZW50
cm8gSG9zcGl0YWxhciBDb25kZSBkZSBTYW8gSmFudWFyaW8sIE1hY2F1IEhlYWx0aCBCdXJlYXUs
IE1hY2F1IFNBUiwgQ2hpbmEuJiN4RDtQaHlzaWNpYW4sIENoaWVmIG9mIHNlcnZpY2UsIERlcGFy
dG1lbnQgb2YgbWVkaWNpbmUsIENlbnRybyBIb3NwaXRhbGFyIENvbmRlIGRlIFNhbyBKYW51YXJp
bywgTWFjYXUgSGVhbHRoIEJ1cmVhdSwgTWFjYXUgU0FSLCBDaGluYS4mI3hEO1BoeXNpY2lhbiwg
Q2hpZWYgb2Ygc2VydmljZSwgRGVwYXJ0bWVudCBvZiByZXNwaXJhdG9yeSBtZWRpY2luZSwgQ2Vu
dHJvIEhvc3BpdGFsYXIgQ29uZGUgZGUgU2FvIEphbnVhcmlvLCBNYWNhdSBIZWFsdGggQnVyZWF1
LCBNYWNhdSBTQVIsIENoaW5hLiYjeEQ7UGh5c2ljaWFuLCBEZXBhcnRtZW50IG9mIGluZmVjdGlv
dXMgZGlzZWFzZXMsIENlbnRybyBIb3NwaXRhbGFyIENvbmRlIGRlIFNhbyBKYW51YXJpbywgTWFj
YXUgSGVhbHRoIEJ1cmVhdSwgTWFjYXUgU0FSLCBDaGluYS48L2F1dGgtYWRkcmVzcz48dGl0bGVz
Pjx0aXRsZT5FdmFsdWF0aW9uIG9mIFNBUlMtQ29WLTIgUk5BIHNoZWRkaW5nIGluIGNsaW5pY2Fs
IHNwZWNpbWVucyBhbmQgY2xpbmljYWwgY2hhcmFjdGVyaXN0aWNzIG9mIDEwIHBhdGllbnRzIHdp
dGggQ09WSUQtMTkgaW4gTWFjYXU8L3RpdGxlPjxzZWNvbmRhcnktdGl0bGU+SW50IEogQmlvbCBT
Y2k8L3NlY29uZGFyeS10aXRsZT48L3RpdGxlcz48cGVyaW9kaWNhbD48ZnVsbC10aXRsZT5JbnQg
SiBCaW9sIFNjaTwvZnVsbC10aXRsZT48L3BlcmlvZGljYWw+PHBhZ2VzPjE2OTgtMTcwNzwvcGFn
ZXM+PHZvbHVtZT4xNjwvdm9sdW1lPjxudW1iZXI+MTA8L251bWJlcj48ZWRpdGlvbj4yMDIwLzA0
LzAxPC9lZGl0aW9uPjxrZXl3b3Jkcz48a2V5d29yZD5BZHVsdDwva2V5d29yZD48a2V5d29yZD4q
QmV0YWNvcm9uYXZpcnVzPC9rZXl3b3JkPjxrZXl3b3JkPkNsaW5pY2FsIExhYm9yYXRvcnkgVGVj
aG5pcXVlczwva2V5d29yZD48a2V5d29yZD5Db3JvbmF2aXJ1cyBJbmZlY3Rpb25zLypkaWFnbm9z
aXMvZHJ1ZyB0aGVyYXB5L3RoZXJhcHkvdmlyb2xvZ3k8L2tleXdvcmQ+PGtleXdvcmQ+RGlhcnJo
ZWEvdmlyb2xvZ3k8L2tleXdvcmQ+PGtleXdvcmQ+RmVjZXMvKnZpcm9sb2d5PC9rZXl3b3JkPjxr
ZXl3b3JkPkZlbWFsZTwva2V5d29yZD48a2V5d29yZD5GZXZlci92aXJvbG9neTwva2V5d29yZD48
a2V5d29yZD5IdW1hbnM8L2tleXdvcmQ+PGtleXdvcmQ+THVuZy9kaWFnbm9zdGljIGltYWdpbmc8
L2tleXdvcmQ+PGtleXdvcmQ+TWFjYXU8L2tleXdvcmQ+PGtleXdvcmQ+TWFsZTwva2V5d29yZD48
a2V5d29yZD5NaWRkbGUgQWdlZDwva2V5d29yZD48a2V5d29yZD5OYXNvcGhhcnlueC92aXJvbG9n
eTwva2V5d29yZD48a2V5d29yZD5QYW5kZW1pY3M8L2tleXdvcmQ+PGtleXdvcmQ+UG5ldW1vbmlh
LCBWaXJhbC8qZGlhZ25vc2lzL3RoZXJhcHkvdmlyb2xvZ3k8L2tleXdvcmQ+PGtleXdvcmQ+Uk5B
LCBWaXJhbC8qaXNvbGF0aW9uICZhbXA7IHB1cmlmaWNhdGlvbjwva2V5d29yZD48a2V5d29yZD5S
YWRpb2dyYXBoeSwgVGhvcmFjaWM8L2tleXdvcmQ+PGtleXdvcmQ+UmVhbC1UaW1lIFBvbHltZXJh
c2UgQ2hhaW4gUmVhY3Rpb248L2tleXdvcmQ+PGtleXdvcmQ+UmV0cm9zcGVjdGl2ZSBTdHVkaWVz
PC9rZXl3b3JkPjxrZXl3b3JkPlJldmVyc2UgVHJhbnNjcmlwdGFzZSBQb2x5bWVyYXNlIENoYWlu
IFJlYWN0aW9uPC9rZXl3b3JkPjxrZXl3b3JkPlNwdXR1bS92aXJvbG9neTwva2V5d29yZD48a2V5
d29yZD5Ub21vZ3JhcGh5LCBYLVJheSBDb21wdXRlZDwva2V5d29yZD48a2V5d29yZD5VcmluZS92
aXJvbG9neTwva2V5d29yZD48a2V5d29yZD4qVmlydXMgU2hlZGRpbmc8L2tleXdvcmQ+PGtleXdv
cmQ+KmNvdmlkLTE5PC9rZXl3b3JkPjxrZXl3b3JkPipNYWNhdTwva2V5d29yZD48a2V5d29yZD4q
U0FSUy1Db1YtMjwva2V5d29yZD48a2V5d29yZD4qbmFzb3BoYXJ5bmdlYWwgc3dhYjwva2V5d29y
ZD48a2V5d29yZD4qbm92ZWwgY29yb25hdmlydXM8L2tleXdvcmQ+PGtleXdvcmQ+KnFSVC1QQ1I8
L2tleXdvcmQ+PGtleXdvcmQ+KnNwdXR1bTwva2V5d29yZD48a2V5d29yZD4qc3Rvb2w8L2tleXdv
cmQ+PGtleXdvcmQ+KnVyaW5lPC9rZXl3b3JkPjwva2V5d29yZHM+PGRhdGVzPjx5ZWFyPjIwMjA8
L3llYXI+PC9kYXRlcz48aXNibj4xNDQ5LTIyODggKEVsZWN0cm9uaWMpJiN4RDsxNDQ5LTIyODgg
KExpbmtpbmcpPC9pc2JuPjxhY2Nlc3Npb24tbnVtPjMyMjI2Mjg3PC9hY2Nlc3Npb24tbnVtPjx1
cmxzPjxyZWxhdGVkLXVybHM+PHVybD5odHRwczovL3d3dy5uY2JpLm5sbS5uaWguZ292L3B1Ym1l
ZC8zMjIyNjI4NzwvdXJsPjwvcmVsYXRlZC11cmxzPjwvdXJscz48Y3VzdG9tMj5QTUM3MDk4MDMy
PC9jdXN0b20yPjxlbGVjdHJvbmljLXJlc291cmNlLW51bT4xMC43MTUwL2lqYnMuNDUzNTc8L2Vs
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2F22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4C19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76D9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7C81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707E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B7DB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605F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4F0C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8F4A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30F9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D64E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9197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6ED1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5538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54545E" w14:textId="4119B734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65D1E2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D2580C" w14:textId="7580E42E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Huang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Y051bT44MjwvUmVjTnVtPjxEaXNwbGF5VGV4dD48c3R5bGUgZmFjZT0ic3VwZXJzY3JpcHQiPjk0
PC9zdHlsZT48L0Rpc3BsYXlUZXh0PjxyZWNvcmQ+PHJlYy1udW1iZXI+ODI8L3JlYy1udW1iZXI+
PGZvcmVpZ24ta2V5cz48a2V5IGFwcD0iRU4iIGRiLWlkPSJld3Q5c2RkOTlweGE5dmV3endidnp2
NTJ4ZjIycmV4c3A5OWYiIHRpbWVzdGFtcD0iMTYwMjYzODczMyI+ODI8L2tleT48L2ZvcmVpZ24t
a2V5cz48cmVmLXR5cGUgbmFtZT0iSm91cm5hbCBBcnRpY2xlIj4xNzwvcmVmLXR5cGU+PGNvbnRy
aWJ1dG9ycz48YXV0aG9ycz48YXV0aG9yPkh1YW5nLCBHLjwvYXV0aG9yPjxhdXRob3I+R29uZywg
VC48L2F1dGhvcj48YXV0aG9yPldhbmcsIEcuPC9hdXRob3I+PGF1dGhvcj5XYW5nLCBKLjwvYXV0
aG9yPjxhdXRob3I+R3VvLCBYLjwvYXV0aG9yPjxhdXRob3I+Q2FpLCBFLjwvYXV0aG9yPjxhdXRo
b3I+TGksIFMuPC9hdXRob3I+PGF1dGhvcj5MaSwgWC48L2F1dGhvcj48YXV0aG9yPll1LCBZLjwv
YXV0aG9yPjxhdXRob3I+TGluLCBMLjwvYXV0aG9yPjwvYXV0aG9ycz48L2NvbnRyaWJ1dG9ycz48
YXV0aC1hZGRyZXNzPkRlcGFydG1lbnQgb2YgUmFkaW9sb2d5LCBXdWh1IFNlY29uZCBQZW9wbGUm
YXBvcztzIEhvc3BpdGFsLCBXdWh1LCBDaGluYS4mI3hEO1NoYW5kb25nIE1lZGljYWwgSW1hZ2lu
ZyBSZXNlYXJjaCBJbnN0aXR1dGUsIENoZWVsb28gQ29sbGVnZSBvZiBNZWRpY2luZSwgU2hhbmRv
bmcgVW5pdmVyc2l0eSwgTm8uIDMyNCBKaW53dSBSZCwgSmluYW4gMjUwMDIxLCBDaGluYS4mI3hE
O0RlcGFydG1lbnQgb2YgUmFkaW9sb2d5LCBXdWh1IFRoaXJkIFBlb3BsZSZhcG9zO3MgSG9zcGl0
YWwsIFd1aHUsIENoaW5hLiYjeEQ7RGVwYXJ0bWVudCBvZiBSZXNwaXJhdG9yeSBNZWRpY2luZSwg
V3VodSBTZWNvbmQgUGVvcGxlJmFwb3M7cyBIb3NwaXRhbCwgV3VodSwgQ2hpbmEuJiN4RDtEZXBh
cnRtZW50IG9mIFJhZGlvbG9neSwgRmlyc3QgQWZmaWxpYXRlZCBIb3NwaXRhbCBvZiBBbmh1aSBN
ZWRpY2FsIFVuaXZlcnNpdHksIEhlZmVpLCBDaGluYS4mI3hEO01TQyBDbGluaWNhbCAmYW1wOyBU
ZWNobmljYWwgU29sdXRpb25zLCBQaGlsaXBzIEhlYWx0aGNhcmUsIEJlaWppbmcsIENoaW5hLjwv
YXV0aC1hZGRyZXNzPjx0aXRsZXM+PHRpdGxlPlRpbWVseSBEaWFnbm9zaXMgYW5kIFRyZWF0bWVu
dCBTaG9ydGVucyB0aGUgVGltZSB0byBSZXNvbHV0aW9uIG9mIENvcm9uYXZpcnVzIERpc2Vhc2Ug
KENPVklELTE5KSBQbmV1bW9uaWEgYW5kIExvd2VycyB0aGUgSGlnaGVzdCBhbmQgTGFzdCBDVCBT
Y29yZXMgRnJvbSBTZXF1ZW50aWFsIENoZXN0IENUPC90aXRsZT48c2Vjb25kYXJ5LXRpdGxlPkFK
UiBBbSBKIFJvZW50Z2Vub2w8L3NlY29uZGFyeS10aXRsZT48L3RpdGxlcz48cGVyaW9kaWNhbD48
ZnVsbC10aXRsZT5BSlIgQW0gSiBSb2VudGdlbm9sPC9mdWxsLXRpdGxlPjwvcGVyaW9kaWNhbD48
cGFnZXM+MzY3LTM3MzwvcGFnZXM+PHZvbHVtZT4yMTU8L3ZvbHVtZT48bnVtYmVyPjI8L251bWJl
cj48ZWRpdGlvbj4yMDIwLzA0LzAxPC9lZGl0aW9uPjxrZXl3b3Jkcz48a2V5d29yZD5BZHVsdDwv
a2V5d29yZD48a2V5d29yZD5BZ2VkPC9rZXl3b3JkPjxrZXl3b3JkPkFnZWQsIDgwIGFuZCBvdmVy
PC9rZXl3b3JkPjxrZXl3b3JkPipCZXRhY29yb25hdmlydXM8L2tleXdvcmQ+PGtleXdvcmQ+Q29y
b25hdmlydXMgSW5mZWN0aW9ucy9jb21wbGljYXRpb25zLypkaWFnbm9zaXMvKnRoZXJhcHk8L2tl
eXdvcmQ+PGtleXdvcmQ+RGVsYXllZCBEaWFnbm9zaXM8L2tleXdvcmQ+PGtleXdvcmQ+RmVtYWxl
PC9rZXl3b3JkPjxrZXl3b3JkPkh1bWFuczwva2V5d29yZD48a2V5d29yZD5NYWxlPC9rZXl3b3Jk
PjxrZXl3b3JkPk1pZGRsZSBBZ2VkPC9rZXl3b3JkPjxrZXl3b3JkPlBhbmRlbWljczwva2V5d29y
ZD48a2V5d29yZD5QbmV1bW9uaWEsIFZpcmFsL2NvbXBsaWNhdGlvbnMvZGlhZ25vc2lzLypkaWFn
bm9zdGljIGltYWdpbmcvKnRoZXJhcHkvdmlyb2xvZ3k8L2tleXdvcmQ+PGtleXdvcmQ+UmV0cm9z
cGVjdGl2ZSBTdHVkaWVzPC9rZXl3b3JkPjxrZXl3b3JkPlRpbWUtdG8tVHJlYXRtZW50PC9rZXl3
b3JkPjxrZXl3b3JkPlRvbW9ncmFwaHksIFgtUmF5IENvbXB1dGVkPC9rZXl3b3JkPjxrZXl3b3Jk
PlRyZWF0bWVudCBPdXRjb21lPC9rZXl3b3JkPjxrZXl3b3JkPllvdW5nIEFkdWx0PC9rZXl3b3Jk
PjxrZXl3b3JkPipjb3ZpZC0xOTwva2V5d29yZD48a2V5d29yZD4qY3Q8L2tleXdvcmQ+PGtleXdv
cmQ+KmNvcm9uYXZpcnVzIGRpc2Vhc2U8L2tleXdvcmQ+PGtleXdvcmQ+KnBuZXVtb25pYTwva2V5
d29yZD48a2V5d29yZD4qdGltZSB0byBkaWFnbm9zaXMgYW5kIHRyZWF0bWVudDwva2V5d29yZD48
a2V5d29yZD4qdGltZSB0byBkaXNlYXNlIHJlc29sdXRpb248L2tleXdvcmQ+PC9rZXl3b3Jkcz48
ZGF0ZXM+PHllYXI+MjAyMDwveWVhcj48cHViLWRhdGVzPjxkYXRlPkF1ZzwvZGF0ZT48L3B1Yi1k
YXRlcz48L2RhdGVzPjxpc2JuPjE1NDYtMzE0MSAoRWxlY3Ryb25pYykmI3hEOzAzNjEtODAzWCAo
TGlua2luZyk8L2lzYm4+PGFjY2Vzc2lvbi1udW0+MzIyMjM2NjU8L2FjY2Vzc2lvbi1udW0+PHVy
bHM+PHJlbGF0ZWQtdXJscz48dXJsPmh0dHBzOi8vd3d3Lm5jYmkubmxtLm5paC5nb3YvcHVibWVk
LzMyMjIzNjY1PC91cmw+PC9yZWxhdGVkLXVybHM+PC91cmxzPjxlbGVjdHJvbmljLXJlc291cmNl
LW51bT4xMC4yMjE0L0FKUi4yMC4yMzA3ODwvZWxlY3Ryb25pYy1yZXNvdXJjZS1udW0+PC9yZWNv
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PEVuZE5vdGU+PENpdGU+PEF1dGhvcj5IdWFuZzwvQXV0aG9yPjxZZWFyPjIwMjA8L1llYXI+PFJl
Y051bT44MjwvUmVjTnVtPjxEaXNwbGF5VGV4dD48c3R5bGUgZmFjZT0ic3VwZXJzY3JpcHQiPjk0
PC9zdHlsZT48L0Rpc3BsYXlUZXh0PjxyZWNvcmQ+PHJlYy1udW1iZXI+ODI8L3JlYy1udW1iZXI+
PGZvcmVpZ24ta2V5cz48a2V5IGFwcD0iRU4iIGRiLWlkPSJld3Q5c2RkOTlweGE5dmV3endidnp2
NTJ4ZjIycmV4c3A5OWYiIHRpbWVzdGFtcD0iMTYwMjYzODczMyI+ODI8L2tleT48L2ZvcmVpZ24t
a2V5cz48cmVmLXR5cGUgbmFtZT0iSm91cm5hbCBBcnRpY2xlIj4xNzwvcmVmLXR5cGU+PGNvbnRy
aWJ1dG9ycz48YXV0aG9ycz48YXV0aG9yPkh1YW5nLCBHLjwvYXV0aG9yPjxhdXRob3I+R29uZywg
VC48L2F1dGhvcj48YXV0aG9yPldhbmcsIEcuPC9hdXRob3I+PGF1dGhvcj5XYW5nLCBKLjwvYXV0
aG9yPjxhdXRob3I+R3VvLCBYLjwvYXV0aG9yPjxhdXRob3I+Q2FpLCBFLjwvYXV0aG9yPjxhdXRo
b3I+TGksIFMuPC9hdXRob3I+PGF1dGhvcj5MaSwgWC48L2F1dGhvcj48YXV0aG9yPll1LCBZLjwv
YXV0aG9yPjxhdXRob3I+TGluLCBMLjwvYXV0aG9yPjwvYXV0aG9ycz48L2NvbnRyaWJ1dG9ycz48
YXV0aC1hZGRyZXNzPkRlcGFydG1lbnQgb2YgUmFkaW9sb2d5LCBXdWh1IFNlY29uZCBQZW9wbGUm
YXBvcztzIEhvc3BpdGFsLCBXdWh1LCBDaGluYS4mI3hEO1NoYW5kb25nIE1lZGljYWwgSW1hZ2lu
ZyBSZXNlYXJjaCBJbnN0aXR1dGUsIENoZWVsb28gQ29sbGVnZSBvZiBNZWRpY2luZSwgU2hhbmRv
bmcgVW5pdmVyc2l0eSwgTm8uIDMyNCBKaW53dSBSZCwgSmluYW4gMjUwMDIxLCBDaGluYS4mI3hE
O0RlcGFydG1lbnQgb2YgUmFkaW9sb2d5LCBXdWh1IFRoaXJkIFBlb3BsZSZhcG9zO3MgSG9zcGl0
YWwsIFd1aHUsIENoaW5hLiYjeEQ7RGVwYXJ0bWVudCBvZiBSZXNwaXJhdG9yeSBNZWRpY2luZSwg
V3VodSBTZWNvbmQgUGVvcGxlJmFwb3M7cyBIb3NwaXRhbCwgV3VodSwgQ2hpbmEuJiN4RDtEZXBh
cnRtZW50IG9mIFJhZGlvbG9neSwgRmlyc3QgQWZmaWxpYXRlZCBIb3NwaXRhbCBvZiBBbmh1aSBN
ZWRpY2FsIFVuaXZlcnNpdHksIEhlZmVpLCBDaGluYS4mI3hEO01TQyBDbGluaWNhbCAmYW1wOyBU
ZWNobmljYWwgU29sdXRpb25zLCBQaGlsaXBzIEhlYWx0aGNhcmUsIEJlaWppbmcsIENoaW5hLjwv
YXV0aC1hZGRyZXNzPjx0aXRsZXM+PHRpdGxlPlRpbWVseSBEaWFnbm9zaXMgYW5kIFRyZWF0bWVu
dCBTaG9ydGVucyB0aGUgVGltZSB0byBSZXNvbHV0aW9uIG9mIENvcm9uYXZpcnVzIERpc2Vhc2Ug
KENPVklELTE5KSBQbmV1bW9uaWEgYW5kIExvd2VycyB0aGUgSGlnaGVzdCBhbmQgTGFzdCBDVCBT
Y29yZXMgRnJvbSBTZXF1ZW50aWFsIENoZXN0IENUPC90aXRsZT48c2Vjb25kYXJ5LXRpdGxlPkFK
UiBBbSBKIFJvZW50Z2Vub2w8L3NlY29uZGFyeS10aXRsZT48L3RpdGxlcz48cGVyaW9kaWNhbD48
ZnVsbC10aXRsZT5BSlIgQW0gSiBSb2VudGdlbm9sPC9mdWxsLXRpdGxlPjwvcGVyaW9kaWNhbD48
cGFnZXM+MzY3LTM3MzwvcGFnZXM+PHZvbHVtZT4yMTU8L3ZvbHVtZT48bnVtYmVyPjI8L251bWJl
cj48ZWRpdGlvbj4yMDIwLzA0LzAxPC9lZGl0aW9uPjxrZXl3b3Jkcz48a2V5d29yZD5BZHVsdDwv
a2V5d29yZD48a2V5d29yZD5BZ2VkPC9rZXl3b3JkPjxrZXl3b3JkPkFnZWQsIDgwIGFuZCBvdmVy
PC9rZXl3b3JkPjxrZXl3b3JkPipCZXRhY29yb25hdmlydXM8L2tleXdvcmQ+PGtleXdvcmQ+Q29y
b25hdmlydXMgSW5mZWN0aW9ucy9jb21wbGljYXRpb25zLypkaWFnbm9zaXMvKnRoZXJhcHk8L2tl
eXdvcmQ+PGtleXdvcmQ+RGVsYXllZCBEaWFnbm9zaXM8L2tleXdvcmQ+PGtleXdvcmQ+RmVtYWxl
PC9rZXl3b3JkPjxrZXl3b3JkPkh1bWFuczwva2V5d29yZD48a2V5d29yZD5NYWxlPC9rZXl3b3Jk
PjxrZXl3b3JkPk1pZGRsZSBBZ2VkPC9rZXl3b3JkPjxrZXl3b3JkPlBhbmRlbWljczwva2V5d29y
ZD48a2V5d29yZD5QbmV1bW9uaWEsIFZpcmFsL2NvbXBsaWNhdGlvbnMvZGlhZ25vc2lzLypkaWFn
bm9zdGljIGltYWdpbmcvKnRoZXJhcHkvdmlyb2xvZ3k8L2tleXdvcmQ+PGtleXdvcmQ+UmV0cm9z
cGVjdGl2ZSBTdHVkaWVzPC9rZXl3b3JkPjxrZXl3b3JkPlRpbWUtdG8tVHJlYXRtZW50PC9rZXl3
b3JkPjxrZXl3b3JkPlRvbW9ncmFwaHksIFgtUmF5IENvbXB1dGVkPC9rZXl3b3JkPjxrZXl3b3Jk
PlRyZWF0bWVudCBPdXRjb21lPC9rZXl3b3JkPjxrZXl3b3JkPllvdW5nIEFkdWx0PC9rZXl3b3Jk
PjxrZXl3b3JkPipjb3ZpZC0xOTwva2V5d29yZD48a2V5d29yZD4qY3Q8L2tleXdvcmQ+PGtleXdv
cmQ+KmNvcm9uYXZpcnVzIGRpc2Vhc2U8L2tleXdvcmQ+PGtleXdvcmQ+KnBuZXVtb25pYTwva2V5
d29yZD48a2V5d29yZD4qdGltZSB0byBkaWFnbm9zaXMgYW5kIHRyZWF0bWVudDwva2V5d29yZD48
a2V5d29yZD4qdGltZSB0byBkaXNlYXNlIHJlc29sdXRpb248L2tleXdvcmQ+PC9rZXl3b3Jkcz48
ZGF0ZXM+PHllYXI+MjAyMDwveWVhcj48cHViLWRhdGVzPjxkYXRlPkF1ZzwvZGF0ZT48L3B1Yi1k
YXRlcz48L2RhdGVzPjxpc2JuPjE1NDYtMzE0MSAoRWxlY3Ryb25pYykmI3hEOzAzNjEtODAzWCAo
TGlua2luZyk8L2lzYm4+PGFjY2Vzc2lvbi1udW0+MzIyMjM2NjU8L2FjY2Vzc2lvbi1udW0+PHVy
bHM+PHJlbGF0ZWQtdXJscz48dXJsPmh0dHBzOi8vd3d3Lm5jYmkubmxtLm5paC5nb3YvcHVibWVk
LzMyMjIzNjY1PC91cmw+PC9yZWxhdGVkLXVybHM+PC91cmxzPjxlbGVjdHJvbmljLXJlc291cmNl
LW51bT4xMC4yMjE0L0FKUi4yMC4yMzA3ODwvZWxlY3Ryb25pYy1yZXNvdXJjZS1udW0+PC9yZWNv
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88BD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E125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7A03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F329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91A2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147A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A46F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4358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A4FA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2B39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3869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400B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1877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B3D3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B2BF2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</w:t>
            </w:r>
          </w:p>
        </w:tc>
      </w:tr>
      <w:tr w:rsidR="000E4295" w:rsidRPr="008D2EFC" w14:paraId="063618A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5B95B6" w14:textId="758E23B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Gou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&lt;EndNote&gt;&lt;Cite&gt;&lt;Author&gt;Gou&lt;/Author&gt;&lt;Year&gt;2020&lt;/Year&gt;&lt;RecNum&gt;169&lt;/RecNum&gt;&lt;DisplayText&gt;&lt;style face="superscript"&gt;95&lt;/style&gt;&lt;/DisplayText&gt;&lt;record&gt;&lt;rec-number&gt;169&lt;/rec-number&gt;&lt;foreign-keys&gt;&lt;key app="EN" db-id="ewt9sdd99pxa9vewzwbvzv52xf22rexsp99f" timestamp="1602810608"&gt;169&lt;/key&gt;&lt;/foreign-keys&gt;&lt;ref-type name="Journal Article"&gt;17&lt;/ref-type&gt;&lt;contributors&gt;&lt;authors&gt;&lt;author&gt;Gou, F. X.&lt;/author&gt;&lt;author&gt;Zhang, X. S.&lt;/author&gt;&lt;author&gt;Yao, J. X.&lt;/author&gt;&lt;author&gt;Yu, D. S.&lt;/author&gt;&lt;author&gt;Wei, K. F.&lt;/author&gt;&lt;author&gt;Zhang, H.&lt;/author&gt;&lt;author&gt;Yang, X. T.&lt;/author&gt;&lt;author&gt;Yang, J. J.&lt;/author&gt;&lt;author&gt;Liu, H. X.&lt;/author&gt;&lt;author&gt;Cheng, Y.&lt;/author&gt;&lt;author&gt;Jiang, X. J.&lt;/author&gt;&lt;author&gt;Zheng, Y. H.&lt;/author&gt;&lt;author&gt;Wu, B.&lt;/author&gt;&lt;author&gt;Liu, X. F.&lt;/author&gt;&lt;author&gt;Li, H.&lt;/author&gt;&lt;/authors&gt;&lt;/contributors&gt;&lt;auth-address&gt;Gansu Provincial Center for Disease Control and Prevention, Lanzhou 730000, China.&lt;/auth-address&gt;&lt;titles&gt;&lt;title&gt;[Epidemiological characteristics of COVID-19 in Gansu province]&lt;/title&gt;&lt;secondary-title&gt;Zhonghua Liu Xing Bing Xue Za Zhi&lt;/secondary-title&gt;&lt;/titles&gt;&lt;periodical&gt;&lt;full-title&gt;Zhonghua Liu Xing Bing Xue Za Zhi&lt;/full-title&gt;&lt;/periodical&gt;&lt;pages&gt;E032&lt;/pages&gt;&lt;volume&gt;41&lt;/volume&gt;&lt;number&gt;0&lt;/number&gt;&lt;edition&gt;2020/04/03&lt;/edition&gt;&lt;keywords&gt;&lt;keyword&gt;Covid-19&lt;/keyword&gt;&lt;keyword&gt;Epidemiological characteristic&lt;/keyword&gt;&lt;/keywords&gt;&lt;dates&gt;&lt;year&gt;2020&lt;/year&gt;&lt;pub-dates&gt;&lt;date&gt;Apr 1&lt;/date&gt;&lt;/pub-dates&gt;&lt;/dates&gt;&lt;isbn&gt;0254-6450 (Print)&amp;#xD;0254-6450 (Linking)&lt;/isbn&gt;&lt;accession-num&gt;32234127&lt;/accession-num&gt;&lt;urls&gt;&lt;related-urls&gt;&lt;url&gt;https://www.ncbi.nlm.nih.gov/pubmed/32234127&lt;/url&gt;&lt;/related-urls&gt;&lt;/urls&gt;&lt;electronic-resource-num&gt;10.3760/cma.j.cn112338-20200229-00216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8B60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04D2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FFDC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A967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FCA9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0075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B84B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3A2D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E192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B527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BEE9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04D2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0FEA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99D1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08A1D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</w:t>
            </w:r>
          </w:p>
        </w:tc>
      </w:tr>
      <w:tr w:rsidR="000E4295" w:rsidRPr="008D2EFC" w14:paraId="2F08894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5CFDE2" w14:textId="427BC0B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Escalera-Antezana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PEVuZE5vdGU+PENpdGU+PEF1dGhvcj5Fc2NhbGVyYS1BbnRlemFuYTwvQXV0aG9yPjxZZWFyPjIw
MjA8L1llYXI+PFJlY051bT44MzwvUmVjTnVtPjxEaXNwbGF5VGV4dD48c3R5bGUgZmFjZT0ic3Vw
ZXJzY3JpcHQiPjk2PC9zdHlsZT48L0Rpc3BsYXlUZXh0PjxyZWNvcmQ+PHJlYy1udW1iZXI+ODM8
L3JlYy1udW1iZXI+PGZvcmVpZ24ta2V5cz48a2V5IGFwcD0iRU4iIGRiLWlkPSJld3Q5c2RkOTlw
eGE5dmV3endidnp2NTJ4ZjIycmV4c3A5OWYiIHRpbWVzdGFtcD0iMTYwMjYzOTAyNyI+ODM8L2tl
eT48L2ZvcmVpZ24ta2V5cz48cmVmLXR5cGUgbmFtZT0iSm91cm5hbCBBcnRpY2xlIj4xNzwvcmVm
LXR5cGU+PGNvbnRyaWJ1dG9ycz48YXV0aG9ycz48YXV0aG9yPkVzY2FsZXJhLUFudGV6YW5hLCBK
LiBQLjwvYXV0aG9yPjxhdXRob3I+TGl6b24tRmVycnVmaW5vLCBOLiBGLjwvYXV0aG9yPjxhdXRo
b3I+TWFsZG9uYWRvLUFsYW5vY2EsIEEuPC9hdXRob3I+PGF1dGhvcj5BbGFyY29uLURlLWxhLVZl
Z2EsIEcuPC9hdXRob3I+PGF1dGhvcj5BbHZhcmFkby1Bcm5leiwgTC4gRS48L2F1dGhvcj48YXV0
aG9yPkJhbGRlcnJhbWEtU2FhdmVkcmEsIE0uIEEuPC9hdXRob3I+PGF1dGhvcj5Cb25pbGxhLUFs
ZGFuYSwgRC4gSy48L2F1dGhvcj48YXV0aG9yPlJvZHJpZ3Vlei1Nb3JhbGVzLCBBLiBKLjwvYXV0
aG9yPjxhdXRob3I+TGFuY292aWQsPC9hdXRob3I+PC9hdXRob3JzPjwvY29udHJpYnV0b3JzPjxh
dXRoLWFkZHJlc3M+TmF0aW9uYWwgUmVzcG9uc2libGUgZm9yIFRlbGVoZWFsdGggUHJvZ3JhbSwg
TWluaXN0cnkgb2YgSGVhbHRoLCBMYSBQYXosIEJvbGl2aWE7IFVuaXZlcnNpZGFkIFByaXZhZGEg
RnJhbnogVGFtYXlvL1VOSUZSQU5aLCBDb2NoYWJhbWJhLCBCb2xpdmlhLiYjeEQ7SW50ZXJpbSBE
aXJlY3Rpb24gRXBpZGVtaW9sb2d5IFVuaXQsIE1pbmlzdHJ5IG9mIEhlYWx0aCwgTGEgUGF6LCBC
b2xpdmlhLiYjeEQ7TmF0aW9uYWwgQ29vcmRpbmF0aW9uIG9mIExhYm9yYXRvcmllcywgTWluaXN0
cnkgb2YgSGVhbHRoLCBMYSBQYXosIEJvbGl2aWEuJiN4RDtSb2RlbnQtQm9ybmUgRGlzZWFzZXMg
UHJvZ3JhbSwgRXBpZGVtaW9sb2d5IFVuaXQsIE1pbmlzdHJ5IG9mIEhlYWx0aCwgTGEgUGF6LCBC
b2xpdmlhLiYjeEQ7VW5pdmVyc2lkYWQgUHJpdmFkYSBGcmFueiBUYW1heW8vVU5JRlJBTlosIENv
Y2hhYmFtYmEsIEJvbGl2aWEuJiN4RDtJbmN1YmF0b3IgaW4gWm9vbm9zaXMgKFNJWk9PKSwgQmlv
ZGl2ZXJzaXR5IGFuZCBFY29zeXN0ZW0gQ29uc2VydmF0aW9uIFJlc2VhcmNoIEdyb3VwIChCSU9F
Q09TKSwgRnVuZGFjaW9uIFVuaXZlcnNpdGFyaWEgQXV0b25vbWEgZGUgbGFzIEFtZXJpY2FzLCBT
ZWRlIFBlcmVpcmEsIFBlcmVpcmEsIFJpc2FyYWxkYSwgQ29sb21iaWE7IFB1YmxpYyBIZWFsdGgg
YW5kIGluZmVjdGlvbiBSZXNlYXJjaCBHcm91cCwgRmFjdWx0eSBvZiBIZWFsdGggU2NpZW5jZXMs
IFVuaXZlcnNpZGFkIFRlY25vbG9naWNhIGRlIFBlcmVpcmEsIFBlcmVpcmEsIFJpc2FyYWxkYSwg
Q29sb21iaWEuJiN4RDtVbml2ZXJzaWRhZCBQcml2YWRhIEZyYW56IFRhbWF5by9VTklGUkFOWiwg
Q29jaGFiYW1iYSwgQm9saXZpYTsgUHVibGljIEhlYWx0aCBhbmQgaW5mZWN0aW9uIFJlc2VhcmNo
IEdyb3VwLCBGYWN1bHR5IG9mIEhlYWx0aCBTY2llbmNlcywgVW5pdmVyc2lkYWQgVGVjbm9sb2dp
Y2EgZGUgUGVyZWlyYSwgUGVyZWlyYSwgUmlzYXJhbGRhLCBDb2xvbWJpYTsgR3J1cG8gZGUgSW52
ZXN0aWdhY2lvbiBCaW9tZWRpY2luYSwgRmFjdWx0eSBvZiBNZWRpY2luZSwgRnVuZGFjaW9uIFVu
aXZlcnNpdGFyaWEgQXV0b25vbWEgZGUgbGFzIEFtZXJpY2FzLCBQZXJlaXJhLCBSaXNhcmFsZGEs
IENvbG9tYmlhLiBFbGVjdHJvbmljIGFkZHJlc3M6IGFyb2RyaWd1ZXptQHV0cC5lZHUuY28uJiN4
RDtMYXRpbiBBbWVyaWNhbiBOZXR3b3JrIG9mIENvcm9uYXZpcnVzIERpc2Vhc2UgMjAxOS1DT1ZJ
RC0xOSBSZXNlYXJjaCAoTEFOQ09WSUQtMTkpKDEpLCBDb2xvbWJpYS48L2F1dGgtYWRkcmVzcz48
dGl0bGVzPjx0aXRsZT5DbGluaWNhbCBmZWF0dXJlcyBvZiB0aGUgZmlyc3QgY2FzZXMgYW5kIGEg
Y2x1c3RlciBvZiBDb3JvbmF2aXJ1cyBEaXNlYXNlIDIwMTkgKENPVklELTE5KSBpbiBCb2xpdmlh
IGltcG9ydGVkIGZyb20gSXRhbHkgYW5kIFNwYWluPC90aXRsZT48c2Vjb25kYXJ5LXRpdGxlPlRy
YXZlbCBNZWQgSW5mZWN0IERpczwvc2Vjb25kYXJ5LXRpdGxlPjwvdGl0bGVzPjxwZXJpb2RpY2Fs
PjxmdWxsLXRpdGxlPlRyYXZlbCBNZWQgSW5mZWN0IERpczwvZnVsbC10aXRsZT48L3BlcmlvZGlj
YWw+PHBhZ2VzPjEwMTY1MzwvcGFnZXM+PHZvbHVtZT4zNTwvdm9sdW1lPjxlZGl0aW9uPjIwMjAv
MDQvMDY8L2VkaXRpb24+PGtleXdvcmRzPjxrZXl3b3JkPkFkb2xlc2NlbnQ8L2tleXdvcmQ+PGtl
eXdvcmQ+QWR1bHQ8L2tleXdvcmQ+PGtleXdvcmQ+QmV0YWNvcm9uYXZpcnVzLypnZW5ldGljczwv
a2V5d29yZD48a2V5d29yZD5Cb2xpdmlhL2VwaWRlbWlvbG9neTwva2V5d29yZD48a2V5d29yZD5D
bHVzdGVyIEFuYWx5c2lzPC9rZXl3b3JkPjxrZXl3b3JkPkNvbW11bmljYWJsZSBEaXNlYXNlcywg
SW1wb3J0ZWQvKmVwaWRlbWlvbG9neS92aXJvbG9neTwva2V5d29yZD48a2V5d29yZD5Db3JvbmF2
aXJ1cyBJbmZlY3Rpb25zLyplcGlkZW1pb2xvZ3kvKnBoeXNpb3BhdGhvbG9neS92aXJvbG9neTwv
a2V5d29yZD48a2V5d29yZD5Db3VnaDwva2V5d29yZD48a2V5d29yZD5Dcm9zcy1TZWN0aW9uYWwg
U3R1ZGllczwva2V5d29yZD48a2V5d29yZD4qRXBpZGVtaW9sb2dpY2FsIE1vbml0b3Jpbmc8L2tl
eXdvcmQ+PGtleXdvcmQ+RmVtYWxlPC9rZXl3b3JkPjxrZXl3b3JkPkZldmVyPC9rZXl3b3JkPjxr
ZXl3b3JkPkh1bWFuczwva2V5d29yZD48a2V5d29yZD5JdGFseTwva2V5d29yZD48a2V5d29yZD5N
YWxlPC9rZXl3b3JkPjxrZXl3b3JkPk1pZGRsZSBBZ2VkPC9rZXl3b3JkPjxrZXl3b3JkPlBhbmRl
bWljczwva2V5d29yZD48a2V5d29yZD5QYXRpZW50IElzb2xhdGlvbi9tZXRob2RzPC9rZXl3b3Jk
PjxrZXl3b3JkPlBuZXVtb25pYSwgVmlyYWwvKmVwaWRlbWlvbG9neS8qcGh5c2lvcGF0aG9sb2d5
L3Zpcm9sb2d5PC9rZXl3b3JkPjxrZXl3b3JkPlJOQSwgVmlyYWwvZ2VuZXRpY3M8L2tleXdvcmQ+
PGtleXdvcmQ+UmV0cm9zcGVjdGl2ZSBTdHVkaWVzPC9rZXl3b3JkPjxrZXl3b3JkPlJldmVyc2Ug
VHJhbnNjcmlwdGFzZSBQb2x5bWVyYXNlIENoYWluIFJlYWN0aW9uPC9rZXl3b3JkPjxrZXl3b3Jk
PlNwYWluPC9rZXl3b3JkPjxrZXl3b3JkPllvdW5nIEFkdWx0PC9rZXl3b3JkPjxrZXl3b3JkPipC
b2xpdmlhPC9rZXl3b3JkPjxrZXl3b3JkPipDb3JvbmF2aXJ1cyBkaXNlYXNlIDIwMTkgKENPVklE
LTE5KTwva2V5d29yZD48a2V5d29yZD4qRXBpZGVtaW9sb2d5PC9rZXl3b3JkPjxrZXl3b3JkPipM
YXRpbiBBbWVyaWNhPC9rZXl3b3JkPjxrZXl3b3JkPipTZXZlcmUgYWN1dGUgcmVzcGlyYXRvcnkg
c3luZHJvbWUgY29yb25hdmlydXMgMiAoU0FSUy1Db1YtMik8L2tleXdvcmQ+PC9rZXl3b3Jkcz48
ZGF0ZXM+PHllYXI+MjAyMDwveWVhcj48cHViLWRhdGVzPjxkYXRlPk1heSAtIEp1bjwvZGF0ZT48
L3B1Yi1kYXRlcz48L2RhdGVzPjxpc2JuPjE4NzMtMDQ0MiAoRWxlY3Ryb25pYykmI3hEOzE0Nzct
ODkzOSAoTGlua2luZyk8L2lzYm4+PGFjY2Vzc2lvbi1udW0+MzIyNDc5MjY8L2FjY2Vzc2lvbi1u
dW0+PHVybHM+PHJlbGF0ZWQtdXJscz48dXJsPmh0dHBzOi8vd3d3Lm5jYmkubmxtLm5paC5nb3Yv
cHVibWVkLzMyMjQ3OTI2PC91cmw+PC9yZWxhdGVkLXVybHM+PC91cmxzPjxjdXN0b20yPlBNQzcx
MjkxNzA8L2N1c3RvbTI+PGVsZWN0cm9uaWMtcmVzb3VyY2UtbnVtPjEwLjEwMTYvai50bWFpZC4y
MDIwLjEwMTY1MzwvZWxlY3Ryb25pYy1yZXNvdXJjZS1udW0+PC9yZWNvcmQ+PC9DaXRlPjwvRW5k
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PEVuZE5vdGU+PENpdGU+PEF1dGhvcj5Fc2NhbGVyYS1BbnRlemFuYTwvQXV0aG9yPjxZZWFyPjIw
MjA8L1llYXI+PFJlY051bT44MzwvUmVjTnVtPjxEaXNwbGF5VGV4dD48c3R5bGUgZmFjZT0ic3Vw
ZXJzY3JpcHQiPjk2PC9zdHlsZT48L0Rpc3BsYXlUZXh0PjxyZWNvcmQ+PHJlYy1udW1iZXI+ODM8
L3JlYy1udW1iZXI+PGZvcmVpZ24ta2V5cz48a2V5IGFwcD0iRU4iIGRiLWlkPSJld3Q5c2RkOTlw
eGE5dmV3endidnp2NTJ4ZjIycmV4c3A5OWYiIHRpbWVzdGFtcD0iMTYwMjYzOTAyNyI+ODM8L2tl
eT48L2ZvcmVpZ24ta2V5cz48cmVmLXR5cGUgbmFtZT0iSm91cm5hbCBBcnRpY2xlIj4xNzwvcmVm
LXR5cGU+PGNvbnRyaWJ1dG9ycz48YXV0aG9ycz48YXV0aG9yPkVzY2FsZXJhLUFudGV6YW5hLCBK
LiBQLjwvYXV0aG9yPjxhdXRob3I+TGl6b24tRmVycnVmaW5vLCBOLiBGLjwvYXV0aG9yPjxhdXRo
b3I+TWFsZG9uYWRvLUFsYW5vY2EsIEEuPC9hdXRob3I+PGF1dGhvcj5BbGFyY29uLURlLWxhLVZl
Z2EsIEcuPC9hdXRob3I+PGF1dGhvcj5BbHZhcmFkby1Bcm5leiwgTC4gRS48L2F1dGhvcj48YXV0
aG9yPkJhbGRlcnJhbWEtU2FhdmVkcmEsIE0uIEEuPC9hdXRob3I+PGF1dGhvcj5Cb25pbGxhLUFs
ZGFuYSwgRC4gSy48L2F1dGhvcj48YXV0aG9yPlJvZHJpZ3Vlei1Nb3JhbGVzLCBBLiBKLjwvYXV0
aG9yPjxhdXRob3I+TGFuY292aWQsPC9hdXRob3I+PC9hdXRob3JzPjwvY29udHJpYnV0b3JzPjxh
dXRoLWFkZHJlc3M+TmF0aW9uYWwgUmVzcG9uc2libGUgZm9yIFRlbGVoZWFsdGggUHJvZ3JhbSwg
TWluaXN0cnkgb2YgSGVhbHRoLCBMYSBQYXosIEJvbGl2aWE7IFVuaXZlcnNpZGFkIFByaXZhZGEg
RnJhbnogVGFtYXlvL1VOSUZSQU5aLCBDb2NoYWJhbWJhLCBCb2xpdmlhLiYjeEQ7SW50ZXJpbSBE
aXJlY3Rpb24gRXBpZGVtaW9sb2d5IFVuaXQsIE1pbmlzdHJ5IG9mIEhlYWx0aCwgTGEgUGF6LCBC
b2xpdmlhLiYjeEQ7TmF0aW9uYWwgQ29vcmRpbmF0aW9uIG9mIExhYm9yYXRvcmllcywgTWluaXN0
cnkgb2YgSGVhbHRoLCBMYSBQYXosIEJvbGl2aWEuJiN4RDtSb2RlbnQtQm9ybmUgRGlzZWFzZXMg
UHJvZ3JhbSwgRXBpZGVtaW9sb2d5IFVuaXQsIE1pbmlzdHJ5IG9mIEhlYWx0aCwgTGEgUGF6LCBC
b2xpdmlhLiYjeEQ7VW5pdmVyc2lkYWQgUHJpdmFkYSBGcmFueiBUYW1heW8vVU5JRlJBTlosIENv
Y2hhYmFtYmEsIEJvbGl2aWEuJiN4RDtJbmN1YmF0b3IgaW4gWm9vbm9zaXMgKFNJWk9PKSwgQmlv
ZGl2ZXJzaXR5IGFuZCBFY29zeXN0ZW0gQ29uc2VydmF0aW9uIFJlc2VhcmNoIEdyb3VwIChCSU9F
Q09TKSwgRnVuZGFjaW9uIFVuaXZlcnNpdGFyaWEgQXV0b25vbWEgZGUgbGFzIEFtZXJpY2FzLCBT
ZWRlIFBlcmVpcmEsIFBlcmVpcmEsIFJpc2FyYWxkYSwgQ29sb21iaWE7IFB1YmxpYyBIZWFsdGgg
YW5kIGluZmVjdGlvbiBSZXNlYXJjaCBHcm91cCwgRmFjdWx0eSBvZiBIZWFsdGggU2NpZW5jZXMs
IFVuaXZlcnNpZGFkIFRlY25vbG9naWNhIGRlIFBlcmVpcmEsIFBlcmVpcmEsIFJpc2FyYWxkYSwg
Q29sb21iaWEuJiN4RDtVbml2ZXJzaWRhZCBQcml2YWRhIEZyYW56IFRhbWF5by9VTklGUkFOWiwg
Q29jaGFiYW1iYSwgQm9saXZpYTsgUHVibGljIEhlYWx0aCBhbmQgaW5mZWN0aW9uIFJlc2VhcmNo
IEdyb3VwLCBGYWN1bHR5IG9mIEhlYWx0aCBTY2llbmNlcywgVW5pdmVyc2lkYWQgVGVjbm9sb2dp
Y2EgZGUgUGVyZWlyYSwgUGVyZWlyYSwgUmlzYXJhbGRhLCBDb2xvbWJpYTsgR3J1cG8gZGUgSW52
ZXN0aWdhY2lvbiBCaW9tZWRpY2luYSwgRmFjdWx0eSBvZiBNZWRpY2luZSwgRnVuZGFjaW9uIFVu
aXZlcnNpdGFyaWEgQXV0b25vbWEgZGUgbGFzIEFtZXJpY2FzLCBQZXJlaXJhLCBSaXNhcmFsZGEs
IENvbG9tYmlhLiBFbGVjdHJvbmljIGFkZHJlc3M6IGFyb2RyaWd1ZXptQHV0cC5lZHUuY28uJiN4
RDtMYXRpbiBBbWVyaWNhbiBOZXR3b3JrIG9mIENvcm9uYXZpcnVzIERpc2Vhc2UgMjAxOS1DT1ZJ
RC0xOSBSZXNlYXJjaCAoTEFOQ09WSUQtMTkpKDEpLCBDb2xvbWJpYS48L2F1dGgtYWRkcmVzcz48
dGl0bGVzPjx0aXRsZT5DbGluaWNhbCBmZWF0dXJlcyBvZiB0aGUgZmlyc3QgY2FzZXMgYW5kIGEg
Y2x1c3RlciBvZiBDb3JvbmF2aXJ1cyBEaXNlYXNlIDIwMTkgKENPVklELTE5KSBpbiBCb2xpdmlh
IGltcG9ydGVkIGZyb20gSXRhbHkgYW5kIFNwYWluPC90aXRsZT48c2Vjb25kYXJ5LXRpdGxlPlRy
YXZlbCBNZWQgSW5mZWN0IERpczwvc2Vjb25kYXJ5LXRpdGxlPjwvdGl0bGVzPjxwZXJpb2RpY2Fs
PjxmdWxsLXRpdGxlPlRyYXZlbCBNZWQgSW5mZWN0IERpczwvZnVsbC10aXRsZT48L3BlcmlvZGlj
YWw+PHBhZ2VzPjEwMTY1MzwvcGFnZXM+PHZvbHVtZT4zNTwvdm9sdW1lPjxlZGl0aW9uPjIwMjAv
MDQvMDY8L2VkaXRpb24+PGtleXdvcmRzPjxrZXl3b3JkPkFkb2xlc2NlbnQ8L2tleXdvcmQ+PGtl
eXdvcmQ+QWR1bHQ8L2tleXdvcmQ+PGtleXdvcmQ+QmV0YWNvcm9uYXZpcnVzLypnZW5ldGljczwv
a2V5d29yZD48a2V5d29yZD5Cb2xpdmlhL2VwaWRlbWlvbG9neTwva2V5d29yZD48a2V5d29yZD5D
bHVzdGVyIEFuYWx5c2lzPC9rZXl3b3JkPjxrZXl3b3JkPkNvbW11bmljYWJsZSBEaXNlYXNlcywg
SW1wb3J0ZWQvKmVwaWRlbWlvbG9neS92aXJvbG9neTwva2V5d29yZD48a2V5d29yZD5Db3JvbmF2
aXJ1cyBJbmZlY3Rpb25zLyplcGlkZW1pb2xvZ3kvKnBoeXNpb3BhdGhvbG9neS92aXJvbG9neTwv
a2V5d29yZD48a2V5d29yZD5Db3VnaDwva2V5d29yZD48a2V5d29yZD5Dcm9zcy1TZWN0aW9uYWwg
U3R1ZGllczwva2V5d29yZD48a2V5d29yZD4qRXBpZGVtaW9sb2dpY2FsIE1vbml0b3Jpbmc8L2tl
eXdvcmQ+PGtleXdvcmQ+RmVtYWxlPC9rZXl3b3JkPjxrZXl3b3JkPkZldmVyPC9rZXl3b3JkPjxr
ZXl3b3JkPkh1bWFuczwva2V5d29yZD48a2V5d29yZD5JdGFseTwva2V5d29yZD48a2V5d29yZD5N
YWxlPC9rZXl3b3JkPjxrZXl3b3JkPk1pZGRsZSBBZ2VkPC9rZXl3b3JkPjxrZXl3b3JkPlBhbmRl
bWljczwva2V5d29yZD48a2V5d29yZD5QYXRpZW50IElzb2xhdGlvbi9tZXRob2RzPC9rZXl3b3Jk
PjxrZXl3b3JkPlBuZXVtb25pYSwgVmlyYWwvKmVwaWRlbWlvbG9neS8qcGh5c2lvcGF0aG9sb2d5
L3Zpcm9sb2d5PC9rZXl3b3JkPjxrZXl3b3JkPlJOQSwgVmlyYWwvZ2VuZXRpY3M8L2tleXdvcmQ+
PGtleXdvcmQ+UmV0cm9zcGVjdGl2ZSBTdHVkaWVzPC9rZXl3b3JkPjxrZXl3b3JkPlJldmVyc2Ug
VHJhbnNjcmlwdGFzZSBQb2x5bWVyYXNlIENoYWluIFJlYWN0aW9uPC9rZXl3b3JkPjxrZXl3b3Jk
PlNwYWluPC9rZXl3b3JkPjxrZXl3b3JkPllvdW5nIEFkdWx0PC9rZXl3b3JkPjxrZXl3b3JkPipC
b2xpdmlhPC9rZXl3b3JkPjxrZXl3b3JkPipDb3JvbmF2aXJ1cyBkaXNlYXNlIDIwMTkgKENPVklE
LTE5KTwva2V5d29yZD48a2V5d29yZD4qRXBpZGVtaW9sb2d5PC9rZXl3b3JkPjxrZXl3b3JkPipM
YXRpbiBBbWVyaWNhPC9rZXl3b3JkPjxrZXl3b3JkPipTZXZlcmUgYWN1dGUgcmVzcGlyYXRvcnkg
c3luZHJvbWUgY29yb25hdmlydXMgMiAoU0FSUy1Db1YtMik8L2tleXdvcmQ+PC9rZXl3b3Jkcz48
ZGF0ZXM+PHllYXI+MjAyMDwveWVhcj48cHViLWRhdGVzPjxkYXRlPk1heSAtIEp1bjwvZGF0ZT48
L3B1Yi1kYXRlcz48L2RhdGVzPjxpc2JuPjE4NzMtMDQ0MiAoRWxlY3Ryb25pYykmI3hEOzE0Nzct
ODkzOSAoTGlua2luZyk8L2lzYm4+PGFjY2Vzc2lvbi1udW0+MzIyNDc5MjY8L2FjY2Vzc2lvbi1u
dW0+PHVybHM+PHJlbGF0ZWQtdXJscz48dXJsPmh0dHBzOi8vd3d3Lm5jYmkubmxtLm5paC5nb3Yv
cHVibWVkLzMyMjQ3OTI2PC91cmw+PC9yZWxhdGVkLXVybHM+PC91cmxzPjxjdXN0b20yPlBNQzcx
MjkxNzA8L2N1c3RvbTI+PGVsZWN0cm9uaWMtcmVzb3VyY2UtbnVtPjEwLjEwMTYvai50bWFpZC4y
MDIwLjEwMTY1MzwvZWxlY3Ryb25pYy1yZXNvdXJjZS1udW0+PC9yZWNvcmQ+PC9DaXRlPjwvRW5k
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84B5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43EB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Bolivia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9BA8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9B61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E839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FD1D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36.5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71BB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20E2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A3AB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F2A7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0F6A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71DA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5BB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AA5A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517BD5" w14:textId="21245EF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A76467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8715AC" w14:textId="762744D9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PEVuZE5vdGU+PENpdGU+PEF1dGhvcj5DYW88L0F1dGhvcj48WWVhcj4yMDIwPC9ZZWFyPjxSZWNO
dW0+ODQ8L1JlY051bT48RGlzcGxheVRleHQ+PHN0eWxlIGZhY2U9InN1cGVyc2NyaXB0Ij45Nzwv
c3R5bGU+PC9EaXNwbGF5VGV4dD48cmVjb3JkPjxyZWMtbnVtYmVyPjg0PC9yZWMtbnVtYmVyPjxm
b3JlaWduLWtleXM+PGtleSBhcHA9IkVOIiBkYi1pZD0iZXd0OXNkZDk5cHhhOXZld3p3YnZ6djUy
eGYyMnJleHNwOTlmIiB0aW1lc3RhbXA9IjE2MDI2MzkxNzUiPjg0PC9rZXk+PC9mb3JlaWduLWtl
eXM+PHJlZi10eXBlIG5hbWU9IkpvdXJuYWwgQXJ0aWNsZSI+MTc8L3JlZi10eXBlPjxjb250cmli
dXRvcnM+PGF1dGhvcnM+PGF1dGhvcj5DYW8sIEouPC9hdXRob3I+PGF1dGhvcj5UdSwgVy4gSi48
L2F1dGhvcj48YXV0aG9yPkNoZW5nLCBXLjwvYXV0aG9yPjxhdXRob3I+WXUsIEwuPC9hdXRob3I+
PGF1dGhvcj5MaXUsIFkuIEsuPC9hdXRob3I+PGF1dGhvcj5IdSwgWC48L2F1dGhvcj48YXV0aG9y
PkxpdSwgUS48L2F1dGhvcj48L2F1dGhvcnM+PC9jb250cmlidXRvcnM+PGF1dGgtYWRkcmVzcz5E
ZXBhcnRtZW50IG9mIENhcmRpb2xvZ3ksIFpob25nbmFuIEhvc3BpdGFsLCBXdWhhbiBVbml2ZXJz
aXR5LCBXdWhhbiwgQ2hpbmEuJiN4RDtJbnN0aXR1dGUgb2YgUmFkaWF0aW9uIE1lZGljaW5lLCBD
aGluZXNlIEFjYWRlbXkgb2YgTWVkaWNhbCBTY2llbmNlICZhbXA7IFBla2luZyBVbmlvbiBNZWRp
Y2FsIENvbGxlZ2UsIFRpYW5qaW4sIENoaW5hLiYjeEQ7RGVwYXJ0bWVudCBvZiBJbmZlY3Rpb3Vz
IERpc2Vhc2VzLCBUaGUgRm91cnRoIEFmZmlsaWF0ZWQgSG9zcGl0YWwgb2YgSGFyYmluIE1lZGlj
YWwgVW5pdmVyc2l0eSwgSGFyYmluLCBDaGluYS4mI3hEO1FpbHUgSG9zcGl0YWwgb2YgU2hhbmRv
bmcgVW5pdmVyc2l0eSwgSmluYW4sIENoaW5hLjwvYXV0aC1hZGRyZXNzPjx0aXRsZXM+PHRpdGxl
PkNsaW5pY2FsIEZlYXR1cmVzIGFuZCBTaG9ydC10ZXJtIE91dGNvbWVzIG9mIDEwMiBQYXRpZW50
cyB3aXRoIENvcm9uYXZpcnVzIERpc2Vhc2UgMjAxOSBpbiBXdWhhbiwgQ2hpbmE8L3RpdGxlPjxz
ZWNvbmRhcnktdGl0bGU+Q2xpbiBJbmZlY3QgRGlzPC9zZWNvbmRhcnktdGl0bGU+PC90aXRsZXM+
PHBlcmlvZGljYWw+PGZ1bGwtdGl0bGU+Q2xpbiBJbmZlY3QgRGlzPC9mdWxsLXRpdGxlPjwvcGVy
aW9kaWNhbD48cGFnZXM+NzQ4LTc1NTwvcGFnZXM+PHZvbHVtZT43MTwvdm9sdW1lPjxudW1iZXI+
MTU8L251bWJlcj48ZWRpdGlvbj4yMDIwLzA0LzAzPC9lZGl0aW9uPjxrZXl3b3Jkcz48a2V5d29y
ZD5BZHVsdDwva2V5d29yZD48a2V5d29yZD5BZ2VkPC9rZXl3b3JkPjxrZXl3b3JkPkFnZWQsIDgw
IGFuZCBvdmVyPC9rZXl3b3JkPjxrZXl3b3JkPkFudGl2aXJhbCBBZ2VudHMvdGhlcmFwZXV0aWMg
dXNlPC9rZXl3b3JkPjxrZXl3b3JkPkJldGFjb3JvbmF2aXJ1cy9kcnVnIGVmZmVjdHMvcGF0aG9n
ZW5pY2l0eTwva2V5d29yZD48a2V5d29yZD5DaGluYTwva2V5d29yZD48a2V5d29yZD5Db2hvcnQg
U3R1ZGllczwva2V5d29yZD48a2V5d29yZD5Db21vcmJpZGl0eTwva2V5d29yZD48a2V5d29yZD5D
b3JvbmF2aXJ1cyBJbmZlY3Rpb25zL2RydWcgdGhlcmFweS8qbW9ydGFsaXR5L3RyYW5zbWlzc2lv
bjwva2V5d29yZD48a2V5d29yZD5GZW1hbGU8L2tleXdvcmQ+PGtleXdvcmQ+SG9zcGl0YWxpemF0
aW9uPC9rZXl3b3JkPjxrZXl3b3JkPkh1bWFuczwva2V5d29yZD48a2V5d29yZD5JbnRlbnNpdmUg
Q2FyZSBVbml0czwva2V5d29yZD48a2V5d29yZD5NYWxlPC9rZXl3b3JkPjxrZXl3b3JkPk1pZGRs
ZSBBZ2VkPC9rZXl3b3JkPjxrZXl3b3JkPlBhbmRlbWljczwva2V5d29yZD48a2V5d29yZD5QbmV1
bW9uaWEsIFZpcmFsL2RydWcgdGhlcmFweS8qbW9ydGFsaXR5L3RyYW5zbWlzc2lvbjwva2V5d29y
ZD48a2V5d29yZD4qY292aWQtMTk8L2tleXdvcmQ+PGtleXdvcmQ+Kmh1bWFuLXRvLWh1bWFuIHRy
YW5zbWlzc2lvbjwva2V5d29yZD48a2V5d29yZD4qbm9zb2NvbWlhbCBpbmZlY3Rpb25zPC9rZXl3
b3JkPjxrZXl3b3JkPipvdXRjb21lIFNBUlMtQ29WLTI8L2tleXdvcmQ+PC9rZXl3b3Jkcz48ZGF0
ZXM+PHllYXI+MjAyMDwveWVhcj48cHViLWRhdGVzPjxkYXRlPkp1bCAyODwvZGF0ZT48L3B1Yi1k
YXRlcz48L2RhdGVzPjxpc2JuPjE1MzctNjU5MSAoRWxlY3Ryb25pYykmI3hEOzEwNTgtNDgzOCAo
TGlua2luZyk8L2lzYm4+PGFjY2Vzc2lvbi1udW0+MzIyMzkxMjc8L2FjY2Vzc2lvbi1udW0+PHVy
bHM+PHJlbGF0ZWQtdXJscz48dXJsPmh0dHBzOi8vd3d3Lm5jYmkubmxtLm5paC5nb3YvcHVibWVk
LzMyMjM5MTI3PC91cmw+PC9yZWxhdGVkLXVybHM+PC91cmxzPjxjdXN0b20yPlBNQzcxODQ0Nzk8
L2N1c3RvbTI+PGVsZWN0cm9uaWMtcmVzb3VyY2UtbnVtPjEwLjEwOTMvY2lkL2NpYWEyNDM8L2Vs
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PEVuZE5vdGU+PENpdGU+PEF1dGhvcj5DYW88L0F1dGhvcj48WWVhcj4yMDIwPC9ZZWFyPjxSZWNO
dW0+ODQ8L1JlY051bT48RGlzcGxheVRleHQ+PHN0eWxlIGZhY2U9InN1cGVyc2NyaXB0Ij45Nzwv
c3R5bGU+PC9EaXNwbGF5VGV4dD48cmVjb3JkPjxyZWMtbnVtYmVyPjg0PC9yZWMtbnVtYmVyPjxm
b3JlaWduLWtleXM+PGtleSBhcHA9IkVOIiBkYi1pZD0iZXd0OXNkZDk5cHhhOXZld3p3YnZ6djUy
eGYyMnJleHNwOTlmIiB0aW1lc3RhbXA9IjE2MDI2MzkxNzUiPjg0PC9rZXk+PC9mb3JlaWduLWtl
eXM+PHJlZi10eXBlIG5hbWU9IkpvdXJuYWwgQXJ0aWNsZSI+MTc8L3JlZi10eXBlPjxjb250cmli
dXRvcnM+PGF1dGhvcnM+PGF1dGhvcj5DYW8sIEouPC9hdXRob3I+PGF1dGhvcj5UdSwgVy4gSi48
L2F1dGhvcj48YXV0aG9yPkNoZW5nLCBXLjwvYXV0aG9yPjxhdXRob3I+WXUsIEwuPC9hdXRob3I+
PGF1dGhvcj5MaXUsIFkuIEsuPC9hdXRob3I+PGF1dGhvcj5IdSwgWC48L2F1dGhvcj48YXV0aG9y
PkxpdSwgUS48L2F1dGhvcj48L2F1dGhvcnM+PC9jb250cmlidXRvcnM+PGF1dGgtYWRkcmVzcz5E
ZXBhcnRtZW50IG9mIENhcmRpb2xvZ3ksIFpob25nbmFuIEhvc3BpdGFsLCBXdWhhbiBVbml2ZXJz
aXR5LCBXdWhhbiwgQ2hpbmEuJiN4RDtJbnN0aXR1dGUgb2YgUmFkaWF0aW9uIE1lZGljaW5lLCBD
aGluZXNlIEFjYWRlbXkgb2YgTWVkaWNhbCBTY2llbmNlICZhbXA7IFBla2luZyBVbmlvbiBNZWRp
Y2FsIENvbGxlZ2UsIFRpYW5qaW4sIENoaW5hLiYjeEQ7RGVwYXJ0bWVudCBvZiBJbmZlY3Rpb3Vz
IERpc2Vhc2VzLCBUaGUgRm91cnRoIEFmZmlsaWF0ZWQgSG9zcGl0YWwgb2YgSGFyYmluIE1lZGlj
YWwgVW5pdmVyc2l0eSwgSGFyYmluLCBDaGluYS4mI3hEO1FpbHUgSG9zcGl0YWwgb2YgU2hhbmRv
bmcgVW5pdmVyc2l0eSwgSmluYW4sIENoaW5hLjwvYXV0aC1hZGRyZXNzPjx0aXRsZXM+PHRpdGxl
PkNsaW5pY2FsIEZlYXR1cmVzIGFuZCBTaG9ydC10ZXJtIE91dGNvbWVzIG9mIDEwMiBQYXRpZW50
cyB3aXRoIENvcm9uYXZpcnVzIERpc2Vhc2UgMjAxOSBpbiBXdWhhbiwgQ2hpbmE8L3RpdGxlPjxz
ZWNvbmRhcnktdGl0bGU+Q2xpbiBJbmZlY3QgRGlzPC9zZWNvbmRhcnktdGl0bGU+PC90aXRsZXM+
PHBlcmlvZGljYWw+PGZ1bGwtdGl0bGU+Q2xpbiBJbmZlY3QgRGlzPC9mdWxsLXRpdGxlPjwvcGVy
aW9kaWNhbD48cGFnZXM+NzQ4LTc1NTwvcGFnZXM+PHZvbHVtZT43MTwvdm9sdW1lPjxudW1iZXI+
MTU8L251bWJlcj48ZWRpdGlvbj4yMDIwLzA0LzAzPC9lZGl0aW9uPjxrZXl3b3Jkcz48a2V5d29y
ZD5BZHVsdDwva2V5d29yZD48a2V5d29yZD5BZ2VkPC9rZXl3b3JkPjxrZXl3b3JkPkFnZWQsIDgw
IGFuZCBvdmVyPC9rZXl3b3JkPjxrZXl3b3JkPkFudGl2aXJhbCBBZ2VudHMvdGhlcmFwZXV0aWMg
dXNlPC9rZXl3b3JkPjxrZXl3b3JkPkJldGFjb3JvbmF2aXJ1cy9kcnVnIGVmZmVjdHMvcGF0aG9n
ZW5pY2l0eTwva2V5d29yZD48a2V5d29yZD5DaGluYTwva2V5d29yZD48a2V5d29yZD5Db2hvcnQg
U3R1ZGllczwva2V5d29yZD48a2V5d29yZD5Db21vcmJpZGl0eTwva2V5d29yZD48a2V5d29yZD5D
b3JvbmF2aXJ1cyBJbmZlY3Rpb25zL2RydWcgdGhlcmFweS8qbW9ydGFsaXR5L3RyYW5zbWlzc2lv
bjwva2V5d29yZD48a2V5d29yZD5GZW1hbGU8L2tleXdvcmQ+PGtleXdvcmQ+SG9zcGl0YWxpemF0
aW9uPC9rZXl3b3JkPjxrZXl3b3JkPkh1bWFuczwva2V5d29yZD48a2V5d29yZD5JbnRlbnNpdmUg
Q2FyZSBVbml0czwva2V5d29yZD48a2V5d29yZD5NYWxlPC9rZXl3b3JkPjxrZXl3b3JkPk1pZGRs
ZSBBZ2VkPC9rZXl3b3JkPjxrZXl3b3JkPlBhbmRlbWljczwva2V5d29yZD48a2V5d29yZD5QbmV1
bW9uaWEsIFZpcmFsL2RydWcgdGhlcmFweS8qbW9ydGFsaXR5L3RyYW5zbWlzc2lvbjwva2V5d29y
ZD48a2V5d29yZD4qY292aWQtMTk8L2tleXdvcmQ+PGtleXdvcmQ+Kmh1bWFuLXRvLWh1bWFuIHRy
YW5zbWlzc2lvbjwva2V5d29yZD48a2V5d29yZD4qbm9zb2NvbWlhbCBpbmZlY3Rpb25zPC9rZXl3
b3JkPjxrZXl3b3JkPipvdXRjb21lIFNBUlMtQ29WLTI8L2tleXdvcmQ+PC9rZXl3b3Jkcz48ZGF0
ZXM+PHllYXI+MjAyMDwveWVhcj48cHViLWRhdGVzPjxkYXRlPkp1bCAyODwvZGF0ZT48L3B1Yi1k
YXRlcz48L2RhdGVzPjxpc2JuPjE1MzctNjU5MSAoRWxlY3Ryb25pYykmI3hEOzEwNTgtNDgzOCAo
TGlua2luZyk8L2lzYm4+PGFjY2Vzc2lvbi1udW0+MzIyMzkxMjc8L2FjY2Vzc2lvbi1udW0+PHVy
bHM+PHJlbGF0ZWQtdXJscz48dXJsPmh0dHBzOi8vd3d3Lm5jYmkubmxtLm5paC5nb3YvcHVibWVk
LzMyMjM5MTI3PC91cmw+PC9yZWxhdGVkLXVybHM+PC91cmxzPjxjdXN0b20yPlBNQzcxODQ0Nzk8
L2N1c3RvbTI+PGVsZWN0cm9uaWMtcmVzb3VyY2UtbnVtPjEwLjEwOTMvY2lkL2NpYWEyNDM8L2Vs
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5760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0F49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8FDE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64F1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8B6D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F57C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A7DE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1545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282A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EE95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DE5D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B03C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10.8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17AA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E1C5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6E105B" w14:textId="4842E94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EBC059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79B05A" w14:textId="27672F5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PEVuZE5vdGU+PENpdGU+PEF1dGhvcj5DYWk8L0F1dGhvcj48WWVhcj4yMDIwPC9ZZWFyPjxSZWNO
dW0+ODU8L1JlY051bT48RGlzcGxheVRleHQ+PHN0eWxlIGZhY2U9InN1cGVyc2NyaXB0Ij45ODwv
c3R5bGU+PC9EaXNwbGF5VGV4dD48cmVjb3JkPjxyZWMtbnVtYmVyPjg1PC9yZWMtbnVtYmVyPjxm
b3JlaWduLWtleXM+PGtleSBhcHA9IkVOIiBkYi1pZD0iZXd0OXNkZDk5cHhhOXZld3p3YnZ6djUy
eGYyMnJleHNwOTlmIiB0aW1lc3RhbXA9IjE2MDI2MzkyMTUiPjg1PC9rZXk+PC9mb3JlaWduLWtl
eXM+PHJlZi10eXBlIG5hbWU9IkpvdXJuYWwgQXJ0aWNsZSI+MTc8L3JlZi10eXBlPjxjb250cmli
dXRvcnM+PGF1dGhvcnM+PGF1dGhvcj5DYWksIFEuPC9hdXRob3I+PGF1dGhvcj5IdWFuZywgRC48
L2F1dGhvcj48YXV0aG9yPk91LCBQLjwvYXV0aG9yPjxhdXRob3I+WXUsIEguPC9hdXRob3I+PGF1
dGhvcj5aaHUsIFouPC9hdXRob3I+PGF1dGhvcj5YaWEsIFouPC9hdXRob3I+PGF1dGhvcj5TdSwg
WS48L2F1dGhvcj48YXV0aG9yPk1hLCBaLjwvYXV0aG9yPjxhdXRob3I+WmhhbmcsIFkuPC9hdXRo
b3I+PGF1dGhvcj5MaSwgWi48L2F1dGhvcj48YXV0aG9yPkhlLCBRLjwvYXV0aG9yPjxhdXRob3I+
TGl1LCBMLjwvYXV0aG9yPjxhdXRob3I+RnUsIFkuPC9hdXRob3I+PGF1dGhvcj5DaGVuLCBKLjwv
YXV0aG9yPjwvYXV0aG9ycz48L2NvbnRyaWJ1dG9ycz48YXV0aC1hZGRyZXNzPk5hdGlvbmFsIENs
aW5pY2FsIFJlc2VhcmNoIENlbnRlciBmb3IgSW5mZWN0aW91cyBEaXNlYXNlcywgVGhlIFRoaXJk
IFBlb3BsZSZhcG9zO3MgSG9zcGl0YWwgb2YgU2hlbnpoZW4sIFRoZSBTZWNvbmQgQWZmaWxpYXRl
ZCBIb3NwaXRhbCBvZiBTb3V0aGVybiBVbml2ZXJzaXR5IG9mIFNjaWVuY2UgYW5kIFRlY2hub2xv
Z3ksIFNoZW56aGVuLCBHdWFuZ2RvbmcsIENoaW5hLiYjeEQ7RGVwYXJ0bWVudCBvZiBJbmZlY3Rp
b3VzIERpc2Vhc2VzLCBTaGVuemhlbiBQZW9wbGUmYXBvcztzIEhvc3BpdGFsLCBUaGUgRmlyc3Qg
QWZmaWxpYXRlZCBIb3NwaXRhbCBvZiBTb3V0aGVybiBVbml2ZXJzaXR5IG9mIFNjaWVuY2UgYW5k
IFRlY2hub2xvZ3ksIFNoZW56aGVuLCBHdWFuZ2RvbmcsIENoaW5hLiYjeEQ7U2Nob29sIG9mIE1l
ZGljaW5lLCBTb3V0aGVybiBVbml2ZXJzaXR5IG9mIFNjaWVuY2UgYW5kIFRlY2hub2xvZ3ksIFNo
ZW56aGVuLCBHdWFuZ2RvbmcsIENoaW5hLjwvYXV0aC1hZGRyZXNzPjx0aXRsZXM+PHRpdGxlPkNP
VklELTE5IGluIGEgZGVzaWduYXRlZCBpbmZlY3Rpb3VzIGRpc2Vhc2VzIGhvc3BpdGFsIG91dHNp
ZGUgSHViZWkgUHJvdmluY2UsIENoaW5hPC90aXRsZT48c2Vjb25kYXJ5LXRpdGxlPkFsbGVyZ3k8
L3NlY29uZGFyeS10aXRsZT48L3RpdGxlcz48cGVyaW9kaWNhbD48ZnVsbC10aXRsZT5BbGxlcmd5
PC9mdWxsLXRpdGxlPjwvcGVyaW9kaWNhbD48cGFnZXM+MTc0Mi0xNzUyPC9wYWdlcz48dm9sdW1l
Pjc1PC92b2x1bWU+PG51bWJlcj43PC9udW1iZXI+PGVkaXRpb24+MjAyMC8wNC8wMzwvZWRpdGlv
bj48a2V5d29yZHM+PGtleXdvcmQ+QWRvbGVzY2VudDwva2V5d29yZD48a2V5d29yZD5BZHVsdDwv
a2V5d29yZD48a2V5d29yZD5BZ2UgRmFjdG9yczwva2V5d29yZD48a2V5d29yZD5BbnRpdmlyYWwg
QWdlbnRzL3RoZXJhcGV1dGljIHVzZTwva2V5d29yZD48a2V5d29yZD5CZXRhY29yb25hdmlydXMv
KmdlbmV0aWNzPC9rZXl3b3JkPjxrZXl3b3JkPkJsb29kIFNlZGltZW50YXRpb248L2tleXdvcmQ+
PGtleXdvcmQ+Qy1SZWFjdGl2ZSBQcm90ZWluL2FuYWx5c2lzPC9rZXl3b3JkPjxrZXl3b3JkPkNo
aWxkPC9rZXl3b3JkPjxrZXl3b3JkPkNoaW5hL2VwaWRlbWlvbG9neTwva2V5d29yZD48a2V5d29y
ZD5Db3JvbmF2aXJ1cyBJbmZlY3Rpb25zL2Jsb29kL2RydWcgdGhlcmFweS8qZXBpZGVtaW9sb2d5
LypwaHlzaW9wYXRob2xvZ3k8L2tleXdvcmQ+PGtleXdvcmQ+RmVtYWxlPC9rZXl3b3JkPjxrZXl3
b3JkPkhvc3BpdGFsaXphdGlvbjwva2V5d29yZD48a2V5d29yZD5IdW1hbnM8L2tleXdvcmQ+PGtl
eXdvcmQ+SW50ZXJsZXVraW4tNi9ibG9vZDwva2V5d29yZD48a2V5d29yZD5NYWxlPC9rZXl3b3Jk
PjxrZXl3b3JkPk1pZGRsZSBBZ2VkPC9rZXl3b3JkPjxrZXl3b3JkPlBhbmRlbWljczwva2V5d29y
ZD48a2V5d29yZD5QbmV1bW9uaWEsIFZpcmFsL2Jsb29kL2RydWcgdGhlcmFweS8qZXBpZGVtaW9s
b2d5LypwaHlzaW9wYXRob2xvZ3k8L2tleXdvcmQ+PGtleXdvcmQ+UmV0cm9zcGVjdGl2ZSBTdHVk
aWVzPC9rZXl3b3JkPjxrZXl3b3JkPlJpc2sgRmFjdG9yczwva2V5d29yZD48a2V5d29yZD5UcmVh
dG1lbnQgT3V0Y29tZTwva2V5d29yZD48a2V5d29yZD5Zb3VuZyBBZHVsdDwva2V5d29yZD48a2V5
d29yZD4qY29yb25hIFZpcnVzIERpc2Vhc2UgMjAxOTwva2V5d29yZD48a2V5d29yZD4qZXBpZGVt
aW9sb2dpY2FsIGZlYXR1cmVzPC9rZXl3b3JkPjxrZXl3b3JkPipzZXZlcmUgYWN1dGUgcmVzcGly
YXRvcnkgc3luZHJvbWUgY29yb25hdmlydXMgMjwva2V5d29yZD48a2V5d29yZD4qc2V2ZXJlIHBu
ZXVtb25pYTwva2V5d29yZD48L2tleXdvcmRzPjxkYXRlcz48eWVhcj4yMDIwPC95ZWFyPjxwdWIt
ZGF0ZXM+PGRhdGU+SnVsPC9kYXRlPjwvcHViLWRhdGVzPjwvZGF0ZXM+PGlzYm4+MTM5OC05OTk1
IChFbGVjdHJvbmljKSYjeEQ7MDEwNS00NTM4IChMaW5raW5nKTwvaXNibj48YWNjZXNzaW9uLW51
bT4zMjIzOTc2MTwvYWNjZXNzaW9uLW51bT48dXJscz48cmVsYXRlZC11cmxzPjx1cmw+aHR0cHM6
Ly93d3cubmNiaS5ubG0ubmloLmdvdi9wdWJtZWQvMzIyMzk3NjE8L3VybD48L3JlbGF0ZWQtdXJs
cz48L3VybHM+PGVsZWN0cm9uaWMtcmVzb3VyY2UtbnVtPjEwLjExMTEvYWxsLjE0MzA5PC9lbGVj
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PEVuZE5vdGU+PENpdGU+PEF1dGhvcj5DYWk8L0F1dGhvcj48WWVhcj4yMDIwPC9ZZWFyPjxSZWNO
dW0+ODU8L1JlY051bT48RGlzcGxheVRleHQ+PHN0eWxlIGZhY2U9InN1cGVyc2NyaXB0Ij45ODwv
c3R5bGU+PC9EaXNwbGF5VGV4dD48cmVjb3JkPjxyZWMtbnVtYmVyPjg1PC9yZWMtbnVtYmVyPjxm
b3JlaWduLWtleXM+PGtleSBhcHA9IkVOIiBkYi1pZD0iZXd0OXNkZDk5cHhhOXZld3p3YnZ6djUy
eGYyMnJleHNwOTlmIiB0aW1lc3RhbXA9IjE2MDI2MzkyMTUiPjg1PC9rZXk+PC9mb3JlaWduLWtl
eXM+PHJlZi10eXBlIG5hbWU9IkpvdXJuYWwgQXJ0aWNsZSI+MTc8L3JlZi10eXBlPjxjb250cmli
dXRvcnM+PGF1dGhvcnM+PGF1dGhvcj5DYWksIFEuPC9hdXRob3I+PGF1dGhvcj5IdWFuZywgRC48
L2F1dGhvcj48YXV0aG9yPk91LCBQLjwvYXV0aG9yPjxhdXRob3I+WXUsIEguPC9hdXRob3I+PGF1
dGhvcj5aaHUsIFouPC9hdXRob3I+PGF1dGhvcj5YaWEsIFouPC9hdXRob3I+PGF1dGhvcj5TdSwg
WS48L2F1dGhvcj48YXV0aG9yPk1hLCBaLjwvYXV0aG9yPjxhdXRob3I+WmhhbmcsIFkuPC9hdXRo
b3I+PGF1dGhvcj5MaSwgWi48L2F1dGhvcj48YXV0aG9yPkhlLCBRLjwvYXV0aG9yPjxhdXRob3I+
TGl1LCBMLjwvYXV0aG9yPjxhdXRob3I+RnUsIFkuPC9hdXRob3I+PGF1dGhvcj5DaGVuLCBKLjwv
YXV0aG9yPjwvYXV0aG9ycz48L2NvbnRyaWJ1dG9ycz48YXV0aC1hZGRyZXNzPk5hdGlvbmFsIENs
aW5pY2FsIFJlc2VhcmNoIENlbnRlciBmb3IgSW5mZWN0aW91cyBEaXNlYXNlcywgVGhlIFRoaXJk
IFBlb3BsZSZhcG9zO3MgSG9zcGl0YWwgb2YgU2hlbnpoZW4sIFRoZSBTZWNvbmQgQWZmaWxpYXRl
ZCBIb3NwaXRhbCBvZiBTb3V0aGVybiBVbml2ZXJzaXR5IG9mIFNjaWVuY2UgYW5kIFRlY2hub2xv
Z3ksIFNoZW56aGVuLCBHdWFuZ2RvbmcsIENoaW5hLiYjeEQ7RGVwYXJ0bWVudCBvZiBJbmZlY3Rp
b3VzIERpc2Vhc2VzLCBTaGVuemhlbiBQZW9wbGUmYXBvcztzIEhvc3BpdGFsLCBUaGUgRmlyc3Qg
QWZmaWxpYXRlZCBIb3NwaXRhbCBvZiBTb3V0aGVybiBVbml2ZXJzaXR5IG9mIFNjaWVuY2UgYW5k
IFRlY2hub2xvZ3ksIFNoZW56aGVuLCBHdWFuZ2RvbmcsIENoaW5hLiYjeEQ7U2Nob29sIG9mIE1l
ZGljaW5lLCBTb3V0aGVybiBVbml2ZXJzaXR5IG9mIFNjaWVuY2UgYW5kIFRlY2hub2xvZ3ksIFNo
ZW56aGVuLCBHdWFuZ2RvbmcsIENoaW5hLjwvYXV0aC1hZGRyZXNzPjx0aXRsZXM+PHRpdGxlPkNP
VklELTE5IGluIGEgZGVzaWduYXRlZCBpbmZlY3Rpb3VzIGRpc2Vhc2VzIGhvc3BpdGFsIG91dHNp
ZGUgSHViZWkgUHJvdmluY2UsIENoaW5hPC90aXRsZT48c2Vjb25kYXJ5LXRpdGxlPkFsbGVyZ3k8
L3NlY29uZGFyeS10aXRsZT48L3RpdGxlcz48cGVyaW9kaWNhbD48ZnVsbC10aXRsZT5BbGxlcmd5
PC9mdWxsLXRpdGxlPjwvcGVyaW9kaWNhbD48cGFnZXM+MTc0Mi0xNzUyPC9wYWdlcz48dm9sdW1l
Pjc1PC92b2x1bWU+PG51bWJlcj43PC9udW1iZXI+PGVkaXRpb24+MjAyMC8wNC8wMzwvZWRpdGlv
bj48a2V5d29yZHM+PGtleXdvcmQ+QWRvbGVzY2VudDwva2V5d29yZD48a2V5d29yZD5BZHVsdDwv
a2V5d29yZD48a2V5d29yZD5BZ2UgRmFjdG9yczwva2V5d29yZD48a2V5d29yZD5BbnRpdmlyYWwg
QWdlbnRzL3RoZXJhcGV1dGljIHVzZTwva2V5d29yZD48a2V5d29yZD5CZXRhY29yb25hdmlydXMv
KmdlbmV0aWNzPC9rZXl3b3JkPjxrZXl3b3JkPkJsb29kIFNlZGltZW50YXRpb248L2tleXdvcmQ+
PGtleXdvcmQ+Qy1SZWFjdGl2ZSBQcm90ZWluL2FuYWx5c2lzPC9rZXl3b3JkPjxrZXl3b3JkPkNo
aWxkPC9rZXl3b3JkPjxrZXl3b3JkPkNoaW5hL2VwaWRlbWlvbG9neTwva2V5d29yZD48a2V5d29y
ZD5Db3JvbmF2aXJ1cyBJbmZlY3Rpb25zL2Jsb29kL2RydWcgdGhlcmFweS8qZXBpZGVtaW9sb2d5
LypwaHlzaW9wYXRob2xvZ3k8L2tleXdvcmQ+PGtleXdvcmQ+RmVtYWxlPC9rZXl3b3JkPjxrZXl3
b3JkPkhvc3BpdGFsaXphdGlvbjwva2V5d29yZD48a2V5d29yZD5IdW1hbnM8L2tleXdvcmQ+PGtl
eXdvcmQ+SW50ZXJsZXVraW4tNi9ibG9vZDwva2V5d29yZD48a2V5d29yZD5NYWxlPC9rZXl3b3Jk
PjxrZXl3b3JkPk1pZGRsZSBBZ2VkPC9rZXl3b3JkPjxrZXl3b3JkPlBhbmRlbWljczwva2V5d29y
ZD48a2V5d29yZD5QbmV1bW9uaWEsIFZpcmFsL2Jsb29kL2RydWcgdGhlcmFweS8qZXBpZGVtaW9s
b2d5LypwaHlzaW9wYXRob2xvZ3k8L2tleXdvcmQ+PGtleXdvcmQ+UmV0cm9zcGVjdGl2ZSBTdHVk
aWVzPC9rZXl3b3JkPjxrZXl3b3JkPlJpc2sgRmFjdG9yczwva2V5d29yZD48a2V5d29yZD5UcmVh
dG1lbnQgT3V0Y29tZTwva2V5d29yZD48a2V5d29yZD5Zb3VuZyBBZHVsdDwva2V5d29yZD48a2V5
d29yZD4qY29yb25hIFZpcnVzIERpc2Vhc2UgMjAxOTwva2V5d29yZD48a2V5d29yZD4qZXBpZGVt
aW9sb2dpY2FsIGZlYXR1cmVzPC9rZXl3b3JkPjxrZXl3b3JkPipzZXZlcmUgYWN1dGUgcmVzcGly
YXRvcnkgc3luZHJvbWUgY29yb25hdmlydXMgMjwva2V5d29yZD48a2V5d29yZD4qc2V2ZXJlIHBu
ZXVtb25pYTwva2V5d29yZD48L2tleXdvcmRzPjxkYXRlcz48eWVhcj4yMDIwPC95ZWFyPjxwdWIt
ZGF0ZXM+PGRhdGU+SnVsPC9kYXRlPjwvcHViLWRhdGVzPjwvZGF0ZXM+PGlzYm4+MTM5OC05OTk1
IChFbGVjdHJvbmljKSYjeEQ7MDEwNS00NTM4IChMaW5raW5nKTwvaXNibj48YWNjZXNzaW9uLW51
bT4zMjIzOTc2MTwvYWNjZXNzaW9uLW51bT48dXJscz48cmVsYXRlZC11cmxzPjx1cmw+aHR0cHM6
Ly93d3cubmNiaS5ubG0ubmloLmdvdi9wdWJtZWQvMzIyMzk3NjE8L3VybD48L3JlbGF0ZWQtdXJs
cz48L3VybHM+PGVsZWN0cm9uaWMtcmVzb3VyY2UtbnVtPjEwLjExMTEvYWxsLjE0MzA5PC9lbGVj
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6F28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7F7A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9146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5393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60DD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1B5E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13FE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19.5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15D7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E9B8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68CD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A9C3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CB1C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1C84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0459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DFA4A4" w14:textId="657F386A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C04CBA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30304D" w14:textId="12D0F44E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Jin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PEVuZE5vdGU+PENpdGU+PEF1dGhvcj5KaW48L0F1dGhvcj48WWVhcj4yMDIwPC9ZZWFyPjxSZWNO
dW0+ODY8L1JlY051bT48RGlzcGxheVRleHQ+PHN0eWxlIGZhY2U9InN1cGVyc2NyaXB0Ij45OTwv
c3R5bGU+PC9EaXNwbGF5VGV4dD48cmVjb3JkPjxyZWMtbnVtYmVyPjg2PC9yZWMtbnVtYmVyPjxm
b3JlaWduLWtleXM+PGtleSBhcHA9IkVOIiBkYi1pZD0iZXd0OXNkZDk5cHhhOXZld3p3YnZ6djUy
eGYyMnJleHNwOTlmIiB0aW1lc3RhbXA9IjE2MDI2MzkzMDkiPjg2PC9rZXk+PC9mb3JlaWduLWtl
eXM+PHJlZi10eXBlIG5hbWU9IkpvdXJuYWwgQXJ0aWNsZSI+MTc8L3JlZi10eXBlPjxjb250cmli
dXRvcnM+PGF1dGhvcnM+PGF1dGhvcj5KaW4sIFguPC9hdXRob3I+PGF1dGhvcj5MaWFuLCBKLiBT
LjwvYXV0aG9yPjxhdXRob3I+SHUsIEouIEguPC9hdXRob3I+PGF1dGhvcj5HYW8sIEouPC9hdXRo
b3I+PGF1dGhvcj5aaGVuZywgTC48L2F1dGhvcj48YXV0aG9yPlpoYW5nLCBZLiBNLjwvYXV0aG9y
PjxhdXRob3I+SGFvLCBTLiBSLjwvYXV0aG9yPjxhdXRob3I+SmlhLCBILiBZLjwvYXV0aG9yPjxh
dXRob3I+Q2FpLCBILjwvYXV0aG9yPjxhdXRob3I+WmhhbmcsIFguIEwuPC9hdXRob3I+PGF1dGhv
cj5ZdSwgRy4gRC48L2F1dGhvcj48YXV0aG9yPlh1LCBLLiBKLjwvYXV0aG9yPjxhdXRob3I+V2Fu
ZywgWC4gWS48L2F1dGhvcj48YXV0aG9yPkd1LCBKLiBRLjwvYXV0aG9yPjxhdXRob3I+Wmhhbmcs
IFMuIFkuPC9hdXRob3I+PGF1dGhvcj5ZZSwgQy4gWS48L2F1dGhvcj48YXV0aG9yPkppbiwgQy4g
TC48L2F1dGhvcj48YXV0aG9yPkx1LCBZLiBGLjwvYXV0aG9yPjxhdXRob3I+WXUsIFguPC9hdXRo
b3I+PGF1dGhvcj5ZdSwgWC4gUC48L2F1dGhvcj48YXV0aG9yPkh1YW5nLCBKLiBSLjwvYXV0aG9y
PjxhdXRob3I+WHUsIEsuIEwuPC9hdXRob3I+PGF1dGhvcj5OaSwgUS48L2F1dGhvcj48YXV0aG9y
Pll1LCBDLiBCLjwvYXV0aG9yPjxhdXRob3I+Wmh1LCBCLjwvYXV0aG9yPjxhdXRob3I+TGksIFku
IFQuPC9hdXRob3I+PGF1dGhvcj5MaXUsIEouPC9hdXRob3I+PGF1dGhvcj5aaGFvLCBILjwvYXV0
aG9yPjxhdXRob3I+WmhhbmcsIFguPC9hdXRob3I+PGF1dGhvcj5ZdSwgTC48L2F1dGhvcj48YXV0
aG9yPkd1bywgWS4gWi48L2F1dGhvcj48YXV0aG9yPlN1LCBKLiBXLjwvYXV0aG9yPjxhdXRob3I+
VGFvLCBKLiBKLjwvYXV0aG9yPjxhdXRob3I+TGFuZywgRy4gSi48L2F1dGhvcj48YXV0aG9yPld1
LCBYLiBYLjwvYXV0aG9yPjxhdXRob3I+V3UsIFcuIFIuPC9hdXRob3I+PGF1dGhvcj5RdiwgVC4g
VC48L2F1dGhvcj48YXV0aG9yPlhpYW5nLCBELiBSLjwvYXV0aG9yPjxhdXRob3I+WWksIFAuPC9h
dXRob3I+PGF1dGhvcj5TaGksIEQuPC9hdXRob3I+PGF1dGhvcj5DaGVuLCBZLjwvYXV0aG9yPjxh
dXRob3I+UmVuLCBZLjwvYXV0aG9yPjxhdXRob3I+UWl1LCBZLiBRLjwvYXV0aG9yPjxhdXRob3I+
TGksIEwuIEouPC9hdXRob3I+PGF1dGhvcj5TaGVuZywgSi48L2F1dGhvcj48YXV0aG9yPllhbmcs
IFkuPC9hdXRob3I+PC9hdXRob3JzPjwvY29udHJpYnV0b3JzPjxhdXRoLWFkZHJlc3M+RGVwYXJ0
bWVudCBvZiBHYXN0cm9lbnRlcm9sb2d5LCBUaGUgRmlyc3QgQWZmaWxpYXRlZCBIb3NwaXRhbCwg
Q29sbGVnZSBvZiBNZWRpY2luZSwgWmhlamlhbmcgVW5pdmVyc2l0eSwgSGFuZ3pob3UsIENoaW5h
LiYjeEQ7U3RhdGUgS2V5IExhYm9yYXRvcnkgZm9yIERpYWdub3NpcyBhbmQgVHJlYXRtZW50IG9m
IEluZmVjdGlvdXMgRGlzZWFzZXMsIE5hdGlvbmFsIENsaW5pY2FsIFJlc2VhcmNoIENlbnRlciBm
b3IgSW5mZWN0aW91cyBEaXNlYXNlcywgQ29sbGFib3JhdGl2ZSBJbm5vdmF0aW9uIENlbnRlciBm
b3IgRGlhZ25vc2lzIGFuZCBUcmVhdG1lbnQgb2YgSW5mZWN0aW91cyBEaXNlYXNlcywgRGVwYXJ0
bWVudCBvZiBJbmZlY3Rpb3VzIERpc2Vhc2VzLCBUaGUgRmlyc3QgQWZmaWxpYXRlZCBIb3NwaXRh
bCwgQ29sbGVnZSBvZiBNZWRpY2luZSwgWmhlamlhbmcgVW5pdmVyc2l0eSwgSGFuZ3pob3UsIFpo
ZWppYW5nLCBDaGluYS4mI3hEO0RlcGFydG1lbnQgb2YgTmV1cm9zdXJnZXJ5LCBUaGUgRmlyc3Qg
QWZmaWxpYXRlZCBIb3NwaXRhbCwgQ29sbGVnZSBvZiBNZWRpY2luZSwgWmhlamlhbmcgVW5pdmVy
c2l0eSwgSGFuZ3pob3UsIENoaW5hLiYjeEQ7U3RhdGUgS2V5IExhYm9yYXRvcnkgZm9yIERpYWdu
b3NpcyBhbmQgVHJlYXRtZW50IG9mIEluZmVjdGlvdXMgRGlzZWFzZXMsIE5hdGlvbmFsIENsaW5p
Y2FsIFJlc2VhcmNoIENlbnRlciBmb3IgSW5mZWN0aW91cyBEaXNlYXNlcywgQ29sbGFib3JhdGl2
ZSBJbm5vdmF0aW9uIENlbnRlciBmb3IgRGlhZ25vc2lzIGFuZCBUcmVhdG1lbnQgb2YgSW5mZWN0
aW91cyBEaXNlYXNlcywgRGVwYXJ0bWVudCBvZiBJbmZlY3Rpb3VzIERpc2Vhc2VzLCBUaGUgRmly
c3QgQWZmaWxpYXRlZCBIb3NwaXRhbCwgQ29sbGVnZSBvZiBNZWRpY2luZSwgWmhlamlhbmcgVW5p
dmVyc2l0eSwgSGFuZ3pob3UsIFpoZWppYW5nLCBDaGluYSB5YW5neWlkYTY1QDE2My5jb20uPC9h
dXRoLWFkZHJlc3M+PHRpdGxlcz48dGl0bGU+RXBpZGVtaW9sb2dpY2FsLCBjbGluaWNhbCBhbmQg
dmlyb2xvZ2ljYWwgY2hhcmFjdGVyaXN0aWNzIG9mIDc0IGNhc2VzIG9mIGNvcm9uYXZpcnVzLWlu
ZmVjdGVkIGRpc2Vhc2UgMjAxOSAoQ09WSUQtMTkpIHdpdGggZ2FzdHJvaW50ZXN0aW5hbCBzeW1w
dG9tczwvdGl0bGU+PHNlY29uZGFyeS10aXRsZT5HdXQ8L3NlY29uZGFyeS10aXRsZT48L3RpdGxl
cz48cGVyaW9kaWNhbD48ZnVsbC10aXRsZT5HdXQ8L2Z1bGwtdGl0bGU+PC9wZXJpb2RpY2FsPjxw
YWdlcz4xMDAyLTEwMDk8L3BhZ2VzPjx2b2x1bWU+Njk8L3ZvbHVtZT48bnVtYmVyPjY8L251bWJl
cj48ZWRpdGlvbj4yMDIwLzAzLzI4PC9lZGl0aW9uPjxrZXl3b3Jkcz48a2V5d29yZD5BZHVsdDwv
a2V5d29yZD48a2V5d29yZD4qQmV0YWNvcm9uYXZpcnVzPC9rZXl3b3JkPjxrZXl3b3JkPkNoaW5h
PC9rZXl3b3JkPjxrZXl3b3JkPipDbGluaWNhbCBMYWJvcmF0b3J5IFRlY2huaXF1ZXM8L2tleXdv
cmQ+PGtleXdvcmQ+KkNvcm9uYXZpcnVzIEluZmVjdGlvbnMvZGlhZ25vc2lzL2VwaWRlbWlvbG9n
eS9waHlzaW9wYXRob2xvZ3kvdmlyb2xvZ3k8L2tleXdvcmQ+PGtleXdvcmQ+RmVtYWxlPC9rZXl3
b3JkPjxrZXl3b3JkPipHYXN0cm9pbnRlc3RpbmFsIFRyYWN0L3BoeXNpb3BhdGhvbG9neS92aXJv
bG9neTwva2V5d29yZD48a2V5d29yZD5IdW1hbnM8L2tleXdvcmQ+PGtleXdvcmQ+TWFsZTwva2V5
d29yZD48a2V5d29yZD5NaWRkbGUgQWdlZDwva2V5d29yZD48a2V5d29yZD4qUGFuZGVtaWNzPC9r
ZXl3b3JkPjxrZXl3b3JkPipQbmV1bW9uaWEsIFZpcmFsL2RpYWdub3Npcy9lcGlkZW1pb2xvZ3kv
cGh5c2lvcGF0aG9sb2d5L3Zpcm9sb2d5PC9rZXl3b3JkPjxrZXl3b3JkPlJpc2sgRmFjdG9yczwv
a2V5d29yZD48a2V5d29yZD4qZGlhcnJob2VhPC9rZXl3b3JkPjxrZXl3b3JkPippbmZlY3Rpb3Vz
IGRpc2Vhc2U8L2tleXdvcmQ+PC9rZXl3b3Jkcz48ZGF0ZXM+PHllYXI+MjAyMDwveWVhcj48cHVi
LWRhdGVzPjxkYXRlPkp1bjwvZGF0ZT48L3B1Yi1kYXRlcz48L2RhdGVzPjxpc2JuPjE0NjgtMzI4
OCAoRWxlY3Ryb25pYykmI3hEOzAwMTctNTc0OSAoTGlua2luZyk8L2lzYm4+PGFjY2Vzc2lvbi1u
dW0+MzIyMTM1NTY8L2FjY2Vzc2lvbi1udW0+PHVybHM+PHJlbGF0ZWQtdXJscz48dXJsPmh0dHBz
Oi8vd3d3Lm5jYmkubmxtLm5paC5nb3YvcHVibWVkLzMyMjEzNTU2PC91cmw+PC9yZWxhdGVkLXVy
bHM+PC91cmxzPjxjdXN0b20yPlBNQzcxMzMzODc8L2N1c3RvbTI+PGVsZWN0cm9uaWMtcmVzb3Vy
Y2UtbnVtPjEwLjExMzYvZ3V0am5sLTIwMjAtMzIwOTI2PC9lbGVjdHJvbmljLXJlc291cmNlLW51
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PEVuZE5vdGU+PENpdGU+PEF1dGhvcj5KaW48L0F1dGhvcj48WWVhcj4yMDIwPC9ZZWFyPjxSZWNO
dW0+ODY8L1JlY051bT48RGlzcGxheVRleHQ+PHN0eWxlIGZhY2U9InN1cGVyc2NyaXB0Ij45OTwv
c3R5bGU+PC9EaXNwbGF5VGV4dD48cmVjb3JkPjxyZWMtbnVtYmVyPjg2PC9yZWMtbnVtYmVyPjxm
b3JlaWduLWtleXM+PGtleSBhcHA9IkVOIiBkYi1pZD0iZXd0OXNkZDk5cHhhOXZld3p3YnZ6djUy
eGYyMnJleHNwOTlmIiB0aW1lc3RhbXA9IjE2MDI2MzkzMDkiPjg2PC9rZXk+PC9mb3JlaWduLWtl
eXM+PHJlZi10eXBlIG5hbWU9IkpvdXJuYWwgQXJ0aWNsZSI+MTc8L3JlZi10eXBlPjxjb250cmli
dXRvcnM+PGF1dGhvcnM+PGF1dGhvcj5KaW4sIFguPC9hdXRob3I+PGF1dGhvcj5MaWFuLCBKLiBT
LjwvYXV0aG9yPjxhdXRob3I+SHUsIEouIEguPC9hdXRob3I+PGF1dGhvcj5HYW8sIEouPC9hdXRo
b3I+PGF1dGhvcj5aaGVuZywgTC48L2F1dGhvcj48YXV0aG9yPlpoYW5nLCBZLiBNLjwvYXV0aG9y
PjxhdXRob3I+SGFvLCBTLiBSLjwvYXV0aG9yPjxhdXRob3I+SmlhLCBILiBZLjwvYXV0aG9yPjxh
dXRob3I+Q2FpLCBILjwvYXV0aG9yPjxhdXRob3I+WmhhbmcsIFguIEwuPC9hdXRob3I+PGF1dGhv
cj5ZdSwgRy4gRC48L2F1dGhvcj48YXV0aG9yPlh1LCBLLiBKLjwvYXV0aG9yPjxhdXRob3I+V2Fu
ZywgWC4gWS48L2F1dGhvcj48YXV0aG9yPkd1LCBKLiBRLjwvYXV0aG9yPjxhdXRob3I+Wmhhbmcs
IFMuIFkuPC9hdXRob3I+PGF1dGhvcj5ZZSwgQy4gWS48L2F1dGhvcj48YXV0aG9yPkppbiwgQy4g
TC48L2F1dGhvcj48YXV0aG9yPkx1LCBZLiBGLjwvYXV0aG9yPjxhdXRob3I+WXUsIFguPC9hdXRo
b3I+PGF1dGhvcj5ZdSwgWC4gUC48L2F1dGhvcj48YXV0aG9yPkh1YW5nLCBKLiBSLjwvYXV0aG9y
PjxhdXRob3I+WHUsIEsuIEwuPC9hdXRob3I+PGF1dGhvcj5OaSwgUS48L2F1dGhvcj48YXV0aG9y
Pll1LCBDLiBCLjwvYXV0aG9yPjxhdXRob3I+Wmh1LCBCLjwvYXV0aG9yPjxhdXRob3I+TGksIFku
IFQuPC9hdXRob3I+PGF1dGhvcj5MaXUsIEouPC9hdXRob3I+PGF1dGhvcj5aaGFvLCBILjwvYXV0
aG9yPjxhdXRob3I+WmhhbmcsIFguPC9hdXRob3I+PGF1dGhvcj5ZdSwgTC48L2F1dGhvcj48YXV0
aG9yPkd1bywgWS4gWi48L2F1dGhvcj48YXV0aG9yPlN1LCBKLiBXLjwvYXV0aG9yPjxhdXRob3I+
VGFvLCBKLiBKLjwvYXV0aG9yPjxhdXRob3I+TGFuZywgRy4gSi48L2F1dGhvcj48YXV0aG9yPld1
LCBYLiBYLjwvYXV0aG9yPjxhdXRob3I+V3UsIFcuIFIuPC9hdXRob3I+PGF1dGhvcj5RdiwgVC4g
VC48L2F1dGhvcj48YXV0aG9yPlhpYW5nLCBELiBSLjwvYXV0aG9yPjxhdXRob3I+WWksIFAuPC9h
dXRob3I+PGF1dGhvcj5TaGksIEQuPC9hdXRob3I+PGF1dGhvcj5DaGVuLCBZLjwvYXV0aG9yPjxh
dXRob3I+UmVuLCBZLjwvYXV0aG9yPjxhdXRob3I+UWl1LCBZLiBRLjwvYXV0aG9yPjxhdXRob3I+
TGksIEwuIEouPC9hdXRob3I+PGF1dGhvcj5TaGVuZywgSi48L2F1dGhvcj48YXV0aG9yPllhbmcs
IFkuPC9hdXRob3I+PC9hdXRob3JzPjwvY29udHJpYnV0b3JzPjxhdXRoLWFkZHJlc3M+RGVwYXJ0
bWVudCBvZiBHYXN0cm9lbnRlcm9sb2d5LCBUaGUgRmlyc3QgQWZmaWxpYXRlZCBIb3NwaXRhbCwg
Q29sbGVnZSBvZiBNZWRpY2luZSwgWmhlamlhbmcgVW5pdmVyc2l0eSwgSGFuZ3pob3UsIENoaW5h
LiYjeEQ7U3RhdGUgS2V5IExhYm9yYXRvcnkgZm9yIERpYWdub3NpcyBhbmQgVHJlYXRtZW50IG9m
IEluZmVjdGlvdXMgRGlzZWFzZXMsIE5hdGlvbmFsIENsaW5pY2FsIFJlc2VhcmNoIENlbnRlciBm
b3IgSW5mZWN0aW91cyBEaXNlYXNlcywgQ29sbGFib3JhdGl2ZSBJbm5vdmF0aW9uIENlbnRlciBm
b3IgRGlhZ25vc2lzIGFuZCBUcmVhdG1lbnQgb2YgSW5mZWN0aW91cyBEaXNlYXNlcywgRGVwYXJ0
bWVudCBvZiBJbmZlY3Rpb3VzIERpc2Vhc2VzLCBUaGUgRmlyc3QgQWZmaWxpYXRlZCBIb3NwaXRh
bCwgQ29sbGVnZSBvZiBNZWRpY2luZSwgWmhlamlhbmcgVW5pdmVyc2l0eSwgSGFuZ3pob3UsIFpo
ZWppYW5nLCBDaGluYS4mI3hEO0RlcGFydG1lbnQgb2YgTmV1cm9zdXJnZXJ5LCBUaGUgRmlyc3Qg
QWZmaWxpYXRlZCBIb3NwaXRhbCwgQ29sbGVnZSBvZiBNZWRpY2luZSwgWmhlamlhbmcgVW5pdmVy
c2l0eSwgSGFuZ3pob3UsIENoaW5hLiYjeEQ7U3RhdGUgS2V5IExhYm9yYXRvcnkgZm9yIERpYWdu
b3NpcyBhbmQgVHJlYXRtZW50IG9mIEluZmVjdGlvdXMgRGlzZWFzZXMsIE5hdGlvbmFsIENsaW5p
Y2FsIFJlc2VhcmNoIENlbnRlciBmb3IgSW5mZWN0aW91cyBEaXNlYXNlcywgQ29sbGFib3JhdGl2
ZSBJbm5vdmF0aW9uIENlbnRlciBmb3IgRGlhZ25vc2lzIGFuZCBUcmVhdG1lbnQgb2YgSW5mZWN0
aW91cyBEaXNlYXNlcywgRGVwYXJ0bWVudCBvZiBJbmZlY3Rpb3VzIERpc2Vhc2VzLCBUaGUgRmly
c3QgQWZmaWxpYXRlZCBIb3NwaXRhbCwgQ29sbGVnZSBvZiBNZWRpY2luZSwgWmhlamlhbmcgVW5p
dmVyc2l0eSwgSGFuZ3pob3UsIFpoZWppYW5nLCBDaGluYSB5YW5neWlkYTY1QDE2My5jb20uPC9h
dXRoLWFkZHJlc3M+PHRpdGxlcz48dGl0bGU+RXBpZGVtaW9sb2dpY2FsLCBjbGluaWNhbCBhbmQg
dmlyb2xvZ2ljYWwgY2hhcmFjdGVyaXN0aWNzIG9mIDc0IGNhc2VzIG9mIGNvcm9uYXZpcnVzLWlu
ZmVjdGVkIGRpc2Vhc2UgMjAxOSAoQ09WSUQtMTkpIHdpdGggZ2FzdHJvaW50ZXN0aW5hbCBzeW1w
dG9tczwvdGl0bGU+PHNlY29uZGFyeS10aXRsZT5HdXQ8L3NlY29uZGFyeS10aXRsZT48L3RpdGxl
cz48cGVyaW9kaWNhbD48ZnVsbC10aXRsZT5HdXQ8L2Z1bGwtdGl0bGU+PC9wZXJpb2RpY2FsPjxw
YWdlcz4xMDAyLTEwMDk8L3BhZ2VzPjx2b2x1bWU+Njk8L3ZvbHVtZT48bnVtYmVyPjY8L251bWJl
cj48ZWRpdGlvbj4yMDIwLzAzLzI4PC9lZGl0aW9uPjxrZXl3b3Jkcz48a2V5d29yZD5BZHVsdDwv
a2V5d29yZD48a2V5d29yZD4qQmV0YWNvcm9uYXZpcnVzPC9rZXl3b3JkPjxrZXl3b3JkPkNoaW5h
PC9rZXl3b3JkPjxrZXl3b3JkPipDbGluaWNhbCBMYWJvcmF0b3J5IFRlY2huaXF1ZXM8L2tleXdv
cmQ+PGtleXdvcmQ+KkNvcm9uYXZpcnVzIEluZmVjdGlvbnMvZGlhZ25vc2lzL2VwaWRlbWlvbG9n
eS9waHlzaW9wYXRob2xvZ3kvdmlyb2xvZ3k8L2tleXdvcmQ+PGtleXdvcmQ+RmVtYWxlPC9rZXl3
b3JkPjxrZXl3b3JkPipHYXN0cm9pbnRlc3RpbmFsIFRyYWN0L3BoeXNpb3BhdGhvbG9neS92aXJv
bG9neTwva2V5d29yZD48a2V5d29yZD5IdW1hbnM8L2tleXdvcmQ+PGtleXdvcmQ+TWFsZTwva2V5
d29yZD48a2V5d29yZD5NaWRkbGUgQWdlZDwva2V5d29yZD48a2V5d29yZD4qUGFuZGVtaWNzPC9r
ZXl3b3JkPjxrZXl3b3JkPipQbmV1bW9uaWEsIFZpcmFsL2RpYWdub3Npcy9lcGlkZW1pb2xvZ3kv
cGh5c2lvcGF0aG9sb2d5L3Zpcm9sb2d5PC9rZXl3b3JkPjxrZXl3b3JkPlJpc2sgRmFjdG9yczwv
a2V5d29yZD48a2V5d29yZD4qZGlhcnJob2VhPC9rZXl3b3JkPjxrZXl3b3JkPippbmZlY3Rpb3Vz
IGRpc2Vhc2U8L2tleXdvcmQ+PC9rZXl3b3Jkcz48ZGF0ZXM+PHllYXI+MjAyMDwveWVhcj48cHVi
LWRhdGVzPjxkYXRlPkp1bjwvZGF0ZT48L3B1Yi1kYXRlcz48L2RhdGVzPjxpc2JuPjE0NjgtMzI4
OCAoRWxlY3Ryb25pYykmI3hEOzAwMTctNTc0OSAoTGlua2luZyk8L2lzYm4+PGFjY2Vzc2lvbi1u
dW0+MzIyMTM1NTY8L2FjY2Vzc2lvbi1udW0+PHVybHM+PHJlbGF0ZWQtdXJscz48dXJsPmh0dHBz
Oi8vd3d3Lm5jYmkubmxtLm5paC5nb3YvcHVibWVkLzMyMjEzNTU2PC91cmw+PC9yZWxhdGVkLXVy
bHM+PC91cmxzPjxjdXN0b20yPlBNQzcxMzMzODc8L2N1c3RvbTI+PGVsZWN0cm9uaWMtcmVzb3Vy
Y2UtbnVtPjEwLjExMzYvZ3V0am5sLTIwMjAtMzIwOTI2PC9lbGVjdHJvbmljLXJlc291cmNlLW51
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99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B9D2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D766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72A0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8C7B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7724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651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BA23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45.615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FF35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B048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DBE9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8912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9ABD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53ED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7.4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DD37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0.2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9FA0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EF5109" w14:textId="2056AD5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B1EBA8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0538B4" w14:textId="3A2511DB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Guo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PEVuZE5vdGU+PENpdGU+PEF1dGhvcj5HdW88L0F1dGhvcj48WWVhcj4yMDIwPC9ZZWFyPjxSZWNO
dW0+ODc8L1JlY051bT48RGlzcGxheVRleHQ+PHN0eWxlIGZhY2U9InN1cGVyc2NyaXB0Ij4xMDA8
L3N0eWxlPjwvRGlzcGxheVRleHQ+PHJlY29yZD48cmVjLW51bWJlcj44NzwvcmVjLW51bWJlcj48
Zm9yZWlnbi1rZXlzPjxrZXkgYXBwPSJFTiIgZGItaWQ9ImV3dDlzZGQ5OXB4YTl2ZXd6d2J2enY1
MnhmMjJyZXhzcDk5ZiIgdGltZXN0YW1wPSIxNjAyNjM5MzgwIj44Nzwva2V5PjwvZm9yZWlnbi1r
ZXlzPjxyZWYtdHlwZSBuYW1lPSJKb3VybmFsIEFydGljbGUiPjE3PC9yZWYtdHlwZT48Y29udHJp
YnV0b3JzPjxhdXRob3JzPjxhdXRob3I+R3VvLCBULjwvYXV0aG9yPjxhdXRob3I+RmFuLCBZLjwv
YXV0aG9yPjxhdXRob3I+Q2hlbiwgTS48L2F1dGhvcj48YXV0aG9yPld1LCBYLjwvYXV0aG9yPjxh
dXRob3I+WmhhbmcsIEwuPC9hdXRob3I+PGF1dGhvcj5IZSwgVC48L2F1dGhvcj48YXV0aG9yPldh
bmcsIEguPC9hdXRob3I+PGF1dGhvcj5XYW4sIEouPC9hdXRob3I+PGF1dGhvcj5XYW5nLCBYLjwv
YXV0aG9yPjxhdXRob3I+THUsIFouPC9hdXRob3I+PC9hdXRob3JzPjwvY29udHJpYnV0b3JzPjxh
dXRoLWFkZHJlc3M+RGVwYXJ0bWVudCBvZiBDYXJkaW9sb2d5LCBaaG9uZ25hbiBIb3NwaXRhbCBv
ZiBXdWhhbiBVbml2ZXJzaXR5LCBXdWhhbiwgQ2hpbmEuJiN4RDtEZXBhcnRtZW50IG9mIFVyb2xv
Z3ksIFpob25nbmFuIEhvc3BpdGFsIG9mIFd1aGFuIFVuaXZlcnNpdHksIFd1aGFuLCBDaGluYS48
L2F1dGgtYWRkcmVzcz48dGl0bGVzPjx0aXRsZT5DYXJkaW92YXNjdWxhciBJbXBsaWNhdGlvbnMg
b2YgRmF0YWwgT3V0Y29tZXMgb2YgUGF0aWVudHMgV2l0aCBDb3JvbmF2aXJ1cyBEaXNlYXNlIDIw
MTkgKENPVklELTE5KTwvdGl0bGU+PHNlY29uZGFyeS10aXRsZT5KQU1BIENhcmRpb2w8L3NlY29u
ZGFyeS10aXRsZT48L3RpdGxlcz48cGVyaW9kaWNhbD48ZnVsbC10aXRsZT5KQU1BIENhcmRpb2w8
L2Z1bGwtdGl0bGU+PC9wZXJpb2RpY2FsPjxwYWdlcz44MTEtODE4PC9wYWdlcz48dm9sdW1lPjU8
L3ZvbHVtZT48bnVtYmVyPjc8L251bWJlcj48ZWRpdGlvbj4yMDIwLzAzLzI5PC9lZGl0aW9uPjxr
ZXl3b3Jkcz48a2V5d29yZD5BZHVsdDwva2V5d29yZD48a2V5d29yZD5BZ2VkPC9rZXl3b3JkPjxr
ZXl3b3JkPipCZXRhY29yb25hdmlydXM8L2tleXdvcmQ+PGtleXdvcmQ+Q2FyZGlvdmFzY3VsYXIg
RGlzZWFzZXMvYmxvb2QvKmVwaWRlbWlvbG9neTwva2V5d29yZD48a2V5d29yZD5DaGluYTwva2V5
d29yZD48a2V5d29yZD5Db3JvbmF2aXJ1cyBJbmZlY3Rpb25zLypjb21wbGljYXRpb25zLyptb3J0
YWxpdHkvdGhlcmFweTwva2V5d29yZD48a2V5d29yZD5GZW1hbGU8L2tleXdvcmQ+PGtleXdvcmQ+
SHVtYW5zPC9rZXl3b3JkPjxrZXl3b3JkPk1hbGU8L2tleXdvcmQ+PGtleXdvcmQ+TWlkZGxlIEFn
ZWQ8L2tleXdvcmQ+PGtleXdvcmQ+TmF0cml1cmV0aWMgUGVwdGlkZSwgQnJhaW4vYmxvb2Q8L2tl
eXdvcmQ+PGtleXdvcmQ+UGFuZGVtaWNzPC9rZXl3b3JkPjxrZXl3b3JkPlBlcHRpZGUgRnJhZ21l
bnRzL2Jsb29kPC9rZXl3b3JkPjxrZXl3b3JkPlBuZXVtb25pYSwgVmlyYWwvKmNvbXBsaWNhdGlv
bnMvKm1vcnRhbGl0eS90aGVyYXB5PC9rZXl3b3JkPjxrZXl3b3JkPlJldHJvc3BlY3RpdmUgU3R1
ZGllczwva2V5d29yZD48a2V5d29yZD5SaXNrIEZhY3RvcnM8L2tleXdvcmQ+PGtleXdvcmQ+U3Vy
dml2YWwgUmF0ZTwva2V5d29yZD48a2V5d29yZD5Ucm9wb25pbiBUL2Jsb29kPC9rZXl3b3JkPjwv
a2V5d29yZHM+PGRhdGVzPjx5ZWFyPjIwMjA8L3llYXI+PHB1Yi1kYXRlcz48ZGF0ZT5KdWwgMTwv
ZGF0ZT48L3B1Yi1kYXRlcz48L2RhdGVzPjxpc2JuPjIzODAtNjU5MSAoRWxlY3Ryb25pYyk8L2lz
Ym4+PGFjY2Vzc2lvbi1udW0+MzIyMTkzNTY8L2FjY2Vzc2lvbi1udW0+PHVybHM+PHJlbGF0ZWQt
dXJscz48dXJsPmh0dHBzOi8vd3d3Lm5jYmkubmxtLm5paC5nb3YvcHVibWVkLzMyMjE5MzU2PC91
cmw+PC9yZWxhdGVkLXVybHM+PC91cmxzPjxjdXN0b20yPlBNQzcxMDE1MDY8L2N1c3RvbTI+PGVs
ZWN0cm9uaWMtcmVzb3VyY2UtbnVtPjEwLjEwMDEvamFtYWNhcmRpby4yMDIwLjEwMTc8L2VsZWN0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PEVuZE5vdGU+PENpdGU+PEF1dGhvcj5HdW88L0F1dGhvcj48WWVhcj4yMDIwPC9ZZWFyPjxSZWNO
dW0+ODc8L1JlY051bT48RGlzcGxheVRleHQ+PHN0eWxlIGZhY2U9InN1cGVyc2NyaXB0Ij4xMDA8
L3N0eWxlPjwvRGlzcGxheVRleHQ+PHJlY29yZD48cmVjLW51bWJlcj44NzwvcmVjLW51bWJlcj48
Zm9yZWlnbi1rZXlzPjxrZXkgYXBwPSJFTiIgZGItaWQ9ImV3dDlzZGQ5OXB4YTl2ZXd6d2J2enY1
MnhmMjJyZXhzcDk5ZiIgdGltZXN0YW1wPSIxNjAyNjM5MzgwIj44Nzwva2V5PjwvZm9yZWlnbi1r
ZXlzPjxyZWYtdHlwZSBuYW1lPSJKb3VybmFsIEFydGljbGUiPjE3PC9yZWYtdHlwZT48Y29udHJp
YnV0b3JzPjxhdXRob3JzPjxhdXRob3I+R3VvLCBULjwvYXV0aG9yPjxhdXRob3I+RmFuLCBZLjwv
YXV0aG9yPjxhdXRob3I+Q2hlbiwgTS48L2F1dGhvcj48YXV0aG9yPld1LCBYLjwvYXV0aG9yPjxh
dXRob3I+WmhhbmcsIEwuPC9hdXRob3I+PGF1dGhvcj5IZSwgVC48L2F1dGhvcj48YXV0aG9yPldh
bmcsIEguPC9hdXRob3I+PGF1dGhvcj5XYW4sIEouPC9hdXRob3I+PGF1dGhvcj5XYW5nLCBYLjwv
YXV0aG9yPjxhdXRob3I+THUsIFouPC9hdXRob3I+PC9hdXRob3JzPjwvY29udHJpYnV0b3JzPjxh
dXRoLWFkZHJlc3M+RGVwYXJ0bWVudCBvZiBDYXJkaW9sb2d5LCBaaG9uZ25hbiBIb3NwaXRhbCBv
ZiBXdWhhbiBVbml2ZXJzaXR5LCBXdWhhbiwgQ2hpbmEuJiN4RDtEZXBhcnRtZW50IG9mIFVyb2xv
Z3ksIFpob25nbmFuIEhvc3BpdGFsIG9mIFd1aGFuIFVuaXZlcnNpdHksIFd1aGFuLCBDaGluYS48
L2F1dGgtYWRkcmVzcz48dGl0bGVzPjx0aXRsZT5DYXJkaW92YXNjdWxhciBJbXBsaWNhdGlvbnMg
b2YgRmF0YWwgT3V0Y29tZXMgb2YgUGF0aWVudHMgV2l0aCBDb3JvbmF2aXJ1cyBEaXNlYXNlIDIw
MTkgKENPVklELTE5KTwvdGl0bGU+PHNlY29uZGFyeS10aXRsZT5KQU1BIENhcmRpb2w8L3NlY29u
ZGFyeS10aXRsZT48L3RpdGxlcz48cGVyaW9kaWNhbD48ZnVsbC10aXRsZT5KQU1BIENhcmRpb2w8
L2Z1bGwtdGl0bGU+PC9wZXJpb2RpY2FsPjxwYWdlcz44MTEtODE4PC9wYWdlcz48dm9sdW1lPjU8
L3ZvbHVtZT48bnVtYmVyPjc8L251bWJlcj48ZWRpdGlvbj4yMDIwLzAzLzI5PC9lZGl0aW9uPjxr
ZXl3b3Jkcz48a2V5d29yZD5BZHVsdDwva2V5d29yZD48a2V5d29yZD5BZ2VkPC9rZXl3b3JkPjxr
ZXl3b3JkPipCZXRhY29yb25hdmlydXM8L2tleXdvcmQ+PGtleXdvcmQ+Q2FyZGlvdmFzY3VsYXIg
RGlzZWFzZXMvYmxvb2QvKmVwaWRlbWlvbG9neTwva2V5d29yZD48a2V5d29yZD5DaGluYTwva2V5
d29yZD48a2V5d29yZD5Db3JvbmF2aXJ1cyBJbmZlY3Rpb25zLypjb21wbGljYXRpb25zLyptb3J0
YWxpdHkvdGhlcmFweTwva2V5d29yZD48a2V5d29yZD5GZW1hbGU8L2tleXdvcmQ+PGtleXdvcmQ+
SHVtYW5zPC9rZXl3b3JkPjxrZXl3b3JkPk1hbGU8L2tleXdvcmQ+PGtleXdvcmQ+TWlkZGxlIEFn
ZWQ8L2tleXdvcmQ+PGtleXdvcmQ+TmF0cml1cmV0aWMgUGVwdGlkZSwgQnJhaW4vYmxvb2Q8L2tl
eXdvcmQ+PGtleXdvcmQ+UGFuZGVtaWNzPC9rZXl3b3JkPjxrZXl3b3JkPlBlcHRpZGUgRnJhZ21l
bnRzL2Jsb29kPC9rZXl3b3JkPjxrZXl3b3JkPlBuZXVtb25pYSwgVmlyYWwvKmNvbXBsaWNhdGlv
bnMvKm1vcnRhbGl0eS90aGVyYXB5PC9rZXl3b3JkPjxrZXl3b3JkPlJldHJvc3BlY3RpdmUgU3R1
ZGllczwva2V5d29yZD48a2V5d29yZD5SaXNrIEZhY3RvcnM8L2tleXdvcmQ+PGtleXdvcmQ+U3Vy
dml2YWwgUmF0ZTwva2V5d29yZD48a2V5d29yZD5Ucm9wb25pbiBUL2Jsb29kPC9rZXl3b3JkPjwv
a2V5d29yZHM+PGRhdGVzPjx5ZWFyPjIwMjA8L3llYXI+PHB1Yi1kYXRlcz48ZGF0ZT5KdWwgMTwv
ZGF0ZT48L3B1Yi1kYXRlcz48L2RhdGVzPjxpc2JuPjIzODAtNjU5MSAoRWxlY3Ryb25pYyk8L2lz
Ym4+PGFjY2Vzc2lvbi1udW0+MzIyMTkzNTY8L2FjY2Vzc2lvbi1udW0+PHVybHM+PHJlbGF0ZWQt
dXJscz48dXJsPmh0dHBzOi8vd3d3Lm5jYmkubmxtLm5paC5nb3YvcHVibWVkLzMyMjE5MzU2PC91
cmw+PC9yZWxhdGVkLXVybHM+PC91cmxzPjxjdXN0b20yPlBNQzcxMDE1MDY8L2N1c3RvbTI+PGVs
ZWN0cm9uaWMtcmVzb3VyY2UtbnVtPjEwLjEwMDEvamFtYWNhcmRpby4yMDIwLjEwMTc8L2VsZWN0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5D41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A04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14D2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E36B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9A25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8F16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6924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A5B2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CBE4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12E4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11.2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CE30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32.6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32EA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5A71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CEE4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1F26C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</w:tr>
      <w:tr w:rsidR="000E4295" w:rsidRPr="008D2EFC" w14:paraId="42531C0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E726B5" w14:textId="42112399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Guo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PEVuZE5vdGU+PENpdGU+PEF1dGhvcj5HdW88L0F1dGhvcj48WWVhcj4yMDIwPC9ZZWFyPjxSZWNO
dW0+ODg8L1JlY051bT48RGlzcGxheVRleHQ+PHN0eWxlIGZhY2U9InN1cGVyc2NyaXB0Ij4xMDE8
L3N0eWxlPjwvRGlzcGxheVRleHQ+PHJlY29yZD48cmVjLW51bWJlcj44ODwvcmVjLW51bWJlcj48
Zm9yZWlnbi1rZXlzPjxrZXkgYXBwPSJFTiIgZGItaWQ9ImV3dDlzZGQ5OXB4YTl2ZXd6d2J2enY1
MnhmMjJyZXhzcDk5ZiIgdGltZXN0YW1wPSIxNjAyNjM5NDQ4Ij44ODwva2V5PjwvZm9yZWlnbi1r
ZXlzPjxyZWYtdHlwZSBuYW1lPSJKb3VybmFsIEFydGljbGUiPjE3PC9yZWYtdHlwZT48Y29udHJp
YnV0b3JzPjxhdXRob3JzPjxhdXRob3I+R3VvLCBXLjwvYXV0aG9yPjxhdXRob3I+TGksIE0uPC9h
dXRob3I+PGF1dGhvcj5Eb25nLCBZLjwvYXV0aG9yPjxhdXRob3I+WmhvdSwgSC48L2F1dGhvcj48
YXV0aG9yPlpoYW5nLCBaLjwvYXV0aG9yPjxhdXRob3I+VGlhbiwgQy48L2F1dGhvcj48YXV0aG9y
PlFpbiwgUi48L2F1dGhvcj48YXV0aG9yPldhbmcsIEguPC9hdXRob3I+PGF1dGhvcj5TaGVuLCBZ
LjwvYXV0aG9yPjxhdXRob3I+RHUsIEsuPC9hdXRob3I+PGF1dGhvcj5aaGFvLCBMLjwvYXV0aG9y
PjxhdXRob3I+RmFuLCBILjwvYXV0aG9yPjxhdXRob3I+THVvLCBTLjwvYXV0aG9yPjxhdXRob3I+
SHUsIEQuPC9hdXRob3I+PC9hdXRob3JzPjwvY29udHJpYnV0b3JzPjxhdXRoLWFkZHJlc3M+RGVw
YXJ0bWVudCBvZiBJbnRlZ3JhdGVkIFRyYWRpdGlvbmFsIENoaW5lc2UgYW5kIFdlc3Rlcm4gTWVk
aWNpbmUsIFVuaW9uIEhvc3BpdGFsLCBUb25namkgTWVkaWNhbCBDb2xsZWdlLCBIdWF6aG9uZyBV
bml2ZXJzaXR5IG9mIFNjaWVuY2UgYW5kIFRlY2hub2xvZ3ksIFd1aGFuLCBDaGluYS4mI3hEO0Rl
cGFydG1lbnQgb2YgTmV1cm9zdXJnZXJ5LCBVbmlvbiBIb3NwaXRhbCwgVG9uZ2ppIE1lZGljYWwg
Q29sbGVnZSwgSHVhemhvbmcgVW5pdmVyc2l0eSBvZiBTY2llbmNlIGFuZCBUZWNobm9sb2d5LCBX
dWhhbiwgQ2hpbmEuJiN4RDtEZXBhcnRtZW50IG9mIEluZmVjdGlvdXMgRGlzZWFzZSwgVW5pb24g
SG9zcGl0YWwsIFRvbmdqaSBNZWRpY2FsIENvbGxlZ2UsIEh1YXpob25nIFVuaXZlcnNpdHkgb2Yg
U2NpZW5jZSBhbmQgVGVjaG5vbG9neSwgV3VoYW4sIENoaW5hLiYjeEQ7SW5zdGl0dXRlIG9mIEhl
bWF0b2xvZ3ksIFVuaW9uIEhvc3BpdGFsLCBUb25namkgTWVkaWNhbCBDb2xsZWdlLCBIdWF6aG9u
ZyBVbml2ZXJzaXR5IG9mIFNjaWVuY2UgYW5kIFRlY2hub2xvZ3ksIFd1aGFuLCBDaGluYS48L2F1
dGgtYWRkcmVzcz48dGl0bGVzPjx0aXRsZT5EaWFiZXRlcyBpcyBhIHJpc2sgZmFjdG9yIGZvciB0
aGUgcHJvZ3Jlc3Npb24gYW5kIHByb2dub3NpcyBvZiBDT1ZJRC0xOTwvdGl0bGU+PHNlY29uZGFy
eS10aXRsZT5EaWFiZXRlcyBNZXRhYiBSZXMgUmV2PC9zZWNvbmRhcnktdGl0bGU+PC90aXRsZXM+
PHBlcmlvZGljYWw+PGZ1bGwtdGl0bGU+RGlhYmV0ZXMgTWV0YWIgUmVzIFJldjwvZnVsbC10aXRs
ZT48L3BlcmlvZGljYWw+PHBhZ2VzPmUzMzE5PC9wYWdlcz48ZWRpdGlvbj4yMDIwLzA0LzAyPC9l
ZGl0aW9uPjxrZXl3b3Jkcz48a2V5d29yZD5Db3ZpZC0xOTwva2V5d29yZD48a2V5d29yZD5kaWFi
ZXRlczwva2V5d29yZD48a2V5d29yZD5wcm9nbm9zaXM8L2tleXdvcmQ+PC9rZXl3b3Jkcz48ZGF0
ZXM+PHllYXI+MjAyMDwveWVhcj48cHViLWRhdGVzPjxkYXRlPk1hciAzMTwvZGF0ZT48L3B1Yi1k
YXRlcz48L2RhdGVzPjxpc2JuPjE1MjAtNzU2MCAoRWxlY3Ryb25pYykmI3hEOzE1MjAtNzU1MiAo
TGlua2luZyk8L2lzYm4+PGFjY2Vzc2lvbi1udW0+MzIyMzMwMTM8L2FjY2Vzc2lvbi1udW0+PHVy
bHM+PHJlbGF0ZWQtdXJscz48dXJsPmh0dHBzOi8vd3d3Lm5jYmkubmxtLm5paC5nb3YvcHVibWVk
LzMyMjMzMDEzPC91cmw+PC9yZWxhdGVkLXVybHM+PC91cmxzPjxjdXN0b20yPlBNQzcyMjg0MDc8
L2N1c3RvbTI+PGVsZWN0cm9uaWMtcmVzb3VyY2UtbnVtPjEwLjEwMDIvZG1yci4zMzE5PC9lbGVj
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PEVuZE5vdGU+PENpdGU+PEF1dGhvcj5HdW88L0F1dGhvcj48WWVhcj4yMDIwPC9ZZWFyPjxSZWNO
dW0+ODg8L1JlY051bT48RGlzcGxheVRleHQ+PHN0eWxlIGZhY2U9InN1cGVyc2NyaXB0Ij4xMDE8
L3N0eWxlPjwvRGlzcGxheVRleHQ+PHJlY29yZD48cmVjLW51bWJlcj44ODwvcmVjLW51bWJlcj48
Zm9yZWlnbi1rZXlzPjxrZXkgYXBwPSJFTiIgZGItaWQ9ImV3dDlzZGQ5OXB4YTl2ZXd6d2J2enY1
MnhmMjJyZXhzcDk5ZiIgdGltZXN0YW1wPSIxNjAyNjM5NDQ4Ij44ODwva2V5PjwvZm9yZWlnbi1r
ZXlzPjxyZWYtdHlwZSBuYW1lPSJKb3VybmFsIEFydGljbGUiPjE3PC9yZWYtdHlwZT48Y29udHJp
YnV0b3JzPjxhdXRob3JzPjxhdXRob3I+R3VvLCBXLjwvYXV0aG9yPjxhdXRob3I+TGksIE0uPC9h
dXRob3I+PGF1dGhvcj5Eb25nLCBZLjwvYXV0aG9yPjxhdXRob3I+WmhvdSwgSC48L2F1dGhvcj48
YXV0aG9yPlpoYW5nLCBaLjwvYXV0aG9yPjxhdXRob3I+VGlhbiwgQy48L2F1dGhvcj48YXV0aG9y
PlFpbiwgUi48L2F1dGhvcj48YXV0aG9yPldhbmcsIEguPC9hdXRob3I+PGF1dGhvcj5TaGVuLCBZ
LjwvYXV0aG9yPjxhdXRob3I+RHUsIEsuPC9hdXRob3I+PGF1dGhvcj5aaGFvLCBMLjwvYXV0aG9y
PjxhdXRob3I+RmFuLCBILjwvYXV0aG9yPjxhdXRob3I+THVvLCBTLjwvYXV0aG9yPjxhdXRob3I+
SHUsIEQuPC9hdXRob3I+PC9hdXRob3JzPjwvY29udHJpYnV0b3JzPjxhdXRoLWFkZHJlc3M+RGVw
YXJ0bWVudCBvZiBJbnRlZ3JhdGVkIFRyYWRpdGlvbmFsIENoaW5lc2UgYW5kIFdlc3Rlcm4gTWVk
aWNpbmUsIFVuaW9uIEhvc3BpdGFsLCBUb25namkgTWVkaWNhbCBDb2xsZWdlLCBIdWF6aG9uZyBV
bml2ZXJzaXR5IG9mIFNjaWVuY2UgYW5kIFRlY2hub2xvZ3ksIFd1aGFuLCBDaGluYS4mI3hEO0Rl
cGFydG1lbnQgb2YgTmV1cm9zdXJnZXJ5LCBVbmlvbiBIb3NwaXRhbCwgVG9uZ2ppIE1lZGljYWwg
Q29sbGVnZSwgSHVhemhvbmcgVW5pdmVyc2l0eSBvZiBTY2llbmNlIGFuZCBUZWNobm9sb2d5LCBX
dWhhbiwgQ2hpbmEuJiN4RDtEZXBhcnRtZW50IG9mIEluZmVjdGlvdXMgRGlzZWFzZSwgVW5pb24g
SG9zcGl0YWwsIFRvbmdqaSBNZWRpY2FsIENvbGxlZ2UsIEh1YXpob25nIFVuaXZlcnNpdHkgb2Yg
U2NpZW5jZSBhbmQgVGVjaG5vbG9neSwgV3VoYW4sIENoaW5hLiYjeEQ7SW5zdGl0dXRlIG9mIEhl
bWF0b2xvZ3ksIFVuaW9uIEhvc3BpdGFsLCBUb25namkgTWVkaWNhbCBDb2xsZWdlLCBIdWF6aG9u
ZyBVbml2ZXJzaXR5IG9mIFNjaWVuY2UgYW5kIFRlY2hub2xvZ3ksIFd1aGFuLCBDaGluYS48L2F1
dGgtYWRkcmVzcz48dGl0bGVzPjx0aXRsZT5EaWFiZXRlcyBpcyBhIHJpc2sgZmFjdG9yIGZvciB0
aGUgcHJvZ3Jlc3Npb24gYW5kIHByb2dub3NpcyBvZiBDT1ZJRC0xOTwvdGl0bGU+PHNlY29uZGFy
eS10aXRsZT5EaWFiZXRlcyBNZXRhYiBSZXMgUmV2PC9zZWNvbmRhcnktdGl0bGU+PC90aXRsZXM+
PHBlcmlvZGljYWw+PGZ1bGwtdGl0bGU+RGlhYmV0ZXMgTWV0YWIgUmVzIFJldjwvZnVsbC10aXRs
ZT48L3BlcmlvZGljYWw+PHBhZ2VzPmUzMzE5PC9wYWdlcz48ZWRpdGlvbj4yMDIwLzA0LzAyPC9l
ZGl0aW9uPjxrZXl3b3Jkcz48a2V5d29yZD5Db3ZpZC0xOTwva2V5d29yZD48a2V5d29yZD5kaWFi
ZXRlczwva2V5d29yZD48a2V5d29yZD5wcm9nbm9zaXM8L2tleXdvcmQ+PC9rZXl3b3Jkcz48ZGF0
ZXM+PHllYXI+MjAyMDwveWVhcj48cHViLWRhdGVzPjxkYXRlPk1hciAzMTwvZGF0ZT48L3B1Yi1k
YXRlcz48L2RhdGVzPjxpc2JuPjE1MjAtNzU2MCAoRWxlY3Ryb25pYykmI3hEOzE1MjAtNzU1MiAo
TGlua2luZyk8L2lzYm4+PGFjY2Vzc2lvbi1udW0+MzIyMzMwMTM8L2FjY2Vzc2lvbi1udW0+PHVy
bHM+PHJlbGF0ZWQtdXJscz48dXJsPmh0dHBzOi8vd3d3Lm5jYmkubmxtLm5paC5nb3YvcHVibWVk
LzMyMjMzMDEzPC91cmw+PC9yZWxhdGVkLXVybHM+PC91cmxzPjxjdXN0b20yPlBNQzcyMjg0MDc8
L2N1c3RvbTI+PGVsZWN0cm9uaWMtcmVzb3VyY2UtbnVtPjEwLjEwMDIvZG1yci4zMzE5PC9lbGVj
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C4E1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00F7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29F1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2F06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2921F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09BE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E99A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E6C2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BA43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CE5C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B152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B403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01BD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D02A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03D6C5" w14:textId="5448696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E24BED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6832C9" w14:textId="15544468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TnVtPjg5PC9SZWNOdW0+PERpc3BsYXlUZXh0PjxzdHlsZSBmYWNlPSJzdXBlcnNjcmlwdCI+MTAy
PC9zdHlsZT48L0Rpc3BsYXlUZXh0PjxyZWNvcmQ+PHJlYy1udW1iZXI+ODk8L3JlYy1udW1iZXI+
PGZvcmVpZ24ta2V5cz48a2V5IGFwcD0iRU4iIGRiLWlkPSJld3Q5c2RkOTlweGE5dmV3endidnp2
NTJ4ZjIycmV4c3A5OWYiIHRpbWVzdGFtcD0iMTYwMjYzOTU0MSI+ODk8L2tleT48L2ZvcmVpZ24t
a2V5cz48cmVmLXR5cGUgbmFtZT0iSm91cm5hbCBBcnRpY2xlIj4xNzwvcmVmLXR5cGU+PGNvbnRy
aWJ1dG9ycz48YXV0aG9ycz48YXV0aG9yPkNoZW4sIFQuPC9hdXRob3I+PGF1dGhvcj5XdSwgRC48
L2F1dGhvcj48YXV0aG9yPkNoZW4sIEguPC9hdXRob3I+PGF1dGhvcj5ZYW4sIFcuPC9hdXRob3I+
PGF1dGhvcj5ZYW5nLCBELjwvYXV0aG9yPjxhdXRob3I+Q2hlbiwgRy48L2F1dGhvcj48YXV0aG9y
Pk1hLCBLLjwvYXV0aG9yPjxhdXRob3I+WHUsIEQuPC9hdXRob3I+PGF1dGhvcj5ZdSwgSC48L2F1
dGhvcj48YXV0aG9yPldhbmcsIEguPC9hdXRob3I+PGF1dGhvcj5XYW5nLCBULjwvYXV0aG9yPjxh
dXRob3I+R3VvLCBXLjwvYXV0aG9yPjxhdXRob3I+Q2hlbiwgSi48L2F1dGhvcj48YXV0aG9yPkRp
bmcsIEMuPC9hdXRob3I+PGF1dGhvcj5aaGFuZywgWC48L2F1dGhvcj48YXV0aG9yPkh1YW5nLCBK
LjwvYXV0aG9yPjxhdXRob3I+SGFuLCBNLjwvYXV0aG9yPjxhdXRob3I+TGksIFMuPC9hdXRob3I+
PGF1dGhvcj5MdW8sIFguPC9hdXRob3I+PGF1dGhvcj5aaGFvLCBKLjwvYXV0aG9yPjxhdXRob3I+
TmluZywgUS48L2F1dGhvcj48L2F1dGhvcnM+PC9jb250cmlidXRvcnM+PGF1dGgtYWRkcmVzcz5E
ZXBhcnRtZW50IGFuZCBJbnN0aXR1dGUgb2YgSW5mZWN0aW91cyBEaXNlYXNlLCBUb25namkgSG9z
cGl0YWwsIFRvbmdqaSBNZWRpY2FsIENvbGxlZ2UsIEh1YXpob25nIFVuaXZlcnNpdHkgb2YgU2Np
ZW5jZSBhbmQgVGVjaG5vbG9neSwgV3VoYW4gNDMwMDMwLCBDaGluYS4mI3hEO0RlcGFydG1lbnQg
b2YgUmVzcGlyYXRvcnkgRGlzZWFzZSwgVG9uZ2ppIEhvc3BpdGFsLCBUb25namkgTWVkaWNhbCBD
b2xsZWdlLCBIdWF6aG9uZyBVbml2ZXJzaXR5IG9mIFNjaWVuY2UgYW5kIFRlY2hub2xvZ3ksIFd1
aGFuLCBDaGluYS4mI3hEO0RlcGFydG1lbnQgb2YgRW1lcmdlbmN5IE1lZGljaW5lLCBUb25namkg
SG9zcGl0YWwsIEh1YXpob25nIFVuaXZlcnNpdHkgb2YgU2NpZW5jZSBhbmQgVGVjaG5vbG9neSwg
V3VoYW4sIENoaW5hLiYjeEQ7RGVwYXJ0bWVudCBvZiBQYWVkaWF0cmljcywgVG9uZ2ppIEhvc3Bp
dGFsLCBUb25namkgTWVkaWNhbCBDb2xsZWdlLCBIdWF6aG9uZyBVbml2ZXJzaXR5IG9mIFNjaWVu
Y2UgYW5kIFRlY2hub2xvZ3ksIFd1aGFuLCBDaGluYS4mI3hEO0RlcGFydG1lbnQgYW5kIEluc3Rp
dHV0ZSBvZiBJbmZlY3Rpb3VzIERpc2Vhc2UsIFRvbmdqaSBIb3NwaXRhbCwgVG9uZ2ppIE1lZGlj
YWwgQ29sbGVnZSwgSHVhemhvbmcgVW5pdmVyc2l0eSBvZiBTY2llbmNlIGFuZCBUZWNobm9sb2d5
LCBXdWhhbiA0MzAwMzAsIENoaW5hIHFuaW5nQHZpcC5zaW5hLmNvbS48L2F1dGgtYWRkcmVzcz48
dGl0bGVzPjx0aXRsZT5DbGluaWNhbCBjaGFyYWN0ZXJpc3RpY3Mgb2YgMTEzIGRlY2Vhc2VkIHBh
dGllbnRzIHdpdGggY29yb25hdmlydXMgZGlzZWFzZSAyMDE5OiByZXRyb3NwZWN0aXZlIHN0dWR5
PC90aXRsZT48c2Vjb25kYXJ5LXRpdGxlPkJNSjwvc2Vjb25kYXJ5LXRpdGxlPjwvdGl0bGVzPjxw
ZXJpb2RpY2FsPjxmdWxsLXRpdGxlPkJNSjwvZnVsbC10aXRsZT48L3BlcmlvZGljYWw+PHBhZ2Vz
Pm0xMDkxPC9wYWdlcz48dm9sdW1lPjM2ODwvdm9sdW1lPjxlZGl0aW9uPjIwMjAvMDMvMjk8L2Vk
aXRpb24+PGtleXdvcmRzPjxrZXl3b3JkPkFkdWx0PC9rZXl3b3JkPjxrZXl3b3JkPkFnZSBGYWN0
b3JzPC9rZXl3b3JkPjxrZXl3b3JkPkFnZWQ8L2tleXdvcmQ+PGtleXdvcmQ+KkJldGFjb3JvbmF2
aXJ1cy9nZW5ldGljcy9pc29sYXRpb24gJmFtcDsgcHVyaWZpY2F0aW9uPC9rZXl3b3JkPjxrZXl3
b3JkPkJpb21hcmtlcnM8L2tleXdvcmQ+PGtleXdvcmQ+Q2FyZGlvdmFzY3VsYXIgRGlzZWFzZXMv
Y29tcGxpY2F0aW9uczwva2V5d29yZD48a2V5d29yZD5DaGluYS9lcGlkZW1pb2xvZ3k8L2tleXdv
cmQ+PGtleXdvcmQ+Q2xpbmljYWwgTGFib3JhdG9yeSBUZWNobmlxdWVzPC9rZXl3b3JkPjxrZXl3
b3JkPkNvbW9yYmlkaXR5PC9rZXl3b3JkPjxrZXl3b3JkPkNvbnNjaW91c25lc3MgRGlzb3JkZXJz
L2V0aW9sb2d5PC9rZXl3b3JkPjxrZXl3b3JkPkNvcm9uYXZpcnVzIEluZmVjdGlvbnMvY29tcGxp
Y2F0aW9ucy9kaWFnbm9zaXMvZHJ1ZyB0aGVyYXB5Lyptb3J0YWxpdHkvdGhlcmFweTwva2V5d29y
ZD48a2V5d29yZD5EeXNwbmVhL2V0aW9sb2d5PC9rZXl3b3JkPjxrZXl3b3JkPkZlbWFsZTwva2V5
d29yZD48a2V5d29yZD5IdW1hbnM8L2tleXdvcmQ+PGtleXdvcmQ+SW5mbGFtbWF0aW9uLypldGlv
bG9neTwva2V5d29yZD48a2V5d29yZD5NYWxlPC9rZXl3b3JkPjxrZXl3b3JkPk1pZGRsZSBBZ2Vk
PC9rZXl3b3JkPjxrZXl3b3JkPlBhbmRlbWljczwva2V5d29yZD48a2V5d29yZD5QbmV1bW9uaWEs
IFZpcmFsL2NvbXBsaWNhdGlvbnMvKm1vcnRhbGl0eS90aGVyYXB5PC9rZXl3b3JkPjxrZXl3b3Jk
PlJlc3BpcmF0aW9uIERpc29yZGVycy8qZXRpb2xvZ3k8L2tleXdvcmQ+PGtleXdvcmQ+UmV0cm9z
cGVjdGl2ZSBTdHVkaWVzPC9rZXl3b3JkPjxrZXl3b3JkPlJpc2sgRmFjdG9yczwva2V5d29yZD48
a2V5d29yZD5TZXggRmFjdG9yczwva2V5d29yZD48a2V5d29yZD5UaW1lIEZhY3RvcnM8L2tleXdv
cmQ+PGtleXdvcmQ+VHJlYXRtZW50IE91dGNvbWU8L2tleXdvcmQ+PC9rZXl3b3Jkcz48ZGF0ZXM+
PHllYXI+MjAyMDwveWVhcj48cHViLWRhdGVzPjxkYXRlPk1hciAyNjwvZGF0ZT48L3B1Yi1kYXRl
cz48L2RhdGVzPjxpc2JuPjE3NTYtMTgzMyAoRWxlY3Ryb25pYykmI3hEOzA5NTktODEzOCAoTGlu
a2luZyk8L2lzYm4+PGFjY2Vzc2lvbi1udW0+MzIyMTc1NTY8L2FjY2Vzc2lvbi1udW0+PHVybHM+
PHJlbGF0ZWQtdXJscz48dXJsPmh0dHBzOi8vd3d3Lm5jYmkubmxtLm5paC5nb3YvcHVibWVkLzMy
MjE3NTU2PC91cmw+PC9yZWxhdGVkLXVybHM+PC91cmxzPjxjdXN0b20yPlBNQzcxOTAwMTEgYXQg
d3d3LmljbWplLm9yZy9jb2lfZGlzY2xvc3VyZS5wZGYgYW5kIGRlY2xhcmU6IHN1cHBvcnQgZnJv
bSB0aGUgVG9uZ2ppIEhvc3BpdGFsIGZvciBQaWxvdCBTY2hlbWUgUHJvamVjdCBhbmQgdGhlIENo
aW5lc2UgTmF0aW9uYWwgVGhpcnRlZW50aCBGaXZlIFllYXJzIFByb2plY3QgaW4gU2NpZW5jZSBh
bmQgVGVjaG5vbG9neSwgTmF0aW9uYWwgQ29tbWlzc2lvbiBvZiBIZWFsdGgsIFBlb3BsZSZhcG9z
O3MgUmVwdWJsaWMgb2YgQ2hpbmEsIGZvciB0aGUgc3VibWl0dGVkIHdvcms7IG5vIGZpbmFuY2lh
bCByZWxhdGlvbnNoaXBzIHdpdGggYW55IG9yZ2FuaXNhdGlvbiB0aGF0IG1pZ2h0IGhhdmUgYW4g
aW50ZXJlc3QgaW4gdGhlIHN1Ym1pdHRlZCB3b3JrIGluIHRoZSBwcmV2aW91cyB0aHJlZSB5ZWFy
czsgbm8gb3RoZXIgcmVsYXRpb25zaGlwcyBvciBhY3Rpdml0aWVzIHRoYXQgY291bGQgYXBwZWFy
IHRvIGhhdmUgaW5mbHVlbmNlZCB0aGUgc3VibWl0dGVkIHdvcmsuPC9jdXN0b20yPjxlbGVjdHJv
bmljLXJlc291cmNlLW51bT4xMC4xMTM2L2Jtai5tMTA5MTwvZWxlY3Ryb25pYy1yZXNvdXJjZS1u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TnVtPjg5PC9SZWNOdW0+PERpc3BsYXlUZXh0PjxzdHlsZSBmYWNlPSJzdXBlcnNjcmlwdCI+MTAy
PC9zdHlsZT48L0Rpc3BsYXlUZXh0PjxyZWNvcmQ+PHJlYy1udW1iZXI+ODk8L3JlYy1udW1iZXI+
PGZvcmVpZ24ta2V5cz48a2V5IGFwcD0iRU4iIGRiLWlkPSJld3Q5c2RkOTlweGE5dmV3endidnp2
NTJ4ZjIycmV4c3A5OWYiIHRpbWVzdGFtcD0iMTYwMjYzOTU0MSI+ODk8L2tleT48L2ZvcmVpZ24t
a2V5cz48cmVmLXR5cGUgbmFtZT0iSm91cm5hbCBBcnRpY2xlIj4xNzwvcmVmLXR5cGU+PGNvbnRy
aWJ1dG9ycz48YXV0aG9ycz48YXV0aG9yPkNoZW4sIFQuPC9hdXRob3I+PGF1dGhvcj5XdSwgRC48
L2F1dGhvcj48YXV0aG9yPkNoZW4sIEguPC9hdXRob3I+PGF1dGhvcj5ZYW4sIFcuPC9hdXRob3I+
PGF1dGhvcj5ZYW5nLCBELjwvYXV0aG9yPjxhdXRob3I+Q2hlbiwgRy48L2F1dGhvcj48YXV0aG9y
Pk1hLCBLLjwvYXV0aG9yPjxhdXRob3I+WHUsIEQuPC9hdXRob3I+PGF1dGhvcj5ZdSwgSC48L2F1
dGhvcj48YXV0aG9yPldhbmcsIEguPC9hdXRob3I+PGF1dGhvcj5XYW5nLCBULjwvYXV0aG9yPjxh
dXRob3I+R3VvLCBXLjwvYXV0aG9yPjxhdXRob3I+Q2hlbiwgSi48L2F1dGhvcj48YXV0aG9yPkRp
bmcsIEMuPC9hdXRob3I+PGF1dGhvcj5aaGFuZywgWC48L2F1dGhvcj48YXV0aG9yPkh1YW5nLCBK
LjwvYXV0aG9yPjxhdXRob3I+SGFuLCBNLjwvYXV0aG9yPjxhdXRob3I+TGksIFMuPC9hdXRob3I+
PGF1dGhvcj5MdW8sIFguPC9hdXRob3I+PGF1dGhvcj5aaGFvLCBKLjwvYXV0aG9yPjxhdXRob3I+
TmluZywgUS48L2F1dGhvcj48L2F1dGhvcnM+PC9jb250cmlidXRvcnM+PGF1dGgtYWRkcmVzcz5E
ZXBhcnRtZW50IGFuZCBJbnN0aXR1dGUgb2YgSW5mZWN0aW91cyBEaXNlYXNlLCBUb25namkgSG9z
cGl0YWwsIFRvbmdqaSBNZWRpY2FsIENvbGxlZ2UsIEh1YXpob25nIFVuaXZlcnNpdHkgb2YgU2Np
ZW5jZSBhbmQgVGVjaG5vbG9neSwgV3VoYW4gNDMwMDMwLCBDaGluYS4mI3hEO0RlcGFydG1lbnQg
b2YgUmVzcGlyYXRvcnkgRGlzZWFzZSwgVG9uZ2ppIEhvc3BpdGFsLCBUb25namkgTWVkaWNhbCBD
b2xsZWdlLCBIdWF6aG9uZyBVbml2ZXJzaXR5IG9mIFNjaWVuY2UgYW5kIFRlY2hub2xvZ3ksIFd1
aGFuLCBDaGluYS4mI3hEO0RlcGFydG1lbnQgb2YgRW1lcmdlbmN5IE1lZGljaW5lLCBUb25namkg
SG9zcGl0YWwsIEh1YXpob25nIFVuaXZlcnNpdHkgb2YgU2NpZW5jZSBhbmQgVGVjaG5vbG9neSwg
V3VoYW4sIENoaW5hLiYjeEQ7RGVwYXJ0bWVudCBvZiBQYWVkaWF0cmljcywgVG9uZ2ppIEhvc3Bp
dGFsLCBUb25namkgTWVkaWNhbCBDb2xsZWdlLCBIdWF6aG9uZyBVbml2ZXJzaXR5IG9mIFNjaWVu
Y2UgYW5kIFRlY2hub2xvZ3ksIFd1aGFuLCBDaGluYS4mI3hEO0RlcGFydG1lbnQgYW5kIEluc3Rp
dHV0ZSBvZiBJbmZlY3Rpb3VzIERpc2Vhc2UsIFRvbmdqaSBIb3NwaXRhbCwgVG9uZ2ppIE1lZGlj
YWwgQ29sbGVnZSwgSHVhemhvbmcgVW5pdmVyc2l0eSBvZiBTY2llbmNlIGFuZCBUZWNobm9sb2d5
LCBXdWhhbiA0MzAwMzAsIENoaW5hIHFuaW5nQHZpcC5zaW5hLmNvbS48L2F1dGgtYWRkcmVzcz48
dGl0bGVzPjx0aXRsZT5DbGluaWNhbCBjaGFyYWN0ZXJpc3RpY3Mgb2YgMTEzIGRlY2Vhc2VkIHBh
dGllbnRzIHdpdGggY29yb25hdmlydXMgZGlzZWFzZSAyMDE5OiByZXRyb3NwZWN0aXZlIHN0dWR5
PC90aXRsZT48c2Vjb25kYXJ5LXRpdGxlPkJNSjwvc2Vjb25kYXJ5LXRpdGxlPjwvdGl0bGVzPjxw
ZXJpb2RpY2FsPjxmdWxsLXRpdGxlPkJNSjwvZnVsbC10aXRsZT48L3BlcmlvZGljYWw+PHBhZ2Vz
Pm0xMDkxPC9wYWdlcz48dm9sdW1lPjM2ODwvdm9sdW1lPjxlZGl0aW9uPjIwMjAvMDMvMjk8L2Vk
aXRpb24+PGtleXdvcmRzPjxrZXl3b3JkPkFkdWx0PC9rZXl3b3JkPjxrZXl3b3JkPkFnZSBGYWN0
b3JzPC9rZXl3b3JkPjxrZXl3b3JkPkFnZWQ8L2tleXdvcmQ+PGtleXdvcmQ+KkJldGFjb3JvbmF2
aXJ1cy9nZW5ldGljcy9pc29sYXRpb24gJmFtcDsgcHVyaWZpY2F0aW9uPC9rZXl3b3JkPjxrZXl3
b3JkPkJpb21hcmtlcnM8L2tleXdvcmQ+PGtleXdvcmQ+Q2FyZGlvdmFzY3VsYXIgRGlzZWFzZXMv
Y29tcGxpY2F0aW9uczwva2V5d29yZD48a2V5d29yZD5DaGluYS9lcGlkZW1pb2xvZ3k8L2tleXdv
cmQ+PGtleXdvcmQ+Q2xpbmljYWwgTGFib3JhdG9yeSBUZWNobmlxdWVzPC9rZXl3b3JkPjxrZXl3
b3JkPkNvbW9yYmlkaXR5PC9rZXl3b3JkPjxrZXl3b3JkPkNvbnNjaW91c25lc3MgRGlzb3JkZXJz
L2V0aW9sb2d5PC9rZXl3b3JkPjxrZXl3b3JkPkNvcm9uYXZpcnVzIEluZmVjdGlvbnMvY29tcGxp
Y2F0aW9ucy9kaWFnbm9zaXMvZHJ1ZyB0aGVyYXB5Lyptb3J0YWxpdHkvdGhlcmFweTwva2V5d29y
ZD48a2V5d29yZD5EeXNwbmVhL2V0aW9sb2d5PC9rZXl3b3JkPjxrZXl3b3JkPkZlbWFsZTwva2V5
d29yZD48a2V5d29yZD5IdW1hbnM8L2tleXdvcmQ+PGtleXdvcmQ+SW5mbGFtbWF0aW9uLypldGlv
bG9neTwva2V5d29yZD48a2V5d29yZD5NYWxlPC9rZXl3b3JkPjxrZXl3b3JkPk1pZGRsZSBBZ2Vk
PC9rZXl3b3JkPjxrZXl3b3JkPlBhbmRlbWljczwva2V5d29yZD48a2V5d29yZD5QbmV1bW9uaWEs
IFZpcmFsL2NvbXBsaWNhdGlvbnMvKm1vcnRhbGl0eS90aGVyYXB5PC9rZXl3b3JkPjxrZXl3b3Jk
PlJlc3BpcmF0aW9uIERpc29yZGVycy8qZXRpb2xvZ3k8L2tleXdvcmQ+PGtleXdvcmQ+UmV0cm9z
cGVjdGl2ZSBTdHVkaWVzPC9rZXl3b3JkPjxrZXl3b3JkPlJpc2sgRmFjdG9yczwva2V5d29yZD48
a2V5d29yZD5TZXggRmFjdG9yczwva2V5d29yZD48a2V5d29yZD5UaW1lIEZhY3RvcnM8L2tleXdv
cmQ+PGtleXdvcmQ+VHJlYXRtZW50IE91dGNvbWU8L2tleXdvcmQ+PC9rZXl3b3Jkcz48ZGF0ZXM+
PHllYXI+MjAyMDwveWVhcj48cHViLWRhdGVzPjxkYXRlPk1hciAyNjwvZGF0ZT48L3B1Yi1kYXRl
cz48L2RhdGVzPjxpc2JuPjE3NTYtMTgzMyAoRWxlY3Ryb25pYykmI3hEOzA5NTktODEzOCAoTGlu
a2luZyk8L2lzYm4+PGFjY2Vzc2lvbi1udW0+MzIyMTc1NTY8L2FjY2Vzc2lvbi1udW0+PHVybHM+
PHJlbGF0ZWQtdXJscz48dXJsPmh0dHBzOi8vd3d3Lm5jYmkubmxtLm5paC5nb3YvcHVibWVkLzMy
MjE3NTU2PC91cmw+PC9yZWxhdGVkLXVybHM+PC91cmxzPjxjdXN0b20yPlBNQzcxOTAwMTEgYXQg
d3d3LmljbWplLm9yZy9jb2lfZGlzY2xvc3VyZS5wZGYgYW5kIGRlY2xhcmU6IHN1cHBvcnQgZnJv
bSB0aGUgVG9uZ2ppIEhvc3BpdGFsIGZvciBQaWxvdCBTY2hlbWUgUHJvamVjdCBhbmQgdGhlIENo
aW5lc2UgTmF0aW9uYWwgVGhpcnRlZW50aCBGaXZlIFllYXJzIFByb2plY3QgaW4gU2NpZW5jZSBh
bmQgVGVjaG5vbG9neSwgTmF0aW9uYWwgQ29tbWlzc2lvbiBvZiBIZWFsdGgsIFBlb3BsZSZhcG9z
O3MgUmVwdWJsaWMgb2YgQ2hpbmEsIGZvciB0aGUgc3VibWl0dGVkIHdvcms7IG5vIGZpbmFuY2lh
bCByZWxhdGlvbnNoaXBzIHdpdGggYW55IG9yZ2FuaXNhdGlvbiB0aGF0IG1pZ2h0IGhhdmUgYW4g
aW50ZXJlc3QgaW4gdGhlIHN1Ym1pdHRlZCB3b3JrIGluIHRoZSBwcmV2aW91cyB0aHJlZSB5ZWFy
czsgbm8gb3RoZXIgcmVsYXRpb25zaGlwcyBvciBhY3Rpdml0aWVzIHRoYXQgY291bGQgYXBwZWFy
IHRvIGhhdmUgaW5mbHVlbmNlZCB0aGUgc3VibWl0dGVkIHdvcmsuPC9jdXN0b20yPjxlbGVjdHJv
bmljLXJlc291cmNlLW51bT4xMC4xMTM2L2Jtai5tMTA5MTwvZWxlY3Ryb25pYy1yZXNvdXJjZS1u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70F9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206A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B504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6B99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F798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9990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4DD9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9A6D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5793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C90D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1C41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1B53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4C48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992D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6F0523" w14:textId="145E183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10F37D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BA47FA" w14:textId="6FE152A8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Bhatraju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PEVuZE5vdGU+PENpdGU+PEF1dGhvcj5CaGF0cmFqdTwvQXV0aG9yPjxZZWFyPjIwMjA8L1llYXI+
PFJlY051bT45MDwvUmVjTnVtPjxEaXNwbGF5VGV4dD48c3R5bGUgZmFjZT0ic3VwZXJzY3JpcHQi
PjEwMzwvc3R5bGU+PC9EaXNwbGF5VGV4dD48cmVjb3JkPjxyZWMtbnVtYmVyPjkwPC9yZWMtbnVt
YmVyPjxmb3JlaWduLWtleXM+PGtleSBhcHA9IkVOIiBkYi1pZD0iZXd0OXNkZDk5cHhhOXZld3p3
YnZ6djUyeGYyMnJleHNwOTlmIiB0aW1lc3RhbXA9IjE2MDI2NDAxNjYiPjkwPC9rZXk+PC9mb3Jl
aWduLWtleXM+PHJlZi10eXBlIG5hbWU9IkpvdXJuYWwgQXJ0aWNsZSI+MTc8L3JlZi10eXBlPjxj
b250cmlidXRvcnM+PGF1dGhvcnM+PGF1dGhvcj5CaGF0cmFqdSwgUC4gSy48L2F1dGhvcj48YXV0
aG9yPkdoYXNzZW1pZWgsIEIuIEouPC9hdXRob3I+PGF1dGhvcj5OaWNob2xzLCBNLjwvYXV0aG9y
PjxhdXRob3I+S2ltLCBSLjwvYXV0aG9yPjxhdXRob3I+SmVyb21lLCBLLiBSLjwvYXV0aG9yPjxh
dXRob3I+TmFsbGEsIEEuIEsuPC9hdXRob3I+PGF1dGhvcj5HcmVuaW5nZXIsIEEuIEwuPC9hdXRo
b3I+PGF1dGhvcj5QaXBhdmF0aCwgUy48L2F1dGhvcj48YXV0aG9yPld1cmZlbCwgTS4gTS48L2F1
dGhvcj48YXV0aG9yPkV2YW5zLCBMLjwvYXV0aG9yPjxhdXRob3I+S3JpdGVrLCBQLiBBLjwvYXV0
aG9yPjxhdXRob3I+V2VzdCwgVC4gRS48L2F1dGhvcj48YXV0aG9yPkx1a3MsIEEuPC9hdXRob3I+
PGF1dGhvcj5HZXJiaW5vLCBBLjwvYXV0aG9yPjxhdXRob3I+RGFsZSwgQy4gUi48L2F1dGhvcj48
YXV0aG9yPkdvbGRtYW4sIEouIEQuPC9hdXRob3I+PGF1dGhvcj5PJmFwb3M7TWFob255LCBTLjwv
YXV0aG9yPjxhdXRob3I+TWlrYWNlbmljLCBDLjwvYXV0aG9yPjwvYXV0aG9ycz48L2NvbnRyaWJ1
dG9ycz48YXV0aC1hZGRyZXNzPkZyb20gdGhlIERpdmlzaW9uIG9mIFB1bG1vbmFyeSwgQ3JpdGlj
YWwgQ2FyZSBhbmQgU2xlZXAgTWVkaWNpbmUsIERlcGFydG1lbnQgb2YgTWVkaWNpbmUgKFAuSy5C
LiwgQi5KLkcuLCBNLk4uLCBSLksuLCBNLk0uVy4sIEwuRS4sIFAuQS5LLiwgVC5FLlcuLCBBLkwu
LCBDLk0uKSwgdGhlIERlcGFydG1lbnRzIG9mIExhYm9yYXRvcnkgTWVkaWNpbmUgKEsuUi5KLiwg
QS5LLk4uLCBBLkwuRy4pIGFuZCBSYWRpb2xvZ3kgKFMuUC4pLCBhbmQgdGhlIERpdmlzaW9uIG9m
IEFsbGVyZ3kgYW5kIEluZmVjdGlvdXMgRGlzZWFzZSAoSi5ELkcuKSwgVW5pdmVyc2l0eSBvZiBX
YXNoaW5ndG9uLCB0aGUgVmFjY2luZSBhbmQgSW5mZWN0aW91cyBEaXNlYXNlIERpdmlzaW9uLCBG
cmVkIEh1dGNoaW5zb24gQ2FuY2VyIFJlc2VhcmNoIENlbnRlciAoSy5SLkouLCBBLksuTi4sIEEu
TC5HLiksIHRoZSBTZWN0aW9ucyBvZiBDcml0aWNhbCBDYXJlIGFuZCBQdWxtb25hcnkgTWVkaWNp
bmUsIFZpcmdpbmlhIE1hc29uIE1lZGljYWwgQ2VudGVyIChBLkcuKSwgYW5kIHRoZSBEaXZpc2lv
bnMgb2YgUHVsbW9uYXJ5IGFuZCBDcml0aWNhbCBDYXJlIChDLlIuRC4sIFMuTy4pIGFuZCBJbmZl
Y3Rpb3VzIERpc2Vhc2UgKEouRC5HLiksIFN3ZWRpc2ggTWVkaWNhbCBDZW50ZXIgLSBhbGwgaW4g
U2VhdHRsZS48L2F1dGgtYWRkcmVzcz48dGl0bGVzPjx0aXRsZT5Db3ZpZC0xOSBpbiBDcml0aWNh
bGx5IElsbCBQYXRpZW50cyBpbiB0aGUgU2VhdHRsZSBSZWdpb24gLSBDYXNlIFNlcmllczwvdGl0
bGU+PHNlY29uZGFyeS10aXRsZT5OIEVuZ2wgSiBNZWQ8L3NlY29uZGFyeS10aXRsZT48L3RpdGxl
cz48cGVyaW9kaWNhbD48ZnVsbC10aXRsZT5OIEVuZ2wgSiBNZWQ8L2Z1bGwtdGl0bGU+PC9wZXJp
b2RpY2FsPjxwYWdlcz4yMDEyLTIwMjI8L3BhZ2VzPjx2b2x1bWU+MzgyPC92b2x1bWU+PG51bWJl
cj4yMTwvbnVtYmVyPjxlZGl0aW9uPjIwMjAvMDQvMDE8L2VkaXRpb24+PGtleXdvcmRzPjxrZXl3
b3JkPkFnZWQ8L2tleXdvcmQ+PGtleXdvcmQ+QXN0aG1hL2NvbXBsaWNhdGlvbnMvZHJ1ZyB0aGVy
YXB5PC9rZXl3b3JkPjxrZXl3b3JkPipCZXRhY29yb25hdmlydXMvaXNvbGF0aW9uICZhbXA7IHB1
cmlmaWNhdGlvbjwva2V5d29yZD48a2V5d29yZD5DbGluaWNhbCBMYWJvcmF0b3J5IFRlY2huaXF1
ZXM8L2tleXdvcmQ+PGtleXdvcmQ+Q29yb25hdmlydXMgSW5mZWN0aW9ucy9jb21wbGljYXRpb25z
L2RpYWdub3Npcy8qZXBpZGVtaW9sb2d5L21vcnRhbGl0eS8qdGhlcmFweTwva2V5d29yZD48a2V5
d29yZD5Dcml0aWNhbCBJbGxuZXNzLyplcGlkZW1pb2xvZ3kvbW9ydGFsaXR5PC9rZXl3b3JkPjxr
ZXl3b3JkPkdsdWNvY29ydGljb2lkcy9hZHZlcnNlIGVmZmVjdHMvdGhlcmFwZXV0aWMgdXNlPC9r
ZXl3b3JkPjxrZXl3b3JkPkhvc3BpdGFsaXphdGlvbjwva2V5d29yZD48a2V5d29yZD5IdW1hbnM8
L2tleXdvcmQ+PGtleXdvcmQ+SW50ZW5zaXZlIENhcmUgVW5pdHM8L2tleXdvcmQ+PGtleXdvcmQ+
TGVuZ3RoIG9mIFN0YXk8L2tleXdvcmQ+PGtleXdvcmQ+THVuZy9kaWFnbm9zdGljIGltYWdpbmcv
cGF0aG9sb2d5PC9rZXl3b3JkPjxrZXl3b3JkPk1pZGRsZSBBZ2VkPC9rZXl3b3JkPjxrZXl3b3Jk
PlBhbmRlbWljczwva2V5d29yZD48a2V5d29yZD5QbmV1bW9uaWEsIFZpcmFsL2NvbXBsaWNhdGlv
bnMvKmVwaWRlbWlvbG9neS9tb3J0YWxpdHkvKnRoZXJhcHk8L2tleXdvcmQ+PGtleXdvcmQ+UmFk
aW9ncmFwaHk8L2tleXdvcmQ+PGtleXdvcmQ+UmVzcGlyYXRpb24sIEFydGlmaWNpYWw8L2tleXdv
cmQ+PGtleXdvcmQ+UmVzcGlyYXRvcnkgSW5zdWZmaWNpZW5jeS9ldGlvbG9neTwva2V5d29yZD48
a2V5d29yZD5TaG9jay9ldGlvbG9neTwva2V5d29yZD48a2V5d29yZD5Ub21vZ3JhcGh5LCBYLVJh
eSBDb21wdXRlZDwva2V5d29yZD48a2V5d29yZD5XYXNoaW5ndG9uL2VwaWRlbWlvbG9neTwva2V5
d29yZD48L2tleXdvcmRzPjxkYXRlcz48eWVhcj4yMDIwPC95ZWFyPjxwdWItZGF0ZXM+PGRhdGU+
TWF5IDIxPC9kYXRlPjwvcHViLWRhdGVzPjwvZGF0ZXM+PGlzYm4+MTUzMy00NDA2IChFbGVjdHJv
bmljKSYjeEQ7MDAyOC00NzkzIChMaW5raW5nKTwvaXNibj48YWNjZXNzaW9uLW51bT4zMjIyNzc1
ODwvYWNjZXNzaW9uLW51bT48dXJscz48cmVsYXRlZC11cmxzPjx1cmw+aHR0cHM6Ly93d3cubmNi
aS5ubG0ubmloLmdvdi9wdWJtZWQvMzIyMjc3NTg8L3VybD48L3JlbGF0ZWQtdXJscz48L3VybHM+
PGN1c3RvbTI+UE1DNzE0MzE2NDwvY3VzdG9tMj48ZWxlY3Ryb25pYy1yZXNvdXJjZS1udW0+MTAu
MTA1Ni9ORUpNb2EyMDA0NTAwPC9lbGVjdHJvbmljLXJlc291cmNlLW51bT48L3JlY29yZD48L0Np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PEVuZE5vdGU+PENpdGU+PEF1dGhvcj5CaGF0cmFqdTwvQXV0aG9yPjxZZWFyPjIwMjA8L1llYXI+
PFJlY051bT45MDwvUmVjTnVtPjxEaXNwbGF5VGV4dD48c3R5bGUgZmFjZT0ic3VwZXJzY3JpcHQi
PjEwMzwvc3R5bGU+PC9EaXNwbGF5VGV4dD48cmVjb3JkPjxyZWMtbnVtYmVyPjkwPC9yZWMtbnVt
YmVyPjxmb3JlaWduLWtleXM+PGtleSBhcHA9IkVOIiBkYi1pZD0iZXd0OXNkZDk5cHhhOXZld3p3
YnZ6djUyeGYyMnJleHNwOTlmIiB0aW1lc3RhbXA9IjE2MDI2NDAxNjYiPjkwPC9rZXk+PC9mb3Jl
aWduLWtleXM+PHJlZi10eXBlIG5hbWU9IkpvdXJuYWwgQXJ0aWNsZSI+MTc8L3JlZi10eXBlPjxj
b250cmlidXRvcnM+PGF1dGhvcnM+PGF1dGhvcj5CaGF0cmFqdSwgUC4gSy48L2F1dGhvcj48YXV0
aG9yPkdoYXNzZW1pZWgsIEIuIEouPC9hdXRob3I+PGF1dGhvcj5OaWNob2xzLCBNLjwvYXV0aG9y
PjxhdXRob3I+S2ltLCBSLjwvYXV0aG9yPjxhdXRob3I+SmVyb21lLCBLLiBSLjwvYXV0aG9yPjxh
dXRob3I+TmFsbGEsIEEuIEsuPC9hdXRob3I+PGF1dGhvcj5HcmVuaW5nZXIsIEEuIEwuPC9hdXRo
b3I+PGF1dGhvcj5QaXBhdmF0aCwgUy48L2F1dGhvcj48YXV0aG9yPld1cmZlbCwgTS4gTS48L2F1
dGhvcj48YXV0aG9yPkV2YW5zLCBMLjwvYXV0aG9yPjxhdXRob3I+S3JpdGVrLCBQLiBBLjwvYXV0
aG9yPjxhdXRob3I+V2VzdCwgVC4gRS48L2F1dGhvcj48YXV0aG9yPkx1a3MsIEEuPC9hdXRob3I+
PGF1dGhvcj5HZXJiaW5vLCBBLjwvYXV0aG9yPjxhdXRob3I+RGFsZSwgQy4gUi48L2F1dGhvcj48
YXV0aG9yPkdvbGRtYW4sIEouIEQuPC9hdXRob3I+PGF1dGhvcj5PJmFwb3M7TWFob255LCBTLjwv
YXV0aG9yPjxhdXRob3I+TWlrYWNlbmljLCBDLjwvYXV0aG9yPjwvYXV0aG9ycz48L2NvbnRyaWJ1
dG9ycz48YXV0aC1hZGRyZXNzPkZyb20gdGhlIERpdmlzaW9uIG9mIFB1bG1vbmFyeSwgQ3JpdGlj
YWwgQ2FyZSBhbmQgU2xlZXAgTWVkaWNpbmUsIERlcGFydG1lbnQgb2YgTWVkaWNpbmUgKFAuSy5C
LiwgQi5KLkcuLCBNLk4uLCBSLksuLCBNLk0uVy4sIEwuRS4sIFAuQS5LLiwgVC5FLlcuLCBBLkwu
LCBDLk0uKSwgdGhlIERlcGFydG1lbnRzIG9mIExhYm9yYXRvcnkgTWVkaWNpbmUgKEsuUi5KLiwg
QS5LLk4uLCBBLkwuRy4pIGFuZCBSYWRpb2xvZ3kgKFMuUC4pLCBhbmQgdGhlIERpdmlzaW9uIG9m
IEFsbGVyZ3kgYW5kIEluZmVjdGlvdXMgRGlzZWFzZSAoSi5ELkcuKSwgVW5pdmVyc2l0eSBvZiBX
YXNoaW5ndG9uLCB0aGUgVmFjY2luZSBhbmQgSW5mZWN0aW91cyBEaXNlYXNlIERpdmlzaW9uLCBG
cmVkIEh1dGNoaW5zb24gQ2FuY2VyIFJlc2VhcmNoIENlbnRlciAoSy5SLkouLCBBLksuTi4sIEEu
TC5HLiksIHRoZSBTZWN0aW9ucyBvZiBDcml0aWNhbCBDYXJlIGFuZCBQdWxtb25hcnkgTWVkaWNp
bmUsIFZpcmdpbmlhIE1hc29uIE1lZGljYWwgQ2VudGVyIChBLkcuKSwgYW5kIHRoZSBEaXZpc2lv
bnMgb2YgUHVsbW9uYXJ5IGFuZCBDcml0aWNhbCBDYXJlIChDLlIuRC4sIFMuTy4pIGFuZCBJbmZl
Y3Rpb3VzIERpc2Vhc2UgKEouRC5HLiksIFN3ZWRpc2ggTWVkaWNhbCBDZW50ZXIgLSBhbGwgaW4g
U2VhdHRsZS48L2F1dGgtYWRkcmVzcz48dGl0bGVzPjx0aXRsZT5Db3ZpZC0xOSBpbiBDcml0aWNh
bGx5IElsbCBQYXRpZW50cyBpbiB0aGUgU2VhdHRsZSBSZWdpb24gLSBDYXNlIFNlcmllczwvdGl0
bGU+PHNlY29uZGFyeS10aXRsZT5OIEVuZ2wgSiBNZWQ8L3NlY29uZGFyeS10aXRsZT48L3RpdGxl
cz48cGVyaW9kaWNhbD48ZnVsbC10aXRsZT5OIEVuZ2wgSiBNZWQ8L2Z1bGwtdGl0bGU+PC9wZXJp
b2RpY2FsPjxwYWdlcz4yMDEyLTIwMjI8L3BhZ2VzPjx2b2x1bWU+MzgyPC92b2x1bWU+PG51bWJl
cj4yMTwvbnVtYmVyPjxlZGl0aW9uPjIwMjAvMDQvMDE8L2VkaXRpb24+PGtleXdvcmRzPjxrZXl3
b3JkPkFnZWQ8L2tleXdvcmQ+PGtleXdvcmQ+QXN0aG1hL2NvbXBsaWNhdGlvbnMvZHJ1ZyB0aGVy
YXB5PC9rZXl3b3JkPjxrZXl3b3JkPipCZXRhY29yb25hdmlydXMvaXNvbGF0aW9uICZhbXA7IHB1
cmlmaWNhdGlvbjwva2V5d29yZD48a2V5d29yZD5DbGluaWNhbCBMYWJvcmF0b3J5IFRlY2huaXF1
ZXM8L2tleXdvcmQ+PGtleXdvcmQ+Q29yb25hdmlydXMgSW5mZWN0aW9ucy9jb21wbGljYXRpb25z
L2RpYWdub3Npcy8qZXBpZGVtaW9sb2d5L21vcnRhbGl0eS8qdGhlcmFweTwva2V5d29yZD48a2V5
d29yZD5Dcml0aWNhbCBJbGxuZXNzLyplcGlkZW1pb2xvZ3kvbW9ydGFsaXR5PC9rZXl3b3JkPjxr
ZXl3b3JkPkdsdWNvY29ydGljb2lkcy9hZHZlcnNlIGVmZmVjdHMvdGhlcmFwZXV0aWMgdXNlPC9r
ZXl3b3JkPjxrZXl3b3JkPkhvc3BpdGFsaXphdGlvbjwva2V5d29yZD48a2V5d29yZD5IdW1hbnM8
L2tleXdvcmQ+PGtleXdvcmQ+SW50ZW5zaXZlIENhcmUgVW5pdHM8L2tleXdvcmQ+PGtleXdvcmQ+
TGVuZ3RoIG9mIFN0YXk8L2tleXdvcmQ+PGtleXdvcmQ+THVuZy9kaWFnbm9zdGljIGltYWdpbmcv
cGF0aG9sb2d5PC9rZXl3b3JkPjxrZXl3b3JkPk1pZGRsZSBBZ2VkPC9rZXl3b3JkPjxrZXl3b3Jk
PlBhbmRlbWljczwva2V5d29yZD48a2V5d29yZD5QbmV1bW9uaWEsIFZpcmFsL2NvbXBsaWNhdGlv
bnMvKmVwaWRlbWlvbG9neS9tb3J0YWxpdHkvKnRoZXJhcHk8L2tleXdvcmQ+PGtleXdvcmQ+UmFk
aW9ncmFwaHk8L2tleXdvcmQ+PGtleXdvcmQ+UmVzcGlyYXRpb24sIEFydGlmaWNpYWw8L2tleXdv
cmQ+PGtleXdvcmQ+UmVzcGlyYXRvcnkgSW5zdWZmaWNpZW5jeS9ldGlvbG9neTwva2V5d29yZD48
a2V5d29yZD5TaG9jay9ldGlvbG9neTwva2V5d29yZD48a2V5d29yZD5Ub21vZ3JhcGh5LCBYLVJh
eSBDb21wdXRlZDwva2V5d29yZD48a2V5d29yZD5XYXNoaW5ndG9uL2VwaWRlbWlvbG9neTwva2V5
d29yZD48L2tleXdvcmRzPjxkYXRlcz48eWVhcj4yMDIwPC95ZWFyPjxwdWItZGF0ZXM+PGRhdGU+
TWF5IDIxPC9kYXRlPjwvcHViLWRhdGVzPjwvZGF0ZXM+PGlzYm4+MTUzMy00NDA2IChFbGVjdHJv
bmljKSYjeEQ7MDAyOC00NzkzIChMaW5raW5nKTwvaXNibj48YWNjZXNzaW9uLW51bT4zMjIyNzc1
ODwvYWNjZXNzaW9uLW51bT48dXJscz48cmVsYXRlZC11cmxzPjx1cmw+aHR0cHM6Ly93d3cubmNi
aS5ubG0ubmloLmdvdi9wdWJtZWQvMzIyMjc3NTg8L3VybD48L3JlbGF0ZWQtdXJscz48L3VybHM+
PGN1c3RvbTI+UE1DNzE0MzE2NDwvY3VzdG9tMj48ZWxlY3Ryb25pYy1yZXNvdXJjZS1udW0+MTAu
MTA1Ni9ORUpNb2EyMDA0NTAwPC9lbGVjdHJvbmljLXJlc291cmNlLW51bT48L3JlY29yZD48L0Np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6809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33F4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USA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24DE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7B6B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E416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411E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3EA5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63C1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FA18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78CB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3498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D0BF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495E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4.2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C96B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1ABE9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shortness of breath; headache</w:t>
            </w:r>
          </w:p>
        </w:tc>
      </w:tr>
      <w:tr w:rsidR="000E4295" w:rsidRPr="008D2EFC" w14:paraId="7FE32C3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DD4243" w14:textId="2E115B00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TnVtPjkxPC9SZWNOdW0+PERpc3BsYXlUZXh0PjxzdHlsZSBmYWNlPSJzdXBlcnNjcmlwdCI+MTA0
PC9zdHlsZT48L0Rpc3BsYXlUZXh0PjxyZWNvcmQ+PHJlYy1udW1iZXI+OTE8L3JlYy1udW1iZXI+
PGZvcmVpZ24ta2V5cz48a2V5IGFwcD0iRU4iIGRiLWlkPSJld3Q5c2RkOTlweGE5dmV3endidnp2
NTJ4ZjIycmV4c3A5OWYiIHRpbWVzdGFtcD0iMTYwMjY0MDIxMCI+OTE8L2tleT48L2ZvcmVpZ24t
a2V5cz48cmVmLXR5cGUgbmFtZT0iSm91cm5hbCBBcnRpY2xlIj4xNzwvcmVmLXR5cGU+PGNvbnRy
aWJ1dG9ycz48YXV0aG9ycz48YXV0aG9yPkNoZW4sIEcuPC9hdXRob3I+PGF1dGhvcj5XdSwgRC48
L2F1dGhvcj48YXV0aG9yPkd1bywgVy48L2F1dGhvcj48YXV0aG9yPkNhbywgWS48L2F1dGhvcj48
YXV0aG9yPkh1YW5nLCBELjwvYXV0aG9yPjxhdXRob3I+V2FuZywgSC48L2F1dGhvcj48YXV0aG9y
PldhbmcsIFQuPC9hdXRob3I+PGF1dGhvcj5aaGFuZywgWC48L2F1dGhvcj48YXV0aG9yPkNoZW4s
IEguPC9hdXRob3I+PGF1dGhvcj5ZdSwgSC48L2F1dGhvcj48YXV0aG9yPlpoYW5nLCBYLjwvYXV0
aG9yPjxhdXRob3I+WmhhbmcsIE0uPC9hdXRob3I+PGF1dGhvcj5XdSwgUy48L2F1dGhvcj48YXV0
aG9yPlNvbmcsIEouPC9hdXRob3I+PGF1dGhvcj5DaGVuLCBULjwvYXV0aG9yPjxhdXRob3I+SGFu
LCBNLjwvYXV0aG9yPjxhdXRob3I+TGksIFMuPC9hdXRob3I+PGF1dGhvcj5MdW8sIFguPC9hdXRo
b3I+PGF1dGhvcj5aaGFvLCBKLjwvYXV0aG9yPjxhdXRob3I+TmluZywgUS48L2F1dGhvcj48L2F1
dGhvcnM+PC9jb250cmlidXRvcnM+PGF1dGgtYWRkcmVzcz5EZXBhcnRtZW50IGFuZCBJbnN0aXR1
dGUgb2YgSW5mZWN0aW91cyBEaXNlYXNlLiYjeEQ7RGVwYXJ0bWVudCBvZiBSZXNwaXJhdG9yeSBE
aXNlYXNlLiYjeEQ7RGVwYXJ0bWVudCBvZiBMYWJvcmF0b3J5IE1lZGljaW5lLiYjeEQ7RGVwYXJ0
bWVudCBvZiBFbWVyZ2VuY3kgTWVkaWNpbmUsIGFuZC4mI3hEO0RlcGFydG1lbnQgb2YgUGVkaWF0
cmljcywgVG9uZ2ppIEhvc3BpdGFsLCBUb25namkgTWVkaWNhbCBDb2xsZWdlLCBIdWF6aG9uZyBV
bml2ZXJzaXR5IG9mIFNjaWVuY2UgYW5kIFRlY2hub2xvZ3ksIFd1aGFuLCBDaGluYS48L2F1dGgt
YWRkcmVzcz48dGl0bGVzPjx0aXRsZT5DbGluaWNhbCBhbmQgaW1tdW5vbG9naWNhbCBmZWF0dXJl
cyBvZiBzZXZlcmUgYW5kIG1vZGVyYXRlIGNvcm9uYXZpcnVzIGRpc2Vhc2UgMjAxOTwvdGl0bGU+
PHNlY29uZGFyeS10aXRsZT5KIENsaW4gSW52ZXN0PC9zZWNvbmRhcnktdGl0bGU+PC90aXRsZXM+
PHBlcmlvZGljYWw+PGZ1bGwtdGl0bGU+SiBDbGluIEludmVzdDwvZnVsbC10aXRsZT48L3Blcmlv
ZGljYWw+PHBhZ2VzPjI2MjAtMjYyOTwvcGFnZXM+PHZvbHVtZT4xMzA8L3ZvbHVtZT48bnVtYmVy
PjU8L251bWJlcj48ZWRpdGlvbj4yMDIwLzAzLzI5PC9lZGl0aW9uPjxrZXl3b3Jkcz48a2V5d29y
ZD5BZHVsdDwva2V5d29yZD48a2V5d29yZD5BZ2VkPC9rZXl3b3JkPjxrZXl3b3JkPkNlbGwgQ291
bnQ8L2tleXdvcmQ+PGtleXdvcmQ+Q2hpbmE8L2tleXdvcmQ+PGtleXdvcmQ+Q29yb25hdmlydXMg
SW5mZWN0aW9ucy9ibG9vZC9kaWFnbm9zdGljIGltYWdpbmcvKmltbXVub2xvZ3kvKnBhdGhvbG9n
eTwva2V5d29yZD48a2V5d29yZD5DeXRva2luZXMvKmJsb29kLyppbW11bm9sb2d5PC9rZXl3b3Jk
PjxrZXl3b3JkPkZlbWFsZTwva2V5d29yZD48a2V5d29yZD5HZW5lIEV4cHJlc3Npb24gUHJvZmls
aW5nPC9rZXl3b3JkPjxrZXl3b3JkPkdlbmUgRXhwcmVzc2lvbiBSZWd1bGF0aW9uL2ltbXVub2xv
Z3k8L2tleXdvcmQ+PGtleXdvcmQ+SHVtYW5zPC9rZXl3b3JkPjxrZXl3b3JkPk1hbGU8L2tleXdv
cmQ+PGtleXdvcmQ+TWlkZGxlIEFnZWQ8L2tleXdvcmQ+PGtleXdvcmQ+UGFuZGVtaWNzPC9rZXl3
b3JkPjxrZXl3b3JkPlBuZXVtb25pYSwgVmlyYWwvYmxvb2QvZGlhZ25vc3RpYyBpbWFnaW5nLypp
bW11bm9sb2d5LypwYXRob2xvZ3k8L2tleXdvcmQ+PGtleXdvcmQ+UmV0cm9zcGVjdGl2ZSBTdHVk
aWVzPC9rZXl3b3JkPjxrZXl3b3JkPlNldmVyaXR5IG9mIElsbG5lc3MgSW5kZXg8L2tleXdvcmQ+
PGtleXdvcmQ+VC1MeW1waG9jeXRlcy8qaW1tdW5vbG9neTwva2V5d29yZD48a2V5d29yZD4qY292
aWQtMTk8L2tleXdvcmQ+PGtleXdvcmQ+KkN5dG9raW5lczwva2V5d29yZD48a2V5d29yZD4qSW1t
dW5vbG9neTwva2V5d29yZD48a2V5d29yZD4qSW5mZWN0aW91cyBkaXNlYXNlPC9rZXl3b3JkPjxr
ZXl3b3JkPipSZXNwaXJhdGlvbjwva2V5d29yZD48a2V5d29yZD4qVCBjZWxsczwva2V5d29yZD48
L2tleXdvcmRzPjxkYXRlcz48eWVhcj4yMDIwPC95ZWFyPjxwdWItZGF0ZXM+PGRhdGU+TWF5IDE8
L2RhdGU+PC9wdWItZGF0ZXM+PC9kYXRlcz48aXNibj4xNTU4LTgyMzggKEVsZWN0cm9uaWMpJiN4
RDswMDIxLTk3MzggKExpbmtpbmcpPC9pc2JuPjxhY2Nlc3Npb24tbnVtPjMyMjE3ODM1PC9hY2Nl
c3Npb24tbnVtPjx1cmxzPjxyZWxhdGVkLXVybHM+PHVybD5odHRwczovL3d3dy5uY2JpLm5sbS5u
aWguZ292L3B1Ym1lZC8zMjIxNzgzNTwvdXJsPjwvcmVsYXRlZC11cmxzPjwvdXJscz48Y3VzdG9t
Mj5QTUM3MTkwOTkwPC9jdXN0b20yPjxlbGVjdHJvbmljLXJlc291cmNlLW51bT4xMC4xMTcyL0pD
STEzNzI0NDwvZWxlY3Ryb25pYy1yZXNvdXJjZS1udW0+PC9yZWNvcmQ+PC9DaXRlPjwvRW5kTm90
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TnVtPjkxPC9SZWNOdW0+PERpc3BsYXlUZXh0PjxzdHlsZSBmYWNlPSJzdXBlcnNjcmlwdCI+MTA0
PC9zdHlsZT48L0Rpc3BsYXlUZXh0PjxyZWNvcmQ+PHJlYy1udW1iZXI+OTE8L3JlYy1udW1iZXI+
PGZvcmVpZ24ta2V5cz48a2V5IGFwcD0iRU4iIGRiLWlkPSJld3Q5c2RkOTlweGE5dmV3endidnp2
NTJ4ZjIycmV4c3A5OWYiIHRpbWVzdGFtcD0iMTYwMjY0MDIxMCI+OTE8L2tleT48L2ZvcmVpZ24t
a2V5cz48cmVmLXR5cGUgbmFtZT0iSm91cm5hbCBBcnRpY2xlIj4xNzwvcmVmLXR5cGU+PGNvbnRy
aWJ1dG9ycz48YXV0aG9ycz48YXV0aG9yPkNoZW4sIEcuPC9hdXRob3I+PGF1dGhvcj5XdSwgRC48
L2F1dGhvcj48YXV0aG9yPkd1bywgVy48L2F1dGhvcj48YXV0aG9yPkNhbywgWS48L2F1dGhvcj48
YXV0aG9yPkh1YW5nLCBELjwvYXV0aG9yPjxhdXRob3I+V2FuZywgSC48L2F1dGhvcj48YXV0aG9y
PldhbmcsIFQuPC9hdXRob3I+PGF1dGhvcj5aaGFuZywgWC48L2F1dGhvcj48YXV0aG9yPkNoZW4s
IEguPC9hdXRob3I+PGF1dGhvcj5ZdSwgSC48L2F1dGhvcj48YXV0aG9yPlpoYW5nLCBYLjwvYXV0
aG9yPjxhdXRob3I+WmhhbmcsIE0uPC9hdXRob3I+PGF1dGhvcj5XdSwgUy48L2F1dGhvcj48YXV0
aG9yPlNvbmcsIEouPC9hdXRob3I+PGF1dGhvcj5DaGVuLCBULjwvYXV0aG9yPjxhdXRob3I+SGFu
LCBNLjwvYXV0aG9yPjxhdXRob3I+TGksIFMuPC9hdXRob3I+PGF1dGhvcj5MdW8sIFguPC9hdXRo
b3I+PGF1dGhvcj5aaGFvLCBKLjwvYXV0aG9yPjxhdXRob3I+TmluZywgUS48L2F1dGhvcj48L2F1
dGhvcnM+PC9jb250cmlidXRvcnM+PGF1dGgtYWRkcmVzcz5EZXBhcnRtZW50IGFuZCBJbnN0aXR1
dGUgb2YgSW5mZWN0aW91cyBEaXNlYXNlLiYjeEQ7RGVwYXJ0bWVudCBvZiBSZXNwaXJhdG9yeSBE
aXNlYXNlLiYjeEQ7RGVwYXJ0bWVudCBvZiBMYWJvcmF0b3J5IE1lZGljaW5lLiYjeEQ7RGVwYXJ0
bWVudCBvZiBFbWVyZ2VuY3kgTWVkaWNpbmUsIGFuZC4mI3hEO0RlcGFydG1lbnQgb2YgUGVkaWF0
cmljcywgVG9uZ2ppIEhvc3BpdGFsLCBUb25namkgTWVkaWNhbCBDb2xsZWdlLCBIdWF6aG9uZyBV
bml2ZXJzaXR5IG9mIFNjaWVuY2UgYW5kIFRlY2hub2xvZ3ksIFd1aGFuLCBDaGluYS48L2F1dGgt
YWRkcmVzcz48dGl0bGVzPjx0aXRsZT5DbGluaWNhbCBhbmQgaW1tdW5vbG9naWNhbCBmZWF0dXJl
cyBvZiBzZXZlcmUgYW5kIG1vZGVyYXRlIGNvcm9uYXZpcnVzIGRpc2Vhc2UgMjAxOTwvdGl0bGU+
PHNlY29uZGFyeS10aXRsZT5KIENsaW4gSW52ZXN0PC9zZWNvbmRhcnktdGl0bGU+PC90aXRsZXM+
PHBlcmlvZGljYWw+PGZ1bGwtdGl0bGU+SiBDbGluIEludmVzdDwvZnVsbC10aXRsZT48L3Blcmlv
ZGljYWw+PHBhZ2VzPjI2MjAtMjYyOTwvcGFnZXM+PHZvbHVtZT4xMzA8L3ZvbHVtZT48bnVtYmVy
PjU8L251bWJlcj48ZWRpdGlvbj4yMDIwLzAzLzI5PC9lZGl0aW9uPjxrZXl3b3Jkcz48a2V5d29y
ZD5BZHVsdDwva2V5d29yZD48a2V5d29yZD5BZ2VkPC9rZXl3b3JkPjxrZXl3b3JkPkNlbGwgQ291
bnQ8L2tleXdvcmQ+PGtleXdvcmQ+Q2hpbmE8L2tleXdvcmQ+PGtleXdvcmQ+Q29yb25hdmlydXMg
SW5mZWN0aW9ucy9ibG9vZC9kaWFnbm9zdGljIGltYWdpbmcvKmltbXVub2xvZ3kvKnBhdGhvbG9n
eTwva2V5d29yZD48a2V5d29yZD5DeXRva2luZXMvKmJsb29kLyppbW11bm9sb2d5PC9rZXl3b3Jk
PjxrZXl3b3JkPkZlbWFsZTwva2V5d29yZD48a2V5d29yZD5HZW5lIEV4cHJlc3Npb24gUHJvZmls
aW5nPC9rZXl3b3JkPjxrZXl3b3JkPkdlbmUgRXhwcmVzc2lvbiBSZWd1bGF0aW9uL2ltbXVub2xv
Z3k8L2tleXdvcmQ+PGtleXdvcmQ+SHVtYW5zPC9rZXl3b3JkPjxrZXl3b3JkPk1hbGU8L2tleXdv
cmQ+PGtleXdvcmQ+TWlkZGxlIEFnZWQ8L2tleXdvcmQ+PGtleXdvcmQ+UGFuZGVtaWNzPC9rZXl3
b3JkPjxrZXl3b3JkPlBuZXVtb25pYSwgVmlyYWwvYmxvb2QvZGlhZ25vc3RpYyBpbWFnaW5nLypp
bW11bm9sb2d5LypwYXRob2xvZ3k8L2tleXdvcmQ+PGtleXdvcmQ+UmV0cm9zcGVjdGl2ZSBTdHVk
aWVzPC9rZXl3b3JkPjxrZXl3b3JkPlNldmVyaXR5IG9mIElsbG5lc3MgSW5kZXg8L2tleXdvcmQ+
PGtleXdvcmQ+VC1MeW1waG9jeXRlcy8qaW1tdW5vbG9neTwva2V5d29yZD48a2V5d29yZD4qY292
aWQtMTk8L2tleXdvcmQ+PGtleXdvcmQ+KkN5dG9raW5lczwva2V5d29yZD48a2V5d29yZD4qSW1t
dW5vbG9neTwva2V5d29yZD48a2V5d29yZD4qSW5mZWN0aW91cyBkaXNlYXNlPC9rZXl3b3JkPjxr
ZXl3b3JkPipSZXNwaXJhdGlvbjwva2V5d29yZD48a2V5d29yZD4qVCBjZWxsczwva2V5d29yZD48
L2tleXdvcmRzPjxkYXRlcz48eWVhcj4yMDIwPC95ZWFyPjxwdWItZGF0ZXM+PGRhdGU+TWF5IDE8
L2RhdGU+PC9wdWItZGF0ZXM+PC9kYXRlcz48aXNibj4xNTU4LTgyMzggKEVsZWN0cm9uaWMpJiN4
RDswMDIxLTk3MzggKExpbmtpbmcpPC9pc2JuPjxhY2Nlc3Npb24tbnVtPjMyMjE3ODM1PC9hY2Nl
c3Npb24tbnVtPjx1cmxzPjxyZWxhdGVkLXVybHM+PHVybD5odHRwczovL3d3dy5uY2JpLm5sbS5u
aWguZ292L3B1Ym1lZC8zMjIxNzgzNTwvdXJsPjwvcmVsYXRlZC11cmxzPjwvdXJscz48Y3VzdG9t
Mj5QTUM3MTkwOTkwPC9jdXN0b20yPjxlbGVjdHJvbmljLXJlc291cmNlLW51bT4xMC4xMTcyL0pD
STEzNzI0NDwvZWxlY3Ryb25pYy1yZXNvdXJjZS1udW0+PC9yZWNvcmQ+PC9DaXRlPjwvRW5kTm90
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43EF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447E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BB17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8E91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2019/12/15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62B3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7E8A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869E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52.4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703F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19.1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3A5E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81.0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5467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2477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0CE3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7CB0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8CD0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363D87" w14:textId="00B3465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99FD6F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23774B" w14:textId="47BB50C3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Tang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PEVuZE5vdGU+PENpdGU+PEF1dGhvcj5UYW5nPC9BdXRob3I+PFllYXI+MjAyMDwvWWVhcj48UmVj
TnVtPjkyPC9SZWNOdW0+PERpc3BsYXlUZXh0PjxzdHlsZSBmYWNlPSJzdXBlcnNjcmlwdCI+MTA1
PC9zdHlsZT48L0Rpc3BsYXlUZXh0PjxyZWNvcmQ+PHJlYy1udW1iZXI+OTI8L3JlYy1udW1iZXI+
PGZvcmVpZ24ta2V5cz48a2V5IGFwcD0iRU4iIGRiLWlkPSJld3Q5c2RkOTlweGE5dmV3endidnp2
NTJ4ZjIycmV4c3A5OWYiIHRpbWVzdGFtcD0iMTYwMjY0MDI3MCI+OTI8L2tleT48L2ZvcmVpZ24t
a2V5cz48cmVmLXR5cGUgbmFtZT0iSm91cm5hbCBBcnRpY2xlIj4xNzwvcmVmLXR5cGU+PGNvbnRy
aWJ1dG9ycz48YXV0aG9ycz48YXV0aG9yPlRhbmcsIFguPC9hdXRob3I+PGF1dGhvcj5EdSwgUi4g
SC48L2F1dGhvcj48YXV0aG9yPldhbmcsIFIuPC9hdXRob3I+PGF1dGhvcj5DYW8sIFQuIFouPC9h
dXRob3I+PGF1dGhvcj5HdWFuLCBMLiBMLjwvYXV0aG9yPjxhdXRob3I+WWFuZywgQy4gUS48L2F1
dGhvcj48YXV0aG9yPlpodSwgUS48L2F1dGhvcj48YXV0aG9yPkh1LCBNLjwvYXV0aG9yPjxhdXRo
b3I+TGksIFguIFkuPC9hdXRob3I+PGF1dGhvcj5MaSwgWS48L2F1dGhvcj48YXV0aG9yPkxpYW5n
LCBMLiBSLjwvYXV0aG9yPjxhdXRob3I+VG9uZywgWi4gSC48L2F1dGhvcj48YXV0aG9yPlN1biwg
Qi48L2F1dGhvcj48YXV0aG9yPlBlbmcsIFAuPC9hdXRob3I+PGF1dGhvcj5TaGksIEguIFouPC9h
dXRob3I+PC9hdXRob3JzPjwvY29udHJpYnV0b3JzPjxhdXRoLWFkZHJlc3M+RGVwYXJ0bWVudCBv
ZiBSZXNwaXJhdG9yeSBhbmQgQ3JpdGljYWwgQ2FyZSBNZWRpY2luZSwgQmVpamluZyBDaGFvLVlh
bmcgSG9zcGl0YWwsIENhcGl0YWwgTWVkaWNhbCBVbml2ZXJzaXR5LCBCZWlqaW5nIEluc3RpdHV0
ZSBvZiBSZXNwaXJhdG9yeSBNZWRpY2luZSwgQmVpamluZyBFbmdpbmVlcmluZyBSZXNlYXJjaCBD
ZW50ZXIgZm9yIERpYWdub3NpcyBhbmQgVHJlYXRtZW50IG9mIFJlc3BpcmF0b3J5IGFuZCBDcml0
aWNhbCBDYXJlIE1lZGljaW5lIChCZWlqaW5nIENoYW8tWWFuZyBIb3NwaXRhbCksIEJlaWppbmcg
S2V5IExhYm9yYXRvcnkgb2YgUmVzcGlyYXRvcnkgYW5kIFB1bG1vbmFyeSBDaXJjdWxhdGlvbiBE
aXNvcmRlcnMsIEJlaWppbmcsIENoaW5hLiYjeEQ7RGVwYXJ0bWVudCBvZiBSZXNwaXJhdG9yeSBh
bmQgQ3JpdGljYWwgQ2FyZSBNZWRpY2luZSwgV3VoYW4gUHVsbW9uYXJ5IEhvc3BpdGFsLCBXdWhh
biwgQ2hpbmEuJiN4RDtEZXBhcnRtZW50IG9mIFJlc3BpcmF0b3J5IGFuZCBDcml0aWNhbCBDYXJl
IE1lZGljaW5lLCBCZWlqaW5nIENoYW8tWWFuZyBIb3NwaXRhbCwgQ2FwaXRhbCBNZWRpY2FsIFVu
aXZlcnNpdHksIEJlaWppbmcgSW5zdGl0dXRlIG9mIFJlc3BpcmF0b3J5IE1lZGljaW5lLCBCZWlq
aW5nIEVuZ2luZWVyaW5nIFJlc2VhcmNoIENlbnRlciBmb3IgRGlhZ25vc2lzIGFuZCBUcmVhdG1l
bnQgb2YgUmVzcGlyYXRvcnkgYW5kIENyaXRpY2FsIENhcmUgTWVkaWNpbmUgKEJlaWppbmcgQ2hh
by1ZYW5nIEhvc3BpdGFsKSwgQmVpamluZyBLZXkgTGFib3JhdG9yeSBvZiBSZXNwaXJhdG9yeSBh
bmQgUHVsbW9uYXJ5IENpcmN1bGF0aW9uIERpc29yZGVycywgQmVpamluZywgQ2hpbmEuIEVsZWN0
cm9uaWMgYWRkcmVzczogcmljdXN1bmJpbmdAMTI2LmNvbS48L2F1dGgtYWRkcmVzcz48dGl0bGVz
Pjx0aXRsZT5Db21wYXJpc29uIG9mIEhvc3BpdGFsaXplZCBQYXRpZW50cyBXaXRoIEFSRFMgQ2F1
c2VkIGJ5IENPVklELTE5IGFuZCBIMU4xPC90aXRsZT48c2Vjb25kYXJ5LXRpdGxlPkNoZXN0PC9z
ZWNvbmRhcnktdGl0bGU+PC90aXRsZXM+PHBlcmlvZGljYWw+PGZ1bGwtdGl0bGU+Q2hlc3Q8L2Z1
bGwtdGl0bGU+PC9wZXJpb2RpY2FsPjxwYWdlcz4xOTUtMjA1PC9wYWdlcz48dm9sdW1lPjE1ODwv
dm9sdW1lPjxudW1iZXI+MTwvbnVtYmVyPjxlZGl0aW9uPjIwMjAvMDQvMDE8L2VkaXRpb24+PGtl
eXdvcmRzPjxrZXl3b3JkPkFnZSBGYWN0b3JzPC9rZXl3b3JkPjxrZXl3b3JkPkFudGl2aXJhbCBB
Z2VudHMvdGhlcmFwZXV0aWMgdXNlPC9rZXl3b3JkPjxrZXl3b3JkPkJldGFjb3JvbmF2aXJ1cy8q
aXNvbGF0aW9uICZhbXA7IHB1cmlmaWNhdGlvbjwva2V5d29yZD48a2V5d29yZD5DYXNlLUNvbnRy
b2wgU3R1ZGllczwva2V5d29yZD48a2V5d29yZD5DaGluYS9lcGlkZW1pb2xvZ3k8L2tleXdvcmQ+
PGtleXdvcmQ+KkNvcm9uYXZpcnVzIEluZmVjdGlvbnMvZGlhZ25vc2lzL21vcnRhbGl0eS9waHlz
aW9wYXRob2xvZ3k8L2tleXdvcmQ+PGtleXdvcmQ+RGlhZ25vc2lzLCBEaWZmZXJlbnRpYWw8L2tl
eXdvcmQ+PGtleXdvcmQ+RmVtYWxlPC9rZXl3b3JkPjxrZXl3b3JkPipIb3NwaXRhbCBNb3J0YWxp
dHk8L2tleXdvcmQ+PGtleXdvcmQ+SHVtYW5zPC9rZXl3b3JkPjxrZXl3b3JkPkluZmx1ZW56YSBB
IFZpcnVzLCBIMU4xIFN1YnR5cGUvKmlzb2xhdGlvbiAmYW1wOyBwdXJpZmljYXRpb248L2tleXdv
cmQ+PGtleXdvcmQ+KkluZmx1ZW56YSwgSHVtYW4vZGlhZ25vc2lzL21vcnRhbGl0eS9waHlzaW9w
YXRob2xvZ3k8L2tleXdvcmQ+PGtleXdvcmQ+TWFsZTwva2V5d29yZD48a2V5d29yZD5NaWRkbGUg
QWdlZDwva2V5d29yZD48a2V5d29yZD5PcmdhbiBEeXNmdW5jdGlvbiBTY29yZXM8L2tleXdvcmQ+
PGtleXdvcmQ+KlBhbmRlbWljczwva2V5d29yZD48a2V5d29yZD4qUG5ldW1vbmlhLCBWaXJhbC9k
aWFnbm9zaXMvbW9ydGFsaXR5L3BoeXNpb3BhdGhvbG9neTwva2V5d29yZD48a2V5d29yZD5Qcm9n
bm9zaXM8L2tleXdvcmQ+PGtleXdvcmQ+U2V2ZXJpdHkgb2YgSWxsbmVzcyBJbmRleDwva2V5d29y
ZD48a2V5d29yZD5TZXggRmFjdG9yczwva2V5d29yZD48a2V5d29yZD4qU3ltcHRvbSBBc3Nlc3Nt
ZW50L21ldGhvZHMvc3RhdGlzdGljcyAmYW1wOyBudW1lcmljYWwgZGF0YTwva2V5d29yZD48a2V5
d29yZD4qYXJkczwva2V5d29yZD48a2V5d29yZD4qY292aWQtMTk8L2tleXdvcmQ+PGtleXdvcmQ+
KmgxbjE8L2tleXdvcmQ+PGtleXdvcmQ+KmluZmx1ZW56YSBBPC9rZXl3b3JkPjxrZXl3b3JkPipt
b3J0YWxpdHk8L2tleXdvcmQ+PC9rZXl3b3Jkcz48ZGF0ZXM+PHllYXI+MjAyMDwveWVhcj48cHVi
LWRhdGVzPjxkYXRlPkp1bDwvZGF0ZT48L3B1Yi1kYXRlcz48L2RhdGVzPjxpc2JuPjE5MzEtMzU0
MyAoRWxlY3Ryb25pYykmI3hEOzAwMTItMzY5MiAoTGlua2luZyk8L2lzYm4+PGFjY2Vzc2lvbi1u
dW0+MzIyMjQwNzQ8L2FjY2Vzc2lvbi1udW0+PHVybHM+PHJlbGF0ZWQtdXJscz48dXJsPmh0dHBz
Oi8vd3d3Lm5jYmkubmxtLm5paC5nb3YvcHVibWVkLzMyMjI0MDc0PC91cmw+PC9yZWxhdGVkLXVy
bHM+PC91cmxzPjxjdXN0b20yPlBNQzcxNTEzNDM8L2N1c3RvbTI+PGVsZWN0cm9uaWMtcmVzb3Vy
Y2UtbnVtPjEwLjEwMTYvai5jaGVzdC4yMDIwLjAzLjAzMjwvZWxlY3Ryb25pYy1yZXNvdXJjZS1u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PEVuZE5vdGU+PENpdGU+PEF1dGhvcj5UYW5nPC9BdXRob3I+PFllYXI+MjAyMDwvWWVhcj48UmVj
TnVtPjkyPC9SZWNOdW0+PERpc3BsYXlUZXh0PjxzdHlsZSBmYWNlPSJzdXBlcnNjcmlwdCI+MTA1
PC9zdHlsZT48L0Rpc3BsYXlUZXh0PjxyZWNvcmQ+PHJlYy1udW1iZXI+OTI8L3JlYy1udW1iZXI+
PGZvcmVpZ24ta2V5cz48a2V5IGFwcD0iRU4iIGRiLWlkPSJld3Q5c2RkOTlweGE5dmV3endidnp2
NTJ4ZjIycmV4c3A5OWYiIHRpbWVzdGFtcD0iMTYwMjY0MDI3MCI+OTI8L2tleT48L2ZvcmVpZ24t
a2V5cz48cmVmLXR5cGUgbmFtZT0iSm91cm5hbCBBcnRpY2xlIj4xNzwvcmVmLXR5cGU+PGNvbnRy
aWJ1dG9ycz48YXV0aG9ycz48YXV0aG9yPlRhbmcsIFguPC9hdXRob3I+PGF1dGhvcj5EdSwgUi4g
SC48L2F1dGhvcj48YXV0aG9yPldhbmcsIFIuPC9hdXRob3I+PGF1dGhvcj5DYW8sIFQuIFouPC9h
dXRob3I+PGF1dGhvcj5HdWFuLCBMLiBMLjwvYXV0aG9yPjxhdXRob3I+WWFuZywgQy4gUS48L2F1
dGhvcj48YXV0aG9yPlpodSwgUS48L2F1dGhvcj48YXV0aG9yPkh1LCBNLjwvYXV0aG9yPjxhdXRo
b3I+TGksIFguIFkuPC9hdXRob3I+PGF1dGhvcj5MaSwgWS48L2F1dGhvcj48YXV0aG9yPkxpYW5n
LCBMLiBSLjwvYXV0aG9yPjxhdXRob3I+VG9uZywgWi4gSC48L2F1dGhvcj48YXV0aG9yPlN1biwg
Qi48L2F1dGhvcj48YXV0aG9yPlBlbmcsIFAuPC9hdXRob3I+PGF1dGhvcj5TaGksIEguIFouPC9h
dXRob3I+PC9hdXRob3JzPjwvY29udHJpYnV0b3JzPjxhdXRoLWFkZHJlc3M+RGVwYXJ0bWVudCBv
ZiBSZXNwaXJhdG9yeSBhbmQgQ3JpdGljYWwgQ2FyZSBNZWRpY2luZSwgQmVpamluZyBDaGFvLVlh
bmcgSG9zcGl0YWwsIENhcGl0YWwgTWVkaWNhbCBVbml2ZXJzaXR5LCBCZWlqaW5nIEluc3RpdHV0
ZSBvZiBSZXNwaXJhdG9yeSBNZWRpY2luZSwgQmVpamluZyBFbmdpbmVlcmluZyBSZXNlYXJjaCBD
ZW50ZXIgZm9yIERpYWdub3NpcyBhbmQgVHJlYXRtZW50IG9mIFJlc3BpcmF0b3J5IGFuZCBDcml0
aWNhbCBDYXJlIE1lZGljaW5lIChCZWlqaW5nIENoYW8tWWFuZyBIb3NwaXRhbCksIEJlaWppbmcg
S2V5IExhYm9yYXRvcnkgb2YgUmVzcGlyYXRvcnkgYW5kIFB1bG1vbmFyeSBDaXJjdWxhdGlvbiBE
aXNvcmRlcnMsIEJlaWppbmcsIENoaW5hLiYjeEQ7RGVwYXJ0bWVudCBvZiBSZXNwaXJhdG9yeSBh
bmQgQ3JpdGljYWwgQ2FyZSBNZWRpY2luZSwgV3VoYW4gUHVsbW9uYXJ5IEhvc3BpdGFsLCBXdWhh
biwgQ2hpbmEuJiN4RDtEZXBhcnRtZW50IG9mIFJlc3BpcmF0b3J5IGFuZCBDcml0aWNhbCBDYXJl
IE1lZGljaW5lLCBCZWlqaW5nIENoYW8tWWFuZyBIb3NwaXRhbCwgQ2FwaXRhbCBNZWRpY2FsIFVu
aXZlcnNpdHksIEJlaWppbmcgSW5zdGl0dXRlIG9mIFJlc3BpcmF0b3J5IE1lZGljaW5lLCBCZWlq
aW5nIEVuZ2luZWVyaW5nIFJlc2VhcmNoIENlbnRlciBmb3IgRGlhZ25vc2lzIGFuZCBUcmVhdG1l
bnQgb2YgUmVzcGlyYXRvcnkgYW5kIENyaXRpY2FsIENhcmUgTWVkaWNpbmUgKEJlaWppbmcgQ2hh
by1ZYW5nIEhvc3BpdGFsKSwgQmVpamluZyBLZXkgTGFib3JhdG9yeSBvZiBSZXNwaXJhdG9yeSBh
bmQgUHVsbW9uYXJ5IENpcmN1bGF0aW9uIERpc29yZGVycywgQmVpamluZywgQ2hpbmEuIEVsZWN0
cm9uaWMgYWRkcmVzczogcmljdXN1bmJpbmdAMTI2LmNvbS48L2F1dGgtYWRkcmVzcz48dGl0bGVz
Pjx0aXRsZT5Db21wYXJpc29uIG9mIEhvc3BpdGFsaXplZCBQYXRpZW50cyBXaXRoIEFSRFMgQ2F1
c2VkIGJ5IENPVklELTE5IGFuZCBIMU4xPC90aXRsZT48c2Vjb25kYXJ5LXRpdGxlPkNoZXN0PC9z
ZWNvbmRhcnktdGl0bGU+PC90aXRsZXM+PHBlcmlvZGljYWw+PGZ1bGwtdGl0bGU+Q2hlc3Q8L2Z1
bGwtdGl0bGU+PC9wZXJpb2RpY2FsPjxwYWdlcz4xOTUtMjA1PC9wYWdlcz48dm9sdW1lPjE1ODwv
dm9sdW1lPjxudW1iZXI+MTwvbnVtYmVyPjxlZGl0aW9uPjIwMjAvMDQvMDE8L2VkaXRpb24+PGtl
eXdvcmRzPjxrZXl3b3JkPkFnZSBGYWN0b3JzPC9rZXl3b3JkPjxrZXl3b3JkPkFudGl2aXJhbCBB
Z2VudHMvdGhlcmFwZXV0aWMgdXNlPC9rZXl3b3JkPjxrZXl3b3JkPkJldGFjb3JvbmF2aXJ1cy8q
aXNvbGF0aW9uICZhbXA7IHB1cmlmaWNhdGlvbjwva2V5d29yZD48a2V5d29yZD5DYXNlLUNvbnRy
b2wgU3R1ZGllczwva2V5d29yZD48a2V5d29yZD5DaGluYS9lcGlkZW1pb2xvZ3k8L2tleXdvcmQ+
PGtleXdvcmQ+KkNvcm9uYXZpcnVzIEluZmVjdGlvbnMvZGlhZ25vc2lzL21vcnRhbGl0eS9waHlz
aW9wYXRob2xvZ3k8L2tleXdvcmQ+PGtleXdvcmQ+RGlhZ25vc2lzLCBEaWZmZXJlbnRpYWw8L2tl
eXdvcmQ+PGtleXdvcmQ+RmVtYWxlPC9rZXl3b3JkPjxrZXl3b3JkPipIb3NwaXRhbCBNb3J0YWxp
dHk8L2tleXdvcmQ+PGtleXdvcmQ+SHVtYW5zPC9rZXl3b3JkPjxrZXl3b3JkPkluZmx1ZW56YSBB
IFZpcnVzLCBIMU4xIFN1YnR5cGUvKmlzb2xhdGlvbiAmYW1wOyBwdXJpZmljYXRpb248L2tleXdv
cmQ+PGtleXdvcmQ+KkluZmx1ZW56YSwgSHVtYW4vZGlhZ25vc2lzL21vcnRhbGl0eS9waHlzaW9w
YXRob2xvZ3k8L2tleXdvcmQ+PGtleXdvcmQ+TWFsZTwva2V5d29yZD48a2V5d29yZD5NaWRkbGUg
QWdlZDwva2V5d29yZD48a2V5d29yZD5PcmdhbiBEeXNmdW5jdGlvbiBTY29yZXM8L2tleXdvcmQ+
PGtleXdvcmQ+KlBhbmRlbWljczwva2V5d29yZD48a2V5d29yZD4qUG5ldW1vbmlhLCBWaXJhbC9k
aWFnbm9zaXMvbW9ydGFsaXR5L3BoeXNpb3BhdGhvbG9neTwva2V5d29yZD48a2V5d29yZD5Qcm9n
bm9zaXM8L2tleXdvcmQ+PGtleXdvcmQ+U2V2ZXJpdHkgb2YgSWxsbmVzcyBJbmRleDwva2V5d29y
ZD48a2V5d29yZD5TZXggRmFjdG9yczwva2V5d29yZD48a2V5d29yZD4qU3ltcHRvbSBBc3Nlc3Nt
ZW50L21ldGhvZHMvc3RhdGlzdGljcyAmYW1wOyBudW1lcmljYWwgZGF0YTwva2V5d29yZD48a2V5
d29yZD4qYXJkczwva2V5d29yZD48a2V5d29yZD4qY292aWQtMTk8L2tleXdvcmQ+PGtleXdvcmQ+
KmgxbjE8L2tleXdvcmQ+PGtleXdvcmQ+KmluZmx1ZW56YSBBPC9rZXl3b3JkPjxrZXl3b3JkPipt
b3J0YWxpdHk8L2tleXdvcmQ+PC9rZXl3b3Jkcz48ZGF0ZXM+PHllYXI+MjAyMDwveWVhcj48cHVi
LWRhdGVzPjxkYXRlPkp1bDwvZGF0ZT48L3B1Yi1kYXRlcz48L2RhdGVzPjxpc2JuPjE5MzEtMzU0
MyAoRWxlY3Ryb25pYykmI3hEOzAwMTItMzY5MiAoTGlua2luZyk8L2lzYm4+PGFjY2Vzc2lvbi1u
dW0+MzIyMjQwNzQ8L2FjY2Vzc2lvbi1udW0+PHVybHM+PHJlbGF0ZWQtdXJscz48dXJsPmh0dHBz
Oi8vd3d3Lm5jYmkubmxtLm5paC5nb3YvcHVibWVkLzMyMjI0MDc0PC91cmw+PC9yZWxhdGVkLXVy
bHM+PC91cmxzPjxjdXN0b20yPlBNQzcxNTEzNDM8L2N1c3RvbTI+PGVsZWN0cm9uaWMtcmVzb3Vy
Y2UtbnVtPjEwLjEwMTYvai5jaGVzdC4yMDIwLjAzLjAzMjwvZWxlY3Ryb25pYy1yZXNvdXJjZS1u
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A45F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E7D0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460B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22E9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65F1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E525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D106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F6D2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01FD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61.6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6CE1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07A9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95.9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EC73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47.9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13BB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04D8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EAFAAE" w14:textId="7FB278B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6B30B7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061E24" w14:textId="0C09B356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PEVuZE5vdGU+PENpdGU+PEF1dGhvcj5ZdTwvQXV0aG9yPjxZZWFyPjIwMjA8L1llYXI+PFJlY051
bT45MzwvUmVjTnVtPjxEaXNwbGF5VGV4dD48c3R5bGUgZmFjZT0ic3VwZXJzY3JpcHQiPjEwNjwv
c3R5bGU+PC9EaXNwbGF5VGV4dD48cmVjb3JkPjxyZWMtbnVtYmVyPjkzPC9yZWMtbnVtYmVyPjxm
b3JlaWduLWtleXM+PGtleSBhcHA9IkVOIiBkYi1pZD0iZXd0OXNkZDk5cHhhOXZld3p3YnZ6djUy
eGYyMnJleHNwOTlmIiB0aW1lc3RhbXA9IjE2MDI2NDAzNzciPjkzPC9rZXk+PC9mb3JlaWduLWtl
eXM+PHJlZi10eXBlIG5hbWU9IkpvdXJuYWwgQXJ0aWNsZSI+MTc8L3JlZi10eXBlPjxjb250cmli
dXRvcnM+PGF1dGhvcnM+PGF1dGhvcj5ZdSwgSi48L2F1dGhvcj48YXV0aG9yPk91eWFuZywgVy48
L2F1dGhvcj48YXV0aG9yPkNodWEsIE0uIEwuIEsuPC9hdXRob3I+PGF1dGhvcj5YaWUsIEMuPC9h
dXRob3I+PC9hdXRob3JzPjwvY29udHJpYnV0b3JzPjxhdXRoLWFkZHJlc3M+RGVwYXJ0bWVudCBv
ZiBSYWRpYXRpb24gYW5kIE1lZGljYWwgT25jb2xvZ3ksIFpob25nbmFuIEhvc3BpdGFsIG9mIFd1
aGFuIFVuaXZlcnNpdHksIFd1aGFuLCBIdWJlaSwgUGVvcGxlJmFwb3M7cyBSZXB1YmxpYyBvZiBD
aGluYS4mI3hEO0h1YmVpIEtleSBMYWJvcmF0b3J5IG9mIFR1bW9yIEJpb2xvZ2ljYWwgQmVoYXZp
b3JzLCBaaG9uZ25hbiBIb3NwaXRhbCBvZiBXdWhhbiBVbml2ZXJzaXR5LCBXdWhhbiwgSHViZWks
IFBlb3BsZSZhcG9zO3MgUmVwdWJsaWMgb2YgQ2hpbmEuJiN4RDtIdWJlaSBDYW5jZXIgQ2xpbmlj
YWwgU3R1ZHkgQ2VudGVyLCBaaG9uZ25hbiBIb3NwaXRhbCBvZiBXdWhhbiBVbml2ZXJzaXR5LCBX
dWhhbiwgSHViZWksIFBlb3BsZSZhcG9zO3MgUmVwdWJsaWMgb2YgQ2hpbmEuJiN4RDtEaXZpc2lv
biBvZiBSYWRpYXRpb24gT25jb2xvZ3ksIERpdmlzaW9uIG9mIE1lZGljYWwgU2NpZW5jZXMsIE5h
dGlvbmFsIENhbmNlciBDZW50cmUgU2luZ2Fwb3JlLCBTaW5nYXBvcmUuJiN4RDtPbmNvbG9neSBB
Y2FkZW1pYyBQcm9ncmFtbWUsIER1a2UtTlVTIE1lZGljYWwgU2Nob29sLCBTaW5nYXBvcmUuPC9h
dXRoLWFkZHJlc3M+PHRpdGxlcz48dGl0bGU+U0FSUy1Db1YtMiBUcmFuc21pc3Npb24gaW4gUGF0
aWVudHMgV2l0aCBDYW5jZXIgYXQgYSBUZXJ0aWFyeSBDYXJlIEhvc3BpdGFsIGluIFd1aGFuLCBD
aGluYTwvdGl0bGU+PHNlY29uZGFyeS10aXRsZT5KQU1BIE9uY29sPC9zZWNvbmRhcnktdGl0bGU+
PC90aXRsZXM+PHBlcmlvZGljYWw+PGZ1bGwtdGl0bGU+SkFNQSBPbmNvbDwvZnVsbC10aXRsZT48
L3BlcmlvZGljYWw+PHBhZ2VzPjExMDgtMTExMDwvcGFnZXM+PHZvbHVtZT42PC92b2x1bWU+PG51
bWJlcj43PC9udW1iZXI+PGVkaXRpb24+MjAyMC8wMy8yNzwvZWRpdGlvbj48a2V5d29yZHM+PGtl
eXdvcmQ+QmV0YWNvcm9uYXZpcnVzLypwYXRob2dlbmljaXR5PC9rZXl3b3JkPjxrZXl3b3JkPkNo
aW5hL2VwaWRlbWlvbG9neTwva2V5d29yZD48a2V5d29yZD5Db3JvbmF2aXJ1cyBJbmZlY3Rpb25z
L2NvbXBsaWNhdGlvbnMvZXBpZGVtaW9sb2d5Lyp0cmFuc21pc3Npb24vdmlyb2xvZ3k8L2tleXdv
cmQ+PGtleXdvcmQ+RmVtYWxlPC9rZXl3b3JkPjxrZXl3b3JkPkh1bWFuczwva2V5d29yZD48a2V5
d29yZD5NYWxlPC9rZXl3b3JkPjxrZXl3b3JkPk1lZGljYWwgUmVjb3Jkczwva2V5d29yZD48a2V5
d29yZD5NaWRkbGUgQWdlZDwva2V5d29yZD48a2V5d29yZD5OZW9wbGFzbXMvY29tcGxpY2F0aW9u
cy8qZXBpZGVtaW9sb2d5L3BhdGhvbG9neS92aXJvbG9neTwva2V5d29yZD48a2V5d29yZD5QYW5k
ZW1pY3M8L2tleXdvcmQ+PGtleXdvcmQ+UG5ldW1vbmlhLCBWaXJhbC9jb21wbGljYXRpb25zL2Vw
aWRlbWlvbG9neS8qdHJhbnNtaXNzaW9uL3Zpcm9sb2d5PC9rZXl3b3JkPjxrZXl3b3JkPlJpc2sg
RmFjdG9yczwva2V5d29yZD48a2V5d29yZD5UZXJ0aWFyeSBDYXJlIENlbnRlcnM8L2tleXdvcmQ+
PC9rZXl3b3Jkcz48ZGF0ZXM+PHllYXI+MjAyMDwveWVhcj48cHViLWRhdGVzPjxkYXRlPkp1bCAx
PC9kYXRlPjwvcHViLWRhdGVzPjwvZGF0ZXM+PGlzYm4+MjM3NC0yNDQ1IChFbGVjdHJvbmljKSYj
eEQ7MjM3NC0yNDM3IChMaW5raW5nKTwvaXNibj48YWNjZXNzaW9uLW51bT4zMjIxMTgyMDwvYWNj
ZXNzaW9uLW51bT48dXJscz48cmVsYXRlZC11cmxzPjx1cmw+aHR0cHM6Ly93d3cubmNiaS5ubG0u
bmloLmdvdi9wdWJtZWQvMzIyMTE4MjA8L3VybD48L3JlbGF0ZWQtdXJscz48L3VybHM+PGN1c3Rv
bTI+UE1DNzA5NzgzNjwvY3VzdG9tMj48ZWxlY3Ryb25pYy1yZXNvdXJjZS1udW0+MTAuMTAwMS9q
YW1hb25jb2wuMjAyMC4wOTgwPC9lbGVjdHJvbmljLXJlc291cmNlLW51bT48L3JlY29yZD48L0Np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PEVuZE5vdGU+PENpdGU+PEF1dGhvcj5ZdTwvQXV0aG9yPjxZZWFyPjIwMjA8L1llYXI+PFJlY051
bT45MzwvUmVjTnVtPjxEaXNwbGF5VGV4dD48c3R5bGUgZmFjZT0ic3VwZXJzY3JpcHQiPjEwNjwv
c3R5bGU+PC9EaXNwbGF5VGV4dD48cmVjb3JkPjxyZWMtbnVtYmVyPjkzPC9yZWMtbnVtYmVyPjxm
b3JlaWduLWtleXM+PGtleSBhcHA9IkVOIiBkYi1pZD0iZXd0OXNkZDk5cHhhOXZld3p3YnZ6djUy
eGYyMnJleHNwOTlmIiB0aW1lc3RhbXA9IjE2MDI2NDAzNzciPjkzPC9rZXk+PC9mb3JlaWduLWtl
eXM+PHJlZi10eXBlIG5hbWU9IkpvdXJuYWwgQXJ0aWNsZSI+MTc8L3JlZi10eXBlPjxjb250cmli
dXRvcnM+PGF1dGhvcnM+PGF1dGhvcj5ZdSwgSi48L2F1dGhvcj48YXV0aG9yPk91eWFuZywgVy48
L2F1dGhvcj48YXV0aG9yPkNodWEsIE0uIEwuIEsuPC9hdXRob3I+PGF1dGhvcj5YaWUsIEMuPC9h
dXRob3I+PC9hdXRob3JzPjwvY29udHJpYnV0b3JzPjxhdXRoLWFkZHJlc3M+RGVwYXJ0bWVudCBv
ZiBSYWRpYXRpb24gYW5kIE1lZGljYWwgT25jb2xvZ3ksIFpob25nbmFuIEhvc3BpdGFsIG9mIFd1
aGFuIFVuaXZlcnNpdHksIFd1aGFuLCBIdWJlaSwgUGVvcGxlJmFwb3M7cyBSZXB1YmxpYyBvZiBD
aGluYS4mI3hEO0h1YmVpIEtleSBMYWJvcmF0b3J5IG9mIFR1bW9yIEJpb2xvZ2ljYWwgQmVoYXZp
b3JzLCBaaG9uZ25hbiBIb3NwaXRhbCBvZiBXdWhhbiBVbml2ZXJzaXR5LCBXdWhhbiwgSHViZWks
IFBlb3BsZSZhcG9zO3MgUmVwdWJsaWMgb2YgQ2hpbmEuJiN4RDtIdWJlaSBDYW5jZXIgQ2xpbmlj
YWwgU3R1ZHkgQ2VudGVyLCBaaG9uZ25hbiBIb3NwaXRhbCBvZiBXdWhhbiBVbml2ZXJzaXR5LCBX
dWhhbiwgSHViZWksIFBlb3BsZSZhcG9zO3MgUmVwdWJsaWMgb2YgQ2hpbmEuJiN4RDtEaXZpc2lv
biBvZiBSYWRpYXRpb24gT25jb2xvZ3ksIERpdmlzaW9uIG9mIE1lZGljYWwgU2NpZW5jZXMsIE5h
dGlvbmFsIENhbmNlciBDZW50cmUgU2luZ2Fwb3JlLCBTaW5nYXBvcmUuJiN4RDtPbmNvbG9neSBB
Y2FkZW1pYyBQcm9ncmFtbWUsIER1a2UtTlVTIE1lZGljYWwgU2Nob29sLCBTaW5nYXBvcmUuPC9h
dXRoLWFkZHJlc3M+PHRpdGxlcz48dGl0bGU+U0FSUy1Db1YtMiBUcmFuc21pc3Npb24gaW4gUGF0
aWVudHMgV2l0aCBDYW5jZXIgYXQgYSBUZXJ0aWFyeSBDYXJlIEhvc3BpdGFsIGluIFd1aGFuLCBD
aGluYTwvdGl0bGU+PHNlY29uZGFyeS10aXRsZT5KQU1BIE9uY29sPC9zZWNvbmRhcnktdGl0bGU+
PC90aXRsZXM+PHBlcmlvZGljYWw+PGZ1bGwtdGl0bGU+SkFNQSBPbmNvbDwvZnVsbC10aXRsZT48
L3BlcmlvZGljYWw+PHBhZ2VzPjExMDgtMTExMDwvcGFnZXM+PHZvbHVtZT42PC92b2x1bWU+PG51
bWJlcj43PC9udW1iZXI+PGVkaXRpb24+MjAyMC8wMy8yNzwvZWRpdGlvbj48a2V5d29yZHM+PGtl
eXdvcmQ+QmV0YWNvcm9uYXZpcnVzLypwYXRob2dlbmljaXR5PC9rZXl3b3JkPjxrZXl3b3JkPkNo
aW5hL2VwaWRlbWlvbG9neTwva2V5d29yZD48a2V5d29yZD5Db3JvbmF2aXJ1cyBJbmZlY3Rpb25z
L2NvbXBsaWNhdGlvbnMvZXBpZGVtaW9sb2d5Lyp0cmFuc21pc3Npb24vdmlyb2xvZ3k8L2tleXdv
cmQ+PGtleXdvcmQ+RmVtYWxlPC9rZXl3b3JkPjxrZXl3b3JkPkh1bWFuczwva2V5d29yZD48a2V5
d29yZD5NYWxlPC9rZXl3b3JkPjxrZXl3b3JkPk1lZGljYWwgUmVjb3Jkczwva2V5d29yZD48a2V5
d29yZD5NaWRkbGUgQWdlZDwva2V5d29yZD48a2V5d29yZD5OZW9wbGFzbXMvY29tcGxpY2F0aW9u
cy8qZXBpZGVtaW9sb2d5L3BhdGhvbG9neS92aXJvbG9neTwva2V5d29yZD48a2V5d29yZD5QYW5k
ZW1pY3M8L2tleXdvcmQ+PGtleXdvcmQ+UG5ldW1vbmlhLCBWaXJhbC9jb21wbGljYXRpb25zL2Vw
aWRlbWlvbG9neS8qdHJhbnNtaXNzaW9uL3Zpcm9sb2d5PC9rZXl3b3JkPjxrZXl3b3JkPlJpc2sg
RmFjdG9yczwva2V5d29yZD48a2V5d29yZD5UZXJ0aWFyeSBDYXJlIENlbnRlcnM8L2tleXdvcmQ+
PC9rZXl3b3Jkcz48ZGF0ZXM+PHllYXI+MjAyMDwveWVhcj48cHViLWRhdGVzPjxkYXRlPkp1bCAx
PC9kYXRlPjwvcHViLWRhdGVzPjwvZGF0ZXM+PGlzYm4+MjM3NC0yNDQ1IChFbGVjdHJvbmljKSYj
eEQ7MjM3NC0yNDM3IChMaW5raW5nKTwvaXNibj48YWNjZXNzaW9uLW51bT4zMjIxMTgyMDwvYWNj
ZXNzaW9uLW51bT48dXJscz48cmVsYXRlZC11cmxzPjx1cmw+aHR0cHM6Ly93d3cubmNiaS5ubG0u
bmloLmdvdi9wdWJtZWQvMzIyMTE4MjA8L3VybD48L3JlbGF0ZWQtdXJscz48L3VybHM+PGN1c3Rv
bTI+UE1DNzA5NzgzNjwvY3VzdG9tMj48ZWxlY3Ryb25pYy1yZXNvdXJjZS1udW0+MTAuMTAwMS9q
YW1hb25jb2wuMjAyMC4wOTgwPC9lbGVjdHJvbmljLXJlc291cmNlLW51bT48L3JlY29yZD48L0Np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F1A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5D0F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29E2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D0BF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2019/12/30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43B1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0856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FC3D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C121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35E7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F0AB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EDC8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2BBD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22CE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68FD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D92D7D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shortness of breath</w:t>
            </w:r>
          </w:p>
        </w:tc>
      </w:tr>
      <w:tr w:rsidR="000E4295" w:rsidRPr="008D2EFC" w14:paraId="4B412BB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CBEC90" w14:textId="74E2C581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bT45NDwvUmVjTnVtPjxEaXNwbGF5VGV4dD48c3R5bGUgZmFjZT0ic3VwZXJzY3JpcHQiPjEwNzwv
c3R5bGU+PC9EaXNwbGF5VGV4dD48cmVjb3JkPjxyZWMtbnVtYmVyPjk0PC9yZWMtbnVtYmVyPjxm
b3JlaWduLWtleXM+PGtleSBhcHA9IkVOIiBkYi1pZD0iZXd0OXNkZDk5cHhhOXZld3p3YnZ6djUy
eGYyMnJleHNwOTlmIiB0aW1lc3RhbXA9IjE2MDI2NDA0MjIiPjk0PC9rZXk+PC9mb3JlaWduLWtl
eXM+PHJlZi10eXBlIG5hbWU9IkpvdXJuYWwgQXJ0aWNsZSI+MTc8L3JlZi10eXBlPjxjb250cmli
dXRvcnM+PGF1dGhvcnM+PGF1dGhvcj5MaSwgSy48L2F1dGhvcj48YXV0aG9yPkZhbmcsIFkuPC9h
dXRob3I+PGF1dGhvcj5MaSwgVy48L2F1dGhvcj48YXV0aG9yPlBhbiwgQy48L2F1dGhvcj48YXV0
aG9yPlFpbiwgUC48L2F1dGhvcj48YXV0aG9yPlpob25nLCBZLjwvYXV0aG9yPjxhdXRob3I+TGl1
LCBYLjwvYXV0aG9yPjxhdXRob3I+SHVhbmcsIE0uPC9hdXRob3I+PGF1dGhvcj5MaWFvLCBZLjwv
YXV0aG9yPjxhdXRob3I+TGksIFMuPC9hdXRob3I+PC9hdXRob3JzPjwvY29udHJpYnV0b3JzPjxh
dXRoLWFkZHJlc3M+UmFkaW9sb2d5IERlcGFydG1lbnQsIFRoZSBGaWZ0aCBBZmZpbGlhdGVkIEhv
c3BpdGFsIG9mIFN1biBZYXQtc2VuIFVuaXZlcnNpdHksIDUyIEVhc3QgTWVpaHVhIFJvYWQsIE5l
dyBYaWFuZ3pob3UsIFpodWhhaSwgNTE5MDAwLCBHdWFuZ2RvbmcgUHJvdmluY2UsIENoaW5hLiYj
eEQ7R3Vhbmdkb25nIFByb3ZpbmNpYWwgS2V5IExhYm9yYXRvcnkgb2YgQmlvbWVkaWNhbCBJbWFn
aW5nLCBUaGUgRmlmdGggQWZmaWxpYXRlZCBIb3NwaXRhbCBvZiBTdW4gWWF0LXNlbiBVbml2ZXJz
aXR5LCA1MiBFYXN0IE1laWh1YSBSb2FkLCBOZXcgWGlhbmd6aG91LCBaaHVoYWksIDUxOTAwMCwg
R3Vhbmdkb25nIFByb3ZpbmNlLCBDaGluYS4mI3hEO0RlcGFydG1lbnQgb2YgRGlhZ25vc3RpYywg
TW9sZWN1bGFyIGFuZCBJbnRlcnZlbnRpb25hbCBSYWRpb2xvZ3ksIEljYWhuIFNjaG9vbCBvZiBN
ZWRpY2luZSBhdCBNb3VudCBTaW5haSAsIDEgR3VzdGF2ZSBMZXZ5IFBsYWNlLCBOZXcgWW9yaywg
TlksIDEwMDI5LCBVU0EuJiN4RDtHRSBIZWFsdGhjYXJlLCBHdWFuZ3pob3UsIDUxMDYyMywgQ2hp
bmEuJiN4RDtSYWRpb2xvZ3kgRGVwYXJ0bWVudCwgVGhlIEZpZnRoIEFmZmlsaWF0ZWQgSG9zcGl0
YWwgb2YgU3VuIFlhdC1zZW4gVW5pdmVyc2l0eSwgNTIgRWFzdCBNZWlodWEgUm9hZCwgTmV3IFhp
YW5nemhvdSwgWmh1aGFpLCA1MTkwMDAsIEd1YW5nZG9uZyBQcm92aW5jZSwgQ2hpbmEuIGxpc2hh
b2xpbjE5NjNAMTI2LmNvbS4mI3hEO0d1YW5nZG9uZyBQcm92aW5jaWFsIEtleSBMYWJvcmF0b3J5
IG9mIEJpb21lZGljYWwgSW1hZ2luZywgVGhlIEZpZnRoIEFmZmlsaWF0ZWQgSG9zcGl0YWwgb2Yg
U3VuIFlhdC1zZW4gVW5pdmVyc2l0eSwgNTIgRWFzdCBNZWlodWEgUm9hZCwgTmV3IFhpYW5nemhv
dSwgWmh1aGFpLCA1MTkwMDAsIEd1YW5nZG9uZyBQcm92aW5jZSwgQ2hpbmEuIGxpc2hhb2xpbjE5
NjNAMTI2LmNvbS48L2F1dGgtYWRkcmVzcz48dGl0bGVzPjx0aXRsZT5DVCBpbWFnZSB2aXN1YWwg
cXVhbnRpdGF0aXZlIGV2YWx1YXRpb24gYW5kIGNsaW5pY2FsIGNsYXNzaWZpY2F0aW9uIG9mIGNv
cm9uYXZpcnVzIGRpc2Vhc2UgKENPVklELTE5KTwvdGl0bGU+PHNlY29uZGFyeS10aXRsZT5FdXIg
UmFkaW9sPC9zZWNvbmRhcnktdGl0bGU+PC90aXRsZXM+PHBlcmlvZGljYWw+PGZ1bGwtdGl0bGU+
RXVyIFJhZGlvbDwvZnVsbC10aXRsZT48L3BlcmlvZGljYWw+PHBhZ2VzPjQ0MDctNDQxNjwvcGFn
ZXM+PHZvbHVtZT4zMDwvdm9sdW1lPjxudW1iZXI+ODwvbnVtYmVyPjxlZGl0aW9uPjIwMjAvMDMv
Mjg8L2VkaXRpb24+PGtleXdvcmRzPjxrZXl3b3JkPkFkdWx0PC9rZXl3b3JkPjxrZXl3b3JkPkFn
ZWQ8L2tleXdvcmQ+PGtleXdvcmQ+QWdlZCwgODAgYW5kIG92ZXI8L2tleXdvcmQ+PGtleXdvcmQ+
QXJlYSBVbmRlciBDdXJ2ZTwva2V5d29yZD48a2V5d29yZD4qQmV0YWNvcm9uYXZpcnVzPC9rZXl3
b3JkPjxrZXl3b3JkPkNvcm9uYXZpcnVzIEluZmVjdGlvbnMvKmRpYWdub3N0aWMgaW1hZ2luZzwv
a2V5d29yZD48a2V5d29yZD5GZW1hbGU8L2tleXdvcmQ+PGtleXdvcmQ+SHVtYW5zPC9rZXl3b3Jk
PjxrZXl3b3JkPk1hbGU8L2tleXdvcmQ+PGtleXdvcmQ+TWlkZGxlIEFnZWQ8L2tleXdvcmQ+PGtl
eXdvcmQ+UGFuZGVtaWNzPC9rZXl3b3JkPjxrZXl3b3JkPlBuZXVtb25pYSwgVmlyYWwvKmRpYWdu
b3N0aWMgaW1hZ2luZzwva2V5d29yZD48a2V5d29yZD5ST0MgQ3VydmU8L2tleXdvcmQ+PGtleXdv
cmQ+UmV0cm9zcGVjdGl2ZSBTdHVkaWVzPC9rZXl3b3JkPjxrZXl3b3JkPlRob3JheDwva2V5d29y
ZD48a2V5d29yZD5Ub21vZ3JhcGh5LCBYLVJheSBDb21wdXRlZC9tZXRob2RzPC9rZXl3b3JkPjxr
ZXl3b3JkPlZpc2lvbiwgT2N1bGFyPC9rZXl3b3JkPjxrZXl3b3JkPkNvdmlkLTE5PC9rZXl3b3Jk
PjxrZXl3b3JkPkNsYXNzaWZpY2F0aW9uPC9rZXl3b3JkPjxrZXl3b3JkPlF1YW50aXRhdGl2ZSBl
dmFsdWF0aW9uPC9rZXl3b3JkPjxrZXl3b3JkPlRvbW9ncmFwaHksIFgtcmF5IGNvbXB1dGVkPC9r
ZXl3b3JkPjwva2V5d29yZHM+PGRhdGVzPjx5ZWFyPjIwMjA8L3llYXI+PHB1Yi1kYXRlcz48ZGF0
ZT5BdWc8L2RhdGU+PC9wdWItZGF0ZXM+PC9kYXRlcz48aXNibj4xNDMyLTEwODQgKEVsZWN0cm9u
aWMpJiN4RDswOTM4LTc5OTQgKExpbmtpbmcpPC9pc2JuPjxhY2Nlc3Npb24tbnVtPjMyMjE1Njkx
PC9hY2Nlc3Npb24tbnVtPjx1cmxzPjxyZWxhdGVkLXVybHM+PHVybD5odHRwczovL3d3dy5uY2Jp
Lm5sbS5uaWguZ292L3B1Ym1lZC8zMjIxNTY5MTwvdXJsPjwvcmVsYXRlZC11cmxzPjwvdXJscz48
Y3VzdG9tMj5QTUM3MDk1MjQ2PC9jdXN0b20yPjxlbGVjdHJvbmljLXJlc291cmNlLW51bT4xMC4x
MDA3L3MwMDMzMC0wMjAtMDY4MTctNjwvZWxlY3Ryb25pYy1yZXNvdXJjZS1udW0+PC9yZWNvcmQ+
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bT45NDwvUmVjTnVtPjxEaXNwbGF5VGV4dD48c3R5bGUgZmFjZT0ic3VwZXJzY3JpcHQiPjEwNzwv
c3R5bGU+PC9EaXNwbGF5VGV4dD48cmVjb3JkPjxyZWMtbnVtYmVyPjk0PC9yZWMtbnVtYmVyPjxm
b3JlaWduLWtleXM+PGtleSBhcHA9IkVOIiBkYi1pZD0iZXd0OXNkZDk5cHhhOXZld3p3YnZ6djUy
eGYyMnJleHNwOTlmIiB0aW1lc3RhbXA9IjE2MDI2NDA0MjIiPjk0PC9rZXk+PC9mb3JlaWduLWtl
eXM+PHJlZi10eXBlIG5hbWU9IkpvdXJuYWwgQXJ0aWNsZSI+MTc8L3JlZi10eXBlPjxjb250cmli
dXRvcnM+PGF1dGhvcnM+PGF1dGhvcj5MaSwgSy48L2F1dGhvcj48YXV0aG9yPkZhbmcsIFkuPC9h
dXRob3I+PGF1dGhvcj5MaSwgVy48L2F1dGhvcj48YXV0aG9yPlBhbiwgQy48L2F1dGhvcj48YXV0
aG9yPlFpbiwgUC48L2F1dGhvcj48YXV0aG9yPlpob25nLCBZLjwvYXV0aG9yPjxhdXRob3I+TGl1
LCBYLjwvYXV0aG9yPjxhdXRob3I+SHVhbmcsIE0uPC9hdXRob3I+PGF1dGhvcj5MaWFvLCBZLjwv
YXV0aG9yPjxhdXRob3I+TGksIFMuPC9hdXRob3I+PC9hdXRob3JzPjwvY29udHJpYnV0b3JzPjxh
dXRoLWFkZHJlc3M+UmFkaW9sb2d5IERlcGFydG1lbnQsIFRoZSBGaWZ0aCBBZmZpbGlhdGVkIEhv
c3BpdGFsIG9mIFN1biBZYXQtc2VuIFVuaXZlcnNpdHksIDUyIEVhc3QgTWVpaHVhIFJvYWQsIE5l
dyBYaWFuZ3pob3UsIFpodWhhaSwgNTE5MDAwLCBHdWFuZ2RvbmcgUHJvdmluY2UsIENoaW5hLiYj
eEQ7R3Vhbmdkb25nIFByb3ZpbmNpYWwgS2V5IExhYm9yYXRvcnkgb2YgQmlvbWVkaWNhbCBJbWFn
aW5nLCBUaGUgRmlmdGggQWZmaWxpYXRlZCBIb3NwaXRhbCBvZiBTdW4gWWF0LXNlbiBVbml2ZXJz
aXR5LCA1MiBFYXN0IE1laWh1YSBSb2FkLCBOZXcgWGlhbmd6aG91LCBaaHVoYWksIDUxOTAwMCwg
R3Vhbmdkb25nIFByb3ZpbmNlLCBDaGluYS4mI3hEO0RlcGFydG1lbnQgb2YgRGlhZ25vc3RpYywg
TW9sZWN1bGFyIGFuZCBJbnRlcnZlbnRpb25hbCBSYWRpb2xvZ3ksIEljYWhuIFNjaG9vbCBvZiBN
ZWRpY2luZSBhdCBNb3VudCBTaW5haSAsIDEgR3VzdGF2ZSBMZXZ5IFBsYWNlLCBOZXcgWW9yaywg
TlksIDEwMDI5LCBVU0EuJiN4RDtHRSBIZWFsdGhjYXJlLCBHdWFuZ3pob3UsIDUxMDYyMywgQ2hp
bmEuJiN4RDtSYWRpb2xvZ3kgRGVwYXJ0bWVudCwgVGhlIEZpZnRoIEFmZmlsaWF0ZWQgSG9zcGl0
YWwgb2YgU3VuIFlhdC1zZW4gVW5pdmVyc2l0eSwgNTIgRWFzdCBNZWlodWEgUm9hZCwgTmV3IFhp
YW5nemhvdSwgWmh1aGFpLCA1MTkwMDAsIEd1YW5nZG9uZyBQcm92aW5jZSwgQ2hpbmEuIGxpc2hh
b2xpbjE5NjNAMTI2LmNvbS4mI3hEO0d1YW5nZG9uZyBQcm92aW5jaWFsIEtleSBMYWJvcmF0b3J5
IG9mIEJpb21lZGljYWwgSW1hZ2luZywgVGhlIEZpZnRoIEFmZmlsaWF0ZWQgSG9zcGl0YWwgb2Yg
U3VuIFlhdC1zZW4gVW5pdmVyc2l0eSwgNTIgRWFzdCBNZWlodWEgUm9hZCwgTmV3IFhpYW5nemhv
dSwgWmh1aGFpLCA1MTkwMDAsIEd1YW5nZG9uZyBQcm92aW5jZSwgQ2hpbmEuIGxpc2hhb2xpbjE5
NjNAMTI2LmNvbS48L2F1dGgtYWRkcmVzcz48dGl0bGVzPjx0aXRsZT5DVCBpbWFnZSB2aXN1YWwg
cXVhbnRpdGF0aXZlIGV2YWx1YXRpb24gYW5kIGNsaW5pY2FsIGNsYXNzaWZpY2F0aW9uIG9mIGNv
cm9uYXZpcnVzIGRpc2Vhc2UgKENPVklELTE5KTwvdGl0bGU+PHNlY29uZGFyeS10aXRsZT5FdXIg
UmFkaW9sPC9zZWNvbmRhcnktdGl0bGU+PC90aXRsZXM+PHBlcmlvZGljYWw+PGZ1bGwtdGl0bGU+
RXVyIFJhZGlvbDwvZnVsbC10aXRsZT48L3BlcmlvZGljYWw+PHBhZ2VzPjQ0MDctNDQxNjwvcGFn
ZXM+PHZvbHVtZT4zMDwvdm9sdW1lPjxudW1iZXI+ODwvbnVtYmVyPjxlZGl0aW9uPjIwMjAvMDMv
Mjg8L2VkaXRpb24+PGtleXdvcmRzPjxrZXl3b3JkPkFkdWx0PC9rZXl3b3JkPjxrZXl3b3JkPkFn
ZWQ8L2tleXdvcmQ+PGtleXdvcmQ+QWdlZCwgODAgYW5kIG92ZXI8L2tleXdvcmQ+PGtleXdvcmQ+
QXJlYSBVbmRlciBDdXJ2ZTwva2V5d29yZD48a2V5d29yZD4qQmV0YWNvcm9uYXZpcnVzPC9rZXl3
b3JkPjxrZXl3b3JkPkNvcm9uYXZpcnVzIEluZmVjdGlvbnMvKmRpYWdub3N0aWMgaW1hZ2luZzwv
a2V5d29yZD48a2V5d29yZD5GZW1hbGU8L2tleXdvcmQ+PGtleXdvcmQ+SHVtYW5zPC9rZXl3b3Jk
PjxrZXl3b3JkPk1hbGU8L2tleXdvcmQ+PGtleXdvcmQ+TWlkZGxlIEFnZWQ8L2tleXdvcmQ+PGtl
eXdvcmQ+UGFuZGVtaWNzPC9rZXl3b3JkPjxrZXl3b3JkPlBuZXVtb25pYSwgVmlyYWwvKmRpYWdu
b3N0aWMgaW1hZ2luZzwva2V5d29yZD48a2V5d29yZD5ST0MgQ3VydmU8L2tleXdvcmQ+PGtleXdv
cmQ+UmV0cm9zcGVjdGl2ZSBTdHVkaWVzPC9rZXl3b3JkPjxrZXl3b3JkPlRob3JheDwva2V5d29y
ZD48a2V5d29yZD5Ub21vZ3JhcGh5LCBYLVJheSBDb21wdXRlZC9tZXRob2RzPC9rZXl3b3JkPjxr
ZXl3b3JkPlZpc2lvbiwgT2N1bGFyPC9rZXl3b3JkPjxrZXl3b3JkPkNvdmlkLTE5PC9rZXl3b3Jk
PjxrZXl3b3JkPkNsYXNzaWZpY2F0aW9uPC9rZXl3b3JkPjxrZXl3b3JkPlF1YW50aXRhdGl2ZSBl
dmFsdWF0aW9uPC9rZXl3b3JkPjxrZXl3b3JkPlRvbW9ncmFwaHksIFgtcmF5IGNvbXB1dGVkPC9r
ZXl3b3JkPjwva2V5d29yZHM+PGRhdGVzPjx5ZWFyPjIwMjA8L3llYXI+PHB1Yi1kYXRlcz48ZGF0
ZT5BdWc8L2RhdGU+PC9wdWItZGF0ZXM+PC9kYXRlcz48aXNibj4xNDMyLTEwODQgKEVsZWN0cm9u
aWMpJiN4RDswOTM4LTc5OTQgKExpbmtpbmcpPC9pc2JuPjxhY2Nlc3Npb24tbnVtPjMyMjE1Njkx
PC9hY2Nlc3Npb24tbnVtPjx1cmxzPjxyZWxhdGVkLXVybHM+PHVybD5odHRwczovL3d3dy5uY2Jp
Lm5sbS5uaWguZ292L3B1Ym1lZC8zMjIxNTY5MTwvdXJsPjwvcmVsYXRlZC11cmxzPjwvdXJscz48
Y3VzdG9tMj5QTUM3MDk1MjQ2PC9jdXN0b20yPjxlbGVjdHJvbmljLXJlc291cmNlLW51bT4xMC4x
MDA3L3MwMDMzMC0wMjAtMDY4MTctNjwvZWxlY3Ryb25pYy1yZXNvdXJjZS1udW0+PC9yZWNvcmQ+
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3F0E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167BD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98FB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E4622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95C3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8AA5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F28B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CB57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E564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432C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18FB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865B3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6637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11.5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789A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CFF6F0" w14:textId="3529E6E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3E9D06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3776E8" w14:textId="733965E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Iwasawa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PEVuZE5vdGU+PENpdGU+PEF1dGhvcj5Jd2FzYXdhPC9BdXRob3I+PFllYXI+MjAyMDwvWWVhcj48
UmVjTnVtPjk1PC9SZWNOdW0+PERpc3BsYXlUZXh0PjxzdHlsZSBmYWNlPSJzdXBlcnNjcmlwdCI+
MTA4PC9zdHlsZT48L0Rpc3BsYXlUZXh0PjxyZWNvcmQ+PHJlYy1udW1iZXI+OTU8L3JlYy1udW1i
ZXI+PGZvcmVpZ24ta2V5cz48a2V5IGFwcD0iRU4iIGRiLWlkPSJld3Q5c2RkOTlweGE5dmV3endi
dnp2NTJ4ZjIycmV4c3A5OWYiIHRpbWVzdGFtcD0iMTYwMjY0MDYwMSI+OTU8L2tleT48L2ZvcmVp
Z24ta2V5cz48cmVmLXR5cGUgbmFtZT0iSm91cm5hbCBBcnRpY2xlIj4xNzwvcmVmLXR5cGU+PGNv
bnRyaWJ1dG9ycz48YXV0aG9ycz48YXV0aG9yPkl3YXNhd2EsIFQuPC9hdXRob3I+PGF1dGhvcj5T
YXRvLCBNLjwvYXV0aG9yPjxhdXRob3I+WWFtYXlhLCBULjwvYXV0aG9yPjxhdXRob3I+U2F0bywg
WS48L2F1dGhvcj48YXV0aG9yPlVjaGlkYSwgWS48L2F1dGhvcj48YXV0aG9yPktpdGFtdXJhLCBI
LjwvYXV0aG9yPjxhdXRob3I+SGFnaXdhcmEsIEUuPC9hdXRob3I+PGF1dGhvcj5Lb21hdHN1LCBT
LjwvYXV0aG9yPjxhdXRob3I+VXRzdW5vbWl5YSwgRC48L2F1dGhvcj48YXV0aG9yPk9ndXJhLCBU
LjwvYXV0aG9yPjwvYXV0aG9ycz48L2NvbnRyaWJ1dG9ycz48YXV0aC1hZGRyZXNzPkRlcGFydG1l
bnQgb2YgUmFkaW9sb2d5LCBLYW5hZ2F3YSBDYXJkaW92YXNjdWxhciBhbmQgUmVzcGlyYXRvcnkg
Q2VudGVyLCA2LTE2LTEsIFRvbWlva2EtaGlnYXNoaSwgS2FuYXphd2Eta3UsIFlva29oYW1hLCAy
MzYtMDA1MSwgSmFwYW4uIHRhZV9pX21kQHdiMy5zby1uZXQubmUuanAuJiN4RDtEZXBhcnRlbWVu
dCBvZiBEaWFnbm9zdGljIFJhZGlvbG9neSwgWW9rb2hhbWEgQ2l0eSBVbml2ZXJzaXR5LCBTY2hv
b2wgb2YgTWVkaWNpbmUsIFlva29oYW1hLCBKYXBhbi4gdGFlX2lfbWRAd2IzLnNvLW5ldC5uZS5q
cC4mI3hEO0RlcGFydG1lbnQgb2YgUmVzcGlyYXRvcnkgTWVkaWNpbmUsIEthbmFnYXdhIENhcmRp
b3Zhc2N1bGFyICZhbXA7IFJlc3BpcmF0b3J5IENlbnRlcnIsIFlva29oYW1hLCBKYXBhbi4mI3hE
O0RlcGFydG1lbnQgb2YgUmFkaW9sb2d5LCBLYW5hZ2F3YSBDYXJkaW92YXNjdWxhciBhbmQgUmVz
cGlyYXRvcnkgQ2VudGVyLCA2LTE2LTEsIFRvbWlva2EtaGlnYXNoaSwgS2FuYXphd2Eta3UsIFlv
a29oYW1hLCAyMzYtMDA1MSwgSmFwYW4uJiN4RDtEZXBhcnRlbWVudCBvZiBEaWFnbm9zdGljIFJh
ZGlvbG9neSwgWW9rb2hhbWEgQ2l0eSBVbml2ZXJzaXR5LCBTY2hvb2wgb2YgTWVkaWNpbmUsIFlv
a29oYW1hLCBKYXBhbi48L2F1dGgtYWRkcmVzcz48dGl0bGVzPjx0aXRsZT5VbHRyYS1oaWdoLXJl
c29sdXRpb24gY29tcHV0ZWQgdG9tb2dyYXBoeSBjYW4gZGVtb25zdHJhdGUgYWx2ZW9sYXIgY29s
bGFwc2UgaW4gbm92ZWwgY29yb25hdmlydXMgKENPVklELTE5KSBwbmV1bW9uaWE8L3RpdGxlPjxz
ZWNvbmRhcnktdGl0bGU+SnBuIEogUmFkaW9sPC9zZWNvbmRhcnktdGl0bGU+PC90aXRsZXM+PHBl
cmlvZGljYWw+PGZ1bGwtdGl0bGU+SnBuIEogUmFkaW9sPC9mdWxsLXRpdGxlPjwvcGVyaW9kaWNh
bD48cGFnZXM+Mzk0LTM5ODwvcGFnZXM+PHZvbHVtZT4zODwvdm9sdW1lPjxudW1iZXI+NTwvbnVt
YmVyPjxlZGl0aW9uPjIwMjAvMDQvMDM8L2VkaXRpb24+PGtleXdvcmRzPjxrZXl3b3JkPkFnZWQ8
L2tleXdvcmQ+PGtleXdvcmQ+QmV0YWNvcm9uYXZpcnVzL2lzb2xhdGlvbiAmYW1wOyBwdXJpZmlj
YXRpb248L2tleXdvcmQ+PGtleXdvcmQ+Q29yb25hdmlydXMgSW5mZWN0aW9ucy8qZGlhZ25vc3Rp
YyBpbWFnaW5nLypwYXRob2xvZ3kvdmlyb2xvZ3k8L2tleXdvcmQ+PGtleXdvcmQ+RmVtYWxlPC9r
ZXl3b3JkPjxrZXl3b3JkPkh1bWFuczwva2V5d29yZD48a2V5d29yZD5MdW5nL3BhdGhvbG9neS92
aXJvbG9neTwva2V5d29yZD48a2V5d29yZD5NYWxlPC9rZXl3b3JkPjxrZXl3b3JkPk1pZGRsZSBB
Z2VkPC9rZXl3b3JkPjxrZXl3b3JkPlBhbmRlbWljczwva2V5d29yZD48a2V5d29yZD5QbmV1bW9u
aWEsIFZpcmFsLypkaWFnbm9zdGljIGltYWdpbmcvKnBhdGhvbG9neS92aXJvbG9neTwva2V5d29y
ZD48a2V5d29yZD5QdWxtb25hcnkgQWx2ZW9saS8qZGlhZ25vc3RpYyBpbWFnaW5nLypwYXRob2xv
Z3kvdmlyb2xvZ3k8L2tleXdvcmQ+PGtleXdvcmQ+VG9tb2dyYXBoeSwgWC1SYXkgQ29tcHV0ZWQv
bWV0aG9kczwva2V5d29yZD48a2V5d29yZD5DcmF6eS1wYXZpbmcgcGF0dGVybjwva2V5d29yZD48
a2V5d29yZD5Ob3ZlbCBjb3JvbmF2aXJ1czwva2V5d29yZD48a2V5d29yZD5QbmV1bW9uaWE8L2tl
eXdvcmQ+PGtleXdvcmQ+VWx0cmEtaGlnaC1yZXNvbHV0aW9uIGNvbXB1dGVkIHRvbW9ncmFwaHk8
L2tleXdvcmQ+PC9rZXl3b3Jkcz48ZGF0ZXM+PHllYXI+MjAyMDwveWVhcj48cHViLWRhdGVzPjxk
YXRlPk1heTwvZGF0ZT48L3B1Yi1kYXRlcz48L2RhdGVzPjxpc2JuPjE4NjctMTA4WCAoRWxlY3Ry
b25pYykmI3hEOzE4NjctMTA3MSAoTGlua2luZyk8L2lzYm4+PGFjY2Vzc2lvbi1udW0+MzIyMzY4
NTY8L2FjY2Vzc2lvbi1udW0+PHVybHM+PHJlbGF0ZWQtdXJscz48dXJsPmh0dHBzOi8vd3d3Lm5j
YmkubmxtLm5paC5nb3YvcHVibWVkLzMyMjM2ODU2PC91cmw+PC9yZWxhdGVkLXVybHM+PC91cmxz
PjxjdXN0b20yPlBNQzcxMTAyNzE8L2N1c3RvbTI+PGVsZWN0cm9uaWMtcmVzb3VyY2UtbnVtPjEw
LjEwMDcvczExNjA0LTAyMC0wMDk1Ni15PC9lbGVjdHJvbmljLXJlc291cmNlLW51bT48L3JlY29y
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PEVuZE5vdGU+PENpdGU+PEF1dGhvcj5Jd2FzYXdhPC9BdXRob3I+PFllYXI+MjAyMDwvWWVhcj48
UmVjTnVtPjk1PC9SZWNOdW0+PERpc3BsYXlUZXh0PjxzdHlsZSBmYWNlPSJzdXBlcnNjcmlwdCI+
MTA4PC9zdHlsZT48L0Rpc3BsYXlUZXh0PjxyZWNvcmQ+PHJlYy1udW1iZXI+OTU8L3JlYy1udW1i
ZXI+PGZvcmVpZ24ta2V5cz48a2V5IGFwcD0iRU4iIGRiLWlkPSJld3Q5c2RkOTlweGE5dmV3endi
dnp2NTJ4ZjIycmV4c3A5OWYiIHRpbWVzdGFtcD0iMTYwMjY0MDYwMSI+OTU8L2tleT48L2ZvcmVp
Z24ta2V5cz48cmVmLXR5cGUgbmFtZT0iSm91cm5hbCBBcnRpY2xlIj4xNzwvcmVmLXR5cGU+PGNv
bnRyaWJ1dG9ycz48YXV0aG9ycz48YXV0aG9yPkl3YXNhd2EsIFQuPC9hdXRob3I+PGF1dGhvcj5T
YXRvLCBNLjwvYXV0aG9yPjxhdXRob3I+WWFtYXlhLCBULjwvYXV0aG9yPjxhdXRob3I+U2F0bywg
WS48L2F1dGhvcj48YXV0aG9yPlVjaGlkYSwgWS48L2F1dGhvcj48YXV0aG9yPktpdGFtdXJhLCBI
LjwvYXV0aG9yPjxhdXRob3I+SGFnaXdhcmEsIEUuPC9hdXRob3I+PGF1dGhvcj5Lb21hdHN1LCBT
LjwvYXV0aG9yPjxhdXRob3I+VXRzdW5vbWl5YSwgRC48L2F1dGhvcj48YXV0aG9yPk9ndXJhLCBU
LjwvYXV0aG9yPjwvYXV0aG9ycz48L2NvbnRyaWJ1dG9ycz48YXV0aC1hZGRyZXNzPkRlcGFydG1l
bnQgb2YgUmFkaW9sb2d5LCBLYW5hZ2F3YSBDYXJkaW92YXNjdWxhciBhbmQgUmVzcGlyYXRvcnkg
Q2VudGVyLCA2LTE2LTEsIFRvbWlva2EtaGlnYXNoaSwgS2FuYXphd2Eta3UsIFlva29oYW1hLCAy
MzYtMDA1MSwgSmFwYW4uIHRhZV9pX21kQHdiMy5zby1uZXQubmUuanAuJiN4RDtEZXBhcnRlbWVu
dCBvZiBEaWFnbm9zdGljIFJhZGlvbG9neSwgWW9rb2hhbWEgQ2l0eSBVbml2ZXJzaXR5LCBTY2hv
b2wgb2YgTWVkaWNpbmUsIFlva29oYW1hLCBKYXBhbi4gdGFlX2lfbWRAd2IzLnNvLW5ldC5uZS5q
cC4mI3hEO0RlcGFydG1lbnQgb2YgUmVzcGlyYXRvcnkgTWVkaWNpbmUsIEthbmFnYXdhIENhcmRp
b3Zhc2N1bGFyICZhbXA7IFJlc3BpcmF0b3J5IENlbnRlcnIsIFlva29oYW1hLCBKYXBhbi4mI3hE
O0RlcGFydG1lbnQgb2YgUmFkaW9sb2d5LCBLYW5hZ2F3YSBDYXJkaW92YXNjdWxhciBhbmQgUmVz
cGlyYXRvcnkgQ2VudGVyLCA2LTE2LTEsIFRvbWlva2EtaGlnYXNoaSwgS2FuYXphd2Eta3UsIFlv
a29oYW1hLCAyMzYtMDA1MSwgSmFwYW4uJiN4RDtEZXBhcnRlbWVudCBvZiBEaWFnbm9zdGljIFJh
ZGlvbG9neSwgWW9rb2hhbWEgQ2l0eSBVbml2ZXJzaXR5LCBTY2hvb2wgb2YgTWVkaWNpbmUsIFlv
a29oYW1hLCBKYXBhbi48L2F1dGgtYWRkcmVzcz48dGl0bGVzPjx0aXRsZT5VbHRyYS1oaWdoLXJl
c29sdXRpb24gY29tcHV0ZWQgdG9tb2dyYXBoeSBjYW4gZGVtb25zdHJhdGUgYWx2ZW9sYXIgY29s
bGFwc2UgaW4gbm92ZWwgY29yb25hdmlydXMgKENPVklELTE5KSBwbmV1bW9uaWE8L3RpdGxlPjxz
ZWNvbmRhcnktdGl0bGU+SnBuIEogUmFkaW9sPC9zZWNvbmRhcnktdGl0bGU+PC90aXRsZXM+PHBl
cmlvZGljYWw+PGZ1bGwtdGl0bGU+SnBuIEogUmFkaW9sPC9mdWxsLXRpdGxlPjwvcGVyaW9kaWNh
bD48cGFnZXM+Mzk0LTM5ODwvcGFnZXM+PHZvbHVtZT4zODwvdm9sdW1lPjxudW1iZXI+NTwvbnVt
YmVyPjxlZGl0aW9uPjIwMjAvMDQvMDM8L2VkaXRpb24+PGtleXdvcmRzPjxrZXl3b3JkPkFnZWQ8
L2tleXdvcmQ+PGtleXdvcmQ+QmV0YWNvcm9uYXZpcnVzL2lzb2xhdGlvbiAmYW1wOyBwdXJpZmlj
YXRpb248L2tleXdvcmQ+PGtleXdvcmQ+Q29yb25hdmlydXMgSW5mZWN0aW9ucy8qZGlhZ25vc3Rp
YyBpbWFnaW5nLypwYXRob2xvZ3kvdmlyb2xvZ3k8L2tleXdvcmQ+PGtleXdvcmQ+RmVtYWxlPC9r
ZXl3b3JkPjxrZXl3b3JkPkh1bWFuczwva2V5d29yZD48a2V5d29yZD5MdW5nL3BhdGhvbG9neS92
aXJvbG9neTwva2V5d29yZD48a2V5d29yZD5NYWxlPC9rZXl3b3JkPjxrZXl3b3JkPk1pZGRsZSBB
Z2VkPC9rZXl3b3JkPjxrZXl3b3JkPlBhbmRlbWljczwva2V5d29yZD48a2V5d29yZD5QbmV1bW9u
aWEsIFZpcmFsLypkaWFnbm9zdGljIGltYWdpbmcvKnBhdGhvbG9neS92aXJvbG9neTwva2V5d29y
ZD48a2V5d29yZD5QdWxtb25hcnkgQWx2ZW9saS8qZGlhZ25vc3RpYyBpbWFnaW5nLypwYXRob2xv
Z3kvdmlyb2xvZ3k8L2tleXdvcmQ+PGtleXdvcmQ+VG9tb2dyYXBoeSwgWC1SYXkgQ29tcHV0ZWQv
bWV0aG9kczwva2V5d29yZD48a2V5d29yZD5DcmF6eS1wYXZpbmcgcGF0dGVybjwva2V5d29yZD48
a2V5d29yZD5Ob3ZlbCBjb3JvbmF2aXJ1czwva2V5d29yZD48a2V5d29yZD5QbmV1bW9uaWE8L2tl
eXdvcmQ+PGtleXdvcmQ+VWx0cmEtaGlnaC1yZXNvbHV0aW9uIGNvbXB1dGVkIHRvbW9ncmFwaHk8
L2tleXdvcmQ+PC9rZXl3b3Jkcz48ZGF0ZXM+PHllYXI+MjAyMDwveWVhcj48cHViLWRhdGVzPjxk
YXRlPk1heTwvZGF0ZT48L3B1Yi1kYXRlcz48L2RhdGVzPjxpc2JuPjE4NjctMTA4WCAoRWxlY3Ry
b25pYykmI3hEOzE4NjctMTA3MSAoTGlua2luZyk8L2lzYm4+PGFjY2Vzc2lvbi1udW0+MzIyMzY4
NTY8L2FjY2Vzc2lvbi1udW0+PHVybHM+PHJlbGF0ZWQtdXJscz48dXJsPmh0dHBzOi8vd3d3Lm5j
YmkubmxtLm5paC5nb3YvcHVibWVkLzMyMjM2ODU2PC91cmw+PC9yZWxhdGVkLXVybHM+PC91cmxz
PjxjdXN0b20yPlBNQzcxMTAyNzE8L2N1c3RvbTI+PGVsZWN0cm9uaWMtcmVzb3VyY2UtbnVtPjEw
LjEwMDcvczExNjA0LTAyMC0wMDk1Ni15PC9lbGVjdHJvbmljLXJlc291cmNlLW51bT48L3JlY29y
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D971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D7D5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Japan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3280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6C22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7849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9A79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2EC0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A44E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57ED7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3CBA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C7DD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8F40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AAAA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55DA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A07D0A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fatigue</w:t>
            </w:r>
          </w:p>
        </w:tc>
      </w:tr>
      <w:tr w:rsidR="000E4295" w:rsidRPr="008D2EFC" w14:paraId="1586FA0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ED15A7" w14:textId="235020F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TnVtPjk2PC9SZWNOdW0+PERpc3BsYXlUZXh0PjxzdHlsZSBmYWNlPSJzdXBlcnNjcmlwdCI+MTA5
PC9zdHlsZT48L0Rpc3BsYXlUZXh0PjxyZWNvcmQ+PHJlYy1udW1iZXI+OTY8L3JlYy1udW1iZXI+
PGZvcmVpZ24ta2V5cz48a2V5IGFwcD0iRU4iIGRiLWlkPSJld3Q5c2RkOTlweGE5dmV3endidnp2
NTJ4ZjIycmV4c3A5OWYiIHRpbWVzdGFtcD0iMTYwMjY0MDkxMCI+OTY8L2tleT48L2ZvcmVpZ24t
a2V5cz48cmVmLXR5cGUgbmFtZT0iSm91cm5hbCBBcnRpY2xlIj4xNzwvcmVmLXR5cGU+PGNvbnRy
aWJ1dG9ycz48YXV0aG9ycz48YXV0aG9yPldhbmcsIFIuPC9hdXRob3I+PGF1dGhvcj5MaWFvLCBD
LjwvYXV0aG9yPjxhdXRob3I+SGUsIEguPC9hdXRob3I+PGF1dGhvcj5IdSwgQy48L2F1dGhvcj48
YXV0aG9yPldlaSwgWi48L2F1dGhvcj48YXV0aG9yPkhvbmcsIFouPC9hdXRob3I+PGF1dGhvcj5a
aGFuZywgQy48L2F1dGhvcj48YXV0aG9yPkxpYW8sIE0uPC9hdXRob3I+PGF1dGhvcj5TaHVpLCBI
LjwvYXV0aG9yPjwvYXV0aG9ycz48L2NvbnRyaWJ1dG9ycz48YXV0aC1hZGRyZXNzPkRlcGFydG1l
bnQgb2YgTmVwaHJvbG9neSwgWmhvbmduYW4gSG9zcGl0YWwsIFd1aGFuIFVuaXZlcnNpdHksIFd1
aGFuLCBDaGluYS4mI3hEO0xhYm9yYXRvcnkgTWVkaWNpbmUsIFpob25nbmFuIEhvc3BpdGFsLCBX
dWhhbiBVbml2ZXJzaXR5LCBXdWhhbiwgQ2hpbmEuJiN4RDtEZXBhcnRtZW50IG9mIEltbXVub2xv
Z3ksIFNjaG9vbCBvZiBCYXNpYyBNZWRpY2FsIFNjaWVuY2VzLCBXdWhhbiBVbml2ZXJzaXR5LCBX
dWhhbiwgQ2hpbmEuJiN4RDtJbWFnaW5nIERlcGFydG1lbnQsIFpob25nbmFuIEhvc3BpdGFsLCBX
dWhhbiBVbml2ZXJzaXR5LCBXdWhhbiwgQ2hpbmEuJiN4RDtEZXBhcnRtZW50IG9mIE5lcGhyb2xv
Z3ksIFpob25nbmFuIEhvc3BpdGFsLCBXdWhhbiBVbml2ZXJzaXR5LCBXdWhhbiwgQ2hpbmEuIEVs
ZWN0cm9uaWMgYWRkcmVzczogc2h1aWh1YUB3aHUuZWR1LmNuLjwvYXV0aC1hZGRyZXNzPjx0aXRs
ZXM+PHRpdGxlPkNPVklELTE5IGluIEhlbW9kaWFseXNpcyBQYXRpZW50czogQSBSZXBvcnQgb2Yg
NSBDYXNlczwvdGl0bGU+PHNlY29uZGFyeS10aXRsZT5BbSBKIEtpZG5leSBEaXM8L3NlY29uZGFy
eS10aXRsZT48L3RpdGxlcz48cGVyaW9kaWNhbD48ZnVsbC10aXRsZT5BbSBKIEtpZG5leSBEaXM8
L2Z1bGwtdGl0bGU+PC9wZXJpb2RpY2FsPjxwYWdlcz4xNDEtMTQzPC9wYWdlcz48dm9sdW1lPjc2
PC92b2x1bWU+PG51bWJlcj4xPC9udW1iZXI+PGVkaXRpb24+MjAyMC8wNC8wMzwvZWRpdGlvbj48
a2V5d29yZHM+PGtleXdvcmQ+QWdlZDwva2V5d29yZD48a2V5d29yZD4qQmV0YWNvcm9uYXZpcnVz
PC9rZXl3b3JkPjxrZXl3b3JkPkNoaW5hL2VwaWRlbWlvbG9neTwva2V5d29yZD48a2V5d29yZD5D
b3JvbmF2aXJ1cyBJbmZlY3Rpb25zLypjb21wbGljYXRpb25zL2RpYWdub3Npcy9lcGlkZW1pb2xv
Z3k8L2tleXdvcmQ+PGtleXdvcmQ+RGlzZWFzZSBPdXRicmVha3M8L2tleXdvcmQ+PGtleXdvcmQ+
RmVtYWxlPC9rZXl3b3JkPjxrZXl3b3JkPkh1bWFuczwva2V5d29yZD48a2V5d29yZD5LaWRuZXkg
RmFpbHVyZSwgQ2hyb25pYy8qZXRpb2xvZ3kvdGhlcmFweTwva2V5d29yZD48a2V5d29yZD5MdW5n
L2RpYWdub3N0aWMgaW1hZ2luZzwva2V5d29yZD48a2V5d29yZD5NYWxlPC9rZXl3b3JkPjxrZXl3
b3JkPk1pZGRsZSBBZ2VkPC9rZXl3b3JkPjxrZXl3b3JkPlBhbmRlbWljczwva2V5d29yZD48a2V5
d29yZD5QbmV1bW9uaWEsIFZpcmFsLypjb21wbGljYXRpb25zL2RpYWdub3Npcy9lcGlkZW1pb2xv
Z3k8L2tleXdvcmQ+PGtleXdvcmQ+UmVuYWwgRGlhbHlzaXMvKm1ldGhvZHM8L2tleXdvcmQ+PGtl
eXdvcmQ+VG9tb2dyYXBoeSwgWC1SYXkgQ29tcHV0ZWQ8L2tleXdvcmQ+PGtleXdvcmQ+VHJlYXRt
ZW50IE91dGNvbWU8L2tleXdvcmQ+PGtleXdvcmQ+KmNvdmlkLTE5PC9rZXl3b3JkPjxrZXl3b3Jk
PipIZW1vZGlhbHlzaXM8L2tleXdvcmQ+PGtleXdvcmQ+KlNBUlMtQ29WLTI8L2tleXdvcmQ+PGtl
eXdvcmQ+KmNhc2UgcmVwb3J0PC9rZXl3b3JkPjxrZXl3b3JkPipjaGVzdCByYWRpb2dyYXBoPC9r
ZXl3b3JkPjxrZXl3b3JkPipjb3JvbmF2aXJ1czwva2V5d29yZD48a2V5d29yZD4qZGlhcnJoZWE8
L2tleXdvcmQ+PGtleXdvcmQ+KmVuZC1zdGFnZSByZW5hbCBkaXNlYXNlIChFU1JEKTwva2V5d29y
ZD48a2V5d29yZD4qc3ltcHRvbXM8L2tleXdvcmQ+PC9rZXl3b3Jkcz48ZGF0ZXM+PHllYXI+MjAy
MDwveWVhcj48cHViLWRhdGVzPjxkYXRlPkp1bDwvZGF0ZT48L3B1Yi1kYXRlcz48L2RhdGVzPjxp
c2JuPjE1MjMtNjgzOCAoRWxlY3Ryb25pYykmI3hEOzAyNzItNjM4NiAoTGlua2luZyk8L2lzYm4+
PGFjY2Vzc2lvbi1udW0+MzIyNDA3MTg8L2FjY2Vzc2lvbi1udW0+PHVybHM+PHJlbGF0ZWQtdXJs
cz48dXJsPmh0dHBzOi8vd3d3Lm5jYmkubmxtLm5paC5nb3YvcHVibWVkLzMyMjQwNzE4PC91cmw+
PC9yZWxhdGVkLXVybHM+PC91cmxzPjxjdXN0b20yPlBNQzcxMTg2MDQ8L2N1c3RvbTI+PGVsZWN0
cm9uaWMtcmVzb3VyY2UtbnVtPjEwLjEwNTMvai5hamtkLjIwMjAuMDMuMDA5PC9lbGVjdHJvbmlj
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TnVtPjk2PC9SZWNOdW0+PERpc3BsYXlUZXh0PjxzdHlsZSBmYWNlPSJzdXBlcnNjcmlwdCI+MTA5
PC9zdHlsZT48L0Rpc3BsYXlUZXh0PjxyZWNvcmQ+PHJlYy1udW1iZXI+OTY8L3JlYy1udW1iZXI+
PGZvcmVpZ24ta2V5cz48a2V5IGFwcD0iRU4iIGRiLWlkPSJld3Q5c2RkOTlweGE5dmV3endidnp2
NTJ4ZjIycmV4c3A5OWYiIHRpbWVzdGFtcD0iMTYwMjY0MDkxMCI+OTY8L2tleT48L2ZvcmVpZ24t
a2V5cz48cmVmLXR5cGUgbmFtZT0iSm91cm5hbCBBcnRpY2xlIj4xNzwvcmVmLXR5cGU+PGNvbnRy
aWJ1dG9ycz48YXV0aG9ycz48YXV0aG9yPldhbmcsIFIuPC9hdXRob3I+PGF1dGhvcj5MaWFvLCBD
LjwvYXV0aG9yPjxhdXRob3I+SGUsIEguPC9hdXRob3I+PGF1dGhvcj5IdSwgQy48L2F1dGhvcj48
YXV0aG9yPldlaSwgWi48L2F1dGhvcj48YXV0aG9yPkhvbmcsIFouPC9hdXRob3I+PGF1dGhvcj5a
aGFuZywgQy48L2F1dGhvcj48YXV0aG9yPkxpYW8sIE0uPC9hdXRob3I+PGF1dGhvcj5TaHVpLCBI
LjwvYXV0aG9yPjwvYXV0aG9ycz48L2NvbnRyaWJ1dG9ycz48YXV0aC1hZGRyZXNzPkRlcGFydG1l
bnQgb2YgTmVwaHJvbG9neSwgWmhvbmduYW4gSG9zcGl0YWwsIFd1aGFuIFVuaXZlcnNpdHksIFd1
aGFuLCBDaGluYS4mI3hEO0xhYm9yYXRvcnkgTWVkaWNpbmUsIFpob25nbmFuIEhvc3BpdGFsLCBX
dWhhbiBVbml2ZXJzaXR5LCBXdWhhbiwgQ2hpbmEuJiN4RDtEZXBhcnRtZW50IG9mIEltbXVub2xv
Z3ksIFNjaG9vbCBvZiBCYXNpYyBNZWRpY2FsIFNjaWVuY2VzLCBXdWhhbiBVbml2ZXJzaXR5LCBX
dWhhbiwgQ2hpbmEuJiN4RDtJbWFnaW5nIERlcGFydG1lbnQsIFpob25nbmFuIEhvc3BpdGFsLCBX
dWhhbiBVbml2ZXJzaXR5LCBXdWhhbiwgQ2hpbmEuJiN4RDtEZXBhcnRtZW50IG9mIE5lcGhyb2xv
Z3ksIFpob25nbmFuIEhvc3BpdGFsLCBXdWhhbiBVbml2ZXJzaXR5LCBXdWhhbiwgQ2hpbmEuIEVs
ZWN0cm9uaWMgYWRkcmVzczogc2h1aWh1YUB3aHUuZWR1LmNuLjwvYXV0aC1hZGRyZXNzPjx0aXRs
ZXM+PHRpdGxlPkNPVklELTE5IGluIEhlbW9kaWFseXNpcyBQYXRpZW50czogQSBSZXBvcnQgb2Yg
NSBDYXNlczwvdGl0bGU+PHNlY29uZGFyeS10aXRsZT5BbSBKIEtpZG5leSBEaXM8L3NlY29uZGFy
eS10aXRsZT48L3RpdGxlcz48cGVyaW9kaWNhbD48ZnVsbC10aXRsZT5BbSBKIEtpZG5leSBEaXM8
L2Z1bGwtdGl0bGU+PC9wZXJpb2RpY2FsPjxwYWdlcz4xNDEtMTQzPC9wYWdlcz48dm9sdW1lPjc2
PC92b2x1bWU+PG51bWJlcj4xPC9udW1iZXI+PGVkaXRpb24+MjAyMC8wNC8wMzwvZWRpdGlvbj48
a2V5d29yZHM+PGtleXdvcmQ+QWdlZDwva2V5d29yZD48a2V5d29yZD4qQmV0YWNvcm9uYXZpcnVz
PC9rZXl3b3JkPjxrZXl3b3JkPkNoaW5hL2VwaWRlbWlvbG9neTwva2V5d29yZD48a2V5d29yZD5D
b3JvbmF2aXJ1cyBJbmZlY3Rpb25zLypjb21wbGljYXRpb25zL2RpYWdub3Npcy9lcGlkZW1pb2xv
Z3k8L2tleXdvcmQ+PGtleXdvcmQ+RGlzZWFzZSBPdXRicmVha3M8L2tleXdvcmQ+PGtleXdvcmQ+
RmVtYWxlPC9rZXl3b3JkPjxrZXl3b3JkPkh1bWFuczwva2V5d29yZD48a2V5d29yZD5LaWRuZXkg
RmFpbHVyZSwgQ2hyb25pYy8qZXRpb2xvZ3kvdGhlcmFweTwva2V5d29yZD48a2V5d29yZD5MdW5n
L2RpYWdub3N0aWMgaW1hZ2luZzwva2V5d29yZD48a2V5d29yZD5NYWxlPC9rZXl3b3JkPjxrZXl3
b3JkPk1pZGRsZSBBZ2VkPC9rZXl3b3JkPjxrZXl3b3JkPlBhbmRlbWljczwva2V5d29yZD48a2V5
d29yZD5QbmV1bW9uaWEsIFZpcmFsLypjb21wbGljYXRpb25zL2RpYWdub3Npcy9lcGlkZW1pb2xv
Z3k8L2tleXdvcmQ+PGtleXdvcmQ+UmVuYWwgRGlhbHlzaXMvKm1ldGhvZHM8L2tleXdvcmQ+PGtl
eXdvcmQ+VG9tb2dyYXBoeSwgWC1SYXkgQ29tcHV0ZWQ8L2tleXdvcmQ+PGtleXdvcmQ+VHJlYXRt
ZW50IE91dGNvbWU8L2tleXdvcmQ+PGtleXdvcmQ+KmNvdmlkLTE5PC9rZXl3b3JkPjxrZXl3b3Jk
PipIZW1vZGlhbHlzaXM8L2tleXdvcmQ+PGtleXdvcmQ+KlNBUlMtQ29WLTI8L2tleXdvcmQ+PGtl
eXdvcmQ+KmNhc2UgcmVwb3J0PC9rZXl3b3JkPjxrZXl3b3JkPipjaGVzdCByYWRpb2dyYXBoPC9r
ZXl3b3JkPjxrZXl3b3JkPipjb3JvbmF2aXJ1czwva2V5d29yZD48a2V5d29yZD4qZGlhcnJoZWE8
L2tleXdvcmQ+PGtleXdvcmQ+KmVuZC1zdGFnZSByZW5hbCBkaXNlYXNlIChFU1JEKTwva2V5d29y
ZD48a2V5d29yZD4qc3ltcHRvbXM8L2tleXdvcmQ+PC9rZXl3b3Jkcz48ZGF0ZXM+PHllYXI+MjAy
MDwveWVhcj48cHViLWRhdGVzPjxkYXRlPkp1bDwvZGF0ZT48L3B1Yi1kYXRlcz48L2RhdGVzPjxp
c2JuPjE1MjMtNjgzOCAoRWxlY3Ryb25pYykmI3hEOzAyNzItNjM4NiAoTGlua2luZyk8L2lzYm4+
PGFjY2Vzc2lvbi1udW0+MzIyNDA3MTg8L2FjY2Vzc2lvbi1udW0+PHVybHM+PHJlbGF0ZWQtdXJs
cz48dXJsPmh0dHBzOi8vd3d3Lm5jYmkubmxtLm5paC5nb3YvcHVibWVkLzMyMjQwNzE4PC91cmw+
PC9yZWxhdGVkLXVybHM+PC91cmxzPjxjdXN0b20yPlBNQzcxMTg2MDQ8L2N1c3RvbTI+PGVsZWN0
cm9uaWMtcmVzb3VyY2UtbnVtPjEwLjEwNTMvai5hamtkLjIwMjAuMDMuMDA5PC9lbGVjdHJvbmlj
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109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6462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203F9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338D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C42E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469F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6AEC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F179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C13B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02A3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511B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859A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832A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066D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AA58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02061" w14:textId="28E5DDD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B51000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321795" w14:textId="2EF4BBA2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Lescure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PEVuZE5vdGU+PENpdGU+PEF1dGhvcj5MZXNjdXJlPC9BdXRob3I+PFllYXI+MjAyMDwvWWVhcj48
UmVjTnVtPjk3PC9SZWNOdW0+PERpc3BsYXlUZXh0PjxzdHlsZSBmYWNlPSJzdXBlcnNjcmlwdCI+
MTEwPC9zdHlsZT48L0Rpc3BsYXlUZXh0PjxyZWNvcmQ+PHJlYy1udW1iZXI+OTc8L3JlYy1udW1i
ZXI+PGZvcmVpZ24ta2V5cz48a2V5IGFwcD0iRU4iIGRiLWlkPSJld3Q5c2RkOTlweGE5dmV3endi
dnp2NTJ4ZjIycmV4c3A5OWYiIHRpbWVzdGFtcD0iMTYwMjY0MTAyNCI+OTc8L2tleT48L2ZvcmVp
Z24ta2V5cz48cmVmLXR5cGUgbmFtZT0iSm91cm5hbCBBcnRpY2xlIj4xNzwvcmVmLXR5cGU+PGNv
bnRyaWJ1dG9ycz48YXV0aG9ycz48YXV0aG9yPkxlc2N1cmUsIEYuIFguPC9hdXRob3I+PGF1dGhv
cj5Cb3VhZG1hLCBMLjwvYXV0aG9yPjxhdXRob3I+Tmd1eWVuLCBELjwvYXV0aG9yPjxhdXRob3I+
UGFyaXNleSwgTS48L2F1dGhvcj48YXV0aG9yPldpY2t5LCBQLiBILjwvYXV0aG9yPjxhdXRob3I+
QmVoaWxsaWwsIFMuPC9hdXRob3I+PGF1dGhvcj5HYXltYXJkLCBBLjwvYXV0aG9yPjxhdXRob3I+
Qm91c2NhbWJlcnQtRHVjaGFtcCwgTS48L2F1dGhvcj48YXV0aG9yPkRvbmF0aSwgRi48L2F1dGhv
cj48YXV0aG9yPkxlIEhpbmdyYXQsIFEuPC9hdXRob3I+PGF1dGhvcj5Fbm91ZiwgVi48L2F1dGhv
cj48YXV0aG9yPkhvdWhvdS1GaWRvdWgsIE4uPC9hdXRob3I+PGF1dGhvcj5WYWxldHRlLCBNLjwv
YXV0aG9yPjxhdXRob3I+TWFpbGxlcywgQS48L2F1dGhvcj48YXV0aG9yPkx1Y2V0LCBKLiBDLjwv
YXV0aG9yPjxhdXRob3I+TWVudHJlLCBGLjwvYXV0aG9yPjxhdXRob3I+RHV2YWwsIFguPC9hdXRo
b3I+PGF1dGhvcj5EZXNjYW1wcywgRC48L2F1dGhvcj48YXV0aG9yPk1hbHZ5LCBELjwvYXV0aG9y
PjxhdXRob3I+VGltc2l0LCBKLiBGLjwvYXV0aG9yPjxhdXRob3I+TGluYSwgQi48L2F1dGhvcj48
YXV0aG9yPnZhbi1kZXItV2VyZiwgUy48L2F1dGhvcj48YXV0aG9yPllhemRhbnBhbmFoLCBZLjwv
YXV0aG9yPjwvYXV0aG9ycz48L2NvbnRyaWJ1dG9ycz48YXV0aC1hZGRyZXNzPkRlcGFydG1lbnQg
b2YgSW5mZWN0aW91cyBhbmQgVHJvcGljYWwgRGlzZWFzZXMsIEFzc2lzdGFuY2UgUHVibGlxdWUt
SG9waXRhdXggZGUgUGFyaXMsIEJpY2hhdC1DbGF1ZGUgQmVybmFyZCBVbml2ZXJzaXR5IEhvc3Bp
dGFsLCBQYXJpcywgRnJhbmNlOyBJbmZlY3Rpb25zIEFudGltaWNyb2JpYWxzIE1vZGVsbGluZyBF
dm9sdXRpb24gKElBTUUpIFVNUiAxMTM3LCBVbml2ZXJzaXR5IG9mIFBhcmlzLCBQYXJpcywgRnJh
bmNlLiYjeEQ7TWVkaWNhbCBhbmQgSW5mZWN0aW91cyBEaXNlYXNlcyBJbnRlbnNpdmUgQ2FyZSBV
bml0LCBBc3Npc3RhbmNlIFB1YmxpcXVlLUhvcGl0YXV4IGRlIFBhcmlzLCBCaWNoYXQtQ2xhdWRl
IEJlcm5hcmQgVW5pdmVyc2l0eSBIb3NwaXRhbCwgUGFyaXMsIEZyYW5jZTsgSW5mZWN0aW9ucyBB
bnRpbWljcm9iaWFscyBNb2RlbGxpbmcgRXZvbHV0aW9uIChJQU1FKSBVTVIgMTEzNywgVW5pdmVy
c2l0eSBvZiBQYXJpcywgUGFyaXMsIEZyYW5jZS4mI3hEO0RlcGFydG1lbnQgb2YgSW5mZWN0aW91
cyBEaXNlYXNlcyBhbmQgVHJvcGljYWwgTWVkaWNpbmUsIFVuaXZlcnNpdHkgSG9zcGl0YWwgb2Yg
Qm9yZGVhdXgsIEJvcmRlYXV4LCBGcmFuY2U7IElOU0VSTSBVMTIxOSwgVW5pdmVyc2l0eSBvZiBC
b3JkZWF1eCwgQm9yZGVhdXgsIEZyYW5jZS4mI3hEO0RlcGFydG1lbnQgb2YgSW5mZWN0aW91cyBh
bmQgVHJvcGljYWwgRGlzZWFzZXMsIEFzc2lzdGFuY2UgUHVibGlxdWUtSG9waXRhdXggZGUgUGFy
aXMsIEJpY2hhdC1DbGF1ZGUgQmVybmFyZCBVbml2ZXJzaXR5IEhvc3BpdGFsLCBQYXJpcywgRnJh
bmNlLiYjeEQ7TmF0aW9uYWwgUmVmZXJlbmNlIENlbnRlciBmb3IgUmVzcGlyYXRvcnkgVmlydXNl
cywgTW9sZWN1bGFyIEdlbmV0aWNzIG9mIFJOQSBWaXJ1c2VzLCBDTlJTLVVNUiAzNTY5LCBUaGUg
SW5zdGl0dXQgUGFzdGV1ciwgUGFyaXMsIEZyYW5jZS4mI3hEO05hdGlvbmFsIFJlZmVyZW5jZSBD
ZW50ZXIgZm9yIFJlc3BpcmF0b3J5IFZpcnVzZXMsIERlcGFydG1lbnQgb2YgVmlyb2xvZ3ksIElu
ZmVjdGl2ZSBBZ2VudHMgSW5zdGl0dXRlLCBOb3J0aCBIb3NwaXRhbCBOZXR3b3JrLCBMeW9uLCBG
cmFuY2U7IFZpcnBhdGggTGFib3JhdG9yeSwgSW50ZXJuYXRpb25hbCBDZW50ZXIgb2YgUmVzZWFy
Y2ggaW4gSW5mZWN0aW9sb2d5LCBJTlNFUk0gVTExMTEsIENOUlMtVU1SIDUzMDgsIEVjb2xlIE5v
cm1hbGUgU3VwZXJpZXVyZSBkZSBMeW9uLCBVbml2ZXJzaXRlIENsYXVkZSBCZXJuYXJkIEx5b24s
IEx5b24gVW5pdmVyc2l0eSwgTHlvbiwgRnJhbmNlLiYjeEQ7RGVwYXJ0bWVudCBvZiBWaXJvbG9n
eSwgQXNzaXN0YW5jZSBQdWJsaXF1ZS1Ib3BpdGF1eCBkZSBQYXJpcywgQmljaGF0LUNsYXVkZSBC
ZXJuYXJkIFVuaXZlcnNpdHkgSG9zcGl0YWwsIFBhcmlzLCBGcmFuY2U7IEluZmVjdGlvbnMgQW50
aW1pY3JvYmlhbHMgTW9kZWxsaW5nIEV2b2x1dGlvbiAoSUFNRSkgVU1SIDExMzcsIFVuaXZlcnNp
dHkgb2YgUGFyaXMsIFBhcmlzLCBGcmFuY2UuJiN4RDtOYXRpb25hbCBSZWZlcmVuY2UgQ2VudGVy
IGZvciBSZXNwaXJhdG9yeSBWaXJ1c2VzLCBNb2xlY3VsYXIgR2VuZXRpY3Mgb2YgUk5BIFZpcnVz
ZXMsIENOUlMtVU1SIDM1NjksIFRoZSBJbnN0aXR1dCBQYXN0ZXVyLCBQYXJpcywgRnJhbmNlOyBN
dXR1YWxpemVkIFBsYXRmb3JtIG9mIE1pY3JvYmlvbG9neSwgUGFzdGV1ciBJbnRlcm5hdGlvbmFs
IEJpb3Jlc291cmNlcyBOZXR3b3JrLCBUaGUgSW5zdGl0dXQgUGFzdGV1ciwgUGFyaXMsIEZyYW5j
ZS4mI3hEO0RlcGFydG1lbnQgb2YgVmlyb2xvZ3ksIEFzc2lzdGFuY2UgUHVibGlxdWUtSG9waXRh
dXggZGUgUGFyaXMsIEJpY2hhdC1DbGF1ZGUgQmVybmFyZCBVbml2ZXJzaXR5IEhvc3BpdGFsLCBQ
YXJpcywgRnJhbmNlLiYjeEQ7U2FudGUgUHVibGlxdWUgRnJhbmNlLCBTYWludCBNYXVyaWNlLCBG
cmFuY2UuJiN4RDtJbmZlY3Rpb24gQ29udHJvbCBVbml0LCBBc3Npc3RhbmNlIFB1YmxpcXVlLUhv
cGl0YXV4IGRlIFBhcmlzLCBCaWNoYXQtQ2xhdWRlIEJlcm5hcmQgVW5pdmVyc2l0eSBIb3NwaXRh
bCwgUGFyaXMsIEZyYW5jZTsgSW5mZWN0aW9ucyBBbnRpbWljcm9iaWFscyBNb2RlbGxpbmcgRXZv
bHV0aW9uIChJQU1FKSBVTVIgMTEzNywgVW5pdmVyc2l0eSBvZiBQYXJpcywgUGFyaXMsIEZyYW5j
ZS4mI3hEO0RlcGFydG1lbnQgb2YgRXBpZGVtaW9sb2d5LCBCaW9zdGF0aXN0aWNzIGFuZCBDbGlu
aWNhbCBSZXNlYXJjaCwgQXNzaXN0YW5jZSBQdWJsaXF1ZS1Ib3BpdGF1eCBkZSBQYXJpcywgQmlj
aGF0LUNsYXVkZSBCZXJuYXJkIFVuaXZlcnNpdHkgSG9zcGl0YWwsIFBhcmlzLCBGcmFuY2U7IElu
ZmVjdGlvbnMgQW50aW1pY3JvYmlhbHMgTW9kZWxsaW5nIEV2b2x1dGlvbiAoSUFNRSkgVU1SIDEx
MzcsIFVuaXZlcnNpdHkgb2YgUGFyaXMsIFBhcmlzLCBGcmFuY2UuJiN4RDtDZW50ZXIgZm9yIENs
aW5pY2FsIEludmVzdGlnYXRpb24sIEFzc2lzdGFuY2UgUHVibGlxdWUtSG9waXRhdXggZGUgUGFy
aXMsIEJpY2hhdC1DbGF1ZGUgQmVybmFyZCBVbml2ZXJzaXR5IEhvc3BpdGFsLCBQYXJpcywgRnJh
bmNlOyBJbmZlY3Rpb25zIEFudGltaWNyb2JpYWxzIE1vZGVsbGluZyBFdm9sdXRpb24gKElBTUUp
IFVNUiAxMTM3LCBVbml2ZXJzaXR5IG9mIFBhcmlzLCBQYXJpcywgRnJhbmNlLiYjeEQ7RGVwYXJ0
bWVudCBvZiBJbmZlY3Rpb3VzIGFuZCBUcm9waWNhbCBEaXNlYXNlcywgQXNzaXN0YW5jZSBQdWJs
aXF1ZS1Ib3BpdGF1eCBkZSBQYXJpcywgQmljaGF0LUNsYXVkZSBCZXJuYXJkIFVuaXZlcnNpdHkg
SG9zcGl0YWwsIFBhcmlzLCBGcmFuY2U7IEluZmVjdGlvbnMgQW50aW1pY3JvYmlhbHMgTW9kZWxs
aW5nIEV2b2x1dGlvbiAoSUFNRSkgVU1SIDExMzcsIFVuaXZlcnNpdHkgb2YgUGFyaXMsIFBhcmlz
LCBGcmFuY2UuIEVsZWN0cm9uaWMgYWRkcmVzczogeWF6ZGFuLnlhemRhbnBhbmFoQGFwaHAuZnIu
PC9hdXRoLWFkZHJlc3M+PHRpdGxlcz48dGl0bGU+Q2xpbmljYWwgYW5kIHZpcm9sb2dpY2FsIGRh
dGEgb2YgdGhlIGZpcnN0IGNhc2VzIG9mIENPVklELTE5IGluIEV1cm9wZTogYSBjYXNlIHNlcmll
czwvdGl0bGU+PHNlY29uZGFyeS10aXRsZT5MYW5jZXQgSW5mZWN0IERpczwvc2Vjb25kYXJ5LXRp
dGxlPjwvdGl0bGVzPjxwZXJpb2RpY2FsPjxmdWxsLXRpdGxlPkxhbmNldCBJbmZlY3QgRGlzPC9m
dWxsLXRpdGxlPjwvcGVyaW9kaWNhbD48cGFnZXM+Njk3LTcwNjwvcGFnZXM+PHZvbHVtZT4yMDwv
dm9sdW1lPjxudW1iZXI+NjwvbnVtYmVyPjxlZGl0aW9uPjIwMjAvMDQvMDE8L2VkaXRpb24+PGtl
eXdvcmRzPjxrZXl3b3JkPkFkdWx0PC9rZXl3b3JkPjxrZXl3b3JkPkFnZWQsIDgwIGFuZCBvdmVy
PC9rZXl3b3JkPjxrZXl3b3JkPkJldGFjb3JvbmF2aXJ1cy9pc29sYXRpb24gJmFtcDsgcHVyaWZp
Y2F0aW9uPC9rZXl3b3JkPjxrZXl3b3JkPkJsb29kL3Zpcm9sb2d5PC9rZXl3b3JkPjxrZXl3b3Jk
PkNoaW5hPC9rZXl3b3JkPjxrZXl3b3JkPkNvcm9uYXZpcnVzIEluZmVjdGlvbnMvKmRpYWdub3Np
cy92aXJvbG9neTwva2V5d29yZD48a2V5d29yZD5GZWNlcy92aXJvbG9neTwva2V5d29yZD48a2V5
d29yZD5GZW1hbGU8L2tleXdvcmQ+PGtleXdvcmQ+RnJhbmNlL2VwaWRlbWlvbG9neTwva2V5d29y
ZD48a2V5d29yZD5IdW1hbnM8L2tleXdvcmQ+PGtleXdvcmQ+TWFsZTwva2V5d29yZD48a2V5d29y
ZD5NaWRkbGUgQWdlZDwva2V5d29yZD48a2V5d29yZD5OYXNvcGhhcnlueC92aXJvbG9neTwva2V5
d29yZD48a2V5d29yZD5QYW5kZW1pY3M8L2tleXdvcmQ+PGtleXdvcmQ+UG5ldW1vbmlhLCBWaXJh
bC8qZGlhZ25vc2lzL3Zpcm9sb2d5PC9rZXl3b3JkPjxrZXl3b3JkPlJOQSwgVmlyYWwvaXNvbGF0
aW9uICZhbXA7IHB1cmlmaWNhdGlvbjwva2V5d29yZD48a2V5d29yZD5UcmF2ZWw8L2tleXdvcmQ+
PGtleXdvcmQ+VXJpbmUvdmlyb2xvZ3k8L2tleXdvcmQ+PGtleXdvcmQ+VmlyYWwgTG9hZDwva2V5
d29yZD48L2tleXdvcmRzPjxkYXRlcz48eWVhcj4yMDIwPC95ZWFyPjxwdWItZGF0ZXM+PGRhdGU+
SnVuPC9kYXRlPjwvcHViLWRhdGVzPjwvZGF0ZXM+PGlzYm4+MTQ3NC00NDU3IChFbGVjdHJvbmlj
KSYjeEQ7MTQ3My0zMDk5IChMaW5raW5nKTwvaXNibj48YWNjZXNzaW9uLW51bT4zMjIyNDMxMDwv
YWNjZXNzaW9uLW51bT48dXJscz48cmVsYXRlZC11cmxzPjx1cmw+aHR0cHM6Ly93d3cubmNiaS5u
bG0ubmloLmdvdi9wdWJtZWQvMzIyMjQzMTA8L3VybD48L3JlbGF0ZWQtdXJscz48L3VybHM+PGN1
c3RvbTI+UE1DNzE1NjEyMDwvY3VzdG9tMj48ZWxlY3Ryb25pYy1yZXNvdXJjZS1udW0+MTAuMTAx
Ni9TMTQ3My0zMDk5KDIwKTMwMjAwLTA8L2VsZWN0cm9uaWMtcmVzb3VyY2UtbnVtPjwvcmVjb3Jk
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PEVuZE5vdGU+PENpdGU+PEF1dGhvcj5MZXNjdXJlPC9BdXRob3I+PFllYXI+MjAyMDwvWWVhcj48
UmVjTnVtPjk3PC9SZWNOdW0+PERpc3BsYXlUZXh0PjxzdHlsZSBmYWNlPSJzdXBlcnNjcmlwdCI+
MTEwPC9zdHlsZT48L0Rpc3BsYXlUZXh0PjxyZWNvcmQ+PHJlYy1udW1iZXI+OTc8L3JlYy1udW1i
ZXI+PGZvcmVpZ24ta2V5cz48a2V5IGFwcD0iRU4iIGRiLWlkPSJld3Q5c2RkOTlweGE5dmV3endi
dnp2NTJ4ZjIycmV4c3A5OWYiIHRpbWVzdGFtcD0iMTYwMjY0MTAyNCI+OTc8L2tleT48L2ZvcmVp
Z24ta2V5cz48cmVmLXR5cGUgbmFtZT0iSm91cm5hbCBBcnRpY2xlIj4xNzwvcmVmLXR5cGU+PGNv
bnRyaWJ1dG9ycz48YXV0aG9ycz48YXV0aG9yPkxlc2N1cmUsIEYuIFguPC9hdXRob3I+PGF1dGhv
cj5Cb3VhZG1hLCBMLjwvYXV0aG9yPjxhdXRob3I+Tmd1eWVuLCBELjwvYXV0aG9yPjxhdXRob3I+
UGFyaXNleSwgTS48L2F1dGhvcj48YXV0aG9yPldpY2t5LCBQLiBILjwvYXV0aG9yPjxhdXRob3I+
QmVoaWxsaWwsIFMuPC9hdXRob3I+PGF1dGhvcj5HYXltYXJkLCBBLjwvYXV0aG9yPjxhdXRob3I+
Qm91c2NhbWJlcnQtRHVjaGFtcCwgTS48L2F1dGhvcj48YXV0aG9yPkRvbmF0aSwgRi48L2F1dGhv
cj48YXV0aG9yPkxlIEhpbmdyYXQsIFEuPC9hdXRob3I+PGF1dGhvcj5Fbm91ZiwgVi48L2F1dGhv
cj48YXV0aG9yPkhvdWhvdS1GaWRvdWgsIE4uPC9hdXRob3I+PGF1dGhvcj5WYWxldHRlLCBNLjwv
YXV0aG9yPjxhdXRob3I+TWFpbGxlcywgQS48L2F1dGhvcj48YXV0aG9yPkx1Y2V0LCBKLiBDLjwv
YXV0aG9yPjxhdXRob3I+TWVudHJlLCBGLjwvYXV0aG9yPjxhdXRob3I+RHV2YWwsIFguPC9hdXRo
b3I+PGF1dGhvcj5EZXNjYW1wcywgRC48L2F1dGhvcj48YXV0aG9yPk1hbHZ5LCBELjwvYXV0aG9y
PjxhdXRob3I+VGltc2l0LCBKLiBGLjwvYXV0aG9yPjxhdXRob3I+TGluYSwgQi48L2F1dGhvcj48
YXV0aG9yPnZhbi1kZXItV2VyZiwgUy48L2F1dGhvcj48YXV0aG9yPllhemRhbnBhbmFoLCBZLjwv
YXV0aG9yPjwvYXV0aG9ycz48L2NvbnRyaWJ1dG9ycz48YXV0aC1hZGRyZXNzPkRlcGFydG1lbnQg
b2YgSW5mZWN0aW91cyBhbmQgVHJvcGljYWwgRGlzZWFzZXMsIEFzc2lzdGFuY2UgUHVibGlxdWUt
SG9waXRhdXggZGUgUGFyaXMsIEJpY2hhdC1DbGF1ZGUgQmVybmFyZCBVbml2ZXJzaXR5IEhvc3Bp
dGFsLCBQYXJpcywgRnJhbmNlOyBJbmZlY3Rpb25zIEFudGltaWNyb2JpYWxzIE1vZGVsbGluZyBF
dm9sdXRpb24gKElBTUUpIFVNUiAxMTM3LCBVbml2ZXJzaXR5IG9mIFBhcmlzLCBQYXJpcywgRnJh
bmNlLiYjeEQ7TWVkaWNhbCBhbmQgSW5mZWN0aW91cyBEaXNlYXNlcyBJbnRlbnNpdmUgQ2FyZSBV
bml0LCBBc3Npc3RhbmNlIFB1YmxpcXVlLUhvcGl0YXV4IGRlIFBhcmlzLCBCaWNoYXQtQ2xhdWRl
IEJlcm5hcmQgVW5pdmVyc2l0eSBIb3NwaXRhbCwgUGFyaXMsIEZyYW5jZTsgSW5mZWN0aW9ucyBB
bnRpbWljcm9iaWFscyBNb2RlbGxpbmcgRXZvbHV0aW9uIChJQU1FKSBVTVIgMTEzNywgVW5pdmVy
c2l0eSBvZiBQYXJpcywgUGFyaXMsIEZyYW5jZS4mI3hEO0RlcGFydG1lbnQgb2YgSW5mZWN0aW91
cyBEaXNlYXNlcyBhbmQgVHJvcGljYWwgTWVkaWNpbmUsIFVuaXZlcnNpdHkgSG9zcGl0YWwgb2Yg
Qm9yZGVhdXgsIEJvcmRlYXV4LCBGcmFuY2U7IElOU0VSTSBVMTIxOSwgVW5pdmVyc2l0eSBvZiBC
b3JkZWF1eCwgQm9yZGVhdXgsIEZyYW5jZS4mI3hEO0RlcGFydG1lbnQgb2YgSW5mZWN0aW91cyBh
bmQgVHJvcGljYWwgRGlzZWFzZXMsIEFzc2lzdGFuY2UgUHVibGlxdWUtSG9waXRhdXggZGUgUGFy
aXMsIEJpY2hhdC1DbGF1ZGUgQmVybmFyZCBVbml2ZXJzaXR5IEhvc3BpdGFsLCBQYXJpcywgRnJh
bmNlLiYjeEQ7TmF0aW9uYWwgUmVmZXJlbmNlIENlbnRlciBmb3IgUmVzcGlyYXRvcnkgVmlydXNl
cywgTW9sZWN1bGFyIEdlbmV0aWNzIG9mIFJOQSBWaXJ1c2VzLCBDTlJTLVVNUiAzNTY5LCBUaGUg
SW5zdGl0dXQgUGFzdGV1ciwgUGFyaXMsIEZyYW5jZS4mI3hEO05hdGlvbmFsIFJlZmVyZW5jZSBD
ZW50ZXIgZm9yIFJlc3BpcmF0b3J5IFZpcnVzZXMsIERlcGFydG1lbnQgb2YgVmlyb2xvZ3ksIElu
ZmVjdGl2ZSBBZ2VudHMgSW5zdGl0dXRlLCBOb3J0aCBIb3NwaXRhbCBOZXR3b3JrLCBMeW9uLCBG
cmFuY2U7IFZpcnBhdGggTGFib3JhdG9yeSwgSW50ZXJuYXRpb25hbCBDZW50ZXIgb2YgUmVzZWFy
Y2ggaW4gSW5mZWN0aW9sb2d5LCBJTlNFUk0gVTExMTEsIENOUlMtVU1SIDUzMDgsIEVjb2xlIE5v
cm1hbGUgU3VwZXJpZXVyZSBkZSBMeW9uLCBVbml2ZXJzaXRlIENsYXVkZSBCZXJuYXJkIEx5b24s
IEx5b24gVW5pdmVyc2l0eSwgTHlvbiwgRnJhbmNlLiYjeEQ7RGVwYXJ0bWVudCBvZiBWaXJvbG9n
eSwgQXNzaXN0YW5jZSBQdWJsaXF1ZS1Ib3BpdGF1eCBkZSBQYXJpcywgQmljaGF0LUNsYXVkZSBC
ZXJuYXJkIFVuaXZlcnNpdHkgSG9zcGl0YWwsIFBhcmlzLCBGcmFuY2U7IEluZmVjdGlvbnMgQW50
aW1pY3JvYmlhbHMgTW9kZWxsaW5nIEV2b2x1dGlvbiAoSUFNRSkgVU1SIDExMzcsIFVuaXZlcnNp
dHkgb2YgUGFyaXMsIFBhcmlzLCBGcmFuY2UuJiN4RDtOYXRpb25hbCBSZWZlcmVuY2UgQ2VudGVy
IGZvciBSZXNwaXJhdG9yeSBWaXJ1c2VzLCBNb2xlY3VsYXIgR2VuZXRpY3Mgb2YgUk5BIFZpcnVz
ZXMsIENOUlMtVU1SIDM1NjksIFRoZSBJbnN0aXR1dCBQYXN0ZXVyLCBQYXJpcywgRnJhbmNlOyBN
dXR1YWxpemVkIFBsYXRmb3JtIG9mIE1pY3JvYmlvbG9neSwgUGFzdGV1ciBJbnRlcm5hdGlvbmFs
IEJpb3Jlc291cmNlcyBOZXR3b3JrLCBUaGUgSW5zdGl0dXQgUGFzdGV1ciwgUGFyaXMsIEZyYW5j
ZS4mI3hEO0RlcGFydG1lbnQgb2YgVmlyb2xvZ3ksIEFzc2lzdGFuY2UgUHVibGlxdWUtSG9waXRh
dXggZGUgUGFyaXMsIEJpY2hhdC1DbGF1ZGUgQmVybmFyZCBVbml2ZXJzaXR5IEhvc3BpdGFsLCBQ
YXJpcywgRnJhbmNlLiYjeEQ7U2FudGUgUHVibGlxdWUgRnJhbmNlLCBTYWludCBNYXVyaWNlLCBG
cmFuY2UuJiN4RDtJbmZlY3Rpb24gQ29udHJvbCBVbml0LCBBc3Npc3RhbmNlIFB1YmxpcXVlLUhv
cGl0YXV4IGRlIFBhcmlzLCBCaWNoYXQtQ2xhdWRlIEJlcm5hcmQgVW5pdmVyc2l0eSBIb3NwaXRh
bCwgUGFyaXMsIEZyYW5jZTsgSW5mZWN0aW9ucyBBbnRpbWljcm9iaWFscyBNb2RlbGxpbmcgRXZv
bHV0aW9uIChJQU1FKSBVTVIgMTEzNywgVW5pdmVyc2l0eSBvZiBQYXJpcywgUGFyaXMsIEZyYW5j
ZS4mI3hEO0RlcGFydG1lbnQgb2YgRXBpZGVtaW9sb2d5LCBCaW9zdGF0aXN0aWNzIGFuZCBDbGlu
aWNhbCBSZXNlYXJjaCwgQXNzaXN0YW5jZSBQdWJsaXF1ZS1Ib3BpdGF1eCBkZSBQYXJpcywgQmlj
aGF0LUNsYXVkZSBCZXJuYXJkIFVuaXZlcnNpdHkgSG9zcGl0YWwsIFBhcmlzLCBGcmFuY2U7IElu
ZmVjdGlvbnMgQW50aW1pY3JvYmlhbHMgTW9kZWxsaW5nIEV2b2x1dGlvbiAoSUFNRSkgVU1SIDEx
MzcsIFVuaXZlcnNpdHkgb2YgUGFyaXMsIFBhcmlzLCBGcmFuY2UuJiN4RDtDZW50ZXIgZm9yIENs
aW5pY2FsIEludmVzdGlnYXRpb24sIEFzc2lzdGFuY2UgUHVibGlxdWUtSG9waXRhdXggZGUgUGFy
aXMsIEJpY2hhdC1DbGF1ZGUgQmVybmFyZCBVbml2ZXJzaXR5IEhvc3BpdGFsLCBQYXJpcywgRnJh
bmNlOyBJbmZlY3Rpb25zIEFudGltaWNyb2JpYWxzIE1vZGVsbGluZyBFdm9sdXRpb24gKElBTUUp
IFVNUiAxMTM3LCBVbml2ZXJzaXR5IG9mIFBhcmlzLCBQYXJpcywgRnJhbmNlLiYjeEQ7RGVwYXJ0
bWVudCBvZiBJbmZlY3Rpb3VzIGFuZCBUcm9waWNhbCBEaXNlYXNlcywgQXNzaXN0YW5jZSBQdWJs
aXF1ZS1Ib3BpdGF1eCBkZSBQYXJpcywgQmljaGF0LUNsYXVkZSBCZXJuYXJkIFVuaXZlcnNpdHkg
SG9zcGl0YWwsIFBhcmlzLCBGcmFuY2U7IEluZmVjdGlvbnMgQW50aW1pY3JvYmlhbHMgTW9kZWxs
aW5nIEV2b2x1dGlvbiAoSUFNRSkgVU1SIDExMzcsIFVuaXZlcnNpdHkgb2YgUGFyaXMsIFBhcmlz
LCBGcmFuY2UuIEVsZWN0cm9uaWMgYWRkcmVzczogeWF6ZGFuLnlhemRhbnBhbmFoQGFwaHAuZnIu
PC9hdXRoLWFkZHJlc3M+PHRpdGxlcz48dGl0bGU+Q2xpbmljYWwgYW5kIHZpcm9sb2dpY2FsIGRh
dGEgb2YgdGhlIGZpcnN0IGNhc2VzIG9mIENPVklELTE5IGluIEV1cm9wZTogYSBjYXNlIHNlcmll
czwvdGl0bGU+PHNlY29uZGFyeS10aXRsZT5MYW5jZXQgSW5mZWN0IERpczwvc2Vjb25kYXJ5LXRp
dGxlPjwvdGl0bGVzPjxwZXJpb2RpY2FsPjxmdWxsLXRpdGxlPkxhbmNldCBJbmZlY3QgRGlzPC9m
dWxsLXRpdGxlPjwvcGVyaW9kaWNhbD48cGFnZXM+Njk3LTcwNjwvcGFnZXM+PHZvbHVtZT4yMDwv
dm9sdW1lPjxudW1iZXI+NjwvbnVtYmVyPjxlZGl0aW9uPjIwMjAvMDQvMDE8L2VkaXRpb24+PGtl
eXdvcmRzPjxrZXl3b3JkPkFkdWx0PC9rZXl3b3JkPjxrZXl3b3JkPkFnZWQsIDgwIGFuZCBvdmVy
PC9rZXl3b3JkPjxrZXl3b3JkPkJldGFjb3JvbmF2aXJ1cy9pc29sYXRpb24gJmFtcDsgcHVyaWZp
Y2F0aW9uPC9rZXl3b3JkPjxrZXl3b3JkPkJsb29kL3Zpcm9sb2d5PC9rZXl3b3JkPjxrZXl3b3Jk
PkNoaW5hPC9rZXl3b3JkPjxrZXl3b3JkPkNvcm9uYXZpcnVzIEluZmVjdGlvbnMvKmRpYWdub3Np
cy92aXJvbG9neTwva2V5d29yZD48a2V5d29yZD5GZWNlcy92aXJvbG9neTwva2V5d29yZD48a2V5
d29yZD5GZW1hbGU8L2tleXdvcmQ+PGtleXdvcmQ+RnJhbmNlL2VwaWRlbWlvbG9neTwva2V5d29y
ZD48a2V5d29yZD5IdW1hbnM8L2tleXdvcmQ+PGtleXdvcmQ+TWFsZTwva2V5d29yZD48a2V5d29y
ZD5NaWRkbGUgQWdlZDwva2V5d29yZD48a2V5d29yZD5OYXNvcGhhcnlueC92aXJvbG9neTwva2V5
d29yZD48a2V5d29yZD5QYW5kZW1pY3M8L2tleXdvcmQ+PGtleXdvcmQ+UG5ldW1vbmlhLCBWaXJh
bC8qZGlhZ25vc2lzL3Zpcm9sb2d5PC9rZXl3b3JkPjxrZXl3b3JkPlJOQSwgVmlyYWwvaXNvbGF0
aW9uICZhbXA7IHB1cmlmaWNhdGlvbjwva2V5d29yZD48a2V5d29yZD5UcmF2ZWw8L2tleXdvcmQ+
PGtleXdvcmQ+VXJpbmUvdmlyb2xvZ3k8L2tleXdvcmQ+PGtleXdvcmQ+VmlyYWwgTG9hZDwva2V5
d29yZD48L2tleXdvcmRzPjxkYXRlcz48eWVhcj4yMDIwPC95ZWFyPjxwdWItZGF0ZXM+PGRhdGU+
SnVuPC9kYXRlPjwvcHViLWRhdGVzPjwvZGF0ZXM+PGlzYm4+MTQ3NC00NDU3IChFbGVjdHJvbmlj
KSYjeEQ7MTQ3My0zMDk5IChMaW5raW5nKTwvaXNibj48YWNjZXNzaW9uLW51bT4zMjIyNDMxMDwv
YWNjZXNzaW9uLW51bT48dXJscz48cmVsYXRlZC11cmxzPjx1cmw+aHR0cHM6Ly93d3cubmNiaS5u
bG0ubmloLmdvdi9wdWJtZWQvMzIyMjQzMTA8L3VybD48L3JlbGF0ZWQtdXJscz48L3VybHM+PGN1
c3RvbTI+UE1DNzE1NjEyMDwvY3VzdG9tMj48ZWxlY3Ryb25pYy1yZXNvdXJjZS1udW0+MTAuMTAx
Ni9TMTQ3My0zMDk5KDIwKTMwMjAwLTA8L2VsZWN0cm9uaWMtcmVzb3VyY2UtbnVtPjwvcmVjb3Jk
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BFAE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A202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4512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E1BE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5E2C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DA2E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38CD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3D52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9F38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457E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1D5A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23FC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A98E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BE06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0051DB" w14:textId="745A0E80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36A03D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7B9CC2" w14:textId="03C56A2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PEVuZE5vdGU+PENpdGU+PEF1dGhvcj5aaGVuZzwvQXV0aG9yPjxZZWFyPjIwMjA8L1llYXI+PFJl
Y051bT45ODwvUmVjTnVtPjxEaXNwbGF5VGV4dD48c3R5bGUgZmFjZT0ic3VwZXJzY3JpcHQiPjEx
MTwvc3R5bGU+PC9EaXNwbGF5VGV4dD48cmVjb3JkPjxyZWMtbnVtYmVyPjk4PC9yZWMtbnVtYmVy
Pjxmb3JlaWduLWtleXM+PGtleSBhcHA9IkVOIiBkYi1pZD0iZXd0OXNkZDk5cHhhOXZld3p3YnZ6
djUyeGYyMnJleHNwOTlmIiB0aW1lc3RhbXA9IjE2MDI2NDEzMTkiPjk4PC9rZXk+PC9mb3JlaWdu
LWtleXM+PHJlZi10eXBlIG5hbWU9IkpvdXJuYWwgQXJ0aWNsZSI+MTc8L3JlZi10eXBlPjxjb250
cmlidXRvcnM+PGF1dGhvcnM+PGF1dGhvcj5aaGVuZywgQy48L2F1dGhvcj48YXV0aG9yPldhbmcs
IEouPC9hdXRob3I+PGF1dGhvcj5HdW8sIEguPC9hdXRob3I+PGF1dGhvcj5MdSwgWi48L2F1dGhv
cj48YXV0aG9yPk1hLCBZLjwvYXV0aG9yPjxhdXRob3I+Wmh1LCBZLjwvYXV0aG9yPjxhdXRob3I+
WGlhLCBELjwvYXV0aG9yPjxhdXRob3I+V2FuZywgWS48L2F1dGhvcj48YXV0aG9yPkhlLCBILjwv
YXV0aG9yPjxhdXRob3I+WmhvdSwgSi48L2F1dGhvcj48YXV0aG9yPldhbmcsIFkuPC9hdXRob3I+
PGF1dGhvcj5GZWksIE0uPC9hdXRob3I+PGF1dGhvcj5ZaW4sIFkuPC9hdXRob3I+PGF1dGhvcj5a
aGVuZywgTS48L2F1dGhvcj48YXV0aG9yPlh1LCBZLjwvYXV0aG9yPjxhdXRob3I+QW5odWkgTWVk
aWNhbCB0ZWFtIG1lbWJlcnMgb2YgTmF0aW9uYWwgYWlkIHRvLCBwcmV2ZW50PC9hdXRob3I+PGF1
dGhvcj50cmVhdCBub3ZlbCBjb3JvbmF2aXJ1cyBwbmV1bW9uaWEgaW4sIFd1aGFuPC9hdXRob3I+
PC9hdXRob3JzPjwvY29udHJpYnV0b3JzPjxhdXRoLWFkZHJlc3M+VGhlIEZpcnN0IEFmZmlsaWF0
ZWQgSG9zcGl0YWwgb2YgVVNUQywgRGl2aXNpb24gb2YgTGlmZSBTY2llbmNlcyBhbmQgTWVkaWNp
bmUsIFVuaXZlcnNpdHkgb2YgU2NpZW5jZSBhbmQgVGVjaG5vbG9neSBvZiBDaGluYSwgSGVmZWks
IENoaW5hLiBFbGVjdHJvbmljIGFkZHJlc3M6IHpoZW5nY2hjaDExMjNAdXN0Yy5lZHUuY24uJiN4
RDtUaGUgRmlyc3QgQWZmaWxpYXRlZCBIb3NwaXRhbCBvZiBVU1RDLCBEaXZpc2lvbiBvZiBMaWZl
IFNjaWVuY2VzIGFuZCBNZWRpY2luZSwgVW5pdmVyc2l0eSBvZiBTY2llbmNlIGFuZCBUZWNobm9s
b2d5IG9mIENoaW5hLCBIZWZlaSwgQ2hpbmEuIEVsZWN0cm9uaWMgYWRkcmVzczoganF3YW5nNjA0
QDE2My5jb20uJiN4RDtVbmlvbiBIb3NwaXRhbCBhZmZpbGlhdGVkIHRvIFRvbmdqaSBNZWRpY2Fs
IENvbGxlZ2Ugb2YgSHVhemhvbmcgVW5pdmVyc2l0eSBvZiBTY2llbmNlIGFuZCBUZWNobm9sb2d5
LCBXdWhhbiwgQ2hpbmEuJiN4RDtUaGUgRmlyc3QgQWZmaWxpYXRlZCBIb3NwaXRhbCBvZiBVU1RD
LCBEaXZpc2lvbiBvZiBMaWZlIFNjaWVuY2VzIGFuZCBNZWRpY2luZSwgVW5pdmVyc2l0eSBvZiBT
Y2llbmNlIGFuZCBUZWNobm9sb2d5IG9mIENoaW5hLCBIZWZlaSwgQ2hpbmEuPC9hdXRoLWFkZHJl
c3M+PHRpdGxlcz48dGl0bGU+Umlzay1hZGFwdGVkIFRyZWF0bWVudCBTdHJhdGVneSBGb3IgQ09W
SUQtMTkgUGF0aWVudHM8L3RpdGxlPjxzZWNvbmRhcnktdGl0bGU+SW50IEogSW5mZWN0IERpczwv
c2Vjb25kYXJ5LXRpdGxlPjwvdGl0bGVzPjxwZXJpb2RpY2FsPjxmdWxsLXRpdGxlPkludCBKIElu
ZmVjdCBEaXM8L2Z1bGwtdGl0bGU+PC9wZXJpb2RpY2FsPjxwYWdlcz43NC03NzwvcGFnZXM+PHZv
bHVtZT45NDwvdm9sdW1lPjxlZGl0aW9uPjIwMjAvMDQvMDI8L2VkaXRpb24+PGtleXdvcmRzPjxr
ZXl3b3JkPkFkYXB0YXRpb24sIFBoeXNpb2xvZ2ljYWw8L2tleXdvcmQ+PGtleXdvcmQ+QWR1bHQ8
L2tleXdvcmQ+PGtleXdvcmQ+QWdlZDwva2V5d29yZD48a2V5d29yZD4qQmV0YWNvcm9uYXZpcnVz
PC9rZXl3b3JkPjxrZXl3b3JkPkNvcm9uYXZpcnVzIEluZmVjdGlvbnMvKnRoZXJhcHk8L2tleXdv
cmQ+PGtleXdvcmQ+RmVtYWxlPC9rZXl3b3JkPjxrZXl3b3JkPkh1bWFuczwva2V5d29yZD48a2V5
d29yZD5NYWxlPC9rZXl3b3JkPjxrZXl3b3JkPk1pZGRsZSBBZ2VkPC9rZXl3b3JkPjxrZXl3b3Jk
PlBhbmRlbWljczwva2V5d29yZD48a2V5d29yZD5QbmV1bW9uaWEsIFZpcmFsLyp0aGVyYXB5PC9r
ZXl3b3JkPjxrZXl3b3JkPlJpc2sgRmFjdG9yczwva2V5d29yZD48a2V5d29yZD5Ub21vZ3JhcGh5
LCBYLVJheSBDb21wdXRlZDwva2V5d29yZD48a2V5d29yZD5Db3ZpZC0xOTwva2V5d29yZD48a2V5
d29yZD5hbnRpdmlyYWwgdHJlYXRtZW50PC9rZXl3b3JkPjxrZXl3b3JkPmxvdy1kb3NlIGNvcnRp
Y29zdGVyb2lkPC9rZXl3b3JkPjxrZXl3b3JkPm5vdmVsIGNvcm9uYXZpcnVzIHBuZXVtb25pYTwv
a2V5d29yZD48a2V5d29yZD5yaXNrLWFkYXB0ZWQgdHJlYXRtZW50IHN0cmF0ZWd5PC9rZXl3b3Jk
Pjwva2V5d29yZHM+PGRhdGVzPjx5ZWFyPjIwMjA8L3llYXI+PHB1Yi1kYXRlcz48ZGF0ZT5NYXk8
L2RhdGU+PC9wdWItZGF0ZXM+PC9kYXRlcz48aXNibj4xODc4LTM1MTEgKEVsZWN0cm9uaWMpJiN4
RDsxMjAxLTk3MTIgKExpbmtpbmcpPC9pc2JuPjxhY2Nlc3Npb24tbnVtPjMyMjI5MjU3PC9hY2Nl
c3Npb24tbnVtPjx1cmxzPjxyZWxhdGVkLXVybHM+PHVybD5odHRwczovL3d3dy5uY2JpLm5sbS5u
aWguZ292L3B1Ym1lZC8zMjIyOTI1NzwvdXJsPjwvcmVsYXRlZC11cmxzPjwvdXJscz48Y3VzdG9t
Mj5QTUM3MjcwODQ2PC9jdXN0b20yPjxlbGVjdHJvbmljLXJlc291cmNlLW51bT4xMC4xMDE2L2ou
aWppZC4yMDIwLjAzLjA0NzwvZWxlY3Ryb25pYy1yZXNvdXJjZS1udW0+PC9yZWNvcmQ+PC9DaXRl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PEVuZE5vdGU+PENpdGU+PEF1dGhvcj5aaGVuZzwvQXV0aG9yPjxZZWFyPjIwMjA8L1llYXI+PFJl
Y051bT45ODwvUmVjTnVtPjxEaXNwbGF5VGV4dD48c3R5bGUgZmFjZT0ic3VwZXJzY3JpcHQiPjEx
MTwvc3R5bGU+PC9EaXNwbGF5VGV4dD48cmVjb3JkPjxyZWMtbnVtYmVyPjk4PC9yZWMtbnVtYmVy
Pjxmb3JlaWduLWtleXM+PGtleSBhcHA9IkVOIiBkYi1pZD0iZXd0OXNkZDk5cHhhOXZld3p3YnZ6
djUyeGYyMnJleHNwOTlmIiB0aW1lc3RhbXA9IjE2MDI2NDEzMTkiPjk4PC9rZXk+PC9mb3JlaWdu
LWtleXM+PHJlZi10eXBlIG5hbWU9IkpvdXJuYWwgQXJ0aWNsZSI+MTc8L3JlZi10eXBlPjxjb250
cmlidXRvcnM+PGF1dGhvcnM+PGF1dGhvcj5aaGVuZywgQy48L2F1dGhvcj48YXV0aG9yPldhbmcs
IEouPC9hdXRob3I+PGF1dGhvcj5HdW8sIEguPC9hdXRob3I+PGF1dGhvcj5MdSwgWi48L2F1dGhv
cj48YXV0aG9yPk1hLCBZLjwvYXV0aG9yPjxhdXRob3I+Wmh1LCBZLjwvYXV0aG9yPjxhdXRob3I+
WGlhLCBELjwvYXV0aG9yPjxhdXRob3I+V2FuZywgWS48L2F1dGhvcj48YXV0aG9yPkhlLCBILjwv
YXV0aG9yPjxhdXRob3I+WmhvdSwgSi48L2F1dGhvcj48YXV0aG9yPldhbmcsIFkuPC9hdXRob3I+
PGF1dGhvcj5GZWksIE0uPC9hdXRob3I+PGF1dGhvcj5ZaW4sIFkuPC9hdXRob3I+PGF1dGhvcj5a
aGVuZywgTS48L2F1dGhvcj48YXV0aG9yPlh1LCBZLjwvYXV0aG9yPjxhdXRob3I+QW5odWkgTWVk
aWNhbCB0ZWFtIG1lbWJlcnMgb2YgTmF0aW9uYWwgYWlkIHRvLCBwcmV2ZW50PC9hdXRob3I+PGF1
dGhvcj50cmVhdCBub3ZlbCBjb3JvbmF2aXJ1cyBwbmV1bW9uaWEgaW4sIFd1aGFuPC9hdXRob3I+
PC9hdXRob3JzPjwvY29udHJpYnV0b3JzPjxhdXRoLWFkZHJlc3M+VGhlIEZpcnN0IEFmZmlsaWF0
ZWQgSG9zcGl0YWwgb2YgVVNUQywgRGl2aXNpb24gb2YgTGlmZSBTY2llbmNlcyBhbmQgTWVkaWNp
bmUsIFVuaXZlcnNpdHkgb2YgU2NpZW5jZSBhbmQgVGVjaG5vbG9neSBvZiBDaGluYSwgSGVmZWks
IENoaW5hLiBFbGVjdHJvbmljIGFkZHJlc3M6IHpoZW5nY2hjaDExMjNAdXN0Yy5lZHUuY24uJiN4
RDtUaGUgRmlyc3QgQWZmaWxpYXRlZCBIb3NwaXRhbCBvZiBVU1RDLCBEaXZpc2lvbiBvZiBMaWZl
IFNjaWVuY2VzIGFuZCBNZWRpY2luZSwgVW5pdmVyc2l0eSBvZiBTY2llbmNlIGFuZCBUZWNobm9s
b2d5IG9mIENoaW5hLCBIZWZlaSwgQ2hpbmEuIEVsZWN0cm9uaWMgYWRkcmVzczoganF3YW5nNjA0
QDE2My5jb20uJiN4RDtVbmlvbiBIb3NwaXRhbCBhZmZpbGlhdGVkIHRvIFRvbmdqaSBNZWRpY2Fs
IENvbGxlZ2Ugb2YgSHVhemhvbmcgVW5pdmVyc2l0eSBvZiBTY2llbmNlIGFuZCBUZWNobm9sb2d5
LCBXdWhhbiwgQ2hpbmEuJiN4RDtUaGUgRmlyc3QgQWZmaWxpYXRlZCBIb3NwaXRhbCBvZiBVU1RD
LCBEaXZpc2lvbiBvZiBMaWZlIFNjaWVuY2VzIGFuZCBNZWRpY2luZSwgVW5pdmVyc2l0eSBvZiBT
Y2llbmNlIGFuZCBUZWNobm9sb2d5IG9mIENoaW5hLCBIZWZlaSwgQ2hpbmEuPC9hdXRoLWFkZHJl
c3M+PHRpdGxlcz48dGl0bGU+Umlzay1hZGFwdGVkIFRyZWF0bWVudCBTdHJhdGVneSBGb3IgQ09W
SUQtMTkgUGF0aWVudHM8L3RpdGxlPjxzZWNvbmRhcnktdGl0bGU+SW50IEogSW5mZWN0IERpczwv
c2Vjb25kYXJ5LXRpdGxlPjwvdGl0bGVzPjxwZXJpb2RpY2FsPjxmdWxsLXRpdGxlPkludCBKIElu
ZmVjdCBEaXM8L2Z1bGwtdGl0bGU+PC9wZXJpb2RpY2FsPjxwYWdlcz43NC03NzwvcGFnZXM+PHZv
bHVtZT45NDwvdm9sdW1lPjxlZGl0aW9uPjIwMjAvMDQvMDI8L2VkaXRpb24+PGtleXdvcmRzPjxr
ZXl3b3JkPkFkYXB0YXRpb24sIFBoeXNpb2xvZ2ljYWw8L2tleXdvcmQ+PGtleXdvcmQ+QWR1bHQ8
L2tleXdvcmQ+PGtleXdvcmQ+QWdlZDwva2V5d29yZD48a2V5d29yZD4qQmV0YWNvcm9uYXZpcnVz
PC9rZXl3b3JkPjxrZXl3b3JkPkNvcm9uYXZpcnVzIEluZmVjdGlvbnMvKnRoZXJhcHk8L2tleXdv
cmQ+PGtleXdvcmQ+RmVtYWxlPC9rZXl3b3JkPjxrZXl3b3JkPkh1bWFuczwva2V5d29yZD48a2V5
d29yZD5NYWxlPC9rZXl3b3JkPjxrZXl3b3JkPk1pZGRsZSBBZ2VkPC9rZXl3b3JkPjxrZXl3b3Jk
PlBhbmRlbWljczwva2V5d29yZD48a2V5d29yZD5QbmV1bW9uaWEsIFZpcmFsLyp0aGVyYXB5PC9r
ZXl3b3JkPjxrZXl3b3JkPlJpc2sgRmFjdG9yczwva2V5d29yZD48a2V5d29yZD5Ub21vZ3JhcGh5
LCBYLVJheSBDb21wdXRlZDwva2V5d29yZD48a2V5d29yZD5Db3ZpZC0xOTwva2V5d29yZD48a2V5
d29yZD5hbnRpdmlyYWwgdHJlYXRtZW50PC9rZXl3b3JkPjxrZXl3b3JkPmxvdy1kb3NlIGNvcnRp
Y29zdGVyb2lkPC9rZXl3b3JkPjxrZXl3b3JkPm5vdmVsIGNvcm9uYXZpcnVzIHBuZXVtb25pYTwv
a2V5d29yZD48a2V5d29yZD5yaXNrLWFkYXB0ZWQgdHJlYXRtZW50IHN0cmF0ZWd5PC9rZXl3b3Jk
Pjwva2V5d29yZHM+PGRhdGVzPjx5ZWFyPjIwMjA8L3llYXI+PHB1Yi1kYXRlcz48ZGF0ZT5NYXk8
L2RhdGU+PC9wdWItZGF0ZXM+PC9kYXRlcz48aXNibj4xODc4LTM1MTEgKEVsZWN0cm9uaWMpJiN4
RDsxMjAxLTk3MTIgKExpbmtpbmcpPC9pc2JuPjxhY2Nlc3Npb24tbnVtPjMyMjI5MjU3PC9hY2Nl
c3Npb24tbnVtPjx1cmxzPjxyZWxhdGVkLXVybHM+PHVybD5odHRwczovL3d3dy5uY2JpLm5sbS5u
aWguZ292L3B1Ym1lZC8zMjIyOTI1NzwvdXJsPjwvcmVsYXRlZC11cmxzPjwvdXJscz48Y3VzdG9t
Mj5QTUM3MjcwODQ2PC9jdXN0b20yPjxlbGVjdHJvbmljLXJlc291cmNlLW51bT4xMC4xMDE2L2ou
aWppZC4yMDIwLjAzLjA0NzwvZWxlY3Ryb25pYy1yZXNvdXJjZS1udW0+PC9yZWNvcmQ+PC9DaXRl
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3994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0293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E8D9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DB82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2020/2/15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3758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381F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2770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38.2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B37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6F1FA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1F0F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B4EB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C4D6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743D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57C9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D59961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6621FDF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2234A2" w14:textId="61EB4499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Y051bT4xNzA8L1JlY051bT48RGlzcGxheVRleHQ+PHN0eWxlIGZhY2U9InN1cGVyc2NyaXB0Ij4x
MTI8L3N0eWxlPjwvRGlzcGxheVRleHQ+PHJlY29yZD48cmVjLW51bWJlcj4xNzA8L3JlYy1udW1i
ZXI+PGZvcmVpZ24ta2V5cz48a2V5IGFwcD0iRU4iIGRiLWlkPSJld3Q5c2RkOTlweGE5dmV3endi
dnp2NTJ4ZjIycmV4c3A5OWYiIHRpbWVzdGFtcD0iMTYwMjgxMDc5MiI+MTcwPC9rZXk+PC9mb3Jl
aWduLWtleXM+PHJlZi10eXBlIG5hbWU9IkpvdXJuYWwgQXJ0aWNsZSI+MTc8L3JlZi10eXBlPjxj
b250cmlidXRvcnM+PGF1dGhvcnM+PGF1dGhvcj5aaGFuZywgWS48L2F1dGhvcj48YXV0aG9yPkNh
bywgVy48L2F1dGhvcj48YXV0aG9yPlhpYW8sIE0uPC9hdXRob3I+PGF1dGhvcj5MaSwgWS4gSi48
L2F1dGhvcj48YXV0aG9yPllhbmcsIFkuPC9hdXRob3I+PGF1dGhvcj5aaGFvLCBKLjwvYXV0aG9y
PjxhdXRob3I+WmhvdSwgWC48L2F1dGhvcj48YXV0aG9yPkppYW5nLCBXLjwvYXV0aG9yPjxhdXRo
b3I+WmhhbywgWS4gUS48L2F1dGhvcj48YXV0aG9yPlpoYW5nLCBTLiBZLjwvYXV0aG9yPjxhdXRo
b3I+TGksIFQuIFMuPC9hdXRob3I+PC9hdXRob3JzPjwvY29udHJpYnV0b3JzPjxhdXRoLWFkZHJl
c3M+RGVwYXJ0bWVudCBvZiBIZW1hdG9sb2d5LCBQZWtpbmcgVW5pb24gTWVkaWNhbCBDb2xsZWdl
IEhvc3BpdGFsLCBDaGluZXNlIEFjYWRlbXkgb2YgTWVkaWNhbCBTY2llbmNlcyAmYW1wOyBQZWtp
bmcgVW5pb24gTWVkaWNhbCBDb2xsZWdlLCBCZWlqaW5nIDEwMDczMCwgQ2hpbmEuJiN4RDtEZXBh
cnRtZW50IG9mIEluZmVjdGlvbiBEaXNlYXNlLCBQZWtpbmcgVW5pb24gTWVkaWNhbCBDb2xsZWdl
IEhvc3BpdGFsLCBDaGluZXNlIEFjYWRlbXkgb2YgTWVkaWNhbCBTY2llbmNlcyAmYW1wOyBQZWtp
bmcgVW5pb24gTWVkaWNhbCBDb2xsZWdlLCBCZWlqaW5nIDEwMDczMCwgQ2hpbmEuJiN4RDtEZXBh
cnRtZW50IG9mIExhYm9yYXRvcnkgTWVkaWNpbmUsIFBla2luZyBVbmlvbiBNZWRpY2FsIENvbGxl
Z2UgSG9zcGl0YWwsIENoaW5lc2UgQWNhZGVteSBvZiBNZWRpY2FsIFNjaWVuY2VzICZhbXA7IFBl
a2luZyBVbmlvbiBNZWRpY2FsIENvbGxlZ2UsIEJlaWppbmcgMTAwNzMwLCBDaGluYS4mI3hEO0Rl
cGFydG1lbnQgb2YgR2VuZXJhbCBNZWRpY2luZSwgUGVraW5nIFVuaW9uIE1lZGljYWwgQ29sbGVn
ZSBIb3NwaXRhbCwgQ2hpbmVzZSBBY2FkZW15IG9mIE1lZGljYWwgU2NpZW5jZXMgJmFtcDsgUGVr
aW5nIFVuaW9uIE1lZGljYWwgQ29sbGVnZSwgQmVpamluZyAxMDA3MzAsIENoaW5hLiYjeEQ7RGVw
YXJ0bWVudCBvZiBvcnRob3BlZGljcywgUGVraW5nIFVuaW9uIE1lZGljYWwgQ29sbGVnZSBIb3Nw
aXRhbCwgQ2hpbmVzZSBBY2FkZW15IG9mIE1lZGljYWwgU2NpZW5jZXMgJmFtcDsgUGVraW5nIFVu
aW9uIE1lZGljYWwgQ29sbGVnZSwgQmVpamluZyAxMDA3MzAsIENoaW5hLiYjeEQ7RGVwYXJ0bWVu
dCBvZiBSZXNwaXJhdG9yeSBhbmQgQ3JpdGljYWwgQ2FyZSBNZWRpY2luZSBQZWtpbmcgVW5pb24g
TWVkaWNhbCBDb2xsZWdlIEhvc3BpdGFsLCBDaGluZXNlIEFjYWRlbXkgb2YgTWVkaWNhbCBTY2ll
bmNlcyAmYW1wOyBQZWtpbmcgVW5pb24gTWVkaWNhbCBDb2xsZWdlLCBCZWlqaW5nIDEwMDczMCwg
Q2hpbmEuJiN4RDtEZXBhcnRtZW50IG9mIEludGVuc2l2ZSBDYXJlIFVuaXQsIFBla2luZyBVbmlv
biBNZWRpY2FsIENvbGxlZ2UgSG9zcGl0YWwsIENoaW5lc2UgQWNhZGVteSBvZiBNZWRpY2FsIFNj
aWVuY2VzICZhbXA7IFBla2luZyBVbmlvbiBNZWRpY2FsIENvbGxlZ2UsIEJlaWppbmcgMTAwNzMw
LCBDaGluYS4mI3hEO0RlcGFydG1lbnQgb2YgTWVkaWNhbCBJbnRlbnNpdmUgQ2FyZSBVbml0LCBQ
ZWtpbmcgVW5pb24gTWVkaWNhbCBDb2xsZWdlIEhvc3BpdGFsLCBDaGluZXNlIEFjYWRlbXkgb2Yg
TWVkaWNhbCBTY2llbmNlcyAmYW1wOyBQZWtpbmcgVW5pb24gTWVkaWNhbCBDb2xsZWdlLCBCZWlq
aW5nIDEwMDczMCwgQ2hpbmEuJiN4RDtEZXBhcnRtZW50IG9mIENhcmRpb2xvZ3ksIFBla2luZyBV
bmlvbiBNZWRpY2FsIENvbGxlZ2UgSG9zcGl0YWwsIENoaW5lc2UgQWNhZGVteSBvZiBNZWRpY2Fs
IFNjaWVuY2VzICZhbXA7IFBla2luZyBVbmlvbiBNZWRpY2FsIENvbGxlZ2UsIEJlaWppbmcgMTAw
NzMwLCBDaGluYS48L2F1dGgtYWRkcmVzcz48dGl0bGVzPjx0aXRsZT5bQ2xpbmljYWwgYW5kIGNv
YWd1bGF0aW9uIGNoYXJhY3RlcmlzdGljcyBvZiA3IHBhdGllbnRzIHdpdGggY3JpdGljYWwgQ09W
SUQtMjAxOSBwbmV1bW9uaWEgYW5kIGFjcm8taXNjaGVtaWFdPC90aXRsZT48c2Vjb25kYXJ5LXRp
dGxlPlpob25naHVhIFh1ZSBZZSBYdWUgWmEgWmhpPC9zZWNvbmRhcnktdGl0bGU+PC90aXRsZXM+
PHBlcmlvZGljYWw+PGZ1bGwtdGl0bGU+WmhvbmdodWEgWHVlIFllIFh1ZSBaYSBaaGk8L2Z1bGwt
dGl0bGU+PC9wZXJpb2RpY2FsPjxwYWdlcz5FMDA2PC9wYWdlcz48dm9sdW1lPjQxPC92b2x1bWU+
PG51bWJlcj4wPC9udW1iZXI+PGVkaXRpb24+MjAyMC8wMy8zMDwvZWRpdGlvbj48a2V5d29yZHM+
PGtleXdvcmQ+QW50aWNvYWd1bGF0aW9uIHRoZXJhcHk8L2tleXdvcmQ+PGtleXdvcmQ+Q3JpdGlj
YWwsIENPVklELTIwMTksIGh5cGVyY29hZ3VsYXRpb24gc3RhdHVzPC9rZXl3b3JkPjwva2V5d29y
ZHM+PGRhdGVzPjx5ZWFyPjIwMjA8L3llYXI+PHB1Yi1kYXRlcz48ZGF0ZT5NYXIgMjg8L2RhdGU+
PC9wdWItZGF0ZXM+PC9kYXRlcz48aXNibj4wMjUzLTI3MjcgKFByaW50KSYjeEQ7MDI1My0yNzI3
IChMaW5raW5nKTwvaXNibj48YWNjZXNzaW9uLW51bT4zMjIyMDI3NjwvYWNjZXNzaW9uLW51bT48
dXJscz48cmVsYXRlZC11cmxzPjx1cmw+aHR0cHM6Ly93d3cubmNiaS5ubG0ubmloLmdvdi9wdWJt
ZWQvMzIyMjAyNzY8L3VybD48L3JlbGF0ZWQtdXJscz48L3VybHM+PGVsZWN0cm9uaWMtcmVzb3Vy
Y2UtbnVtPjEwLjM3NjAvY21hLmouaXNzbi4wMjUzLTI3MjcuMjAyMC4wMDA2PC9lbGVjdHJvbmlj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Y051bT4xNzA8L1JlY051bT48RGlzcGxheVRleHQ+PHN0eWxlIGZhY2U9InN1cGVyc2NyaXB0Ij4x
MTI8L3N0eWxlPjwvRGlzcGxheVRleHQ+PHJlY29yZD48cmVjLW51bWJlcj4xNzA8L3JlYy1udW1i
ZXI+PGZvcmVpZ24ta2V5cz48a2V5IGFwcD0iRU4iIGRiLWlkPSJld3Q5c2RkOTlweGE5dmV3endi
dnp2NTJ4ZjIycmV4c3A5OWYiIHRpbWVzdGFtcD0iMTYwMjgxMDc5MiI+MTcwPC9rZXk+PC9mb3Jl
aWduLWtleXM+PHJlZi10eXBlIG5hbWU9IkpvdXJuYWwgQXJ0aWNsZSI+MTc8L3JlZi10eXBlPjxj
b250cmlidXRvcnM+PGF1dGhvcnM+PGF1dGhvcj5aaGFuZywgWS48L2F1dGhvcj48YXV0aG9yPkNh
bywgVy48L2F1dGhvcj48YXV0aG9yPlhpYW8sIE0uPC9hdXRob3I+PGF1dGhvcj5MaSwgWS4gSi48
L2F1dGhvcj48YXV0aG9yPllhbmcsIFkuPC9hdXRob3I+PGF1dGhvcj5aaGFvLCBKLjwvYXV0aG9y
PjxhdXRob3I+WmhvdSwgWC48L2F1dGhvcj48YXV0aG9yPkppYW5nLCBXLjwvYXV0aG9yPjxhdXRo
b3I+WmhhbywgWS4gUS48L2F1dGhvcj48YXV0aG9yPlpoYW5nLCBTLiBZLjwvYXV0aG9yPjxhdXRo
b3I+TGksIFQuIFMuPC9hdXRob3I+PC9hdXRob3JzPjwvY29udHJpYnV0b3JzPjxhdXRoLWFkZHJl
c3M+RGVwYXJ0bWVudCBvZiBIZW1hdG9sb2d5LCBQZWtpbmcgVW5pb24gTWVkaWNhbCBDb2xsZWdl
IEhvc3BpdGFsLCBDaGluZXNlIEFjYWRlbXkgb2YgTWVkaWNhbCBTY2llbmNlcyAmYW1wOyBQZWtp
bmcgVW5pb24gTWVkaWNhbCBDb2xsZWdlLCBCZWlqaW5nIDEwMDczMCwgQ2hpbmEuJiN4RDtEZXBh
cnRtZW50IG9mIEluZmVjdGlvbiBEaXNlYXNlLCBQZWtpbmcgVW5pb24gTWVkaWNhbCBDb2xsZWdl
IEhvc3BpdGFsLCBDaGluZXNlIEFjYWRlbXkgb2YgTWVkaWNhbCBTY2llbmNlcyAmYW1wOyBQZWtp
bmcgVW5pb24gTWVkaWNhbCBDb2xsZWdlLCBCZWlqaW5nIDEwMDczMCwgQ2hpbmEuJiN4RDtEZXBh
cnRtZW50IG9mIExhYm9yYXRvcnkgTWVkaWNpbmUsIFBla2luZyBVbmlvbiBNZWRpY2FsIENvbGxl
Z2UgSG9zcGl0YWwsIENoaW5lc2UgQWNhZGVteSBvZiBNZWRpY2FsIFNjaWVuY2VzICZhbXA7IFBl
a2luZyBVbmlvbiBNZWRpY2FsIENvbGxlZ2UsIEJlaWppbmcgMTAwNzMwLCBDaGluYS4mI3hEO0Rl
cGFydG1lbnQgb2YgR2VuZXJhbCBNZWRpY2luZSwgUGVraW5nIFVuaW9uIE1lZGljYWwgQ29sbGVn
ZSBIb3NwaXRhbCwgQ2hpbmVzZSBBY2FkZW15IG9mIE1lZGljYWwgU2NpZW5jZXMgJmFtcDsgUGVr
aW5nIFVuaW9uIE1lZGljYWwgQ29sbGVnZSwgQmVpamluZyAxMDA3MzAsIENoaW5hLiYjeEQ7RGVw
YXJ0bWVudCBvZiBvcnRob3BlZGljcywgUGVraW5nIFVuaW9uIE1lZGljYWwgQ29sbGVnZSBIb3Nw
aXRhbCwgQ2hpbmVzZSBBY2FkZW15IG9mIE1lZGljYWwgU2NpZW5jZXMgJmFtcDsgUGVraW5nIFVu
aW9uIE1lZGljYWwgQ29sbGVnZSwgQmVpamluZyAxMDA3MzAsIENoaW5hLiYjeEQ7RGVwYXJ0bWVu
dCBvZiBSZXNwaXJhdG9yeSBhbmQgQ3JpdGljYWwgQ2FyZSBNZWRpY2luZSBQZWtpbmcgVW5pb24g
TWVkaWNhbCBDb2xsZWdlIEhvc3BpdGFsLCBDaGluZXNlIEFjYWRlbXkgb2YgTWVkaWNhbCBTY2ll
bmNlcyAmYW1wOyBQZWtpbmcgVW5pb24gTWVkaWNhbCBDb2xsZWdlLCBCZWlqaW5nIDEwMDczMCwg
Q2hpbmEuJiN4RDtEZXBhcnRtZW50IG9mIEludGVuc2l2ZSBDYXJlIFVuaXQsIFBla2luZyBVbmlv
biBNZWRpY2FsIENvbGxlZ2UgSG9zcGl0YWwsIENoaW5lc2UgQWNhZGVteSBvZiBNZWRpY2FsIFNj
aWVuY2VzICZhbXA7IFBla2luZyBVbmlvbiBNZWRpY2FsIENvbGxlZ2UsIEJlaWppbmcgMTAwNzMw
LCBDaGluYS4mI3hEO0RlcGFydG1lbnQgb2YgTWVkaWNhbCBJbnRlbnNpdmUgQ2FyZSBVbml0LCBQ
ZWtpbmcgVW5pb24gTWVkaWNhbCBDb2xsZWdlIEhvc3BpdGFsLCBDaGluZXNlIEFjYWRlbXkgb2Yg
TWVkaWNhbCBTY2llbmNlcyAmYW1wOyBQZWtpbmcgVW5pb24gTWVkaWNhbCBDb2xsZWdlLCBCZWlq
aW5nIDEwMDczMCwgQ2hpbmEuJiN4RDtEZXBhcnRtZW50IG9mIENhcmRpb2xvZ3ksIFBla2luZyBV
bmlvbiBNZWRpY2FsIENvbGxlZ2UgSG9zcGl0YWwsIENoaW5lc2UgQWNhZGVteSBvZiBNZWRpY2Fs
IFNjaWVuY2VzICZhbXA7IFBla2luZyBVbmlvbiBNZWRpY2FsIENvbGxlZ2UsIEJlaWppbmcgMTAw
NzMwLCBDaGluYS48L2F1dGgtYWRkcmVzcz48dGl0bGVzPjx0aXRsZT5bQ2xpbmljYWwgYW5kIGNv
YWd1bGF0aW9uIGNoYXJhY3RlcmlzdGljcyBvZiA3IHBhdGllbnRzIHdpdGggY3JpdGljYWwgQ09W
SUQtMjAxOSBwbmV1bW9uaWEgYW5kIGFjcm8taXNjaGVtaWFdPC90aXRsZT48c2Vjb25kYXJ5LXRp
dGxlPlpob25naHVhIFh1ZSBZZSBYdWUgWmEgWmhpPC9zZWNvbmRhcnktdGl0bGU+PC90aXRsZXM+
PHBlcmlvZGljYWw+PGZ1bGwtdGl0bGU+WmhvbmdodWEgWHVlIFllIFh1ZSBaYSBaaGk8L2Z1bGwt
dGl0bGU+PC9wZXJpb2RpY2FsPjxwYWdlcz5FMDA2PC9wYWdlcz48dm9sdW1lPjQxPC92b2x1bWU+
PG51bWJlcj4wPC9udW1iZXI+PGVkaXRpb24+MjAyMC8wMy8zMDwvZWRpdGlvbj48a2V5d29yZHM+
PGtleXdvcmQ+QW50aWNvYWd1bGF0aW9uIHRoZXJhcHk8L2tleXdvcmQ+PGtleXdvcmQ+Q3JpdGlj
YWwsIENPVklELTIwMTksIGh5cGVyY29hZ3VsYXRpb24gc3RhdHVzPC9rZXl3b3JkPjwva2V5d29y
ZHM+PGRhdGVzPjx5ZWFyPjIwMjA8L3llYXI+PHB1Yi1kYXRlcz48ZGF0ZT5NYXIgMjg8L2RhdGU+
PC9wdWItZGF0ZXM+PC9kYXRlcz48aXNibj4wMjUzLTI3MjcgKFByaW50KSYjeEQ7MDI1My0yNzI3
IChMaW5raW5nKTwvaXNibj48YWNjZXNzaW9uLW51bT4zMjIyMDI3NjwvYWNjZXNzaW9uLW51bT48
dXJscz48cmVsYXRlZC11cmxzPjx1cmw+aHR0cHM6Ly93d3cubmNiaS5ubG0ubmloLmdvdi9wdWJt
ZWQvMzIyMjAyNzY8L3VybD48L3JlbGF0ZWQtdXJscz48L3VybHM+PGVsZWN0cm9uaWMtcmVzb3Vy
Y2UtbnVtPjEwLjM3NjAvY21hLmouaXNzbi4wMjUzLTI3MjcuMjAyMC4wMDA2PC9lbGVjdHJvbmlj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4A09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57E3D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CBF8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F737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0C4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1910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59.85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8E6E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3CBF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71.4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9430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2656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CCB6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7CA9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7442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28FA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1C8D1" w14:textId="064178E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8CD78A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182F37" w14:textId="4C411994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Y051bT45OTwvUmVjTnVtPjxEaXNwbGF5VGV4dD48c3R5bGUgZmFjZT0ic3VwZXJzY3JpcHQiPjEx
Mzwvc3R5bGU+PC9EaXNwbGF5VGV4dD48cmVjb3JkPjxyZWMtbnVtYmVyPjk5PC9yZWMtbnVtYmVy
Pjxmb3JlaWduLWtleXM+PGtleSBhcHA9IkVOIiBkYi1pZD0iZXd0OXNkZDk5cHhhOXZld3p3YnZ6
djUyeGYyMnJleHNwOTlmIiB0aW1lc3RhbXA9IjE2MDI2NDE3MDAiPjk5PC9rZXk+PC9mb3JlaWdu
LWtleXM+PHJlZi10eXBlIG5hbWU9IkpvdXJuYWwgQXJ0aWNsZSI+MTc8L3JlZi10eXBlPjxjb250
cmlidXRvcnM+PGF1dGhvcnM+PGF1dGhvcj5aaGFuZywgRy48L2F1dGhvcj48YXV0aG9yPlpoYW5n
LCBKLjwvYXV0aG9yPjxhdXRob3I+V2FuZywgQi48L2F1dGhvcj48YXV0aG9yPlpodSwgWC48L2F1
dGhvcj48YXV0aG9yPldhbmcsIFEuPC9hdXRob3I+PGF1dGhvcj5RaXUsIFMuPC9hdXRob3I+PC9h
dXRob3JzPjwvY29udHJpYnV0b3JzPjxhdXRoLWFkZHJlc3M+RGVwYXJ0bWVudCBvZiBpbmZlY3Rp
b3VzIGRpc2Vhc2UsIFd1aGFuIFhpbnpob3UgRGlzdHJpY3QgUGVvcGxlJmFwb3M7cyBIb3NwaXRh
bCwgV3VoYW4sIENoaW5hLiYjeEQ7RGVwYXJ0bWVudCBvZiBOZXVyb2xvZ3ksIFd1aGFuIFhpbnpo
b3UgRGlzdHJpY3QgUGVvcGxlJmFwb3M7cyBIb3NwaXRhbCwgNjEgWGluemhvdSBzdHJlZXQsIFhp
bnpob3UgRGlzdHJpY3QsIFd1aGFuLCA0MzAwMDAsIEh1YmVpIFByb3ZpbmNlLCBDaGluYS4gOTQ1
MTI4OTExQHFxLmNvbS4mI3hEO0RlcGFydG1lbnQgb2YgY3JpdGljYWwgY2FyZSBtZWRpY2luZSwg
V3VoYW4gWGluemhvdSBEaXN0cmljdCBQZW9wbGUmYXBvcztzIEhvc3BpdGFsLCBXdWhhbiwgQ2hp
bmEuPC9hdXRoLWFkZHJlc3M+PHRpdGxlcz48dGl0bGU+QW5hbHlzaXMgb2YgY2xpbmljYWwgY2hh
cmFjdGVyaXN0aWNzIGFuZCBsYWJvcmF0b3J5IGZpbmRpbmdzIG9mIDk1IGNhc2VzIG9mIDIwMTkg
bm92ZWwgY29yb25hdmlydXMgcG5ldW1vbmlhIGluIFd1aGFuLCBDaGluYTogYSByZXRyb3NwZWN0
aXZlIGFuYWx5c2lzPC90aXRsZT48c2Vjb25kYXJ5LXRpdGxlPlJlc3BpciBSZXM8L3NlY29uZGFy
eS10aXRsZT48L3RpdGxlcz48cGVyaW9kaWNhbD48ZnVsbC10aXRsZT5SZXNwaXIgUmVzPC9mdWxs
LXRpdGxlPjwvcGVyaW9kaWNhbD48cGFnZXM+NzQ8L3BhZ2VzPjx2b2x1bWU+MjE8L3ZvbHVtZT48
bnVtYmVyPjE8L251bWJlcj48ZWRpdGlvbj4yMDIwLzAzLzI5PC9lZGl0aW9uPjxrZXl3b3Jkcz48
a2V5d29yZD5BZHVsdDwva2V5d29yZD48a2V5d29yZD5BZ2VkPC9rZXl3b3JkPjxrZXl3b3JkPkFn
ZWQsIDgwIGFuZCBvdmVyPC9rZXl3b3JkPjxrZXl3b3JkPipCZXRhY29yb25hdmlydXM8L2tleXdv
cmQ+PGtleXdvcmQ+Q2hpbmE8L2tleXdvcmQ+PGtleXdvcmQ+KkNsaW5pY2FsIExhYm9yYXRvcnkg
VGVjaG5pcXVlczwva2V5d29yZD48a2V5d29yZD5Db3JvbmF2aXJ1cyBJbmZlY3Rpb25zLypkaWFn
bm9zaXMvZXBpZGVtaW9sb2d5PC9rZXl3b3JkPjxrZXl3b3JkPkNvdWdoPC9rZXl3b3JkPjxrZXl3
b3JkPkZlbWFsZTwva2V5d29yZD48a2V5d29yZD5GZXZlcjwva2V5d29yZD48a2V5d29yZD5Ib3Nw
aXRhbGl6YXRpb248L2tleXdvcmQ+PGtleXdvcmQ+SHVtYW5zPC9rZXl3b3JkPjxrZXl3b3JkPkxl
dWtvY3l0ZSBDb3VudDwva2V5d29yZD48a2V5d29yZD5NYWxlPC9rZXl3b3JkPjxrZXl3b3JkPk1p
ZGRsZSBBZ2VkPC9rZXl3b3JkPjxrZXl3b3JkPlBhbmRlbWljczwva2V5d29yZD48a2V5d29yZD5Q
bmV1bW9uaWEsIFZpcmFsLypkaWFnbm9zaXMvZXBpZGVtaW9sb2d5L3Zpcm9sb2d5PC9rZXl3b3Jk
PjxrZXl3b3JkPlJldHJvc3BlY3RpdmUgU3R1ZGllczwva2V5d29yZD48a2V5d29yZD5SaXNrIEZh
Y3RvcnM8L2tleXdvcmQ+PGtleXdvcmQ+VG9tb2dyYXBoeSwgWC1SYXkgQ29tcHV0ZWQ8L2tleXdv
cmQ+PGtleXdvcmQ+WW91bmcgQWR1bHQ8L2tleXdvcmQ+PGtleXdvcmQ+MjAxOSBub3ZlbCBjb3Jv
bmF2aXJ1czwva2V5d29yZD48a2V5d29yZD5DbGluaWNhbCBjaGFyYWN0ZXJpc3RpY3M8L2tleXdv
cmQ+PGtleXdvcmQ+TGFib3JhdG9yeSBmaW5kaW5nczwva2V5d29yZD48a2V5d29yZD5QbmV1bW9u
aWE8L2tleXdvcmQ+PC9rZXl3b3Jkcz48ZGF0ZXM+PHllYXI+MjAyMDwveWVhcj48cHViLWRhdGVz
PjxkYXRlPk1hciAyNjwvZGF0ZT48L3B1Yi1kYXRlcz48L2RhdGVzPjxpc2JuPjE0NjUtOTkzWCAo
RWxlY3Ryb25pYykmI3hEOzE0NjUtOTkyMSAoTGlua2luZyk8L2lzYm4+PGFjY2Vzc2lvbi1udW0+
MzIyMTY4MDM8L2FjY2Vzc2lvbi1udW0+PHVybHM+PHJlbGF0ZWQtdXJscz48dXJsPmh0dHBzOi8v
d3d3Lm5jYmkubmxtLm5paC5nb3YvcHVibWVkLzMyMjE2ODAzPC91cmw+PC9yZWxhdGVkLXVybHM+
PC91cmxzPjxjdXN0b20yPlBNQzcwOTk4Mjk8L2N1c3RvbTI+PGVsZWN0cm9uaWMtcmVzb3VyY2Ut
bnVtPjEwLjExODYvczEyOTMxLTAyMC0wMTMzOC04PC9lbGVjdHJvbmljLXJlc291cmNlLW51bT48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Y051bT45OTwvUmVjTnVtPjxEaXNwbGF5VGV4dD48c3R5bGUgZmFjZT0ic3VwZXJzY3JpcHQiPjEx
Mzwvc3R5bGU+PC9EaXNwbGF5VGV4dD48cmVjb3JkPjxyZWMtbnVtYmVyPjk5PC9yZWMtbnVtYmVy
Pjxmb3JlaWduLWtleXM+PGtleSBhcHA9IkVOIiBkYi1pZD0iZXd0OXNkZDk5cHhhOXZld3p3YnZ6
djUyeGYyMnJleHNwOTlmIiB0aW1lc3RhbXA9IjE2MDI2NDE3MDAiPjk5PC9rZXk+PC9mb3JlaWdu
LWtleXM+PHJlZi10eXBlIG5hbWU9IkpvdXJuYWwgQXJ0aWNsZSI+MTc8L3JlZi10eXBlPjxjb250
cmlidXRvcnM+PGF1dGhvcnM+PGF1dGhvcj5aaGFuZywgRy48L2F1dGhvcj48YXV0aG9yPlpoYW5n
LCBKLjwvYXV0aG9yPjxhdXRob3I+V2FuZywgQi48L2F1dGhvcj48YXV0aG9yPlpodSwgWC48L2F1
dGhvcj48YXV0aG9yPldhbmcsIFEuPC9hdXRob3I+PGF1dGhvcj5RaXUsIFMuPC9hdXRob3I+PC9h
dXRob3JzPjwvY29udHJpYnV0b3JzPjxhdXRoLWFkZHJlc3M+RGVwYXJ0bWVudCBvZiBpbmZlY3Rp
b3VzIGRpc2Vhc2UsIFd1aGFuIFhpbnpob3UgRGlzdHJpY3QgUGVvcGxlJmFwb3M7cyBIb3NwaXRh
bCwgV3VoYW4sIENoaW5hLiYjeEQ7RGVwYXJ0bWVudCBvZiBOZXVyb2xvZ3ksIFd1aGFuIFhpbnpo
b3UgRGlzdHJpY3QgUGVvcGxlJmFwb3M7cyBIb3NwaXRhbCwgNjEgWGluemhvdSBzdHJlZXQsIFhp
bnpob3UgRGlzdHJpY3QsIFd1aGFuLCA0MzAwMDAsIEh1YmVpIFByb3ZpbmNlLCBDaGluYS4gOTQ1
MTI4OTExQHFxLmNvbS4mI3hEO0RlcGFydG1lbnQgb2YgY3JpdGljYWwgY2FyZSBtZWRpY2luZSwg
V3VoYW4gWGluemhvdSBEaXN0cmljdCBQZW9wbGUmYXBvcztzIEhvc3BpdGFsLCBXdWhhbiwgQ2hp
bmEuPC9hdXRoLWFkZHJlc3M+PHRpdGxlcz48dGl0bGU+QW5hbHlzaXMgb2YgY2xpbmljYWwgY2hh
cmFjdGVyaXN0aWNzIGFuZCBsYWJvcmF0b3J5IGZpbmRpbmdzIG9mIDk1IGNhc2VzIG9mIDIwMTkg
bm92ZWwgY29yb25hdmlydXMgcG5ldW1vbmlhIGluIFd1aGFuLCBDaGluYTogYSByZXRyb3NwZWN0
aXZlIGFuYWx5c2lzPC90aXRsZT48c2Vjb25kYXJ5LXRpdGxlPlJlc3BpciBSZXM8L3NlY29uZGFy
eS10aXRsZT48L3RpdGxlcz48cGVyaW9kaWNhbD48ZnVsbC10aXRsZT5SZXNwaXIgUmVzPC9mdWxs
LXRpdGxlPjwvcGVyaW9kaWNhbD48cGFnZXM+NzQ8L3BhZ2VzPjx2b2x1bWU+MjE8L3ZvbHVtZT48
bnVtYmVyPjE8L251bWJlcj48ZWRpdGlvbj4yMDIwLzAzLzI5PC9lZGl0aW9uPjxrZXl3b3Jkcz48
a2V5d29yZD5BZHVsdDwva2V5d29yZD48a2V5d29yZD5BZ2VkPC9rZXl3b3JkPjxrZXl3b3JkPkFn
ZWQsIDgwIGFuZCBvdmVyPC9rZXl3b3JkPjxrZXl3b3JkPipCZXRhY29yb25hdmlydXM8L2tleXdv
cmQ+PGtleXdvcmQ+Q2hpbmE8L2tleXdvcmQ+PGtleXdvcmQ+KkNsaW5pY2FsIExhYm9yYXRvcnkg
VGVjaG5pcXVlczwva2V5d29yZD48a2V5d29yZD5Db3JvbmF2aXJ1cyBJbmZlY3Rpb25zLypkaWFn
bm9zaXMvZXBpZGVtaW9sb2d5PC9rZXl3b3JkPjxrZXl3b3JkPkNvdWdoPC9rZXl3b3JkPjxrZXl3
b3JkPkZlbWFsZTwva2V5d29yZD48a2V5d29yZD5GZXZlcjwva2V5d29yZD48a2V5d29yZD5Ib3Nw
aXRhbGl6YXRpb248L2tleXdvcmQ+PGtleXdvcmQ+SHVtYW5zPC9rZXl3b3JkPjxrZXl3b3JkPkxl
dWtvY3l0ZSBDb3VudDwva2V5d29yZD48a2V5d29yZD5NYWxlPC9rZXl3b3JkPjxrZXl3b3JkPk1p
ZGRsZSBBZ2VkPC9rZXl3b3JkPjxrZXl3b3JkPlBhbmRlbWljczwva2V5d29yZD48a2V5d29yZD5Q
bmV1bW9uaWEsIFZpcmFsLypkaWFnbm9zaXMvZXBpZGVtaW9sb2d5L3Zpcm9sb2d5PC9rZXl3b3Jk
PjxrZXl3b3JkPlJldHJvc3BlY3RpdmUgU3R1ZGllczwva2V5d29yZD48a2V5d29yZD5SaXNrIEZh
Y3RvcnM8L2tleXdvcmQ+PGtleXdvcmQ+VG9tb2dyYXBoeSwgWC1SYXkgQ29tcHV0ZWQ8L2tleXdv
cmQ+PGtleXdvcmQ+WW91bmcgQWR1bHQ8L2tleXdvcmQ+PGtleXdvcmQ+MjAxOSBub3ZlbCBjb3Jv
bmF2aXJ1czwva2V5d29yZD48a2V5d29yZD5DbGluaWNhbCBjaGFyYWN0ZXJpc3RpY3M8L2tleXdv
cmQ+PGtleXdvcmQ+TGFib3JhdG9yeSBmaW5kaW5nczwva2V5d29yZD48a2V5d29yZD5QbmV1bW9u
aWE8L2tleXdvcmQ+PC9rZXl3b3Jkcz48ZGF0ZXM+PHllYXI+MjAyMDwveWVhcj48cHViLWRhdGVz
PjxkYXRlPk1hciAyNjwvZGF0ZT48L3B1Yi1kYXRlcz48L2RhdGVzPjxpc2JuPjE0NjUtOTkzWCAo
RWxlY3Ryb25pYykmI3hEOzE0NjUtOTkyMSAoTGlua2luZyk8L2lzYm4+PGFjY2Vzc2lvbi1udW0+
MzIyMTY4MDM8L2FjY2Vzc2lvbi1udW0+PHVybHM+PHJlbGF0ZWQtdXJscz48dXJsPmh0dHBzOi8v
d3d3Lm5jYmkubmxtLm5paC5nb3YvcHVibWVkLzMyMjE2ODAzPC91cmw+PC9yZWxhdGVkLXVybHM+
PC91cmxzPjxjdXN0b20yPlBNQzcwOTk4Mjk8L2N1c3RvbTI+PGVsZWN0cm9uaWMtcmVzb3VyY2Ut
bnVtPjEwLjExODYvczEyOTMxLTAyMC0wMTMzOC04PC9lbGVjdHJvbmljLXJlc291cmNlLW51bT48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D825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34B4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F852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8FC4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7313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B5B4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D576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33.7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33E6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2E40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7BAF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F9A7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AC18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2FD6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39F6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BD7210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697B316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9A51EB" w14:textId="1EFCFBE1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Yuan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PEVuZE5vdGU+PENpdGU+PEF1dGhvcj5ZdWFuPC9BdXRob3I+PFllYXI+MjAyMDwvWWVhcj48UmVj
TnVtPjEwMDwvUmVjTnVtPjxEaXNwbGF5VGV4dD48c3R5bGUgZmFjZT0ic3VwZXJzY3JpcHQiPjEx
NDwvc3R5bGU+PC9EaXNwbGF5VGV4dD48cmVjb3JkPjxyZWMtbnVtYmVyPjEwMDwvcmVjLW51bWJl
cj48Zm9yZWlnbi1rZXlzPjxrZXkgYXBwPSJFTiIgZGItaWQ9ImV3dDlzZGQ5OXB4YTl2ZXd6d2J2
enY1MnhmMjJyZXhzcDk5ZiIgdGltZXN0YW1wPSIxNjAyNjQxODU1Ij4xMDA8L2tleT48L2ZvcmVp
Z24ta2V5cz48cmVmLXR5cGUgbmFtZT0iSm91cm5hbCBBcnRpY2xlIj4xNzwvcmVmLXR5cGU+PGNv
bnRyaWJ1dG9ycz48YXV0aG9ycz48YXV0aG9yPll1YW4sIEouPC9hdXRob3I+PGF1dGhvcj5ab3Us
IFIuPC9hdXRob3I+PGF1dGhvcj5aZW5nLCBMLjwvYXV0aG9yPjxhdXRob3I+S291LCBTLjwvYXV0
aG9yPjxhdXRob3I+TGFuLCBKLjwvYXV0aG9yPjxhdXRob3I+TGksIFguPC9hdXRob3I+PGF1dGhv
cj5MaWFuZywgWS48L2F1dGhvcj48YXV0aG9yPkRpbmcsIFguPC9hdXRob3I+PGF1dGhvcj5UYW4s
IEcuPC9hdXRob3I+PGF1dGhvcj5UYW5nLCBTLjwvYXV0aG9yPjxhdXRob3I+TGl1LCBMLjwvYXV0
aG9yPjxhdXRob3I+TGl1LCBZLjwvYXV0aG9yPjxhdXRob3I+UGFuLCBZLjwvYXV0aG9yPjxhdXRo
b3I+V2FuZywgWi48L2F1dGhvcj48L2F1dGhvcnM+PC9jb250cmlidXRvcnM+PGF1dGgtYWRkcmVz
cz5EaWFnbm9zaXMgYW5kIFRyZWF0bWVudCBvZiBJbmZlY3Rpb3VzIERpc2Vhc2VzIFJlc2VhcmNo
IExhYm9yYXRvcnksIFNoZW56aGVuIFRoaXJkIFBlb3BsZSZhcG9zO3MgSG9zcGl0YWwsIFNoZW56
aGVuLCA1MTgxMTIsIENoaW5hLiYjeEQ7RGlhZ25vc2lzIGFuZCBUcmVhdG1lbnQgb2YgSW5mZWN0
aW91cyBEaXNlYXNlcyBSZXNlYXJjaCBMYWJvcmF0b3J5LCBTaGVuemhlbiBUaGlyZCBQZW9wbGUm
YXBvcztzIEhvc3BpdGFsLCBTaGVuemhlbiwgNTE4MTEyLCBDaGluYS4gcGFueWNoYW9AMTI2LmNv
bS4mI3hEO0RpYWdub3NpcyBhbmQgVHJlYXRtZW50IG9mIEluZmVjdGlvdXMgRGlzZWFzZXMgUmVz
ZWFyY2ggTGFib3JhdG9yeSwgU2hlbnpoZW4gVGhpcmQgUGVvcGxlJmFwb3M7cyBIb3NwaXRhbCwg
U2hlbnpoZW4sIDUxODExMiwgQ2hpbmEuIHpoYW9xaW53MTA4QDEyNi5jb20uPC9hdXRoLWFkZHJl
c3M+PHRpdGxlcz48dGl0bGU+VGhlIGNvcnJlbGF0aW9uIGJldHdlZW4gdmlyYWwgY2xlYXJhbmNl
IGFuZCBiaW9jaGVtaWNhbCBvdXRjb21lcyBvZiA5NCBDT1ZJRC0xOSBpbmZlY3RlZCBkaXNjaGFy
Z2VkIHBhdGllbnRzPC90aXRsZT48c2Vjb25kYXJ5LXRpdGxlPkluZmxhbW0gUmVzPC9zZWNvbmRh
cnktdGl0bGU+PC90aXRsZXM+PHBlcmlvZGljYWw+PGZ1bGwtdGl0bGU+SW5mbGFtbSBSZXM8L2Z1
bGwtdGl0bGU+PC9wZXJpb2RpY2FsPjxwYWdlcz41OTktNjA2PC9wYWdlcz48dm9sdW1lPjY5PC92
b2x1bWU+PG51bWJlcj42PC9udW1iZXI+PGVkaXRpb24+MjAyMC8wNC8wMTwvZWRpdGlvbj48a2V5
d29yZHM+PGtleXdvcmQ+QWRvbGVzY2VudDwva2V5d29yZD48a2V5d29yZD5BZHVsdDwva2V5d29y
ZD48a2V5d29yZD5BZ2VkPC9rZXl3b3JkPjxrZXl3b3JkPkNoaWxkPC9rZXl3b3JkPjxrZXl3b3Jk
PkNoaWxkLCBQcmVzY2hvb2w8L2tleXdvcmQ+PGtleXdvcmQ+Q2hpbmE8L2tleXdvcmQ+PGtleXdv
cmQ+Q29yb25hdmlydXMgSW5mZWN0aW9ucy8qYmxvb2QvZHJ1ZyB0aGVyYXB5L3BoeXNpb3BhdGhv
bG9neS8qdmlyb2xvZ3k8L2tleXdvcmQ+PGtleXdvcmQ+Q3JlYXRpbmUgS2luYXNlL2Jsb29kPC9r
ZXl3b3JkPjxrZXl3b3JkPkRydWcgQ29tYmluYXRpb25zPC9rZXl3b3JkPjxrZXl3b3JkPkh1bWFu
czwva2V5d29yZD48a2V5d29yZD5JbnRlcmZlcm9uLWFscGhhL3RoZXJhcGV1dGljIHVzZTwva2V5
d29yZD48a2V5d29yZD5MLUxhY3RhdGUgRGVoeWRyb2dlbmFzZS9ibG9vZDwva2V5d29yZD48a2V5
d29yZD5Mb3BpbmF2aXIvdGhlcmFwZXV0aWMgdXNlPC9rZXl3b3JkPjxrZXl3b3JkPk1pZGRsZSBB
Z2VkPC9rZXl3b3JkPjxrZXl3b3JkPlBhbmRlbWljczwva2V5d29yZD48a2V5d29yZD5QbmV1bW9u
aWEsIFZpcmFsLypibG9vZC9kcnVnIHRoZXJhcHkvcGh5c2lvcGF0aG9sb2d5Lyp2aXJvbG9neTwv
a2V5d29yZD48a2V5d29yZD5Qb2x5bWVyYXNlIENoYWluIFJlYWN0aW9uPC9rZXl3b3JkPjxrZXl3
b3JkPlJOQSwgVmlyYWwvYW5hbHlzaXM8L2tleXdvcmQ+PGtleXdvcmQ+UmV0cm9zcGVjdGl2ZSBT
dHVkaWVzPC9rZXl3b3JkPjxrZXl3b3JkPlJpdG9uYXZpci90aGVyYXBldXRpYyB1c2U8L2tleXdv
cmQ+PGtleXdvcmQ+WW91bmcgQWR1bHQ8L2tleXdvcmQ+PGtleXdvcmQ+Q2s8L2tleXdvcmQ+PGtl
eXdvcmQ+Q292aWQtMTk8L2tleXdvcmQ+PGtleXdvcmQ+Q2xlYXJhbmNlIHJhdGlvPC9rZXl3b3Jk
PjxrZXl3b3JkPkxkaDwva2V5d29yZD48L2tleXdvcmRzPjxkYXRlcz48eWVhcj4yMDIwPC95ZWFy
PjxwdWItZGF0ZXM+PGRhdGU+SnVuPC9kYXRlPjwvcHViLWRhdGVzPjwvZGF0ZXM+PGlzYm4+MTQy
MC05MDhYIChFbGVjdHJvbmljKSYjeEQ7MTAyMy0zODMwIChMaW5raW5nKTwvaXNibj48YWNjZXNz
aW9uLW51bT4zMjIyNzI3NDwvYWNjZXNzaW9uLW51bT48dXJscz48cmVsYXRlZC11cmxzPjx1cmw+
aHR0cHM6Ly93d3cubmNiaS5ubG0ubmloLmdvdi9wdWJtZWQvMzIyMjcyNzQ8L3VybD48L3JlbGF0
ZWQtdXJscz48L3VybHM+PGN1c3RvbTI+UE1DNzEwMzg5MzwvY3VzdG9tMj48ZWxlY3Ryb25pYy1y
ZXNvdXJjZS1udW0+MTAuMTAwNy9zMDAwMTEtMDIwLTAxMzQyLTA8L2VsZWN0cm9uaWMtcmVzb3Vy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PEVuZE5vdGU+PENpdGU+PEF1dGhvcj5ZdWFuPC9BdXRob3I+PFllYXI+MjAyMDwvWWVhcj48UmVj
TnVtPjEwMDwvUmVjTnVtPjxEaXNwbGF5VGV4dD48c3R5bGUgZmFjZT0ic3VwZXJzY3JpcHQiPjEx
NDwvc3R5bGU+PC9EaXNwbGF5VGV4dD48cmVjb3JkPjxyZWMtbnVtYmVyPjEwMDwvcmVjLW51bWJl
cj48Zm9yZWlnbi1rZXlzPjxrZXkgYXBwPSJFTiIgZGItaWQ9ImV3dDlzZGQ5OXB4YTl2ZXd6d2J2
enY1MnhmMjJyZXhzcDk5ZiIgdGltZXN0YW1wPSIxNjAyNjQxODU1Ij4xMDA8L2tleT48L2ZvcmVp
Z24ta2V5cz48cmVmLXR5cGUgbmFtZT0iSm91cm5hbCBBcnRpY2xlIj4xNzwvcmVmLXR5cGU+PGNv
bnRyaWJ1dG9ycz48YXV0aG9ycz48YXV0aG9yPll1YW4sIEouPC9hdXRob3I+PGF1dGhvcj5ab3Us
IFIuPC9hdXRob3I+PGF1dGhvcj5aZW5nLCBMLjwvYXV0aG9yPjxhdXRob3I+S291LCBTLjwvYXV0
aG9yPjxhdXRob3I+TGFuLCBKLjwvYXV0aG9yPjxhdXRob3I+TGksIFguPC9hdXRob3I+PGF1dGhv
cj5MaWFuZywgWS48L2F1dGhvcj48YXV0aG9yPkRpbmcsIFguPC9hdXRob3I+PGF1dGhvcj5UYW4s
IEcuPC9hdXRob3I+PGF1dGhvcj5UYW5nLCBTLjwvYXV0aG9yPjxhdXRob3I+TGl1LCBMLjwvYXV0
aG9yPjxhdXRob3I+TGl1LCBZLjwvYXV0aG9yPjxhdXRob3I+UGFuLCBZLjwvYXV0aG9yPjxhdXRo
b3I+V2FuZywgWi48L2F1dGhvcj48L2F1dGhvcnM+PC9jb250cmlidXRvcnM+PGF1dGgtYWRkcmVz
cz5EaWFnbm9zaXMgYW5kIFRyZWF0bWVudCBvZiBJbmZlY3Rpb3VzIERpc2Vhc2VzIFJlc2VhcmNo
IExhYm9yYXRvcnksIFNoZW56aGVuIFRoaXJkIFBlb3BsZSZhcG9zO3MgSG9zcGl0YWwsIFNoZW56
aGVuLCA1MTgxMTIsIENoaW5hLiYjeEQ7RGlhZ25vc2lzIGFuZCBUcmVhdG1lbnQgb2YgSW5mZWN0
aW91cyBEaXNlYXNlcyBSZXNlYXJjaCBMYWJvcmF0b3J5LCBTaGVuemhlbiBUaGlyZCBQZW9wbGUm
YXBvcztzIEhvc3BpdGFsLCBTaGVuemhlbiwgNTE4MTEyLCBDaGluYS4gcGFueWNoYW9AMTI2LmNv
bS4mI3hEO0RpYWdub3NpcyBhbmQgVHJlYXRtZW50IG9mIEluZmVjdGlvdXMgRGlzZWFzZXMgUmVz
ZWFyY2ggTGFib3JhdG9yeSwgU2hlbnpoZW4gVGhpcmQgUGVvcGxlJmFwb3M7cyBIb3NwaXRhbCwg
U2hlbnpoZW4sIDUxODExMiwgQ2hpbmEuIHpoYW9xaW53MTA4QDEyNi5jb20uPC9hdXRoLWFkZHJl
c3M+PHRpdGxlcz48dGl0bGU+VGhlIGNvcnJlbGF0aW9uIGJldHdlZW4gdmlyYWwgY2xlYXJhbmNl
IGFuZCBiaW9jaGVtaWNhbCBvdXRjb21lcyBvZiA5NCBDT1ZJRC0xOSBpbmZlY3RlZCBkaXNjaGFy
Z2VkIHBhdGllbnRzPC90aXRsZT48c2Vjb25kYXJ5LXRpdGxlPkluZmxhbW0gUmVzPC9zZWNvbmRh
cnktdGl0bGU+PC90aXRsZXM+PHBlcmlvZGljYWw+PGZ1bGwtdGl0bGU+SW5mbGFtbSBSZXM8L2Z1
bGwtdGl0bGU+PC9wZXJpb2RpY2FsPjxwYWdlcz41OTktNjA2PC9wYWdlcz48dm9sdW1lPjY5PC92
b2x1bWU+PG51bWJlcj42PC9udW1iZXI+PGVkaXRpb24+MjAyMC8wNC8wMTwvZWRpdGlvbj48a2V5
d29yZHM+PGtleXdvcmQ+QWRvbGVzY2VudDwva2V5d29yZD48a2V5d29yZD5BZHVsdDwva2V5d29y
ZD48a2V5d29yZD5BZ2VkPC9rZXl3b3JkPjxrZXl3b3JkPkNoaWxkPC9rZXl3b3JkPjxrZXl3b3Jk
PkNoaWxkLCBQcmVzY2hvb2w8L2tleXdvcmQ+PGtleXdvcmQ+Q2hpbmE8L2tleXdvcmQ+PGtleXdv
cmQ+Q29yb25hdmlydXMgSW5mZWN0aW9ucy8qYmxvb2QvZHJ1ZyB0aGVyYXB5L3BoeXNpb3BhdGhv
bG9neS8qdmlyb2xvZ3k8L2tleXdvcmQ+PGtleXdvcmQ+Q3JlYXRpbmUgS2luYXNlL2Jsb29kPC9r
ZXl3b3JkPjxrZXl3b3JkPkRydWcgQ29tYmluYXRpb25zPC9rZXl3b3JkPjxrZXl3b3JkPkh1bWFu
czwva2V5d29yZD48a2V5d29yZD5JbnRlcmZlcm9uLWFscGhhL3RoZXJhcGV1dGljIHVzZTwva2V5
d29yZD48a2V5d29yZD5MLUxhY3RhdGUgRGVoeWRyb2dlbmFzZS9ibG9vZDwva2V5d29yZD48a2V5
d29yZD5Mb3BpbmF2aXIvdGhlcmFwZXV0aWMgdXNlPC9rZXl3b3JkPjxrZXl3b3JkPk1pZGRsZSBB
Z2VkPC9rZXl3b3JkPjxrZXl3b3JkPlBhbmRlbWljczwva2V5d29yZD48a2V5d29yZD5QbmV1bW9u
aWEsIFZpcmFsLypibG9vZC9kcnVnIHRoZXJhcHkvcGh5c2lvcGF0aG9sb2d5Lyp2aXJvbG9neTwv
a2V5d29yZD48a2V5d29yZD5Qb2x5bWVyYXNlIENoYWluIFJlYWN0aW9uPC9rZXl3b3JkPjxrZXl3
b3JkPlJOQSwgVmlyYWwvYW5hbHlzaXM8L2tleXdvcmQ+PGtleXdvcmQ+UmV0cm9zcGVjdGl2ZSBT
dHVkaWVzPC9rZXl3b3JkPjxrZXl3b3JkPlJpdG9uYXZpci90aGVyYXBldXRpYyB1c2U8L2tleXdv
cmQ+PGtleXdvcmQ+WW91bmcgQWR1bHQ8L2tleXdvcmQ+PGtleXdvcmQ+Q2s8L2tleXdvcmQ+PGtl
eXdvcmQ+Q292aWQtMTk8L2tleXdvcmQ+PGtleXdvcmQ+Q2xlYXJhbmNlIHJhdGlvPC9rZXl3b3Jk
PjxrZXl3b3JkPkxkaDwva2V5d29yZD48L2tleXdvcmRzPjxkYXRlcz48eWVhcj4yMDIwPC95ZWFy
PjxwdWItZGF0ZXM+PGRhdGU+SnVuPC9kYXRlPjwvcHViLWRhdGVzPjwvZGF0ZXM+PGlzYm4+MTQy
MC05MDhYIChFbGVjdHJvbmljKSYjeEQ7MTAyMy0zODMwIChMaW5raW5nKTwvaXNibj48YWNjZXNz
aW9uLW51bT4zMjIyNzI3NDwvYWNjZXNzaW9uLW51bT48dXJscz48cmVsYXRlZC11cmxzPjx1cmw+
aHR0cHM6Ly93d3cubmNiaS5ubG0ubmloLmdvdi9wdWJtZWQvMzIyMjcyNzQ8L3VybD48L3JlbGF0
ZWQtdXJscz48L3VybHM+PGN1c3RvbTI+UE1DNzEwMzg5MzwvY3VzdG9tMj48ZWxlY3Ryb25pYy1y
ZXNvdXJjZS1udW0+MTAuMTAwNy9zMDAwMTEtMDIwLTAxMzQyLTA8L2VsZWN0cm9uaWMtcmVzb3Vy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4587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6C1F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F7CD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9BBB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8064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9DDD6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434E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11.7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DF4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0203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460F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6.4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E06D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9.6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DF16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71C5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A8AC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DE1292" w14:textId="7663A6B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73900C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69E0C7" w14:textId="45460E9D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bT4xMDI8L1JlY051bT48RGlzcGxheVRleHQ+PHN0eWxlIGZhY2U9InN1cGVyc2NyaXB0Ij4xMTU8
L3N0eWxlPjwvRGlzcGxheVRleHQ+PHJlY29yZD48cmVjLW51bWJlcj4xMDI8L3JlYy1udW1iZXI+
PGZvcmVpZ24ta2V5cz48a2V5IGFwcD0iRU4iIGRiLWlkPSJld3Q5c2RkOTlweGE5dmV3endidnp2
NTJ4ZjIycmV4c3A5OWYiIHRpbWVzdGFtcD0iMTYwMjY0MjMyMCI+MTAyPC9rZXk+PC9mb3JlaWdu
LWtleXM+PHJlZi10eXBlIG5hbWU9IkpvdXJuYWwgQXJ0aWNsZSI+MTc8L3JlZi10eXBlPjxjb250
cmlidXRvcnM+PGF1dGhvcnM+PGF1dGhvcj5XdSwgSi48L2F1dGhvcj48YXV0aG9yPkxpLCBXLjwv
YXV0aG9yPjxhdXRob3I+U2hpLCBYLjwvYXV0aG9yPjxhdXRob3I+Q2hlbiwgWi48L2F1dGhvcj48
YXV0aG9yPkppYW5nLCBCLjwvYXV0aG9yPjxhdXRob3I+TGl1LCBKLjwvYXV0aG9yPjxhdXRob3I+
V2FuZywgRC48L2F1dGhvcj48YXV0aG9yPkxpdSwgQy48L2F1dGhvcj48YXV0aG9yPk1lbmcsIFku
PC9hdXRob3I+PGF1dGhvcj5DdWksIEwuPC9hdXRob3I+PGF1dGhvcj5ZdSwgSi48L2F1dGhvcj48
YXV0aG9yPkNhbywgSC48L2F1dGhvcj48YXV0aG9yPkxpLCBMLjwvYXV0aG9yPjwvYXV0aG9ycz48
L2NvbnRyaWJ1dG9ycz48YXV0aC1hZGRyZXNzPkZyb20gdGhlLCBTdGF0ZSBLZXkgTGFib3JhdG9y
eSBmb3IgdGhlIERpYWdub3NpcyBhbmQgVHJlYXRtZW50IG9mIEluZmVjdGlvdXMgRGlzZWFzZXMs
IE5hdGlvbmFsIENsaW5pY2FsIFJlc2VhcmNoIENlbnRlciBmb3IgSW5mZWN0aW91cyBEaXNlYXNl
cywgVGhlIEZpcnN0IEFmZmlsaWF0ZWQgSG9zcGl0YWwsIENvbGxlZ2Ugb2YgTWVkaWNpbmUsIFpo
ZWppYW5nIFVuaXZlcnNpdHksIEhhbmd6aG91LCBDaGluYS4mI3hEO0RlcGFydG1lbnQgb2YgTGFi
b3JhdG9yeSBNZWRpY2luZSwgVGhlIEZpcnN0IFBlb3BsZSZhcG9zO3MgSG9zcGl0YWwgb2YgWWFu
Y2hlbmcgQ2l0eSwgWWFuY2hlbmcsIENoaW5hLiYjeEQ7RGVwYXJ0bWVudCBvZiBIZXBhdG9sb2d5
LCBUaGUgU2Vjb25kIFBlb3BsZSZhcG9zO3MgSG9zcGl0YWwgb2YgRnV5YW5nIENpdHksIEZ1eWFu
ZywgQ2hpbmEuJiN4RDtEZXBhcnRtZW50IG9mIExhYm9yYXRvcnkgTWVkaWNpbmUsIFRoZSBDZW50
cmFsIEJsb29kIFN0YXRpb24gb2YgWWFuY2hlbmcgQ2l0eSwgSmlhbmdzdSwgQ2hpbmEuJiN4RDtE
ZXBhcnRtZW50IG9mIExhYm9yYXRvcnkgTWVkaWNpbmUsIFRoZSBGaWZ0aCBQZW9wbGUmYXBvcztz
IEhvc3BpdGFsIG9mIFd1eGksIEFmZmlsaWF0ZWQgdG8gSmlhbmduYW4gVW5pdmVyc2l0eSwgV3V4
aSwgQ2hpbmEuJiN4RDtEZXBhcnRtZW50IG9mIEluZmVjdGlvdXMgRGlzZWFzZSwgVGhlIFNlY29u
ZCBQZW9wbGUmYXBvcztzIEhvc3BpdGFsIG9mIFlhbmNoZW5nIENpdHksIFlhbmNoZW5nLCBDaGlu
YS4mI3hEO0RlcGFydG1lbnQgb2YgSW5mZWN0aW91cyBEaXNlYXNlLCBUaGUgRmlyc3QgUGVvcGxl
JmFwb3M7cyBIb3NwaXRhbCBvZiBZYW5jaGVuZyBDaXR5LCBZYW5jaGVuZywgQ2hpbmEuJiN4RDtE
ZXBhcnRtZW50IG9mIExhYm9yYXRvcnkgTWVkaWNpbmUsIFN1emhvdSBWb2NhdGlvbmFsIEhlYWx0
aCBDb2xsZWdlLCBTdXpob3UsIENoaW5hLiYjeEQ7WmhlamlhbmcgUHJvdmluY2lhbCBLZXkgTGFi
b3JhdG9yeSBmb3IgRGlhZ25vc2lzIGFuZCBUcmVhdG1lbnQgb2YgQWdpbmcgYW5kIFBoeXNpYy1j
aGVtaWNhbCBJbmp1cnkgRGlzZWFzZXMsIEhhbmd6aG91LCBDaGluYS48L2F1dGgtYWRkcmVzcz48
dGl0bGVzPjx0aXRsZT5FYXJseSBhbnRpdmlyYWwgdHJlYXRtZW50IGNvbnRyaWJ1dGVzIHRvIGFs
bGV2aWF0ZSB0aGUgc2V2ZXJpdHkgYW5kIGltcHJvdmUgdGhlIHByb2dub3NpcyBvZiBwYXRpZW50
cyB3aXRoIG5vdmVsIGNvcm9uYXZpcnVzIGRpc2Vhc2UgKENPVklELTE5KTwvdGl0bGU+PHNlY29u
ZGFyeS10aXRsZT5KIEludGVybiBNZWQ8L3NlY29uZGFyeS10aXRsZT48L3RpdGxlcz48cGVyaW9k
aWNhbD48ZnVsbC10aXRsZT5KIEludGVybiBNZWQ8L2Z1bGwtdGl0bGU+PC9wZXJpb2RpY2FsPjxw
YWdlcz4xMjgtMTM4PC9wYWdlcz48dm9sdW1lPjI4ODwvdm9sdW1lPjxudW1iZXI+MTwvbnVtYmVy
PjxlZGl0aW9uPjIwMjAvMDMvMjk8L2VkaXRpb24+PGtleXdvcmRzPjxrZXl3b3JkPkFkb2xlc2Nl
bnQ8L2tleXdvcmQ+PGtleXdvcmQ+QWR1bHQ8L2tleXdvcmQ+PGtleXdvcmQ+QWdlZDwva2V5d29y
ZD48a2V5d29yZD5BbnRpdmlyYWwgQWdlbnRzL3RoZXJhcGV1dGljIHVzZTwva2V5d29yZD48a2V5
d29yZD5Db3JvbmF2aXJ1cyBJbmZlY3Rpb25zL2RpYWdub3Npcy8qZHJ1ZyB0aGVyYXB5PC9rZXl3
b3JkPjxrZXl3b3JkPipFYXJseSBNZWRpY2FsIEludGVydmVudGlvbjwva2V5d29yZD48a2V5d29y
ZD5GZW1hbGU8L2tleXdvcmQ+PGtleXdvcmQ+SHVtYW5zPC9rZXl3b3JkPjxrZXl3b3JkPk1hbGU8
L2tleXdvcmQ+PGtleXdvcmQ+TWlkZGxlIEFnZWQ8L2tleXdvcmQ+PGtleXdvcmQ+UGFuZGVtaWNz
PC9rZXl3b3JkPjxrZXl3b3JkPlBuZXVtb25pYSwgVmlyYWwvZGlhZ25vc2lzLypkcnVnIHRoZXJh
cHk8L2tleXdvcmQ+PGtleXdvcmQ+UHJvZ25vc2lzPC9rZXl3b3JkPjxrZXl3b3JkPlJldHJvc3Bl
Y3RpdmUgU3R1ZGllczwva2V5d29yZD48a2V5d29yZD5TZXZlcml0eSBvZiBJbGxuZXNzIEluZGV4
PC9rZXl3b3JkPjxrZXl3b3JkPlRyZWF0bWVudCBPdXRjb21lPC9rZXl3b3JkPjxrZXl3b3JkPllv
dW5nIEFkdWx0PC9rZXl3b3JkPjxrZXl3b3JkPiphbnRpdmlyYWwgdHJlYXRtZW50PC9rZXl3b3Jk
PjxrZXl3b3JkPipjb3JvbmF2aXJ1cyBkaXNlYXNlLTE5IChDT1ZJRC0xOSk8L2tleXdvcmQ+PGtl
eXdvcmQ+KmRpc2Vhc2UgcHJvZ3Jlc3Npb248L2tleXdvcmQ+PGtleXdvcmQ+KnByb2dub3Npczwv
a2V5d29yZD48a2V5d29yZD4qc2V2ZXJlIGFjdXRlIHJlc3BpcmF0b3J5IHN5bmRyb21lIGNvcm9u
YXZpcnVzIDIgKFNBUlMtQ29WLTIpPC9rZXl3b3JkPjwva2V5d29yZHM+PGRhdGVzPjx5ZWFyPjIw
MjA8L3llYXI+PHB1Yi1kYXRlcz48ZGF0ZT5KdWw8L2RhdGU+PC9wdWItZGF0ZXM+PC9kYXRlcz48
aXNibj4xMzY1LTI3OTYgKEVsZWN0cm9uaWMpJiN4RDswOTU0LTY4MjAgKExpbmtpbmcpPC9pc2Ju
PjxhY2Nlc3Npb24tbnVtPjMyMjIwMDMzPC9hY2Nlc3Npb24tbnVtPjx1cmxzPjxyZWxhdGVkLXVy
bHM+PHVybD5odHRwczovL3d3dy5uY2JpLm5sbS5uaWguZ292L3B1Ym1lZC8zMjIyMDAzMzwvdXJs
PjwvcmVsYXRlZC11cmxzPjwvdXJscz48ZWxlY3Ryb25pYy1yZXNvdXJjZS1udW0+MTAuMTExMS9q
b2ltLjEzMDYzPC9lbGVjdHJvbmljLXJlc291cmNlLW51bT48L3JlY29yZD48L0NpdGU+PC9FbmRO
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bT4xMDI8L1JlY051bT48RGlzcGxheVRleHQ+PHN0eWxlIGZhY2U9InN1cGVyc2NyaXB0Ij4xMTU8
L3N0eWxlPjwvRGlzcGxheVRleHQ+PHJlY29yZD48cmVjLW51bWJlcj4xMDI8L3JlYy1udW1iZXI+
PGZvcmVpZ24ta2V5cz48a2V5IGFwcD0iRU4iIGRiLWlkPSJld3Q5c2RkOTlweGE5dmV3endidnp2
NTJ4ZjIycmV4c3A5OWYiIHRpbWVzdGFtcD0iMTYwMjY0MjMyMCI+MTAyPC9rZXk+PC9mb3JlaWdu
LWtleXM+PHJlZi10eXBlIG5hbWU9IkpvdXJuYWwgQXJ0aWNsZSI+MTc8L3JlZi10eXBlPjxjb250
cmlidXRvcnM+PGF1dGhvcnM+PGF1dGhvcj5XdSwgSi48L2F1dGhvcj48YXV0aG9yPkxpLCBXLjwv
YXV0aG9yPjxhdXRob3I+U2hpLCBYLjwvYXV0aG9yPjxhdXRob3I+Q2hlbiwgWi48L2F1dGhvcj48
YXV0aG9yPkppYW5nLCBCLjwvYXV0aG9yPjxhdXRob3I+TGl1LCBKLjwvYXV0aG9yPjxhdXRob3I+
V2FuZywgRC48L2F1dGhvcj48YXV0aG9yPkxpdSwgQy48L2F1dGhvcj48YXV0aG9yPk1lbmcsIFku
PC9hdXRob3I+PGF1dGhvcj5DdWksIEwuPC9hdXRob3I+PGF1dGhvcj5ZdSwgSi48L2F1dGhvcj48
YXV0aG9yPkNhbywgSC48L2F1dGhvcj48YXV0aG9yPkxpLCBMLjwvYXV0aG9yPjwvYXV0aG9ycz48
L2NvbnRyaWJ1dG9ycz48YXV0aC1hZGRyZXNzPkZyb20gdGhlLCBTdGF0ZSBLZXkgTGFib3JhdG9y
eSBmb3IgdGhlIERpYWdub3NpcyBhbmQgVHJlYXRtZW50IG9mIEluZmVjdGlvdXMgRGlzZWFzZXMs
IE5hdGlvbmFsIENsaW5pY2FsIFJlc2VhcmNoIENlbnRlciBmb3IgSW5mZWN0aW91cyBEaXNlYXNl
cywgVGhlIEZpcnN0IEFmZmlsaWF0ZWQgSG9zcGl0YWwsIENvbGxlZ2Ugb2YgTWVkaWNpbmUsIFpo
ZWppYW5nIFVuaXZlcnNpdHksIEhhbmd6aG91LCBDaGluYS4mI3hEO0RlcGFydG1lbnQgb2YgTGFi
b3JhdG9yeSBNZWRpY2luZSwgVGhlIEZpcnN0IFBlb3BsZSZhcG9zO3MgSG9zcGl0YWwgb2YgWWFu
Y2hlbmcgQ2l0eSwgWWFuY2hlbmcsIENoaW5hLiYjeEQ7RGVwYXJ0bWVudCBvZiBIZXBhdG9sb2d5
LCBUaGUgU2Vjb25kIFBlb3BsZSZhcG9zO3MgSG9zcGl0YWwgb2YgRnV5YW5nIENpdHksIEZ1eWFu
ZywgQ2hpbmEuJiN4RDtEZXBhcnRtZW50IG9mIExhYm9yYXRvcnkgTWVkaWNpbmUsIFRoZSBDZW50
cmFsIEJsb29kIFN0YXRpb24gb2YgWWFuY2hlbmcgQ2l0eSwgSmlhbmdzdSwgQ2hpbmEuJiN4RDtE
ZXBhcnRtZW50IG9mIExhYm9yYXRvcnkgTWVkaWNpbmUsIFRoZSBGaWZ0aCBQZW9wbGUmYXBvcztz
IEhvc3BpdGFsIG9mIFd1eGksIEFmZmlsaWF0ZWQgdG8gSmlhbmduYW4gVW5pdmVyc2l0eSwgV3V4
aSwgQ2hpbmEuJiN4RDtEZXBhcnRtZW50IG9mIEluZmVjdGlvdXMgRGlzZWFzZSwgVGhlIFNlY29u
ZCBQZW9wbGUmYXBvcztzIEhvc3BpdGFsIG9mIFlhbmNoZW5nIENpdHksIFlhbmNoZW5nLCBDaGlu
YS4mI3hEO0RlcGFydG1lbnQgb2YgSW5mZWN0aW91cyBEaXNlYXNlLCBUaGUgRmlyc3QgUGVvcGxl
JmFwb3M7cyBIb3NwaXRhbCBvZiBZYW5jaGVuZyBDaXR5LCBZYW5jaGVuZywgQ2hpbmEuJiN4RDtE
ZXBhcnRtZW50IG9mIExhYm9yYXRvcnkgTWVkaWNpbmUsIFN1emhvdSBWb2NhdGlvbmFsIEhlYWx0
aCBDb2xsZWdlLCBTdXpob3UsIENoaW5hLiYjeEQ7WmhlamlhbmcgUHJvdmluY2lhbCBLZXkgTGFi
b3JhdG9yeSBmb3IgRGlhZ25vc2lzIGFuZCBUcmVhdG1lbnQgb2YgQWdpbmcgYW5kIFBoeXNpYy1j
aGVtaWNhbCBJbmp1cnkgRGlzZWFzZXMsIEhhbmd6aG91LCBDaGluYS48L2F1dGgtYWRkcmVzcz48
dGl0bGVzPjx0aXRsZT5FYXJseSBhbnRpdmlyYWwgdHJlYXRtZW50IGNvbnRyaWJ1dGVzIHRvIGFs
bGV2aWF0ZSB0aGUgc2V2ZXJpdHkgYW5kIGltcHJvdmUgdGhlIHByb2dub3NpcyBvZiBwYXRpZW50
cyB3aXRoIG5vdmVsIGNvcm9uYXZpcnVzIGRpc2Vhc2UgKENPVklELTE5KTwvdGl0bGU+PHNlY29u
ZGFyeS10aXRsZT5KIEludGVybiBNZWQ8L3NlY29uZGFyeS10aXRsZT48L3RpdGxlcz48cGVyaW9k
aWNhbD48ZnVsbC10aXRsZT5KIEludGVybiBNZWQ8L2Z1bGwtdGl0bGU+PC9wZXJpb2RpY2FsPjxw
YWdlcz4xMjgtMTM4PC9wYWdlcz48dm9sdW1lPjI4ODwvdm9sdW1lPjxudW1iZXI+MTwvbnVtYmVy
PjxlZGl0aW9uPjIwMjAvMDMvMjk8L2VkaXRpb24+PGtleXdvcmRzPjxrZXl3b3JkPkFkb2xlc2Nl
bnQ8L2tleXdvcmQ+PGtleXdvcmQ+QWR1bHQ8L2tleXdvcmQ+PGtleXdvcmQ+QWdlZDwva2V5d29y
ZD48a2V5d29yZD5BbnRpdmlyYWwgQWdlbnRzL3RoZXJhcGV1dGljIHVzZTwva2V5d29yZD48a2V5
d29yZD5Db3JvbmF2aXJ1cyBJbmZlY3Rpb25zL2RpYWdub3Npcy8qZHJ1ZyB0aGVyYXB5PC9rZXl3
b3JkPjxrZXl3b3JkPipFYXJseSBNZWRpY2FsIEludGVydmVudGlvbjwva2V5d29yZD48a2V5d29y
ZD5GZW1hbGU8L2tleXdvcmQ+PGtleXdvcmQ+SHVtYW5zPC9rZXl3b3JkPjxrZXl3b3JkPk1hbGU8
L2tleXdvcmQ+PGtleXdvcmQ+TWlkZGxlIEFnZWQ8L2tleXdvcmQ+PGtleXdvcmQ+UGFuZGVtaWNz
PC9rZXl3b3JkPjxrZXl3b3JkPlBuZXVtb25pYSwgVmlyYWwvZGlhZ25vc2lzLypkcnVnIHRoZXJh
cHk8L2tleXdvcmQ+PGtleXdvcmQ+UHJvZ25vc2lzPC9rZXl3b3JkPjxrZXl3b3JkPlJldHJvc3Bl
Y3RpdmUgU3R1ZGllczwva2V5d29yZD48a2V5d29yZD5TZXZlcml0eSBvZiBJbGxuZXNzIEluZGV4
PC9rZXl3b3JkPjxrZXl3b3JkPlRyZWF0bWVudCBPdXRjb21lPC9rZXl3b3JkPjxrZXl3b3JkPllv
dW5nIEFkdWx0PC9rZXl3b3JkPjxrZXl3b3JkPiphbnRpdmlyYWwgdHJlYXRtZW50PC9rZXl3b3Jk
PjxrZXl3b3JkPipjb3JvbmF2aXJ1cyBkaXNlYXNlLTE5IChDT1ZJRC0xOSk8L2tleXdvcmQ+PGtl
eXdvcmQ+KmRpc2Vhc2UgcHJvZ3Jlc3Npb248L2tleXdvcmQ+PGtleXdvcmQ+KnByb2dub3Npczwv
a2V5d29yZD48a2V5d29yZD4qc2V2ZXJlIGFjdXRlIHJlc3BpcmF0b3J5IHN5bmRyb21lIGNvcm9u
YXZpcnVzIDIgKFNBUlMtQ29WLTIpPC9rZXl3b3JkPjwva2V5d29yZHM+PGRhdGVzPjx5ZWFyPjIw
MjA8L3llYXI+PHB1Yi1kYXRlcz48ZGF0ZT5KdWw8L2RhdGU+PC9wdWItZGF0ZXM+PC9kYXRlcz48
aXNibj4xMzY1LTI3OTYgKEVsZWN0cm9uaWMpJiN4RDswOTU0LTY4MjAgKExpbmtpbmcpPC9pc2Ju
PjxhY2Nlc3Npb24tbnVtPjMyMjIwMDMzPC9hY2Nlc3Npb24tbnVtPjx1cmxzPjxyZWxhdGVkLXVy
bHM+PHVybD5odHRwczovL3d3dy5uY2JpLm5sbS5uaWguZ292L3B1Ym1lZC8zMjIyMDAzMzwvdXJs
PjwvcmVsYXRlZC11cmxzPjwvdXJscz48ZWxlY3Ryb25pYy1yZXNvdXJjZS1udW0+MTAuMTExMS9q
b2ltLjEzMDYzPC9lbGVjdHJvbmljLXJlc291cmNlLW51bT48L3JlY29yZD48L0NpdGU+PC9FbmRO
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E102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2876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5ED1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A17E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6DA7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C42B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43.12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CB2B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29.6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4881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93B6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DA25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D31B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C2B5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BA6E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0.4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2783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ECB06C" w14:textId="447588C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AE9B7D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E03240" w14:textId="0B8EA3E7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Wong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PEVuZE5vdGU+PENpdGU+PEF1dGhvcj5Xb25nPC9BdXRob3I+PFllYXI+MjAyMDwvWWVhcj48UmVj
TnVtPjEwMzwvUmVjTnVtPjxEaXNwbGF5VGV4dD48c3R5bGUgZmFjZT0ic3VwZXJzY3JpcHQiPjEx
Njwvc3R5bGU+PC9EaXNwbGF5VGV4dD48cmVjb3JkPjxyZWMtbnVtYmVyPjEwMzwvcmVjLW51bWJl
cj48Zm9yZWlnbi1rZXlzPjxrZXkgYXBwPSJFTiIgZGItaWQ9ImV3dDlzZGQ5OXB4YTl2ZXd6d2J2
enY1MnhmMjJyZXhzcDk5ZiIgdGltZXN0YW1wPSIxNjAyNjQyNTkyIj4xMDM8L2tleT48L2ZvcmVp
Z24ta2V5cz48cmVmLXR5cGUgbmFtZT0iSm91cm5hbCBBcnRpY2xlIj4xNzwvcmVmLXR5cGU+PGNv
bnRyaWJ1dG9ycz48YXV0aG9ycz48YXV0aG9yPldvbmcsIEguIFkuIEYuPC9hdXRob3I+PGF1dGhv
cj5MYW0sIEguIFkuIFMuPC9hdXRob3I+PGF1dGhvcj5Gb25nLCBBLiBILjwvYXV0aG9yPjxhdXRo
b3I+TGV1bmcsIFMuIFQuPC9hdXRob3I+PGF1dGhvcj5DaGluLCBULiBXLjwvYXV0aG9yPjxhdXRo
b3I+TG8sIEMuIFMuIFkuPC9hdXRob3I+PGF1dGhvcj5MdWksIE0uIE0uPC9hdXRob3I+PGF1dGhv
cj5MZWUsIEouIEMuIFkuPC9hdXRob3I+PGF1dGhvcj5DaGl1LCBLLiBXLjwvYXV0aG9yPjxhdXRo
b3I+Q2h1bmcsIFQuIFcuPC9hdXRob3I+PGF1dGhvcj5MZWUsIEUuIFkuIFAuPC9hdXRob3I+PGF1
dGhvcj5XYW4sIEUuIFkuIEYuPC9hdXRob3I+PGF1dGhvcj5IdW5nLCBJLiBGLiBOLjwvYXV0aG9y
PjxhdXRob3I+TGFtLCBULiBQLiBXLjwvYXV0aG9yPjxhdXRob3I+S3VvLCBNLiBELjwvYXV0aG9y
PjxhdXRob3I+TmcsIE0uIFkuPC9hdXRob3I+PC9hdXRob3JzPjwvY29udHJpYnV0b3JzPjxhdXRo
LWFkZHJlc3M+RnJvbSB0aGUgRGVwYXJ0bWVudHMgb2YgUmFkaW9sb2d5IChILlkuRi5XLiwgSC5Z
LlMuTC4sIEMuUy5ZLkwuLCBULlAuVy5MLiksIE1lZGljaW5lIChNLk0uUy5MLiwgSS5GLk4uSC4p
LCBhbmQgTWljcm9iaW9sb2d5IChULlcuSC5DLiksIFF1ZWVuIE1hcnkgSG9zcGl0YWwsIEhvbmcg
S29uZzsgRGVwYXJ0bWVudHMgb2YgRGlhZ25vc3RpYyBSYWRpb2xvZ3kgKEEuSC5ULkYuLCBLLlcu
SC5DLiwgRS5ZLlAuTC4sIE0uRC5LLiwgTS5ZLk4uKSwgRmFtaWx5IE1lZGljaW5lIGFuZCBQcmlt
YXJ5IENhcmUgKEUuWS5GLlcuKSwgUGhhcm1hY29sb2d5IGFuZCBQaGFybWFjeSAoRS5ZLkYuVy4p
LCBhbmQgTWVkaWNpbmUgKEkuRi5OLkguKSwgVW5pdmVyc2l0eSBvZiBIb25nIEtvbmcsIFJvb20g
NDA2LCBCbG9jayBLLCBIb25nIEtvbmc7IERlcGFydG1lbnQgb2YgUmFkaW9sb2d5LCBQYW1lbGEg
WW91ZGUgTmV0aGVyc29sZSBFYXN0ZXJuIEhvc3BpdGFsLCBIb25nIEtvbmcgKFMuVC5MLik7IFJ1
dHRvbmplZSBhbmQgVGFuZyBTaGl1IEtpbiBIb3NwaXRhbHMsIEhvbmcgS29uZyAoUy5ULkwuKTsg
RGVwYXJ0bWVudCBvZiBSYWRpb2xvZ3kgYW5kIEltYWdpbmcsIFF1ZWVuIEVsaXphYmV0aCBIb3Nw
aXRhbCwgSG9uZyBLb25nIChULlcuWS5DLiwgSi5DLlkuTC4pIGFuZCBEZXBhcnRtZW50IG9mIE1l
ZGljYWwgSW1hZ2luZywgVGhlIFVuaXZlcnNpdHkgb2YgSG9uZyBLb25nLVNoZW56aGVuIEhvc3Bp
dGFsLCBTaGVuemhlbiwgQ2hpbmEgKE0uWS5OLikuPC9hdXRoLWFkZHJlc3M+PHRpdGxlcz48dGl0
bGU+RnJlcXVlbmN5IGFuZCBEaXN0cmlidXRpb24gb2YgQ2hlc3QgUmFkaW9ncmFwaGljIEZpbmRp
bmdzIGluIFBhdGllbnRzIFBvc2l0aXZlIGZvciBDT1ZJRC0xOTwvdGl0bGU+PHNlY29uZGFyeS10
aXRsZT5SYWRpb2xvZ3k8L3NlY29uZGFyeS10aXRsZT48L3RpdGxlcz48cGVyaW9kaWNhbD48ZnVs
bC10aXRsZT5SYWRpb2xvZ3k8L2Z1bGwtdGl0bGU+PC9wZXJpb2RpY2FsPjxwYWdlcz5FNzItRTc4
PC9wYWdlcz48dm9sdW1lPjI5Njwvdm9sdW1lPjxudW1iZXI+MjwvbnVtYmVyPjxlZGl0aW9uPjIw
MjAvMDMvMjk8L2VkaXRpb24+PGtleXdvcmRzPjxrZXl3b3JkPkFkb2xlc2NlbnQ8L2tleXdvcmQ+
PGtleXdvcmQ+QWR1bHQ8L2tleXdvcmQ+PGtleXdvcmQ+QWdlZDwva2V5d29yZD48a2V5d29yZD5B
Z2VkLCA4MCBhbmQgb3Zlcjwva2V5d29yZD48a2V5d29yZD4qQmV0YWNvcm9uYXZpcnVzPC9rZXl3
b3JkPjxrZXl3b3JkPkNsaW5pY2FsIExhYm9yYXRvcnkgVGVjaG5pcXVlcy9tZXRob2RzPC9rZXl3
b3JkPjxrZXl3b3JkPkNvcm9uYXZpcnVzIEluZmVjdGlvbnMvY29tcGxpY2F0aW9ucy9kaWFnbm9z
aXMvKmRpYWdub3N0aWMgaW1hZ2luZzwva2V5d29yZD48a2V5d29yZD5GZW1hbGU8L2tleXdvcmQ+
PGtleXdvcmQ+SHVtYW5zPC9rZXl3b3JkPjxrZXl3b3JkPk1hbGU8L2tleXdvcmQ+PGtleXdvcmQ+
TWlkZGxlIEFnZWQ8L2tleXdvcmQ+PGtleXdvcmQ+UGFuZGVtaWNzPC9rZXl3b3JkPjxrZXl3b3Jk
PlBuZXVtb25pYSwgVmlyYWwvY29tcGxpY2F0aW9ucy8qZGlhZ25vc3RpYyBpbWFnaW5nL3Zpcm9s
b2d5PC9rZXl3b3JkPjxrZXl3b3JkPlJhZGlvZ3JhcGhpYyBJbWFnZSBJbnRlcnByZXRhdGlvbiwg
Q29tcHV0ZXItQXNzaXN0ZWQvbWV0aG9kczwva2V5d29yZD48a2V5d29yZD5SZXByb2R1Y2liaWxp
dHkgb2YgUmVzdWx0czwva2V5d29yZD48a2V5d29yZD5SZXRyb3NwZWN0aXZlIFN0dWRpZXM8L2tl
eXdvcmQ+PGtleXdvcmQ+UmV2ZXJzZSBUcmFuc2NyaXB0YXNlIFBvbHltZXJhc2UgQ2hhaW4gUmVh
Y3Rpb24vbWV0aG9kczwva2V5d29yZD48a2V5d29yZD5TZXZlcml0eSBvZiBJbGxuZXNzIEluZGV4
PC9rZXl3b3JkPjxrZXl3b3JkPlRvbW9ncmFwaHksIFgtUmF5IENvbXB1dGVkL21ldGhvZHM8L2tl
eXdvcmQ+PGtleXdvcmQ+WW91bmcgQWR1bHQ8L2tleXdvcmQ+PC9rZXl3b3Jkcz48ZGF0ZXM+PHll
YXI+MjAyMDwveWVhcj48cHViLWRhdGVzPjxkYXRlPkF1ZzwvZGF0ZT48L3B1Yi1kYXRlcz48L2Rh
dGVzPjxpc2JuPjE1MjctMTMxNSAoRWxlY3Ryb25pYykmI3hEOzAwMzMtODQxOSAoTGlua2luZyk8
L2lzYm4+PGFjY2Vzc2lvbi1udW0+MzIyMTY3MTc8L2FjY2Vzc2lvbi1udW0+PHVybHM+PHJlbGF0
ZWQtdXJscz48dXJsPmh0dHBzOi8vd3d3Lm5jYmkubmxtLm5paC5nb3YvcHVibWVkLzMyMjE2NzE3
PC91cmw+PC9yZWxhdGVkLXVybHM+PC91cmxzPjxjdXN0b20yPlBNQzcyMzM0MDE8L2N1c3RvbTI+
PGVsZWN0cm9uaWMtcmVzb3VyY2UtbnVtPjEwLjExNDgvcmFkaW9sLjIwMjAyMDExNjA8L2VsZWN0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PEVuZE5vdGU+PENpdGU+PEF1dGhvcj5Xb25nPC9BdXRob3I+PFllYXI+MjAyMDwvWWVhcj48UmVj
TnVtPjEwMzwvUmVjTnVtPjxEaXNwbGF5VGV4dD48c3R5bGUgZmFjZT0ic3VwZXJzY3JpcHQiPjEx
Njwvc3R5bGU+PC9EaXNwbGF5VGV4dD48cmVjb3JkPjxyZWMtbnVtYmVyPjEwMzwvcmVjLW51bWJl
cj48Zm9yZWlnbi1rZXlzPjxrZXkgYXBwPSJFTiIgZGItaWQ9ImV3dDlzZGQ5OXB4YTl2ZXd6d2J2
enY1MnhmMjJyZXhzcDk5ZiIgdGltZXN0YW1wPSIxNjAyNjQyNTkyIj4xMDM8L2tleT48L2ZvcmVp
Z24ta2V5cz48cmVmLXR5cGUgbmFtZT0iSm91cm5hbCBBcnRpY2xlIj4xNzwvcmVmLXR5cGU+PGNv
bnRyaWJ1dG9ycz48YXV0aG9ycz48YXV0aG9yPldvbmcsIEguIFkuIEYuPC9hdXRob3I+PGF1dGhv
cj5MYW0sIEguIFkuIFMuPC9hdXRob3I+PGF1dGhvcj5Gb25nLCBBLiBILjwvYXV0aG9yPjxhdXRo
b3I+TGV1bmcsIFMuIFQuPC9hdXRob3I+PGF1dGhvcj5DaGluLCBULiBXLjwvYXV0aG9yPjxhdXRo
b3I+TG8sIEMuIFMuIFkuPC9hdXRob3I+PGF1dGhvcj5MdWksIE0uIE0uPC9hdXRob3I+PGF1dGhv
cj5MZWUsIEouIEMuIFkuPC9hdXRob3I+PGF1dGhvcj5DaGl1LCBLLiBXLjwvYXV0aG9yPjxhdXRo
b3I+Q2h1bmcsIFQuIFcuPC9hdXRob3I+PGF1dGhvcj5MZWUsIEUuIFkuIFAuPC9hdXRob3I+PGF1
dGhvcj5XYW4sIEUuIFkuIEYuPC9hdXRob3I+PGF1dGhvcj5IdW5nLCBJLiBGLiBOLjwvYXV0aG9y
PjxhdXRob3I+TGFtLCBULiBQLiBXLjwvYXV0aG9yPjxhdXRob3I+S3VvLCBNLiBELjwvYXV0aG9y
PjxhdXRob3I+TmcsIE0uIFkuPC9hdXRob3I+PC9hdXRob3JzPjwvY29udHJpYnV0b3JzPjxhdXRo
LWFkZHJlc3M+RnJvbSB0aGUgRGVwYXJ0bWVudHMgb2YgUmFkaW9sb2d5IChILlkuRi5XLiwgSC5Z
LlMuTC4sIEMuUy5ZLkwuLCBULlAuVy5MLiksIE1lZGljaW5lIChNLk0uUy5MLiwgSS5GLk4uSC4p
LCBhbmQgTWljcm9iaW9sb2d5IChULlcuSC5DLiksIFF1ZWVuIE1hcnkgSG9zcGl0YWwsIEhvbmcg
S29uZzsgRGVwYXJ0bWVudHMgb2YgRGlhZ25vc3RpYyBSYWRpb2xvZ3kgKEEuSC5ULkYuLCBLLlcu
SC5DLiwgRS5ZLlAuTC4sIE0uRC5LLiwgTS5ZLk4uKSwgRmFtaWx5IE1lZGljaW5lIGFuZCBQcmlt
YXJ5IENhcmUgKEUuWS5GLlcuKSwgUGhhcm1hY29sb2d5IGFuZCBQaGFybWFjeSAoRS5ZLkYuVy4p
LCBhbmQgTWVkaWNpbmUgKEkuRi5OLkguKSwgVW5pdmVyc2l0eSBvZiBIb25nIEtvbmcsIFJvb20g
NDA2LCBCbG9jayBLLCBIb25nIEtvbmc7IERlcGFydG1lbnQgb2YgUmFkaW9sb2d5LCBQYW1lbGEg
WW91ZGUgTmV0aGVyc29sZSBFYXN0ZXJuIEhvc3BpdGFsLCBIb25nIEtvbmcgKFMuVC5MLik7IFJ1
dHRvbmplZSBhbmQgVGFuZyBTaGl1IEtpbiBIb3NwaXRhbHMsIEhvbmcgS29uZyAoUy5ULkwuKTsg
RGVwYXJ0bWVudCBvZiBSYWRpb2xvZ3kgYW5kIEltYWdpbmcsIFF1ZWVuIEVsaXphYmV0aCBIb3Nw
aXRhbCwgSG9uZyBLb25nIChULlcuWS5DLiwgSi5DLlkuTC4pIGFuZCBEZXBhcnRtZW50IG9mIE1l
ZGljYWwgSW1hZ2luZywgVGhlIFVuaXZlcnNpdHkgb2YgSG9uZyBLb25nLVNoZW56aGVuIEhvc3Bp
dGFsLCBTaGVuemhlbiwgQ2hpbmEgKE0uWS5OLikuPC9hdXRoLWFkZHJlc3M+PHRpdGxlcz48dGl0
bGU+RnJlcXVlbmN5IGFuZCBEaXN0cmlidXRpb24gb2YgQ2hlc3QgUmFkaW9ncmFwaGljIEZpbmRp
bmdzIGluIFBhdGllbnRzIFBvc2l0aXZlIGZvciBDT1ZJRC0xOTwvdGl0bGU+PHNlY29uZGFyeS10
aXRsZT5SYWRpb2xvZ3k8L3NlY29uZGFyeS10aXRsZT48L3RpdGxlcz48cGVyaW9kaWNhbD48ZnVs
bC10aXRsZT5SYWRpb2xvZ3k8L2Z1bGwtdGl0bGU+PC9wZXJpb2RpY2FsPjxwYWdlcz5FNzItRTc4
PC9wYWdlcz48dm9sdW1lPjI5Njwvdm9sdW1lPjxudW1iZXI+MjwvbnVtYmVyPjxlZGl0aW9uPjIw
MjAvMDMvMjk8L2VkaXRpb24+PGtleXdvcmRzPjxrZXl3b3JkPkFkb2xlc2NlbnQ8L2tleXdvcmQ+
PGtleXdvcmQ+QWR1bHQ8L2tleXdvcmQ+PGtleXdvcmQ+QWdlZDwva2V5d29yZD48a2V5d29yZD5B
Z2VkLCA4MCBhbmQgb3Zlcjwva2V5d29yZD48a2V5d29yZD4qQmV0YWNvcm9uYXZpcnVzPC9rZXl3
b3JkPjxrZXl3b3JkPkNsaW5pY2FsIExhYm9yYXRvcnkgVGVjaG5pcXVlcy9tZXRob2RzPC9rZXl3
b3JkPjxrZXl3b3JkPkNvcm9uYXZpcnVzIEluZmVjdGlvbnMvY29tcGxpY2F0aW9ucy9kaWFnbm9z
aXMvKmRpYWdub3N0aWMgaW1hZ2luZzwva2V5d29yZD48a2V5d29yZD5GZW1hbGU8L2tleXdvcmQ+
PGtleXdvcmQ+SHVtYW5zPC9rZXl3b3JkPjxrZXl3b3JkPk1hbGU8L2tleXdvcmQ+PGtleXdvcmQ+
TWlkZGxlIEFnZWQ8L2tleXdvcmQ+PGtleXdvcmQ+UGFuZGVtaWNzPC9rZXl3b3JkPjxrZXl3b3Jk
PlBuZXVtb25pYSwgVmlyYWwvY29tcGxpY2F0aW9ucy8qZGlhZ25vc3RpYyBpbWFnaW5nL3Zpcm9s
b2d5PC9rZXl3b3JkPjxrZXl3b3JkPlJhZGlvZ3JhcGhpYyBJbWFnZSBJbnRlcnByZXRhdGlvbiwg
Q29tcHV0ZXItQXNzaXN0ZWQvbWV0aG9kczwva2V5d29yZD48a2V5d29yZD5SZXByb2R1Y2liaWxp
dHkgb2YgUmVzdWx0czwva2V5d29yZD48a2V5d29yZD5SZXRyb3NwZWN0aXZlIFN0dWRpZXM8L2tl
eXdvcmQ+PGtleXdvcmQ+UmV2ZXJzZSBUcmFuc2NyaXB0YXNlIFBvbHltZXJhc2UgQ2hhaW4gUmVh
Y3Rpb24vbWV0aG9kczwva2V5d29yZD48a2V5d29yZD5TZXZlcml0eSBvZiBJbGxuZXNzIEluZGV4
PC9rZXl3b3JkPjxrZXl3b3JkPlRvbW9ncmFwaHksIFgtUmF5IENvbXB1dGVkL21ldGhvZHM8L2tl
eXdvcmQ+PGtleXdvcmQ+WW91bmcgQWR1bHQ8L2tleXdvcmQ+PC9rZXl3b3Jkcz48ZGF0ZXM+PHll
YXI+MjAyMDwveWVhcj48cHViLWRhdGVzPjxkYXRlPkF1ZzwvZGF0ZT48L3B1Yi1kYXRlcz48L2Rh
dGVzPjxpc2JuPjE1MjctMTMxNSAoRWxlY3Ryb25pYykmI3hEOzAwMzMtODQxOSAoTGlua2luZyk8
L2lzYm4+PGFjY2Vzc2lvbi1udW0+MzIyMTY3MTc8L2FjY2Vzc2lvbi1udW0+PHVybHM+PHJlbGF0
ZWQtdXJscz48dXJsPmh0dHBzOi8vd3d3Lm5jYmkubmxtLm5paC5nb3YvcHVibWVkLzMyMjE2NzE3
PC91cmw+PC9yZWxhdGVkLXVybHM+PC91cmxzPjxjdXN0b20yPlBNQzcyMzM0MDE8L2N1c3RvbTI+
PGVsZWN0cm9uaWMtcmVzb3VyY2UtbnVtPjEwLjExNDgvcmFkaW9sLjIwMjAyMDExNjA8L2VsZWN0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F4BE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4115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EB5D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5FBB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9BF2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B40E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A47A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FBCD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FDE0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A5D6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1209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02EC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475A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7027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B78158" w14:textId="57A5D0F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3BDC8D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3E15F6" w14:textId="2F13D246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Qiu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dW0+MTA0PC9SZWNOdW0+PERpc3BsYXlUZXh0PjxzdHlsZSBmYWNlPSJzdXBlcnNjcmlwdCI+MTE3
PC9zdHlsZT48L0Rpc3BsYXlUZXh0PjxyZWNvcmQ+PHJlYy1udW1iZXI+MTA0PC9yZWMtbnVtYmVy
Pjxmb3JlaWduLWtleXM+PGtleSBhcHA9IkVOIiBkYi1pZD0iZXd0OXNkZDk5cHhhOXZld3p3YnZ6
djUyeGYyMnJleHNwOTlmIiB0aW1lc3RhbXA9IjE2MDI2NTc0NzYiPjEwNDwva2V5PjwvZm9yZWln
bi1rZXlzPjxyZWYtdHlwZSBuYW1lPSJKb3VybmFsIEFydGljbGUiPjE3PC9yZWYtdHlwZT48Y29u
dHJpYnV0b3JzPjxhdXRob3JzPjxhdXRob3I+UWl1LCBILjwvYXV0aG9yPjxhdXRob3I+V3UsIEou
PC9hdXRob3I+PGF1dGhvcj5Ib25nLCBMLjwvYXV0aG9yPjxhdXRob3I+THVvLCBZLjwvYXV0aG9y
PjxhdXRob3I+U29uZywgUS48L2F1dGhvcj48YXV0aG9yPkNoZW4sIEQuPC9hdXRob3I+PC9hdXRo
b3JzPjwvY29udHJpYnV0b3JzPjxhdXRoLWFkZHJlc3M+RGVwYXJ0bWVudCBvZiBQZWRpYXRyaWNz
LCBOaW5nYm8gV29tZW4gYW5kIENoaWxkcmVuJmFwb3M7cyBIb3NwaXRhbCwgTmluZ2JvLCBaaGVq
aWFuZywgQ2hpbmEuJiN4RDtEZXBhcnRtZW50IG9mIEluZmVjdGlvdXMgRGlzZWFzZXMsIFRoZSBU
aGlyZCBBZmZpbGlhdGVkIEhvc3BpdGFsIG9mIFdlbnpob3UgTWVkaWNhbCBVbml2ZXJzaXR5LCBX
ZW56aG91LCBaaGVqaWFuZywgQ2hpbmEuJiN4RDtEZXBhcnRtZW50IG9mIE1pY3JvYmlvbG9neSwg
TmluZ2JvIE11bmljaXBhbCBDZW50cmUgZm9yIERpc2Vhc2UgQ29udHJvbCBhbmQgUHJldmVudGlv
biwgTmluZ2JvLCBaaGVqaWFuZywgQ2hpbmEuIEVsZWN0cm9uaWMgYWRkcmVzczogc29uZ3FmQG5i
Y2RjLm9yZy5jbi4mI3hEO0RlcGFydG1lbnQgb2YgSW5mZWN0aW91cyBEaXNlYXNlcywgV2Vuemhv
dSBDZW50cmFsIEhvc3BpdGFsIGFuZCBTaXh0aCBQZW9wbGUmYXBvcztzIEhvc3BpdGFsIG9mIFdl
bnpob3UsIFdlbnpob3UsIFpoZWppYW5nLCBDaGluYS4gRWxlY3Ryb25pYyBhZGRyZXNzOiBjaGVu
ZG9uZ193ekAxMjYuY29tLjwvYXV0aC1hZGRyZXNzPjx0aXRsZXM+PHRpdGxlPkNsaW5pY2FsIGFu
ZCBlcGlkZW1pb2xvZ2ljYWwgZmVhdHVyZXMgb2YgMzYgY2hpbGRyZW4gd2l0aCBjb3JvbmF2aXJ1
cyBkaXNlYXNlIDIwMTkgKENPVklELTE5KSBpbiBaaGVqaWFuZywgQ2hpbmE6IGFuIG9ic2VydmF0
aW9uYWwgY29ob3J0IHN0dWR5PC90aXRsZT48c2Vjb25kYXJ5LXRpdGxlPkxhbmNldCBJbmZlY3Qg
RGlzPC9zZWNvbmRhcnktdGl0bGU+PC90aXRsZXM+PHBlcmlvZGljYWw+PGZ1bGwtdGl0bGU+TGFu
Y2V0IEluZmVjdCBEaXM8L2Z1bGwtdGl0bGU+PC9wZXJpb2RpY2FsPjxwYWdlcz42ODktNjk2PC9w
YWdlcz48dm9sdW1lPjIwPC92b2x1bWU+PG51bWJlcj42PC9udW1iZXI+PGVkaXRpb24+MjAyMC8w
My8zMDwvZWRpdGlvbj48a2V5d29yZHM+PGtleXdvcmQ+QWRvbGVzY2VudDwva2V5d29yZD48a2V5
d29yZD5Bc3ltcHRvbWF0aWMgSW5mZWN0aW9uczwva2V5d29yZD48a2V5d29yZD5CZXRhY29yb25h
dmlydXM8L2tleXdvcmQ+PGtleXdvcmQ+Q2hpbGQ8L2tleXdvcmQ+PGtleXdvcmQ+Q2hpbGQsIFBy
ZXNjaG9vbDwva2V5d29yZD48a2V5d29yZD5DaGluYS9lcGlkZW1pb2xvZ3k8L2tleXdvcmQ+PGtl
eXdvcmQ+Q29yb25hdmlydXMgSW5mZWN0aW9ucy8qZXBpZGVtaW9sb2d5LypwaHlzaW9wYXRob2xv
Z3kvdGhlcmFweTwva2V5d29yZD48a2V5d29yZD5Db3VnaC9ldGlvbG9neTwva2V5d29yZD48a2V5
d29yZD5GZW1hbGU8L2tleXdvcmQ+PGtleXdvcmQ+RmV2ZXIvZXRpb2xvZ3k8L2tleXdvcmQ+PGtl
eXdvcmQ+SHVtYW5zPC9rZXl3b3JkPjxrZXl3b3JkPkluZmFudDwva2V5d29yZD48a2V5d29yZD5N
YWxlPC9rZXl3b3JkPjxrZXl3b3JkPlBhbmRlbWljczwva2V5d29yZD48a2V5d29yZD5QbmV1bW9u
aWEsIFZpcmFsLyplcGlkZW1pb2xvZ3kvKnBoeXNpb3BhdGhvbG9neS90aGVyYXB5PC9rZXl3b3Jk
PjxrZXl3b3JkPlJldHJvc3BlY3RpdmUgU3R1ZGllczwva2V5d29yZD48L2tleXdvcmRzPjxkYXRl
cz48eWVhcj4yMDIwPC95ZWFyPjxwdWItZGF0ZXM+PGRhdGU+SnVuPC9kYXRlPjwvcHViLWRhdGVz
PjwvZGF0ZXM+PGlzYm4+MTQ3NC00NDU3IChFbGVjdHJvbmljKSYjeEQ7MTQ3My0zMDk5IChMaW5r
aW5nKTwvaXNibj48YWNjZXNzaW9uLW51bT4zMjIyMDY1MDwvYWNjZXNzaW9uLW51bT48dXJscz48
cmVsYXRlZC11cmxzPjx1cmw+aHR0cHM6Ly93d3cubmNiaS5ubG0ubmloLmdvdi9wdWJtZWQvMzIy
MjA2NTA8L3VybD48L3JlbGF0ZWQtdXJscz48L3VybHM+PGN1c3RvbTI+UE1DNzE1ODkwNjwvY3Vz
dG9tMj48ZWxlY3Ryb25pYy1yZXNvdXJjZS1udW0+MTAuMTAxNi9TMTQ3My0zMDk5KDIwKTMwMTk4
LTU8L2VsZWN0cm9uaWMtcmVzb3VyY2UtbnVtPjwvcmVjb3JkPjwvQ2l0ZT48L0VuZE5vdGU+AG==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PEVuZE5vdGU+PENpdGU+PEF1dGhvcj5RaXU8L0F1dGhvcj48WWVhcj4yMDIwPC9ZZWFyPjxSZWNO
dW0+MTA0PC9SZWNOdW0+PERpc3BsYXlUZXh0PjxzdHlsZSBmYWNlPSJzdXBlcnNjcmlwdCI+MTE3
PC9zdHlsZT48L0Rpc3BsYXlUZXh0PjxyZWNvcmQ+PHJlYy1udW1iZXI+MTA0PC9yZWMtbnVtYmVy
Pjxmb3JlaWduLWtleXM+PGtleSBhcHA9IkVOIiBkYi1pZD0iZXd0OXNkZDk5cHhhOXZld3p3YnZ6
djUyeGYyMnJleHNwOTlmIiB0aW1lc3RhbXA9IjE2MDI2NTc0NzYiPjEwNDwva2V5PjwvZm9yZWln
bi1rZXlzPjxyZWYtdHlwZSBuYW1lPSJKb3VybmFsIEFydGljbGUiPjE3PC9yZWYtdHlwZT48Y29u
dHJpYnV0b3JzPjxhdXRob3JzPjxhdXRob3I+UWl1LCBILjwvYXV0aG9yPjxhdXRob3I+V3UsIEou
PC9hdXRob3I+PGF1dGhvcj5Ib25nLCBMLjwvYXV0aG9yPjxhdXRob3I+THVvLCBZLjwvYXV0aG9y
PjxhdXRob3I+U29uZywgUS48L2F1dGhvcj48YXV0aG9yPkNoZW4sIEQuPC9hdXRob3I+PC9hdXRo
b3JzPjwvY29udHJpYnV0b3JzPjxhdXRoLWFkZHJlc3M+RGVwYXJ0bWVudCBvZiBQZWRpYXRyaWNz
LCBOaW5nYm8gV29tZW4gYW5kIENoaWxkcmVuJmFwb3M7cyBIb3NwaXRhbCwgTmluZ2JvLCBaaGVq
aWFuZywgQ2hpbmEuJiN4RDtEZXBhcnRtZW50IG9mIEluZmVjdGlvdXMgRGlzZWFzZXMsIFRoZSBU
aGlyZCBBZmZpbGlhdGVkIEhvc3BpdGFsIG9mIFdlbnpob3UgTWVkaWNhbCBVbml2ZXJzaXR5LCBX
ZW56aG91LCBaaGVqaWFuZywgQ2hpbmEuJiN4RDtEZXBhcnRtZW50IG9mIE1pY3JvYmlvbG9neSwg
TmluZ2JvIE11bmljaXBhbCBDZW50cmUgZm9yIERpc2Vhc2UgQ29udHJvbCBhbmQgUHJldmVudGlv
biwgTmluZ2JvLCBaaGVqaWFuZywgQ2hpbmEuIEVsZWN0cm9uaWMgYWRkcmVzczogc29uZ3FmQG5i
Y2RjLm9yZy5jbi4mI3hEO0RlcGFydG1lbnQgb2YgSW5mZWN0aW91cyBEaXNlYXNlcywgV2Vuemhv
dSBDZW50cmFsIEhvc3BpdGFsIGFuZCBTaXh0aCBQZW9wbGUmYXBvcztzIEhvc3BpdGFsIG9mIFdl
bnpob3UsIFdlbnpob3UsIFpoZWppYW5nLCBDaGluYS4gRWxlY3Ryb25pYyBhZGRyZXNzOiBjaGVu
ZG9uZ193ekAxMjYuY29tLjwvYXV0aC1hZGRyZXNzPjx0aXRsZXM+PHRpdGxlPkNsaW5pY2FsIGFu
ZCBlcGlkZW1pb2xvZ2ljYWwgZmVhdHVyZXMgb2YgMzYgY2hpbGRyZW4gd2l0aCBjb3JvbmF2aXJ1
cyBkaXNlYXNlIDIwMTkgKENPVklELTE5KSBpbiBaaGVqaWFuZywgQ2hpbmE6IGFuIG9ic2VydmF0
aW9uYWwgY29ob3J0IHN0dWR5PC90aXRsZT48c2Vjb25kYXJ5LXRpdGxlPkxhbmNldCBJbmZlY3Qg
RGlzPC9zZWNvbmRhcnktdGl0bGU+PC90aXRsZXM+PHBlcmlvZGljYWw+PGZ1bGwtdGl0bGU+TGFu
Y2V0IEluZmVjdCBEaXM8L2Z1bGwtdGl0bGU+PC9wZXJpb2RpY2FsPjxwYWdlcz42ODktNjk2PC9w
YWdlcz48dm9sdW1lPjIwPC92b2x1bWU+PG51bWJlcj42PC9udW1iZXI+PGVkaXRpb24+MjAyMC8w
My8zMDwvZWRpdGlvbj48a2V5d29yZHM+PGtleXdvcmQ+QWRvbGVzY2VudDwva2V5d29yZD48a2V5
d29yZD5Bc3ltcHRvbWF0aWMgSW5mZWN0aW9uczwva2V5d29yZD48a2V5d29yZD5CZXRhY29yb25h
dmlydXM8L2tleXdvcmQ+PGtleXdvcmQ+Q2hpbGQ8L2tleXdvcmQ+PGtleXdvcmQ+Q2hpbGQsIFBy
ZXNjaG9vbDwva2V5d29yZD48a2V5d29yZD5DaGluYS9lcGlkZW1pb2xvZ3k8L2tleXdvcmQ+PGtl
eXdvcmQ+Q29yb25hdmlydXMgSW5mZWN0aW9ucy8qZXBpZGVtaW9sb2d5LypwaHlzaW9wYXRob2xv
Z3kvdGhlcmFweTwva2V5d29yZD48a2V5d29yZD5Db3VnaC9ldGlvbG9neTwva2V5d29yZD48a2V5
d29yZD5GZW1hbGU8L2tleXdvcmQ+PGtleXdvcmQ+RmV2ZXIvZXRpb2xvZ3k8L2tleXdvcmQ+PGtl
eXdvcmQ+SHVtYW5zPC9rZXl3b3JkPjxrZXl3b3JkPkluZmFudDwva2V5d29yZD48a2V5d29yZD5N
YWxlPC9rZXl3b3JkPjxrZXl3b3JkPlBhbmRlbWljczwva2V5d29yZD48a2V5d29yZD5QbmV1bW9u
aWEsIFZpcmFsLyplcGlkZW1pb2xvZ3kvKnBoeXNpb3BhdGhvbG9neS90aGVyYXB5PC9rZXl3b3Jk
PjxrZXl3b3JkPlJldHJvc3BlY3RpdmUgU3R1ZGllczwva2V5d29yZD48L2tleXdvcmRzPjxkYXRl
cz48eWVhcj4yMDIwPC95ZWFyPjxwdWItZGF0ZXM+PGRhdGU+SnVuPC9kYXRlPjwvcHViLWRhdGVz
PjwvZGF0ZXM+PGlzYm4+MTQ3NC00NDU3IChFbGVjdHJvbmljKSYjeEQ7MTQ3My0zMDk5IChMaW5r
aW5nKTwvaXNibj48YWNjZXNzaW9uLW51bT4zMjIyMDY1MDwvYWNjZXNzaW9uLW51bT48dXJscz48
cmVsYXRlZC11cmxzPjx1cmw+aHR0cHM6Ly93d3cubmNiaS5ubG0ubmloLmdvdi9wdWJtZWQvMzIy
MjA2NTA8L3VybD48L3JlbGF0ZWQtdXJscz48L3VybHM+PGN1c3RvbTI+UE1DNzE1ODkwNjwvY3Vz
dG9tMj48ZWxlY3Ryb25pYy1yZXNvdXJjZS1udW0+MTAuMTAxNi9TMTQ3My0zMDk5KDIwKTMwMTk4
LTU8L2VsZWN0cm9uaWMtcmVzb3VyY2UtbnVtPjwvcmVjb3JkPjwvQ2l0ZT48L0VuZE5vdGU+AG==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DD3F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C7E6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DDF4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EF18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8BF8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DBB9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6881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3DCE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2B59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1C7E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39F5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8C77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CDC2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3BE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D29C2A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throat; headache</w:t>
            </w:r>
          </w:p>
        </w:tc>
      </w:tr>
      <w:tr w:rsidR="000E4295" w:rsidRPr="008D2EFC" w14:paraId="535486A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CF4BFB" w14:textId="5E61E8DE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Zheng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PEVuZE5vdGU+PENpdGU+PEF1dGhvcj5aaGVuZzwvQXV0aG9yPjxZZWFyPjIwMjA8L1llYXI+PFJl
Y051bT4xMDU8L1JlY051bT48RGlzcGxheVRleHQ+PHN0eWxlIGZhY2U9InN1cGVyc2NyaXB0Ij4x
MTg8L3N0eWxlPjwvRGlzcGxheVRleHQ+PHJlY29yZD48cmVjLW51bWJlcj4xMDU8L3JlYy1udW1i
ZXI+PGZvcmVpZ24ta2V5cz48a2V5IGFwcD0iRU4iIGRiLWlkPSJld3Q5c2RkOTlweGE5dmV3endi
dnp2NTJ4ZjIycmV4c3A5OWYiIHRpbWVzdGFtcD0iMTYwMjY1NzcxNiI+MTA1PC9rZXk+PC9mb3Jl
aWduLWtleXM+PHJlZi10eXBlIG5hbWU9IkpvdXJuYWwgQXJ0aWNsZSI+MTc8L3JlZi10eXBlPjxj
b250cmlidXRvcnM+PGF1dGhvcnM+PGF1dGhvcj5aaGVuZywgRi48L2F1dGhvcj48YXV0aG9yPkxp
YW8sIEMuPC9hdXRob3I+PGF1dGhvcj5GYW4sIFEuIEguPC9hdXRob3I+PGF1dGhvcj5DaGVuLCBI
LiBCLjwvYXV0aG9yPjxhdXRob3I+WmhhbywgWC4gRy48L2F1dGhvcj48YXV0aG9yPlhpZSwgWi4g
Ry48L2F1dGhvcj48YXV0aG9yPkxpLCBYLiBMLjwvYXV0aG9yPjxhdXRob3I+Q2hlbiwgQy4gWC48
L2F1dGhvcj48YXV0aG9yPkx1LCBYLiBYLjwvYXV0aG9yPjxhdXRob3I+TGl1LCBaLiBTLjwvYXV0
aG9yPjxhdXRob3I+THUsIFcuPC9hdXRob3I+PGF1dGhvcj5DaGVuLCBDLiBCLjwvYXV0aG9yPjxh
dXRob3I+SmlhbywgUi48L2F1dGhvcj48YXV0aG9yPlpoYW5nLCBBLiBNLjwvYXV0aG9yPjxhdXRo
b3I+V2FuZywgSi4gVC48L2F1dGhvcj48YXV0aG9yPkRpbmcsIFguIFcuPC9hdXRob3I+PGF1dGhv
cj5aZW5nLCBZLiBHLjwvYXV0aG9yPjxhdXRob3I+Q2hlbmcsIEwuIFAuPC9hdXRob3I+PGF1dGhv
cj5IdWFuZywgUS4gRi48L2F1dGhvcj48YXV0aG9yPld1LCBKLjwvYXV0aG9yPjxhdXRob3I+THVv
LCBYLiBDLjwvYXV0aG9yPjxhdXRob3I+V2FuZywgWi4gSi48L2F1dGhvcj48YXV0aG9yPlpob25n
LCBZLiBZLjwvYXV0aG9yPjxhdXRob3I+QmFpLCBZLjwvYXV0aG9yPjxhdXRob3I+V3UsIFguIFku
PC9hdXRob3I+PGF1dGhvcj5KaW4sIFIuIE0uPC9hdXRob3I+PC9hdXRob3JzPjwvY29udHJpYnV0
b3JzPjxhdXRoLWFkZHJlc3M+RGVwYXJ0bWVudCBvZiBQZWRpYXRyaWNzLCBVbmlvbiBIb3NwaXRh
bCwgVG9uZ2ppIE1lZGljYWwgQ29sbGVnZSwgSHVhemhvbmcgVW5pdmVyc2l0eSBvZiBTY2llbmNl
IGFuZCBUZWNobm9sb2d5LCBXdWhhbiwgNDMwMDIyLCBDaGluYS4mI3hEO0RlcGFydG1lbnQgb2Yg
UGVkaWF0cmljcywgWWljaGFuZyBOby4gMyBQZW9wbGUmYXBvcztzIEhvc3BpdGFsLCBZaWNoYW5n
LCA0NDMwMDAsIENoaW5hLiYjeEQ7RGVwYXJ0bWVudCBvZiBQZWRpYXRyaWNzLCBKaW5nemhvdSBG
aXJzdCBQZW9wbGUmYXBvcztzIEhvc3BpdGFsLCBKaW5nemhvdSwgNDM0MDAwLCBDaGluYS4mI3hE
O1hpc2h1aSBQZW9wbGUmYXBvcztzIEhvc3BpdGFsLCBIdWFuZ2dhbmcsIDQzODAwMCwgQ2hpbmEu
JiN4RDtXdWhhbiBDaGlsZHJlbiZhcG9zO3MgSG9zcGl0YWwsIFRvbmdqaSBNZWRpY2FsIENvbGxl
Z2UsIEh1YXpob25nIFVuaXZlcnNpdHkgb2YgU2NpZW5jZSBhbmQgVGVjaG5vbG9neSwgV3VoYW4s
IDQzMDAxNSwgQ2hpbmEuJiN4RDtEZXBhcnRtZW50IG9mIFBlZGlhdHJpY3MsIFlpY2hhbmcgQ2Vu
dHJhbCBIb3NwaXRhbCwgWWljaGFuZywgNDQzMDAwLCBDaGluYS4mI3hEO0RlcGFydG1lbnQgb2Yg
UGVkaWF0cmljcywgWGlhbmd5YW5nIEZpcnN0IFBlb3BsZSZhcG9zO3MgSG9zcGl0YWwsIFhpYW5n
eWFuZywgNDQxMDAwLCBDaGluYS4mI3hEO0RlcGFydG1lbnQgb2YgUGVkaWF0cmljcywgU2hpeWFu
IFBlb3BsZSZhcG9zO3MgSG9zcGl0YWwsIFNoaXlhbiwgNDQyMDAwLCBDaGluYS4mI3hEO0RlcGFy
dG1lbnQgb2YgUGVkaWF0cmljcywgSHVhbmdnYW5nIENlbnRyYWwgSG9zcGl0YWwsIEh1YW5nZ2Fu
ZywgNDM4MDAwLCBDaGluYS4mI3hEO0RlcGFydG1lbnQgb2YgUGVkaWF0cmljcywgSmlhbmdsaW5n
IFBlb3BsZSZhcG9zO3MgSG9zcGl0YWwsIEppbmd6aG91LCA0MzQxMDEsIENoaW5hLiYjeEQ7SHVh
bmdzaGkgTWF0ZXJuaXR5IGFuZCBDaGlsZCBIZWFsdGggQ2FyZSBIb3NwaXRhbCwgSHVhbmdzaGks
IDQzNTAwMCwgQ2hpbmEuJiN4RDtEZXBhcnRtZW50IG9mIFBlZGlhdHJpY3MsIEh1YXpob25nIFVu
aXZlcnNpdHkgb2YgU2NpZW5jZSBhbmQgVGVjaG5vbG9neSBIb3NwaXRhbCwgV3VoYW4sIDQzMDA3
NCwgQ2hpbmEuJiN4RDtEZXBhcnRtZW50IG9mIFBlZGlhdHJpY3MsIFVuaW9uIEhvc3BpdGFsLCBU
b25namkgTWVkaWNhbCBDb2xsZWdlLCBIdWF6aG9uZyBVbml2ZXJzaXR5IG9mIFNjaWVuY2UgYW5k
IFRlY2hub2xvZ3ksIFd1aGFuLCA0MzAwMjIsIENoaW5hLiB5YW5iYWl4aEBodXN0LmVkdS5jbi4m
I3hEO0RlcGFydG1lbnQgb2YgUGVkaWF0cmljcywgVW5pb24gSG9zcGl0YWwsIFRvbmdqaSBNZWRp
Y2FsIENvbGxlZ2UsIEh1YXpob25nIFVuaXZlcnNpdHkgb2YgU2NpZW5jZSBhbmQgVGVjaG5vbG9n
eSwgV3VoYW4sIDQzMDAyMiwgQ2hpbmEuIHh3dUBodXN0LmVkdS5jbi4mI3hEO0RlcGFydG1lbnQg
b2YgUGVkaWF0cmljcywgVW5pb24gSG9zcGl0YWwsIFRvbmdqaSBNZWRpY2FsIENvbGxlZ2UsIEh1
YXpob25nIFVuaXZlcnNpdHkgb2YgU2NpZW5jZSBhbmQgVGVjaG5vbG9neSwgV3VoYW4sIDQzMDAy
MiwgQ2hpbmEuIGppbnJ1bm1AcXEuY29tLjwvYXV0aC1hZGRyZXNzPjx0aXRsZXM+PHRpdGxlPkNs
aW5pY2FsIENoYXJhY3RlcmlzdGljcyBvZiBDaGlsZHJlbiB3aXRoIENvcm9uYXZpcnVzIERpc2Vh
c2UgMjAxOSBpbiBIdWJlaSwgQ2hpbmE8L3RpdGxlPjxzZWNvbmRhcnktdGl0bGU+Q3VyciBNZWQg
U2NpPC9zZWNvbmRhcnktdGl0bGU+PC90aXRsZXM+PHBlcmlvZGljYWw+PGZ1bGwtdGl0bGU+Q3Vy
ciBNZWQgU2NpPC9mdWxsLXRpdGxlPjwvcGVyaW9kaWNhbD48cGFnZXM+Mjc1LTI4MDwvcGFnZXM+
PHZvbHVtZT40MDwvdm9sdW1lPjxudW1iZXI+MjwvbnVtYmVyPjxlZGl0aW9uPjIwMjAvMDMvMjU8
L2VkaXRpb24+PGtleXdvcmRzPjxrZXl3b3JkPkFkb2xlc2NlbnQ8L2tleXdvcmQ+PGtleXdvcmQ+
KkJldGFjb3JvbmF2aXJ1czwva2V5d29yZD48a2V5d29yZD5DaGlsZDwva2V5d29yZD48a2V5d29y
ZD5DaGlsZCwgUHJlc2Nob29sPC9rZXl3b3JkPjxrZXl3b3JkPkNoaW5hPC9rZXl3b3JkPjxrZXl3
b3JkPipDb3JvbmF2aXJ1cyBJbmZlY3Rpb25zL2RpYWdub3N0aWMgaW1hZ2luZzwva2V5d29yZD48
a2V5d29yZD5GZW1hbGU8L2tleXdvcmQ+PGtleXdvcmQ+SHVtYW5zPC9rZXl3b3JkPjxrZXl3b3Jk
PkluZmFudDwva2V5d29yZD48a2V5d29yZD5NYWxlPC9rZXl3b3JkPjxrZXl3b3JkPipQYW5kZW1p
Y3M8L2tleXdvcmQ+PGtleXdvcmQ+KlBuZXVtb25pYSwgVmlyYWwvZGlhZ25vc3RpYyBpbWFnaW5n
PC9rZXl3b3JkPjxrZXl3b3JkPlRvbW9ncmFwaHksIFgtUmF5IENvbXB1dGVkPC9rZXl3b3JkPjxr
ZXl3b3JkPkNvdmlkLTE5PC9rZXl3b3JkPjxrZXl3b3JkPlNBUlMtQ29WLTI8L2tleXdvcmQ+PGtl
eXdvcmQ+Y2hpbGRyZW48L2tleXdvcmQ+PGtleXdvcmQ+Y29yb25hdmlydXM8L2tleXdvcmQ+PC9r
ZXl3b3Jkcz48ZGF0ZXM+PHllYXI+MjAyMDwveWVhcj48cHViLWRhdGVzPjxkYXRlPkFwcjwvZGF0
ZT48L3B1Yi1kYXRlcz48L2RhdGVzPjxpc2JuPjI1MjMtODk5WCAoRWxlY3Ryb25pYykmI3hEOzI1
MjMtODk5WCAoTGlua2luZyk8L2lzYm4+PGFjY2Vzc2lvbi1udW0+MzIyMDcwMzI8L2FjY2Vzc2lv
bi1udW0+PHVybHM+PHJlbGF0ZWQtdXJscz48dXJsPmh0dHBzOi8vd3d3Lm5jYmkubmxtLm5paC5n
b3YvcHVibWVkLzMyMjA3MDMyPC91cmw+PC9yZWxhdGVkLXVybHM+PC91cmxzPjxjdXN0b20yPlBN
QzcwOTUwNjU8L2N1c3RvbTI+PGVsZWN0cm9uaWMtcmVzb3VyY2UtbnVtPjEwLjEwMDcvczExNTk2
LTAyMC0yMTcyLTY8L2VsZWN0cm9uaWMtcmVzb3VyY2UtbnVtPjwvcmVjb3JkPjwvQ2l0ZT48L0Vu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PEVuZE5vdGU+PENpdGU+PEF1dGhvcj5aaGVuZzwvQXV0aG9yPjxZZWFyPjIwMjA8L1llYXI+PFJl
Y051bT4xMDU8L1JlY051bT48RGlzcGxheVRleHQ+PHN0eWxlIGZhY2U9InN1cGVyc2NyaXB0Ij4x
MTg8L3N0eWxlPjwvRGlzcGxheVRleHQ+PHJlY29yZD48cmVjLW51bWJlcj4xMDU8L3JlYy1udW1i
ZXI+PGZvcmVpZ24ta2V5cz48a2V5IGFwcD0iRU4iIGRiLWlkPSJld3Q5c2RkOTlweGE5dmV3endi
dnp2NTJ4ZjIycmV4c3A5OWYiIHRpbWVzdGFtcD0iMTYwMjY1NzcxNiI+MTA1PC9rZXk+PC9mb3Jl
aWduLWtleXM+PHJlZi10eXBlIG5hbWU9IkpvdXJuYWwgQXJ0aWNsZSI+MTc8L3JlZi10eXBlPjxj
b250cmlidXRvcnM+PGF1dGhvcnM+PGF1dGhvcj5aaGVuZywgRi48L2F1dGhvcj48YXV0aG9yPkxp
YW8sIEMuPC9hdXRob3I+PGF1dGhvcj5GYW4sIFEuIEguPC9hdXRob3I+PGF1dGhvcj5DaGVuLCBI
LiBCLjwvYXV0aG9yPjxhdXRob3I+WmhhbywgWC4gRy48L2F1dGhvcj48YXV0aG9yPlhpZSwgWi4g
Ry48L2F1dGhvcj48YXV0aG9yPkxpLCBYLiBMLjwvYXV0aG9yPjxhdXRob3I+Q2hlbiwgQy4gWC48
L2F1dGhvcj48YXV0aG9yPkx1LCBYLiBYLjwvYXV0aG9yPjxhdXRob3I+TGl1LCBaLiBTLjwvYXV0
aG9yPjxhdXRob3I+THUsIFcuPC9hdXRob3I+PGF1dGhvcj5DaGVuLCBDLiBCLjwvYXV0aG9yPjxh
dXRob3I+SmlhbywgUi48L2F1dGhvcj48YXV0aG9yPlpoYW5nLCBBLiBNLjwvYXV0aG9yPjxhdXRo
b3I+V2FuZywgSi4gVC48L2F1dGhvcj48YXV0aG9yPkRpbmcsIFguIFcuPC9hdXRob3I+PGF1dGhv
cj5aZW5nLCBZLiBHLjwvYXV0aG9yPjxhdXRob3I+Q2hlbmcsIEwuIFAuPC9hdXRob3I+PGF1dGhv
cj5IdWFuZywgUS4gRi48L2F1dGhvcj48YXV0aG9yPld1LCBKLjwvYXV0aG9yPjxhdXRob3I+THVv
LCBYLiBDLjwvYXV0aG9yPjxhdXRob3I+V2FuZywgWi4gSi48L2F1dGhvcj48YXV0aG9yPlpob25n
LCBZLiBZLjwvYXV0aG9yPjxhdXRob3I+QmFpLCBZLjwvYXV0aG9yPjxhdXRob3I+V3UsIFguIFku
PC9hdXRob3I+PGF1dGhvcj5KaW4sIFIuIE0uPC9hdXRob3I+PC9hdXRob3JzPjwvY29udHJpYnV0
b3JzPjxhdXRoLWFkZHJlc3M+RGVwYXJ0bWVudCBvZiBQZWRpYXRyaWNzLCBVbmlvbiBIb3NwaXRh
bCwgVG9uZ2ppIE1lZGljYWwgQ29sbGVnZSwgSHVhemhvbmcgVW5pdmVyc2l0eSBvZiBTY2llbmNl
IGFuZCBUZWNobm9sb2d5LCBXdWhhbiwgNDMwMDIyLCBDaGluYS4mI3hEO0RlcGFydG1lbnQgb2Yg
UGVkaWF0cmljcywgWWljaGFuZyBOby4gMyBQZW9wbGUmYXBvcztzIEhvc3BpdGFsLCBZaWNoYW5n
LCA0NDMwMDAsIENoaW5hLiYjeEQ7RGVwYXJ0bWVudCBvZiBQZWRpYXRyaWNzLCBKaW5nemhvdSBG
aXJzdCBQZW9wbGUmYXBvcztzIEhvc3BpdGFsLCBKaW5nemhvdSwgNDM0MDAwLCBDaGluYS4mI3hE
O1hpc2h1aSBQZW9wbGUmYXBvcztzIEhvc3BpdGFsLCBIdWFuZ2dhbmcsIDQzODAwMCwgQ2hpbmEu
JiN4RDtXdWhhbiBDaGlsZHJlbiZhcG9zO3MgSG9zcGl0YWwsIFRvbmdqaSBNZWRpY2FsIENvbGxl
Z2UsIEh1YXpob25nIFVuaXZlcnNpdHkgb2YgU2NpZW5jZSBhbmQgVGVjaG5vbG9neSwgV3VoYW4s
IDQzMDAxNSwgQ2hpbmEuJiN4RDtEZXBhcnRtZW50IG9mIFBlZGlhdHJpY3MsIFlpY2hhbmcgQ2Vu
dHJhbCBIb3NwaXRhbCwgWWljaGFuZywgNDQzMDAwLCBDaGluYS4mI3hEO0RlcGFydG1lbnQgb2Yg
UGVkaWF0cmljcywgWGlhbmd5YW5nIEZpcnN0IFBlb3BsZSZhcG9zO3MgSG9zcGl0YWwsIFhpYW5n
eWFuZywgNDQxMDAwLCBDaGluYS4mI3hEO0RlcGFydG1lbnQgb2YgUGVkaWF0cmljcywgU2hpeWFu
IFBlb3BsZSZhcG9zO3MgSG9zcGl0YWwsIFNoaXlhbiwgNDQyMDAwLCBDaGluYS4mI3hEO0RlcGFy
dG1lbnQgb2YgUGVkaWF0cmljcywgSHVhbmdnYW5nIENlbnRyYWwgSG9zcGl0YWwsIEh1YW5nZ2Fu
ZywgNDM4MDAwLCBDaGluYS4mI3hEO0RlcGFydG1lbnQgb2YgUGVkaWF0cmljcywgSmlhbmdsaW5n
IFBlb3BsZSZhcG9zO3MgSG9zcGl0YWwsIEppbmd6aG91LCA0MzQxMDEsIENoaW5hLiYjeEQ7SHVh
bmdzaGkgTWF0ZXJuaXR5IGFuZCBDaGlsZCBIZWFsdGggQ2FyZSBIb3NwaXRhbCwgSHVhbmdzaGks
IDQzNTAwMCwgQ2hpbmEuJiN4RDtEZXBhcnRtZW50IG9mIFBlZGlhdHJpY3MsIEh1YXpob25nIFVu
aXZlcnNpdHkgb2YgU2NpZW5jZSBhbmQgVGVjaG5vbG9neSBIb3NwaXRhbCwgV3VoYW4sIDQzMDA3
NCwgQ2hpbmEuJiN4RDtEZXBhcnRtZW50IG9mIFBlZGlhdHJpY3MsIFVuaW9uIEhvc3BpdGFsLCBU
b25namkgTWVkaWNhbCBDb2xsZWdlLCBIdWF6aG9uZyBVbml2ZXJzaXR5IG9mIFNjaWVuY2UgYW5k
IFRlY2hub2xvZ3ksIFd1aGFuLCA0MzAwMjIsIENoaW5hLiB5YW5iYWl4aEBodXN0LmVkdS5jbi4m
I3hEO0RlcGFydG1lbnQgb2YgUGVkaWF0cmljcywgVW5pb24gSG9zcGl0YWwsIFRvbmdqaSBNZWRp
Y2FsIENvbGxlZ2UsIEh1YXpob25nIFVuaXZlcnNpdHkgb2YgU2NpZW5jZSBhbmQgVGVjaG5vbG9n
eSwgV3VoYW4sIDQzMDAyMiwgQ2hpbmEuIHh3dUBodXN0LmVkdS5jbi4mI3hEO0RlcGFydG1lbnQg
b2YgUGVkaWF0cmljcywgVW5pb24gSG9zcGl0YWwsIFRvbmdqaSBNZWRpY2FsIENvbGxlZ2UsIEh1
YXpob25nIFVuaXZlcnNpdHkgb2YgU2NpZW5jZSBhbmQgVGVjaG5vbG9neSwgV3VoYW4sIDQzMDAy
MiwgQ2hpbmEuIGppbnJ1bm1AcXEuY29tLjwvYXV0aC1hZGRyZXNzPjx0aXRsZXM+PHRpdGxlPkNs
aW5pY2FsIENoYXJhY3RlcmlzdGljcyBvZiBDaGlsZHJlbiB3aXRoIENvcm9uYXZpcnVzIERpc2Vh
c2UgMjAxOSBpbiBIdWJlaSwgQ2hpbmE8L3RpdGxlPjxzZWNvbmRhcnktdGl0bGU+Q3VyciBNZWQg
U2NpPC9zZWNvbmRhcnktdGl0bGU+PC90aXRsZXM+PHBlcmlvZGljYWw+PGZ1bGwtdGl0bGU+Q3Vy
ciBNZWQgU2NpPC9mdWxsLXRpdGxlPjwvcGVyaW9kaWNhbD48cGFnZXM+Mjc1LTI4MDwvcGFnZXM+
PHZvbHVtZT40MDwvdm9sdW1lPjxudW1iZXI+MjwvbnVtYmVyPjxlZGl0aW9uPjIwMjAvMDMvMjU8
L2VkaXRpb24+PGtleXdvcmRzPjxrZXl3b3JkPkFkb2xlc2NlbnQ8L2tleXdvcmQ+PGtleXdvcmQ+
KkJldGFjb3JvbmF2aXJ1czwva2V5d29yZD48a2V5d29yZD5DaGlsZDwva2V5d29yZD48a2V5d29y
ZD5DaGlsZCwgUHJlc2Nob29sPC9rZXl3b3JkPjxrZXl3b3JkPkNoaW5hPC9rZXl3b3JkPjxrZXl3
b3JkPipDb3JvbmF2aXJ1cyBJbmZlY3Rpb25zL2RpYWdub3N0aWMgaW1hZ2luZzwva2V5d29yZD48
a2V5d29yZD5GZW1hbGU8L2tleXdvcmQ+PGtleXdvcmQ+SHVtYW5zPC9rZXl3b3JkPjxrZXl3b3Jk
PkluZmFudDwva2V5d29yZD48a2V5d29yZD5NYWxlPC9rZXl3b3JkPjxrZXl3b3JkPipQYW5kZW1p
Y3M8L2tleXdvcmQ+PGtleXdvcmQ+KlBuZXVtb25pYSwgVmlyYWwvZGlhZ25vc3RpYyBpbWFnaW5n
PC9rZXl3b3JkPjxrZXl3b3JkPlRvbW9ncmFwaHksIFgtUmF5IENvbXB1dGVkPC9rZXl3b3JkPjxr
ZXl3b3JkPkNvdmlkLTE5PC9rZXl3b3JkPjxrZXl3b3JkPlNBUlMtQ29WLTI8L2tleXdvcmQ+PGtl
eXdvcmQ+Y2hpbGRyZW48L2tleXdvcmQ+PGtleXdvcmQ+Y29yb25hdmlydXM8L2tleXdvcmQ+PC9r
ZXl3b3Jkcz48ZGF0ZXM+PHllYXI+MjAyMDwveWVhcj48cHViLWRhdGVzPjxkYXRlPkFwcjwvZGF0
ZT48L3B1Yi1kYXRlcz48L2RhdGVzPjxpc2JuPjI1MjMtODk5WCAoRWxlY3Ryb25pYykmI3hEOzI1
MjMtODk5WCAoTGlua2luZyk8L2lzYm4+PGFjY2Vzc2lvbi1udW0+MzIyMDcwMzI8L2FjY2Vzc2lv
bi1udW0+PHVybHM+PHJlbGF0ZWQtdXJscz48dXJsPmh0dHBzOi8vd3d3Lm5jYmkubmxtLm5paC5n
b3YvcHVibWVkLzMyMjA3MDMyPC91cmw+PC9yZWxhdGVkLXVybHM+PC91cmxzPjxjdXN0b20yPlBN
QzcwOTUwNjU8L2N1c3RvbTI+PGVsZWN0cm9uaWMtcmVzb3VyY2UtbnVtPjEwLjEwMDcvczExNTk2
LTAyMC0yMTcyLTY8L2VsZWN0cm9uaWMtcmVzb3VyY2UtbnVtPjwvcmVjb3JkPjwvQ2l0ZT48L0Vu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A2AE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0E62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F088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B225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5332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CCBD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9E9F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5569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C08A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8AF1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60AC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D5B9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444F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A3E2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3C7B57" w14:textId="4F75043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FB48FD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BFA563" w14:textId="440E0C24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Y051bT4xMDY8L1JlY051bT48RGlzcGxheVRleHQ+PHN0eWxlIGZhY2U9InN1cGVyc2NyaXB0Ij4x
MTk8L3N0eWxlPjwvRGlzcGxheVRleHQ+PHJlY29yZD48cmVjLW51bWJlcj4xMDY8L3JlYy1udW1i
ZXI+PGZvcmVpZ24ta2V5cz48a2V5IGFwcD0iRU4iIGRiLWlkPSJld3Q5c2RkOTlweGE5dmV3endi
dnp2NTJ4ZjIycmV4c3A5OWYiIHRpbWVzdGFtcD0iMTYwMjY1ODEwMSI+MTA2PC9rZXk+PC9mb3Jl
aWduLWtleXM+PHJlZi10eXBlIG5hbWU9IkpvdXJuYWwgQXJ0aWNsZSI+MTc8L3JlZi10eXBlPjxj
b250cmlidXRvcnM+PGF1dGhvcnM+PGF1dGhvcj5aaGFuZywgWC48L2F1dGhvcj48YXV0aG9yPkNh
aSwgSC48L2F1dGhvcj48YXV0aG9yPkh1LCBKLjwvYXV0aG9yPjxhdXRob3I+TGlhbiwgSi48L2F1
dGhvcj48YXV0aG9yPkd1LCBKLjwvYXV0aG9yPjxhdXRob3I+WmhhbmcsIFMuPC9hdXRob3I+PGF1
dGhvcj5ZZSwgQy48L2F1dGhvcj48YXV0aG9yPkx1LCBZLjwvYXV0aG9yPjxhdXRob3I+SmluLCBD
LjwvYXV0aG9yPjxhdXRob3I+WXUsIEcuPC9hdXRob3I+PGF1dGhvcj5KaWEsIEguPC9hdXRob3I+
PGF1dGhvcj5aaGFuZywgWS48L2F1dGhvcj48YXV0aG9yPlNoZW5nLCBKLjwvYXV0aG9yPjxhdXRo
b3I+TGksIEwuPC9hdXRob3I+PGF1dGhvcj5ZYW5nLCBZLjwvYXV0aG9yPjwvYXV0aG9ycz48L2Nv
bnRyaWJ1dG9ycz48YXV0aC1hZGRyZXNzPlN0YXRlIEtleSBMYWJvcmF0b3J5IGZvciBEaWFnbm9z
aXMgYW5kIFRyZWF0bWVudCBvZiBJbmZlY3Rpb3VzIERpc2Vhc2VzLCBOYXRpb25hbCBDbGluaWNh
bCBSZXNlYXJjaCBDZW50ZXIgZm9yIEluZmVjdGlvdXMgRGlzZWFzZXMsIENvbGxhYm9yYXRpdmUg
SW5ub3ZhdGlvbiBDZW50ZXIgZm9yIERpYWdub3NpcyBhbmQgVHJlYXRtZW50IG9mIEluZmVjdGlv
dXMgRGlzZWFzZXMsIFRoZSBGaXJzdCBBZmZpbGlhdGVkIEhvc3BpdGFsLCBDb2xsZWdlIG9mIE1l
ZGljaW5lLCBaaGVqaWFuZyBVbml2ZXJzaXR5LCBOby4gNzkgUWluZ0NodW4gUm9hZCwgSGFuZ3po
b3UsIFpoZWppYW5nIDMxMDAwMywgQ2hpbmEuJiN4RDtTdGF0ZSBLZXkgTGFib3JhdG9yeSBmb3Ig
RGlhZ25vc2lzIGFuZCBUcmVhdG1lbnQgb2YgSW5mZWN0aW91cyBEaXNlYXNlcywgTmF0aW9uYWwg
Q2xpbmljYWwgUmVzZWFyY2ggQ2VudGVyIGZvciBJbmZlY3Rpb3VzIERpc2Vhc2VzLCBDb2xsYWJv
cmF0aXZlIElubm92YXRpb24gQ2VudGVyIGZvciBEaWFnbm9zaXMgYW5kIFRyZWF0bWVudCBvZiBJ
bmZlY3Rpb3VzIERpc2Vhc2VzLCBUaGUgRmlyc3QgQWZmaWxpYXRlZCBIb3NwaXRhbCwgQ29sbGVn
ZSBvZiBNZWRpY2luZSwgWmhlamlhbmcgVW5pdmVyc2l0eSwgTm8uIDc5IFFpbmdDaHVuIFJvYWQs
IEhhbmd6aG91LCBaaGVqaWFuZyAzMTAwMDMsIENoaW5hLiBFbGVjdHJvbmljIGFkZHJlc3M6IGpp
ZmFuZ19zaGVuZ0B6anUuZWR1LmNuLiYjeEQ7U3RhdGUgS2V5IExhYm9yYXRvcnkgZm9yIERpYWdu
b3NpcyBhbmQgVHJlYXRtZW50IG9mIEluZmVjdGlvdXMgRGlzZWFzZXMsIE5hdGlvbmFsIENsaW5p
Y2FsIFJlc2VhcmNoIENlbnRlciBmb3IgSW5mZWN0aW91cyBEaXNlYXNlcywgQ29sbGFib3JhdGl2
ZSBJbm5vdmF0aW9uIENlbnRlciBmb3IgRGlhZ25vc2lzIGFuZCBUcmVhdG1lbnQgb2YgSW5mZWN0
aW91cyBEaXNlYXNlcywgVGhlIEZpcnN0IEFmZmlsaWF0ZWQgSG9zcGl0YWwsIENvbGxlZ2Ugb2Yg
TWVkaWNpbmUsIFpoZWppYW5nIFVuaXZlcnNpdHksIE5vLiA3OSBRaW5nQ2h1biBSb2FkLCBIYW5n
emhvdSwgWmhlamlhbmcgMzEwMDAzLCBDaGluYS4gRWxlY3Ryb25pYyBhZGRyZXNzOiBsamxpQHpq
dS5lZHUuY24uJiN4RDtTdGF0ZSBLZXkgTGFib3JhdG9yeSBmb3IgRGlhZ25vc2lzIGFuZCBUcmVh
dG1lbnQgb2YgSW5mZWN0aW91cyBEaXNlYXNlcywgTmF0aW9uYWwgQ2xpbmljYWwgUmVzZWFyY2gg
Q2VudGVyIGZvciBJbmZlY3Rpb3VzIERpc2Vhc2VzLCBDb2xsYWJvcmF0aXZlIElubm92YXRpb24g
Q2VudGVyIGZvciBEaWFnbm9zaXMgYW5kIFRyZWF0bWVudCBvZiBJbmZlY3Rpb3VzIERpc2Vhc2Vz
LCBUaGUgRmlyc3QgQWZmaWxpYXRlZCBIb3NwaXRhbCwgQ29sbGVnZSBvZiBNZWRpY2luZSwgWmhl
amlhbmcgVW5pdmVyc2l0eSwgTm8uIDc5IFFpbmdDaHVuIFJvYWQsIEhhbmd6aG91LCBaaGVqaWFu
ZyAzMTAwMDMsIENoaW5hLiBFbGVjdHJvbmljIGFkZHJlc3M6IHlpZGF5YW5nNjVAemp1LmVkdS5j
bi48L2F1dGgtYWRkcmVzcz48dGl0bGVzPjx0aXRsZT5FcGlkZW1pb2xvZ2ljYWwsIGNsaW5pY2Fs
IGNoYXJhY3RlcmlzdGljcyBvZiBjYXNlcyBvZiBTQVJTLUNvVi0yIGluZmVjdGlvbiB3aXRoIGFi
bm9ybWFsIGltYWdpbmcgZmluZGluZ3M8L3RpdGxlPjxzZWNvbmRhcnktdGl0bGU+SW50IEogSW5m
ZWN0IERpczwvc2Vjb25kYXJ5LXRpdGxlPjwvdGl0bGVzPjxwZXJpb2RpY2FsPjxmdWxsLXRpdGxl
PkludCBKIEluZmVjdCBEaXM8L2Z1bGwtdGl0bGU+PC9wZXJpb2RpY2FsPjxwYWdlcz44MS04Nzwv
cGFnZXM+PHZvbHVtZT45NDwvdm9sdW1lPjxlZGl0aW9uPjIwMjAvMDMvMjU8L2VkaXRpb24+PGtl
eXdvcmRzPjxrZXl3b3JkPkFkdWx0PC9rZXl3b3JkPjxrZXl3b3JkPipCZXRhY29yb25hdmlydXM8
L2tleXdvcmQ+PGtleXdvcmQ+Q2hpbmEvZXBpZGVtaW9sb2d5PC9rZXl3b3JkPjxrZXl3b3JkPkNv
cm9uYXZpcnVzIEluZmVjdGlvbnMvKmRpYWdub3N0aWMgaW1hZ2luZy9lcGlkZW1pb2xvZ3k8L2tl
eXdvcmQ+PGtleXdvcmQ+Q291Z2gvZXRpb2xvZ3k8L2tleXdvcmQ+PGtleXdvcmQ+RmVtYWxlPC9r
ZXl3b3JkPjxrZXl3b3JkPkZldmVyL2V0aW9sb2d5PC9rZXl3b3JkPjxrZXl3b3JkPkh1bWFuczwv
a2V5d29yZD48a2V5d29yZD5NYWxlPC9rZXl3b3JkPjxrZXl3b3JkPk1pZGRsZSBBZ2VkPC9rZXl3
b3JkPjxrZXl3b3JkPlBhbmRlbWljczwva2V5d29yZD48a2V5d29yZD5QbmV1bW9uaWEsIFZpcmFs
LypkaWFnbm9zdGljIGltYWdpbmcvZXBpZGVtaW9sb2d5PC9rZXl3b3JkPjxrZXl3b3JkPlJldHJv
c3BlY3RpdmUgU3R1ZGllczwva2V5d29yZD48a2V5d29yZD5TcHV0dW08L2tleXdvcmQ+PGtleXdv
cmQ+WW91bmcgQWR1bHQ8L2tleXdvcmQ+PGtleXdvcmQ+Q2xpbmljYWw8L2tleXdvcmQ+PGtleXdv
cmQ+RXBpZGVtaW9sb2dpY2FsPC9rZXl3b3JkPjxrZXl3b3JkPkltYWdpbmcgZmluZGluZ3M8L2tl
eXdvcmQ+PGtleXdvcmQ+UHJlZGljdGl2ZSBmYWN0b3JzPC9rZXl3b3JkPjxrZXl3b3JkPlNSQVMt
Q29WLTI8L2tleXdvcmQ+PC9rZXl3b3Jkcz48ZGF0ZXM+PHllYXI+MjAyMDwveWVhcj48cHViLWRh
dGVzPjxkYXRlPk1heTwvZGF0ZT48L3B1Yi1kYXRlcz48L2RhdGVzPjxpc2JuPjE4NzgtMzUxMSAo
RWxlY3Ryb25pYykmI3hEOzEyMDEtOTcxMiAoTGlua2luZyk8L2lzYm4+PGFjY2Vzc2lvbi1udW0+
MzIyMDUyODQ8L2FjY2Vzc2lvbi1udW0+PHVybHM+PHJlbGF0ZWQtdXJscz48dXJsPmh0dHBzOi8v
d3d3Lm5jYmkubmxtLm5paC5nb3YvcHVibWVkLzMyMjA1Mjg0PC91cmw+PC9yZWxhdGVkLXVybHM+
PC91cmxzPjxjdXN0b20yPlBNQzcyNzA0OTM8L2N1c3RvbTI+PGVsZWN0cm9uaWMtcmVzb3VyY2Ut
bnVtPjEwLjEwMTYvai5pamlkLjIwMjAuMDMuMDQwPC9lbGVjdHJvbmljLXJlc291cmNlLW51bT48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Y051bT4xMDY8L1JlY051bT48RGlzcGxheVRleHQ+PHN0eWxlIGZhY2U9InN1cGVyc2NyaXB0Ij4x
MTk8L3N0eWxlPjwvRGlzcGxheVRleHQ+PHJlY29yZD48cmVjLW51bWJlcj4xMDY8L3JlYy1udW1i
ZXI+PGZvcmVpZ24ta2V5cz48a2V5IGFwcD0iRU4iIGRiLWlkPSJld3Q5c2RkOTlweGE5dmV3endi
dnp2NTJ4ZjIycmV4c3A5OWYiIHRpbWVzdGFtcD0iMTYwMjY1ODEwMSI+MTA2PC9rZXk+PC9mb3Jl
aWduLWtleXM+PHJlZi10eXBlIG5hbWU9IkpvdXJuYWwgQXJ0aWNsZSI+MTc8L3JlZi10eXBlPjxj
b250cmlidXRvcnM+PGF1dGhvcnM+PGF1dGhvcj5aaGFuZywgWC48L2F1dGhvcj48YXV0aG9yPkNh
aSwgSC48L2F1dGhvcj48YXV0aG9yPkh1LCBKLjwvYXV0aG9yPjxhdXRob3I+TGlhbiwgSi48L2F1
dGhvcj48YXV0aG9yPkd1LCBKLjwvYXV0aG9yPjxhdXRob3I+WmhhbmcsIFMuPC9hdXRob3I+PGF1
dGhvcj5ZZSwgQy48L2F1dGhvcj48YXV0aG9yPkx1LCBZLjwvYXV0aG9yPjxhdXRob3I+SmluLCBD
LjwvYXV0aG9yPjxhdXRob3I+WXUsIEcuPC9hdXRob3I+PGF1dGhvcj5KaWEsIEguPC9hdXRob3I+
PGF1dGhvcj5aaGFuZywgWS48L2F1dGhvcj48YXV0aG9yPlNoZW5nLCBKLjwvYXV0aG9yPjxhdXRo
b3I+TGksIEwuPC9hdXRob3I+PGF1dGhvcj5ZYW5nLCBZLjwvYXV0aG9yPjwvYXV0aG9ycz48L2Nv
bnRyaWJ1dG9ycz48YXV0aC1hZGRyZXNzPlN0YXRlIEtleSBMYWJvcmF0b3J5IGZvciBEaWFnbm9z
aXMgYW5kIFRyZWF0bWVudCBvZiBJbmZlY3Rpb3VzIERpc2Vhc2VzLCBOYXRpb25hbCBDbGluaWNh
bCBSZXNlYXJjaCBDZW50ZXIgZm9yIEluZmVjdGlvdXMgRGlzZWFzZXMsIENvbGxhYm9yYXRpdmUg
SW5ub3ZhdGlvbiBDZW50ZXIgZm9yIERpYWdub3NpcyBhbmQgVHJlYXRtZW50IG9mIEluZmVjdGlv
dXMgRGlzZWFzZXMsIFRoZSBGaXJzdCBBZmZpbGlhdGVkIEhvc3BpdGFsLCBDb2xsZWdlIG9mIE1l
ZGljaW5lLCBaaGVqaWFuZyBVbml2ZXJzaXR5LCBOby4gNzkgUWluZ0NodW4gUm9hZCwgSGFuZ3po
b3UsIFpoZWppYW5nIDMxMDAwMywgQ2hpbmEuJiN4RDtTdGF0ZSBLZXkgTGFib3JhdG9yeSBmb3Ig
RGlhZ25vc2lzIGFuZCBUcmVhdG1lbnQgb2YgSW5mZWN0aW91cyBEaXNlYXNlcywgTmF0aW9uYWwg
Q2xpbmljYWwgUmVzZWFyY2ggQ2VudGVyIGZvciBJbmZlY3Rpb3VzIERpc2Vhc2VzLCBDb2xsYWJv
cmF0aXZlIElubm92YXRpb24gQ2VudGVyIGZvciBEaWFnbm9zaXMgYW5kIFRyZWF0bWVudCBvZiBJ
bmZlY3Rpb3VzIERpc2Vhc2VzLCBUaGUgRmlyc3QgQWZmaWxpYXRlZCBIb3NwaXRhbCwgQ29sbGVn
ZSBvZiBNZWRpY2luZSwgWmhlamlhbmcgVW5pdmVyc2l0eSwgTm8uIDc5IFFpbmdDaHVuIFJvYWQs
IEhhbmd6aG91LCBaaGVqaWFuZyAzMTAwMDMsIENoaW5hLiBFbGVjdHJvbmljIGFkZHJlc3M6IGpp
ZmFuZ19zaGVuZ0B6anUuZWR1LmNuLiYjeEQ7U3RhdGUgS2V5IExhYm9yYXRvcnkgZm9yIERpYWdu
b3NpcyBhbmQgVHJlYXRtZW50IG9mIEluZmVjdGlvdXMgRGlzZWFzZXMsIE5hdGlvbmFsIENsaW5p
Y2FsIFJlc2VhcmNoIENlbnRlciBmb3IgSW5mZWN0aW91cyBEaXNlYXNlcywgQ29sbGFib3JhdGl2
ZSBJbm5vdmF0aW9uIENlbnRlciBmb3IgRGlhZ25vc2lzIGFuZCBUcmVhdG1lbnQgb2YgSW5mZWN0
aW91cyBEaXNlYXNlcywgVGhlIEZpcnN0IEFmZmlsaWF0ZWQgSG9zcGl0YWwsIENvbGxlZ2Ugb2Yg
TWVkaWNpbmUsIFpoZWppYW5nIFVuaXZlcnNpdHksIE5vLiA3OSBRaW5nQ2h1biBSb2FkLCBIYW5n
emhvdSwgWmhlamlhbmcgMzEwMDAzLCBDaGluYS4gRWxlY3Ryb25pYyBhZGRyZXNzOiBsamxpQHpq
dS5lZHUuY24uJiN4RDtTdGF0ZSBLZXkgTGFib3JhdG9yeSBmb3IgRGlhZ25vc2lzIGFuZCBUcmVh
dG1lbnQgb2YgSW5mZWN0aW91cyBEaXNlYXNlcywgTmF0aW9uYWwgQ2xpbmljYWwgUmVzZWFyY2gg
Q2VudGVyIGZvciBJbmZlY3Rpb3VzIERpc2Vhc2VzLCBDb2xsYWJvcmF0aXZlIElubm92YXRpb24g
Q2VudGVyIGZvciBEaWFnbm9zaXMgYW5kIFRyZWF0bWVudCBvZiBJbmZlY3Rpb3VzIERpc2Vhc2Vz
LCBUaGUgRmlyc3QgQWZmaWxpYXRlZCBIb3NwaXRhbCwgQ29sbGVnZSBvZiBNZWRpY2luZSwgWmhl
amlhbmcgVW5pdmVyc2l0eSwgTm8uIDc5IFFpbmdDaHVuIFJvYWQsIEhhbmd6aG91LCBaaGVqaWFu
ZyAzMTAwMDMsIENoaW5hLiBFbGVjdHJvbmljIGFkZHJlc3M6IHlpZGF5YW5nNjVAemp1LmVkdS5j
bi48L2F1dGgtYWRkcmVzcz48dGl0bGVzPjx0aXRsZT5FcGlkZW1pb2xvZ2ljYWwsIGNsaW5pY2Fs
IGNoYXJhY3RlcmlzdGljcyBvZiBjYXNlcyBvZiBTQVJTLUNvVi0yIGluZmVjdGlvbiB3aXRoIGFi
bm9ybWFsIGltYWdpbmcgZmluZGluZ3M8L3RpdGxlPjxzZWNvbmRhcnktdGl0bGU+SW50IEogSW5m
ZWN0IERpczwvc2Vjb25kYXJ5LXRpdGxlPjwvdGl0bGVzPjxwZXJpb2RpY2FsPjxmdWxsLXRpdGxl
PkludCBKIEluZmVjdCBEaXM8L2Z1bGwtdGl0bGU+PC9wZXJpb2RpY2FsPjxwYWdlcz44MS04Nzwv
cGFnZXM+PHZvbHVtZT45NDwvdm9sdW1lPjxlZGl0aW9uPjIwMjAvMDMvMjU8L2VkaXRpb24+PGtl
eXdvcmRzPjxrZXl3b3JkPkFkdWx0PC9rZXl3b3JkPjxrZXl3b3JkPipCZXRhY29yb25hdmlydXM8
L2tleXdvcmQ+PGtleXdvcmQ+Q2hpbmEvZXBpZGVtaW9sb2d5PC9rZXl3b3JkPjxrZXl3b3JkPkNv
cm9uYXZpcnVzIEluZmVjdGlvbnMvKmRpYWdub3N0aWMgaW1hZ2luZy9lcGlkZW1pb2xvZ3k8L2tl
eXdvcmQ+PGtleXdvcmQ+Q291Z2gvZXRpb2xvZ3k8L2tleXdvcmQ+PGtleXdvcmQ+RmVtYWxlPC9r
ZXl3b3JkPjxrZXl3b3JkPkZldmVyL2V0aW9sb2d5PC9rZXl3b3JkPjxrZXl3b3JkPkh1bWFuczwv
a2V5d29yZD48a2V5d29yZD5NYWxlPC9rZXl3b3JkPjxrZXl3b3JkPk1pZGRsZSBBZ2VkPC9rZXl3
b3JkPjxrZXl3b3JkPlBhbmRlbWljczwva2V5d29yZD48a2V5d29yZD5QbmV1bW9uaWEsIFZpcmFs
LypkaWFnbm9zdGljIGltYWdpbmcvZXBpZGVtaW9sb2d5PC9rZXl3b3JkPjxrZXl3b3JkPlJldHJv
c3BlY3RpdmUgU3R1ZGllczwva2V5d29yZD48a2V5d29yZD5TcHV0dW08L2tleXdvcmQ+PGtleXdv
cmQ+WW91bmcgQWR1bHQ8L2tleXdvcmQ+PGtleXdvcmQ+Q2xpbmljYWw8L2tleXdvcmQ+PGtleXdv
cmQ+RXBpZGVtaW9sb2dpY2FsPC9rZXl3b3JkPjxrZXl3b3JkPkltYWdpbmcgZmluZGluZ3M8L2tl
eXdvcmQ+PGtleXdvcmQ+UHJlZGljdGl2ZSBmYWN0b3JzPC9rZXl3b3JkPjxrZXl3b3JkPlNSQVMt
Q29WLTI8L2tleXdvcmQ+PC9rZXl3b3Jkcz48ZGF0ZXM+PHllYXI+MjAyMDwveWVhcj48cHViLWRh
dGVzPjxkYXRlPk1heTwvZGF0ZT48L3B1Yi1kYXRlcz48L2RhdGVzPjxpc2JuPjE4NzgtMzUxMSAo
RWxlY3Ryb25pYykmI3hEOzEyMDEtOTcxMiAoTGlua2luZyk8L2lzYm4+PGFjY2Vzc2lvbi1udW0+
MzIyMDUyODQ8L2FjY2Vzc2lvbi1udW0+PHVybHM+PHJlbGF0ZWQtdXJscz48dXJsPmh0dHBzOi8v
d3d3Lm5jYmkubmxtLm5paC5nb3YvcHVibWVkLzMyMjA1Mjg0PC91cmw+PC9yZWxhdGVkLXVybHM+
PC91cmxzPjxjdXN0b20yPlBNQzcyNzA0OTM8L2N1c3RvbTI+PGVsZWN0cm9uaWMtcmVzb3VyY2Ut
bnVtPjEwLjEwMTYvai5pamlkLjIwMjAuMDMuMDQwPC9lbGVjdHJvbmljLXJlc291cmNlLW51bT48
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119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38C1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65F7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E7A6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F838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921D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7451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45.33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741F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F9FF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CE65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1F44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A564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006E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8BF8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0.5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D348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941348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106D96E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0001E7" w14:textId="78A5353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Y051bT4xMDc8L1JlY051bT48RGlzcGxheVRleHQ+PHN0eWxlIGZhY2U9InN1cGVyc2NyaXB0Ij4x
MjA8L3N0eWxlPjwvRGlzcGxheVRleHQ+PHJlY29yZD48cmVjLW51bWJlcj4xMDc8L3JlYy1udW1i
ZXI+PGZvcmVpZ24ta2V5cz48a2V5IGFwcD0iRU4iIGRiLWlkPSJld3Q5c2RkOTlweGE5dmV3endi
dnp2NTJ4ZjIycmV4c3A5OWYiIHRpbWVzdGFtcD0iMTYwMjY1ODM2NSI+MTA3PC9rZXk+PC9mb3Jl
aWduLWtleXM+PHJlZi10eXBlIG5hbWU9IkpvdXJuYWwgQXJ0aWNsZSI+MTc8L3JlZi10eXBlPjxj
b250cmlidXRvcnM+PGF1dGhvcnM+PGF1dGhvcj5aaGFuZywgTC48L2F1dGhvcj48YXV0aG9yPlpo
dSwgRi48L2F1dGhvcj48YXV0aG9yPlhpZSwgTC48L2F1dGhvcj48YXV0aG9yPldhbmcsIEMuPC9h
dXRob3I+PGF1dGhvcj5XYW5nLCBKLjwvYXV0aG9yPjxhdXRob3I+Q2hlbiwgUi48L2F1dGhvcj48
YXV0aG9yPkppYSwgUC48L2F1dGhvcj48YXV0aG9yPkd1YW4sIEguIFEuPC9hdXRob3I+PGF1dGhv
cj5QZW5nLCBMLjwvYXV0aG9yPjxhdXRob3I+Q2hlbiwgWS48L2F1dGhvcj48YXV0aG9yPlBlbmcs
IFAuPC9hdXRob3I+PGF1dGhvcj5aaGFuZywgUC48L2F1dGhvcj48YXV0aG9yPkNodSwgUS48L2F1
dGhvcj48YXV0aG9yPlNoZW4sIFEuPC9hdXRob3I+PGF1dGhvcj5XYW5nLCBZLjwvYXV0aG9yPjxh
dXRob3I+WHUsIFMuIFkuPC9hdXRob3I+PGF1dGhvcj5aaGFvLCBKLiBQLjwvYXV0aG9yPjxhdXRo
b3I+WmhvdSwgTS48L2F1dGhvcj48L2F1dGhvcnM+PC9jb250cmlidXRvcnM+PGF1dGgtYWRkcmVz
cz5EZXBhcnRtZW50IG9mIE9uY29sb2d5LCBUb25namkgSG9zcGl0YWwsIFRvbmdqaSBNZWRpY2Fs
IENvbGxlZ2UsIEh1YXpob25nIFVuaXZlcnNpdHkgb2YgU2NpZW5jZSBhbmQgVGVjaG5vbG9neSwg
V3VoYW4sIENoaW5hLiYjeEQ7RGVwYXJ0bWVudCBvZiBDYXJkaW9sb2d5LCBVbmlvbiBIb3NwaXRh
bCwgVG9uZ2ppIE1lZGljYWwgQ29sbGVnZSwgSHVhemhvbmcgVW5pdmVyc2l0eSBvZiBTY2llbmNl
IGFuZCBUZWNobm9sb2d5LCBXdWhhbiwgQ2hpbmEuJiN4RDtDbGluaWNhbCBSZXNlYXJjaCBJbnN0
aXR1dGUsIFNoYW5naGFpIEppYW8gVG9uZyBVbml2ZXJzaXR5IFNjaG9vbCBvZiBNZWRpY2luZSwg
U2hhbmdoYWksIENoaW5hLiYjeEQ7RGVwYXJ0bWVudCBvZiBSYWRpb2xvZ3ksIFVuaW9uIEhvc3Bp
dGFsLCBUb25namkgTWVkaWNhbCBDb2xsZWdlLCBIdWF6aG9uZyBVbml2ZXJzaXR5IG9mIFNjaWVu
Y2UgYW5kIFRlY2hub2xvZ3ksIFd1aGFuLCBDaGluYS4mI3hEO0RlcGFydG1lbnQgb2YgUmFkaW9s
b2d5LCBUb25namkgSG9zcGl0YWwsIFRvbmdqaSBNZWRpY2FsIENvbGxlZ2UsIEh1YXpob25nIFVu
aXZlcnNpdHkgb2YgU2NpZW5jZSBhbmQgVGVjaG5vbG9neSwgV3VoYW4sIENoaW5hLiYjeEQ7RGVw
YXJ0bWVudCBvZiBSZXNwaXJhdG9yeSBhbmQgQ3JpdGljYWwgQ2FyZSBNZWRpY2luZSwgVG9uZ2pp
IEhvc3BpdGFsLCBUb25namkgTWVkaWNhbCBDb2xsZWdlLCBIdWF6aG9uZyBVbml2ZXJzaXR5IG9m
IFNjaWVuY2UgYW5kIFRlY2hub2xvZ3ksIFd1aGFuLCBDaGluYS4mI3hEO0RlcGFydG1lbnQgb2Yg
UmVzcGlyYXRvcnkgYW5kIENyaXRpY2FsIENhcmUgTWVkaWNpbmUsIFRvbmdqaSBIb3NwaXRhbCwg
VG9uZ2ppIE1lZGljYWwgQ29sbGVnZSwgSHVhemhvbmcgVW5pdmVyc2l0eSBvZiBTY2llbmNlIGFu
ZCBUZWNobm9sb2d5LCBXdWhhbiwgQ2hpbmEuIEVsZWN0cm9uaWMgYWRkcmVzczogbWluemhvdUB0
amgudGptdS5lZHUuY24uPC9hdXRoLWFkZHJlc3M+PHRpdGxlcz48dGl0bGU+Q2xpbmljYWwgY2hh
cmFjdGVyaXN0aWNzIG9mIENPVklELTE5LWluZmVjdGVkIGNhbmNlciBwYXRpZW50czogYSByZXRy
b3NwZWN0aXZlIGNhc2Ugc3R1ZHkgaW4gdGhyZWUgaG9zcGl0YWxzIHdpdGhpbiBXdWhhbiwgQ2hp
bmE8L3RpdGxlPjxzZWNvbmRhcnktdGl0bGU+QW5uIE9uY29sPC9zZWNvbmRhcnktdGl0bGU+PC90
aXRsZXM+PHBlcmlvZGljYWw+PGZ1bGwtdGl0bGU+QW5uIE9uY29sPC9mdWxsLXRpdGxlPjwvcGVy
aW9kaWNhbD48cGFnZXM+ODk0LTkwMTwvcGFnZXM+PHZvbHVtZT4zMTwvdm9sdW1lPjxudW1iZXI+
NzwvbnVtYmVyPjxlZGl0aW9uPjIwMjAvMDQvMDE8L2VkaXRpb24+PGtleXdvcmRzPjxrZXl3b3Jk
PkFnZWQ8L2tleXdvcmQ+PGtleXdvcmQ+KkJldGFjb3JvbmF2aXJ1czwva2V5d29yZD48a2V5d29y
ZD5DaGluYS9lcGlkZW1pb2xvZ3k8L2tleXdvcmQ+PGtleXdvcmQ+Q29ob3J0IFN0dWRpZXM8L2tl
eXdvcmQ+PGtleXdvcmQ+Q29yb25hdmlydXMgSW5mZWN0aW9ucy8qZGlhZ25vc3RpYyBpbWFnaW5n
LyplcGlkZW1pb2xvZ3kvdGhlcmFweTwva2V5d29yZD48a2V5d29yZD5GZW1hbGU8L2tleXdvcmQ+
PGtleXdvcmQ+SG9zcGl0YWxpemF0aW9uLyp0cmVuZHM8L2tleXdvcmQ+PGtleXdvcmQ+SHVtYW5z
PC9rZXl3b3JkPjxrZXl3b3JkPk1hbGU8L2tleXdvcmQ+PGtleXdvcmQ+TWlkZGxlIEFnZWQ8L2tl
eXdvcmQ+PGtleXdvcmQ+TmVvcGxhc21zLypkaWFnbm9zdGljIGltYWdpbmcvKmVwaWRlbWlvbG9n
eS90aGVyYXB5PC9rZXl3b3JkPjxrZXl3b3JkPlBhbmRlbWljczwva2V5d29yZD48a2V5d29yZD5Q
bmV1bW9uaWEsIFZpcmFsLypkaWFnbm9zdGljIGltYWdpbmcvKmVwaWRlbWlvbG9neS90aGVyYXB5
PC9rZXl3b3JkPjxrZXl3b3JkPlJldHJvc3BlY3RpdmUgU3R1ZGllczwva2V5d29yZD48a2V5d29y
ZD4qY292aWQtMTk8L2tleXdvcmQ+PGtleXdvcmQ+KmNhbmNlcjwva2V5d29yZD48a2V5d29yZD4q
cmV0cm9zcGVjdGl2ZSBjYXNlIHN0dWR5PC9rZXl3b3JkPjxrZXl3b3JkPipzZXZlcmUgY2xpbmlj
YWwgZXZlbnRzPC9rZXl3b3JkPjwva2V5d29yZHM+PGRhdGVzPjx5ZWFyPjIwMjA8L3llYXI+PHB1
Yi1kYXRlcz48ZGF0ZT5KdWw8L2RhdGU+PC9wdWItZGF0ZXM+PC9kYXRlcz48aXNibj4xNTY5LTgw
NDEgKEVsZWN0cm9uaWMpJiN4RDswOTIzLTc1MzQgKExpbmtpbmcpPC9pc2JuPjxhY2Nlc3Npb24t
bnVtPjMyMjI0MTUxPC9hY2Nlc3Npb24tbnVtPjx1cmxzPjxyZWxhdGVkLXVybHM+PHVybD5odHRw
czovL3d3dy5uY2JpLm5sbS5uaWguZ292L3B1Ym1lZC8zMjIyNDE1MTwvdXJsPjwvcmVsYXRlZC11
cmxzPjwvdXJscz48Y3VzdG9tMj5QTUM3MjcwOTQ3PC9jdXN0b20yPjxlbGVjdHJvbmljLXJlc291
cmNlLW51bT4xMC4xMDE2L2ouYW5ub25jLjIwMjAuMDMuMjk2PC9lbGVjdHJvbmljLXJlc291cmNl
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Y051bT4xMDc8L1JlY051bT48RGlzcGxheVRleHQ+PHN0eWxlIGZhY2U9InN1cGVyc2NyaXB0Ij4x
MjA8L3N0eWxlPjwvRGlzcGxheVRleHQ+PHJlY29yZD48cmVjLW51bWJlcj4xMDc8L3JlYy1udW1i
ZXI+PGZvcmVpZ24ta2V5cz48a2V5IGFwcD0iRU4iIGRiLWlkPSJld3Q5c2RkOTlweGE5dmV3endi
dnp2NTJ4ZjIycmV4c3A5OWYiIHRpbWVzdGFtcD0iMTYwMjY1ODM2NSI+MTA3PC9rZXk+PC9mb3Jl
aWduLWtleXM+PHJlZi10eXBlIG5hbWU9IkpvdXJuYWwgQXJ0aWNsZSI+MTc8L3JlZi10eXBlPjxj
b250cmlidXRvcnM+PGF1dGhvcnM+PGF1dGhvcj5aaGFuZywgTC48L2F1dGhvcj48YXV0aG9yPlpo
dSwgRi48L2F1dGhvcj48YXV0aG9yPlhpZSwgTC48L2F1dGhvcj48YXV0aG9yPldhbmcsIEMuPC9h
dXRob3I+PGF1dGhvcj5XYW5nLCBKLjwvYXV0aG9yPjxhdXRob3I+Q2hlbiwgUi48L2F1dGhvcj48
YXV0aG9yPkppYSwgUC48L2F1dGhvcj48YXV0aG9yPkd1YW4sIEguIFEuPC9hdXRob3I+PGF1dGhv
cj5QZW5nLCBMLjwvYXV0aG9yPjxhdXRob3I+Q2hlbiwgWS48L2F1dGhvcj48YXV0aG9yPlBlbmcs
IFAuPC9hdXRob3I+PGF1dGhvcj5aaGFuZywgUC48L2F1dGhvcj48YXV0aG9yPkNodSwgUS48L2F1
dGhvcj48YXV0aG9yPlNoZW4sIFEuPC9hdXRob3I+PGF1dGhvcj5XYW5nLCBZLjwvYXV0aG9yPjxh
dXRob3I+WHUsIFMuIFkuPC9hdXRob3I+PGF1dGhvcj5aaGFvLCBKLiBQLjwvYXV0aG9yPjxhdXRo
b3I+WmhvdSwgTS48L2F1dGhvcj48L2F1dGhvcnM+PC9jb250cmlidXRvcnM+PGF1dGgtYWRkcmVz
cz5EZXBhcnRtZW50IG9mIE9uY29sb2d5LCBUb25namkgSG9zcGl0YWwsIFRvbmdqaSBNZWRpY2Fs
IENvbGxlZ2UsIEh1YXpob25nIFVuaXZlcnNpdHkgb2YgU2NpZW5jZSBhbmQgVGVjaG5vbG9neSwg
V3VoYW4sIENoaW5hLiYjeEQ7RGVwYXJ0bWVudCBvZiBDYXJkaW9sb2d5LCBVbmlvbiBIb3NwaXRh
bCwgVG9uZ2ppIE1lZGljYWwgQ29sbGVnZSwgSHVhemhvbmcgVW5pdmVyc2l0eSBvZiBTY2llbmNl
IGFuZCBUZWNobm9sb2d5LCBXdWhhbiwgQ2hpbmEuJiN4RDtDbGluaWNhbCBSZXNlYXJjaCBJbnN0
aXR1dGUsIFNoYW5naGFpIEppYW8gVG9uZyBVbml2ZXJzaXR5IFNjaG9vbCBvZiBNZWRpY2luZSwg
U2hhbmdoYWksIENoaW5hLiYjeEQ7RGVwYXJ0bWVudCBvZiBSYWRpb2xvZ3ksIFVuaW9uIEhvc3Bp
dGFsLCBUb25namkgTWVkaWNhbCBDb2xsZWdlLCBIdWF6aG9uZyBVbml2ZXJzaXR5IG9mIFNjaWVu
Y2UgYW5kIFRlY2hub2xvZ3ksIFd1aGFuLCBDaGluYS4mI3hEO0RlcGFydG1lbnQgb2YgUmFkaW9s
b2d5LCBUb25namkgSG9zcGl0YWwsIFRvbmdqaSBNZWRpY2FsIENvbGxlZ2UsIEh1YXpob25nIFVu
aXZlcnNpdHkgb2YgU2NpZW5jZSBhbmQgVGVjaG5vbG9neSwgV3VoYW4sIENoaW5hLiYjeEQ7RGVw
YXJ0bWVudCBvZiBSZXNwaXJhdG9yeSBhbmQgQ3JpdGljYWwgQ2FyZSBNZWRpY2luZSwgVG9uZ2pp
IEhvc3BpdGFsLCBUb25namkgTWVkaWNhbCBDb2xsZWdlLCBIdWF6aG9uZyBVbml2ZXJzaXR5IG9m
IFNjaWVuY2UgYW5kIFRlY2hub2xvZ3ksIFd1aGFuLCBDaGluYS4mI3hEO0RlcGFydG1lbnQgb2Yg
UmVzcGlyYXRvcnkgYW5kIENyaXRpY2FsIENhcmUgTWVkaWNpbmUsIFRvbmdqaSBIb3NwaXRhbCwg
VG9uZ2ppIE1lZGljYWwgQ29sbGVnZSwgSHVhemhvbmcgVW5pdmVyc2l0eSBvZiBTY2llbmNlIGFu
ZCBUZWNobm9sb2d5LCBXdWhhbiwgQ2hpbmEuIEVsZWN0cm9uaWMgYWRkcmVzczogbWluemhvdUB0
amgudGptdS5lZHUuY24uPC9hdXRoLWFkZHJlc3M+PHRpdGxlcz48dGl0bGU+Q2xpbmljYWwgY2hh
cmFjdGVyaXN0aWNzIG9mIENPVklELTE5LWluZmVjdGVkIGNhbmNlciBwYXRpZW50czogYSByZXRy
b3NwZWN0aXZlIGNhc2Ugc3R1ZHkgaW4gdGhyZWUgaG9zcGl0YWxzIHdpdGhpbiBXdWhhbiwgQ2hp
bmE8L3RpdGxlPjxzZWNvbmRhcnktdGl0bGU+QW5uIE9uY29sPC9zZWNvbmRhcnktdGl0bGU+PC90
aXRsZXM+PHBlcmlvZGljYWw+PGZ1bGwtdGl0bGU+QW5uIE9uY29sPC9mdWxsLXRpdGxlPjwvcGVy
aW9kaWNhbD48cGFnZXM+ODk0LTkwMTwvcGFnZXM+PHZvbHVtZT4zMTwvdm9sdW1lPjxudW1iZXI+
NzwvbnVtYmVyPjxlZGl0aW9uPjIwMjAvMDQvMDE8L2VkaXRpb24+PGtleXdvcmRzPjxrZXl3b3Jk
PkFnZWQ8L2tleXdvcmQ+PGtleXdvcmQ+KkJldGFjb3JvbmF2aXJ1czwva2V5d29yZD48a2V5d29y
ZD5DaGluYS9lcGlkZW1pb2xvZ3k8L2tleXdvcmQ+PGtleXdvcmQ+Q29ob3J0IFN0dWRpZXM8L2tl
eXdvcmQ+PGtleXdvcmQ+Q29yb25hdmlydXMgSW5mZWN0aW9ucy8qZGlhZ25vc3RpYyBpbWFnaW5n
LyplcGlkZW1pb2xvZ3kvdGhlcmFweTwva2V5d29yZD48a2V5d29yZD5GZW1hbGU8L2tleXdvcmQ+
PGtleXdvcmQ+SG9zcGl0YWxpemF0aW9uLyp0cmVuZHM8L2tleXdvcmQ+PGtleXdvcmQ+SHVtYW5z
PC9rZXl3b3JkPjxrZXl3b3JkPk1hbGU8L2tleXdvcmQ+PGtleXdvcmQ+TWlkZGxlIEFnZWQ8L2tl
eXdvcmQ+PGtleXdvcmQ+TmVvcGxhc21zLypkaWFnbm9zdGljIGltYWdpbmcvKmVwaWRlbWlvbG9n
eS90aGVyYXB5PC9rZXl3b3JkPjxrZXl3b3JkPlBhbmRlbWljczwva2V5d29yZD48a2V5d29yZD5Q
bmV1bW9uaWEsIFZpcmFsLypkaWFnbm9zdGljIGltYWdpbmcvKmVwaWRlbWlvbG9neS90aGVyYXB5
PC9rZXl3b3JkPjxrZXl3b3JkPlJldHJvc3BlY3RpdmUgU3R1ZGllczwva2V5d29yZD48a2V5d29y
ZD4qY292aWQtMTk8L2tleXdvcmQ+PGtleXdvcmQ+KmNhbmNlcjwva2V5d29yZD48a2V5d29yZD4q
cmV0cm9zcGVjdGl2ZSBjYXNlIHN0dWR5PC9rZXl3b3JkPjxrZXl3b3JkPipzZXZlcmUgY2xpbmlj
YWwgZXZlbnRzPC9rZXl3b3JkPjwva2V5d29yZHM+PGRhdGVzPjx5ZWFyPjIwMjA8L3llYXI+PHB1
Yi1kYXRlcz48ZGF0ZT5KdWw8L2RhdGU+PC9wdWItZGF0ZXM+PC9kYXRlcz48aXNibj4xNTY5LTgw
NDEgKEVsZWN0cm9uaWMpJiN4RDswOTIzLTc1MzQgKExpbmtpbmcpPC9pc2JuPjxhY2Nlc3Npb24t
bnVtPjMyMjI0MTUxPC9hY2Nlc3Npb24tbnVtPjx1cmxzPjxyZWxhdGVkLXVybHM+PHVybD5odHRw
czovL3d3dy5uY2JpLm5sbS5uaWguZ292L3B1Ym1lZC8zMjIyNDE1MTwvdXJsPjwvcmVsYXRlZC11
cmxzPjwvdXJscz48Y3VzdG9tMj5QTUM3MjcwOTQ3PC9jdXN0b20yPjxlbGVjdHJvbmljLXJlc291
cmNlLW51bT4xMC4xMDE2L2ouYW5ub25jLjIwMjAuMDMuMjk2PC9lbGVjdHJvbmljLXJlc291cmNl
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55D4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D887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DD10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DCE4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2395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1F2D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1AAF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D186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28.6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11F3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C3CC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95BF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DD8D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842D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C516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F34A14" w14:textId="4EEF9B3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B61173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4381F1" w14:textId="37EE7728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Zhou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TnVtPjEwODwvUmVjTnVtPjxEaXNwbGF5VGV4dD48c3R5bGUgZmFjZT0ic3VwZXJzY3JpcHQiPjEy
MTwvc3R5bGU+PC9EaXNwbGF5VGV4dD48cmVjb3JkPjxyZWMtbnVtYmVyPjEwODwvcmVjLW51bWJl
cj48Zm9yZWlnbi1rZXlzPjxrZXkgYXBwPSJFTiIgZGItaWQ9ImV3dDlzZGQ5OXB4YTl2ZXd6d2J2
enY1MnhmMjJyZXhzcDk5ZiIgdGltZXN0YW1wPSIxNjAyNjU4NDE2Ij4xMDg8L2tleT48L2ZvcmVp
Z24ta2V5cz48cmVmLXR5cGUgbmFtZT0iSm91cm5hbCBBcnRpY2xlIj4xNzwvcmVmLXR5cGU+PGNv
bnRyaWJ1dG9ycz48YXV0aG9ycz48YXV0aG9yPlpob3UsIFouPC9hdXRob3I+PGF1dGhvcj5HdW8s
IEQuPC9hdXRob3I+PGF1dGhvcj5MaSwgQy48L2F1dGhvcj48YXV0aG9yPkZhbmcsIFouPC9hdXRo
b3I+PGF1dGhvcj5DaGVuLCBMLjwvYXV0aG9yPjxhdXRob3I+WWFuZywgUi48L2F1dGhvcj48YXV0
aG9yPkxpLCBYLjwvYXV0aG9yPjxhdXRob3I+WmVuZywgVy48L2F1dGhvcj48L2F1dGhvcnM+PC9j
b250cmlidXRvcnM+PGF1dGgtYWRkcmVzcz5EZXBhcnRtZW50IG9mIFJhZGlvbG9neSwgdGhlIFNl
Y29uZCBBZmZpbGlhdGVkIEhvc3BpdGFsIG9mIENob25ncWluZyBNZWRpY2FsIFVuaXZlcnNpdHks
IENob25ncWluZywgQ2hpbmEuJiN4RDtEZXBhcnRtZW50IG9mIFJhZGlvbG9neSwgQ2hvbmdxaW5n
IFRocmVlIEdvcmdlcyBDZW50cmFsIEhvc3BpdGFsLCBDaG9uZ3FpbmcsIDQwNDAwMCwgQ2hpbmEu
JiN4RDtEZXBhcnRtZW50IG9mIFJhZGlvbG9neSwgQ2hvbmdxaW5nIFRocmVlIEdvcmdlcyBDZW50
cmFsIEhvc3BpdGFsLCBDaG9uZ3FpbmcsIDQwNDAwMCwgQ2hpbmEuIHplbmdfd2VuYmluZ0AxNjMu
Y29tLjwvYXV0aC1hZGRyZXNzPjx0aXRsZXM+PHRpdGxlPkNvcm9uYXZpcnVzIGRpc2Vhc2UgMjAx
OTogaW5pdGlhbCBjaGVzdCBDVCBmaW5kaW5nczwvdGl0bGU+PHNlY29uZGFyeS10aXRsZT5FdXIg
UmFkaW9sPC9zZWNvbmRhcnktdGl0bGU+PC90aXRsZXM+PHBlcmlvZGljYWw+PGZ1bGwtdGl0bGU+
RXVyIFJhZGlvbDwvZnVsbC10aXRsZT48L3BlcmlvZGljYWw+PHBhZ2VzPjQzOTgtNDQwNjwvcGFn
ZXM+PHZvbHVtZT4zMDwvdm9sdW1lPjxudW1iZXI+ODwvbnVtYmVyPjxlZGl0aW9uPjIwMjAvMDMv
Mjc8L2VkaXRpb24+PGtleXdvcmRzPjxrZXl3b3JkPkFkdWx0PC9rZXl3b3JkPjxrZXl3b3JkPkFn
ZWQ8L2tleXdvcmQ+PGtleXdvcmQ+QWdlZCwgODAgYW5kIG92ZXI8L2tleXdvcmQ+PGtleXdvcmQ+
KkJldGFjb3JvbmF2aXJ1czwva2V5d29yZD48a2V5d29yZD5DaGluYTwva2V5d29yZD48a2V5d29y
ZD5Db3JvbmF2aXJ1cyBJbmZlY3Rpb25zLypkaWFnbm9zdGljIGltYWdpbmc8L2tleXdvcmQ+PGtl
eXdvcmQ+RmVtYWxlPC9rZXl3b3JkPjxrZXl3b3JkPkh1bWFuczwva2V5d29yZD48a2V5d29yZD5N
YWxlPC9rZXl3b3JkPjxrZXl3b3JkPk1pZGRsZSBBZ2VkPC9rZXl3b3JkPjxrZXl3b3JkPlBhbmRl
bWljczwva2V5d29yZD48a2V5d29yZD5QbmV1bW9uaWEsIFZpcmFsLypkaWFnbm9zdGljIGltYWdp
bmc8L2tleXdvcmQ+PGtleXdvcmQ+UmV0cm9zcGVjdGl2ZSBTdHVkaWVzPC9rZXl3b3JkPjxrZXl3
b3JkPlRob3JheC8qZGlhZ25vc3RpYyBpbWFnaW5nPC9rZXl3b3JkPjxrZXl3b3JkPlRvbW9ncmFw
aHksIFgtUmF5IENvbXB1dGVkPC9rZXl3b3JkPjxrZXl3b3JkPllvdW5nIEFkdWx0PC9rZXl3b3Jk
PjxrZXl3b3JkPkNvdmlkLTE5PC9rZXl3b3JkPjxrZXl3b3JkPkNvcm9uYXZpcnVzPC9rZXl3b3Jk
PjxrZXl3b3JkPlBuZXVtb25pYTwva2V5d29yZD48a2V5d29yZD5TQVJTLUNvVi0yPC9rZXl3b3Jk
PjxrZXl3b3JkPlNwaXJhbCBDVCBzY2FuPC9rZXl3b3JkPjwva2V5d29yZHM+PGRhdGVzPjx5ZWFy
PjIwMjA8L3llYXI+PHB1Yi1kYXRlcz48ZGF0ZT5BdWc8L2RhdGU+PC9wdWItZGF0ZXM+PC9kYXRl
cz48aXNibj4xNDMyLTEwODQgKEVsZWN0cm9uaWMpJiN4RDswOTM4LTc5OTQgKExpbmtpbmcpPC9p
c2JuPjxhY2Nlc3Npb24tbnVtPjMyMjExOTYzPC9hY2Nlc3Npb24tbnVtPjx1cmxzPjxyZWxhdGVk
LXVybHM+PHVybD5odHRwczovL3d3dy5uY2JpLm5sbS5uaWguZ292L3B1Ym1lZC8zMjIxMTk2Mzwv
dXJsPjwvcmVsYXRlZC11cmxzPjwvdXJscz48Y3VzdG9tMj5QTUM3MDk1NDM3PC9jdXN0b20yPjxl
bGVjdHJvbmljLXJlc291cmNlLW51bT4xMC4xMDA3L3MwMDMzMC0wMjAtMDY4MTYtNzwvZWxlY3Ry
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PEVuZE5vdGU+PENpdGU+PEF1dGhvcj5aaG91PC9BdXRob3I+PFllYXI+MjAyMDwvWWVhcj48UmVj
TnVtPjEwODwvUmVjTnVtPjxEaXNwbGF5VGV4dD48c3R5bGUgZmFjZT0ic3VwZXJzY3JpcHQiPjEy
MTwvc3R5bGU+PC9EaXNwbGF5VGV4dD48cmVjb3JkPjxyZWMtbnVtYmVyPjEwODwvcmVjLW51bWJl
cj48Zm9yZWlnbi1rZXlzPjxrZXkgYXBwPSJFTiIgZGItaWQ9ImV3dDlzZGQ5OXB4YTl2ZXd6d2J2
enY1MnhmMjJyZXhzcDk5ZiIgdGltZXN0YW1wPSIxNjAyNjU4NDE2Ij4xMDg8L2tleT48L2ZvcmVp
Z24ta2V5cz48cmVmLXR5cGUgbmFtZT0iSm91cm5hbCBBcnRpY2xlIj4xNzwvcmVmLXR5cGU+PGNv
bnRyaWJ1dG9ycz48YXV0aG9ycz48YXV0aG9yPlpob3UsIFouPC9hdXRob3I+PGF1dGhvcj5HdW8s
IEQuPC9hdXRob3I+PGF1dGhvcj5MaSwgQy48L2F1dGhvcj48YXV0aG9yPkZhbmcsIFouPC9hdXRo
b3I+PGF1dGhvcj5DaGVuLCBMLjwvYXV0aG9yPjxhdXRob3I+WWFuZywgUi48L2F1dGhvcj48YXV0
aG9yPkxpLCBYLjwvYXV0aG9yPjxhdXRob3I+WmVuZywgVy48L2F1dGhvcj48L2F1dGhvcnM+PC9j
b250cmlidXRvcnM+PGF1dGgtYWRkcmVzcz5EZXBhcnRtZW50IG9mIFJhZGlvbG9neSwgdGhlIFNl
Y29uZCBBZmZpbGlhdGVkIEhvc3BpdGFsIG9mIENob25ncWluZyBNZWRpY2FsIFVuaXZlcnNpdHks
IENob25ncWluZywgQ2hpbmEuJiN4RDtEZXBhcnRtZW50IG9mIFJhZGlvbG9neSwgQ2hvbmdxaW5n
IFRocmVlIEdvcmdlcyBDZW50cmFsIEhvc3BpdGFsLCBDaG9uZ3FpbmcsIDQwNDAwMCwgQ2hpbmEu
JiN4RDtEZXBhcnRtZW50IG9mIFJhZGlvbG9neSwgQ2hvbmdxaW5nIFRocmVlIEdvcmdlcyBDZW50
cmFsIEhvc3BpdGFsLCBDaG9uZ3FpbmcsIDQwNDAwMCwgQ2hpbmEuIHplbmdfd2VuYmluZ0AxNjMu
Y29tLjwvYXV0aC1hZGRyZXNzPjx0aXRsZXM+PHRpdGxlPkNvcm9uYXZpcnVzIGRpc2Vhc2UgMjAx
OTogaW5pdGlhbCBjaGVzdCBDVCBmaW5kaW5nczwvdGl0bGU+PHNlY29uZGFyeS10aXRsZT5FdXIg
UmFkaW9sPC9zZWNvbmRhcnktdGl0bGU+PC90aXRsZXM+PHBlcmlvZGljYWw+PGZ1bGwtdGl0bGU+
RXVyIFJhZGlvbDwvZnVsbC10aXRsZT48L3BlcmlvZGljYWw+PHBhZ2VzPjQzOTgtNDQwNjwvcGFn
ZXM+PHZvbHVtZT4zMDwvdm9sdW1lPjxudW1iZXI+ODwvbnVtYmVyPjxlZGl0aW9uPjIwMjAvMDMv
Mjc8L2VkaXRpb24+PGtleXdvcmRzPjxrZXl3b3JkPkFkdWx0PC9rZXl3b3JkPjxrZXl3b3JkPkFn
ZWQ8L2tleXdvcmQ+PGtleXdvcmQ+QWdlZCwgODAgYW5kIG92ZXI8L2tleXdvcmQ+PGtleXdvcmQ+
KkJldGFjb3JvbmF2aXJ1czwva2V5d29yZD48a2V5d29yZD5DaGluYTwva2V5d29yZD48a2V5d29y
ZD5Db3JvbmF2aXJ1cyBJbmZlY3Rpb25zLypkaWFnbm9zdGljIGltYWdpbmc8L2tleXdvcmQ+PGtl
eXdvcmQ+RmVtYWxlPC9rZXl3b3JkPjxrZXl3b3JkPkh1bWFuczwva2V5d29yZD48a2V5d29yZD5N
YWxlPC9rZXl3b3JkPjxrZXl3b3JkPk1pZGRsZSBBZ2VkPC9rZXl3b3JkPjxrZXl3b3JkPlBhbmRl
bWljczwva2V5d29yZD48a2V5d29yZD5QbmV1bW9uaWEsIFZpcmFsLypkaWFnbm9zdGljIGltYWdp
bmc8L2tleXdvcmQ+PGtleXdvcmQ+UmV0cm9zcGVjdGl2ZSBTdHVkaWVzPC9rZXl3b3JkPjxrZXl3
b3JkPlRob3JheC8qZGlhZ25vc3RpYyBpbWFnaW5nPC9rZXl3b3JkPjxrZXl3b3JkPlRvbW9ncmFw
aHksIFgtUmF5IENvbXB1dGVkPC9rZXl3b3JkPjxrZXl3b3JkPllvdW5nIEFkdWx0PC9rZXl3b3Jk
PjxrZXl3b3JkPkNvdmlkLTE5PC9rZXl3b3JkPjxrZXl3b3JkPkNvcm9uYXZpcnVzPC9rZXl3b3Jk
PjxrZXl3b3JkPlBuZXVtb25pYTwva2V5d29yZD48a2V5d29yZD5TQVJTLUNvVi0yPC9rZXl3b3Jk
PjxrZXl3b3JkPlNwaXJhbCBDVCBzY2FuPC9rZXl3b3JkPjwva2V5d29yZHM+PGRhdGVzPjx5ZWFy
PjIwMjA8L3llYXI+PHB1Yi1kYXRlcz48ZGF0ZT5BdWc8L2RhdGU+PC9wdWItZGF0ZXM+PC9kYXRl
cz48aXNibj4xNDMyLTEwODQgKEVsZWN0cm9uaWMpJiN4RDswOTM4LTc5OTQgKExpbmtpbmcpPC9p
c2JuPjxhY2Nlc3Npb24tbnVtPjMyMjExOTYzPC9hY2Nlc3Npb24tbnVtPjx1cmxzPjxyZWxhdGVk
LXVybHM+PHVybD5odHRwczovL3d3dy5uY2JpLm5sbS5uaWguZ292L3B1Ym1lZC8zMjIxMTk2Mzwv
dXJsPjwvcmVsYXRlZC11cmxzPjwvdXJscz48Y3VzdG9tMj5QTUM3MDk1NDM3PC9jdXN0b20yPjxl
bGVjdHJvbmljLXJlc291cmNlLW51bT4xMC4xMDA3L3MwMDMzMC0wMjAtMDY4MTYtNzwvZWxlY3Ry
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DCD9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9830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979F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C0466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5889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A939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47.26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FEB1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F2B0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5804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B5CF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E570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1448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32D5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3386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CA2101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6860C10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C3F8D6" w14:textId="7AA08186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dW0+MTA5PC9SZWNOdW0+PERpc3BsYXlUZXh0PjxzdHlsZSBmYWNlPSJzdXBlcnNjcmlwdCI+MTIy
PC9zdHlsZT48L0Rpc3BsYXlUZXh0PjxyZWNvcmQ+PHJlYy1udW1iZXI+MTA5PC9yZWMtbnVtYmVy
Pjxmb3JlaWduLWtleXM+PGtleSBhcHA9IkVOIiBkYi1pZD0iZXd0OXNkZDk5cHhhOXZld3p3YnZ6
djUyeGYyMnJleHNwOTlmIiB0aW1lc3RhbXA9IjE2MDI2NTg2NzAiPjEwOTwva2V5PjwvZm9yZWln
bi1rZXlzPjxyZWYtdHlwZSBuYW1lPSJKb3VybmFsIEFydGljbGUiPjE3PC9yZWYtdHlwZT48Y29u
dHJpYnV0b3JzPjxhdXRob3JzPjxhdXRob3I+TGl1LCBNLjwvYXV0aG9yPjxhdXRob3I+U29uZywg
Wi48L2F1dGhvcj48YXV0aG9yPlhpYW8sIEsuPC9hdXRob3I+PC9hdXRob3JzPjwvY29udHJpYnV0
b3JzPjxhdXRoLWFkZHJlc3M+RnJvbSB0aGUgRGVwYXJ0bWVudCBvZiBSYWRpb2xvZ3ksIFRoZSBG
aXJzdCBBZmZpbGlhdGVkIEhvc3BpdGFsIG9mIENob25ncWluZyBNZWRpY2FsIFVuaXZlcnNpdHku
JiN4RDtNZWRpY2FsIEltYWdpbmcgQ2VudGVyLiYjeEQ7RGVwYXJ0bWVudCBvZiBDYXJkaW9sb2d5
LCBDaG9uZ3FpbmcgVGhyZWUgR29yZ2VzIENlbnRyYWwgSG9zcGl0YWwsIENob25ncWluZywgQ2hp
bmEuPC9hdXRoLWFkZHJlc3M+PHRpdGxlcz48dGl0bGU+SGlnaC1SZXNvbHV0aW9uIENvbXB1dGVk
IFRvbW9ncmFwaHkgTWFuaWZlc3RhdGlvbnMgb2YgNSBQZWRpYXRyaWMgUGF0aWVudHMgV2l0aCAy
MDE5IE5vdmVsIENvcm9uYXZpcnVzPC90aXRsZT48c2Vjb25kYXJ5LXRpdGxlPkogQ29tcHV0IEFz
c2lzdCBUb21vZ3I8L3NlY29uZGFyeS10aXRsZT48L3RpdGxlcz48cGVyaW9kaWNhbD48ZnVsbC10
aXRsZT5KIENvbXB1dCBBc3Npc3QgVG9tb2dyPC9mdWxsLXRpdGxlPjwvcGVyaW9kaWNhbD48cGFn
ZXM+MzExLTMxMzwvcGFnZXM+PHZvbHVtZT40NDwvdm9sdW1lPjxudW1iZXI+MzwvbnVtYmVyPjxl
ZGl0aW9uPjIwMjAvMDMvMjk8L2VkaXRpb24+PGtleXdvcmRzPjxrZXl3b3JkPkFkb2xlc2NlbnQ8
L2tleXdvcmQ+PGtleXdvcmQ+QmV0YWNvcm9uYXZpcnVzPC9rZXl3b3JkPjxrZXl3b3JkPkNoaWxk
PC9rZXl3b3JkPjxrZXl3b3JkPkNoaWxkLCBQcmVzY2hvb2w8L2tleXdvcmQ+PGtleXdvcmQ+Q29y
b25hdmlydXMgSW5mZWN0aW9ucy8qZGlhZ25vc2lzL2RpYWdub3N0aWMgaW1hZ2luZzwva2V5d29y
ZD48a2V5d29yZD5Db3VnaC9kaWFnbm9zaXM8L2tleXdvcmQ+PGtleXdvcmQ+RmVtYWxlPC9rZXl3
b3JkPjxrZXl3b3JkPkZldmVyL2RpYWdub3Npczwva2V5d29yZD48a2V5d29yZD5IdW1hbnM8L2tl
eXdvcmQ+PGtleXdvcmQ+SW5mYW50PC9rZXl3b3JkPjxrZXl3b3JkPkx1bmc8L2tleXdvcmQ+PGtl
eXdvcmQ+TWFsZTwva2V5d29yZD48a2V5d29yZD5QYW5kZW1pY3M8L2tleXdvcmQ+PGtleXdvcmQ+
UG5ldW1vbmlhLCBWaXJhbC8qZGlhZ25vc2lzL2RpYWdub3N0aWMgaW1hZ2luZzwva2V5d29yZD48
a2V5d29yZD5SYWRpb2dyYXBoeSwgVGhvcmFjaWM8L2tleXdvcmQ+PGtleXdvcmQ+UmVhbC1UaW1l
IFBvbHltZXJhc2UgQ2hhaW4gUmVhY3Rpb248L2tleXdvcmQ+PGtleXdvcmQ+VG9tb2dyYXBoeSwg
WC1SYXkgQ29tcHV0ZWQ8L2tleXdvcmQ+PC9rZXl3b3Jkcz48ZGF0ZXM+PHllYXI+MjAyMDwveWVh
cj48cHViLWRhdGVzPjxkYXRlPk1heS9KdW48L2RhdGU+PC9wdWItZGF0ZXM+PC9kYXRlcz48aXNi
bj4xNTMyLTMxNDUgKEVsZWN0cm9uaWMpJiN4RDswMzYzLTg3MTUgKExpbmtpbmcpPC9pc2JuPjxh
Y2Nlc3Npb24tbnVtPjMyMjE3OTAwPC9hY2Nlc3Npb24tbnVtPjx1cmxzPjxyZWxhdGVkLXVybHM+
PHVybD5odHRwczovL3d3dy5uY2JpLm5sbS5uaWguZ292L3B1Ym1lZC8zMjIxNzkwMDwvdXJsPjwv
cmVsYXRlZC11cmxzPjwvdXJscz48Y3VzdG9tMj5QTUM3MjI4NDQ5PC9jdXN0b20yPjxlbGVjdHJv
bmljLXJlc291cmNlLW51bT4xMC4xMDk3L1JDVC4wMDAwMDAwMDAwMDAxMDIzPC9lbGVjdHJvbmlj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dW0+MTA5PC9SZWNOdW0+PERpc3BsYXlUZXh0PjxzdHlsZSBmYWNlPSJzdXBlcnNjcmlwdCI+MTIy
PC9zdHlsZT48L0Rpc3BsYXlUZXh0PjxyZWNvcmQ+PHJlYy1udW1iZXI+MTA5PC9yZWMtbnVtYmVy
Pjxmb3JlaWduLWtleXM+PGtleSBhcHA9IkVOIiBkYi1pZD0iZXd0OXNkZDk5cHhhOXZld3p3YnZ6
djUyeGYyMnJleHNwOTlmIiB0aW1lc3RhbXA9IjE2MDI2NTg2NzAiPjEwOTwva2V5PjwvZm9yZWln
bi1rZXlzPjxyZWYtdHlwZSBuYW1lPSJKb3VybmFsIEFydGljbGUiPjE3PC9yZWYtdHlwZT48Y29u
dHJpYnV0b3JzPjxhdXRob3JzPjxhdXRob3I+TGl1LCBNLjwvYXV0aG9yPjxhdXRob3I+U29uZywg
Wi48L2F1dGhvcj48YXV0aG9yPlhpYW8sIEsuPC9hdXRob3I+PC9hdXRob3JzPjwvY29udHJpYnV0
b3JzPjxhdXRoLWFkZHJlc3M+RnJvbSB0aGUgRGVwYXJ0bWVudCBvZiBSYWRpb2xvZ3ksIFRoZSBG
aXJzdCBBZmZpbGlhdGVkIEhvc3BpdGFsIG9mIENob25ncWluZyBNZWRpY2FsIFVuaXZlcnNpdHku
JiN4RDtNZWRpY2FsIEltYWdpbmcgQ2VudGVyLiYjeEQ7RGVwYXJ0bWVudCBvZiBDYXJkaW9sb2d5
LCBDaG9uZ3FpbmcgVGhyZWUgR29yZ2VzIENlbnRyYWwgSG9zcGl0YWwsIENob25ncWluZywgQ2hp
bmEuPC9hdXRoLWFkZHJlc3M+PHRpdGxlcz48dGl0bGU+SGlnaC1SZXNvbHV0aW9uIENvbXB1dGVk
IFRvbW9ncmFwaHkgTWFuaWZlc3RhdGlvbnMgb2YgNSBQZWRpYXRyaWMgUGF0aWVudHMgV2l0aCAy
MDE5IE5vdmVsIENvcm9uYXZpcnVzPC90aXRsZT48c2Vjb25kYXJ5LXRpdGxlPkogQ29tcHV0IEFz
c2lzdCBUb21vZ3I8L3NlY29uZGFyeS10aXRsZT48L3RpdGxlcz48cGVyaW9kaWNhbD48ZnVsbC10
aXRsZT5KIENvbXB1dCBBc3Npc3QgVG9tb2dyPC9mdWxsLXRpdGxlPjwvcGVyaW9kaWNhbD48cGFn
ZXM+MzExLTMxMzwvcGFnZXM+PHZvbHVtZT40NDwvdm9sdW1lPjxudW1iZXI+MzwvbnVtYmVyPjxl
ZGl0aW9uPjIwMjAvMDMvMjk8L2VkaXRpb24+PGtleXdvcmRzPjxrZXl3b3JkPkFkb2xlc2NlbnQ8
L2tleXdvcmQ+PGtleXdvcmQ+QmV0YWNvcm9uYXZpcnVzPC9rZXl3b3JkPjxrZXl3b3JkPkNoaWxk
PC9rZXl3b3JkPjxrZXl3b3JkPkNoaWxkLCBQcmVzY2hvb2w8L2tleXdvcmQ+PGtleXdvcmQ+Q29y
b25hdmlydXMgSW5mZWN0aW9ucy8qZGlhZ25vc2lzL2RpYWdub3N0aWMgaW1hZ2luZzwva2V5d29y
ZD48a2V5d29yZD5Db3VnaC9kaWFnbm9zaXM8L2tleXdvcmQ+PGtleXdvcmQ+RmVtYWxlPC9rZXl3
b3JkPjxrZXl3b3JkPkZldmVyL2RpYWdub3Npczwva2V5d29yZD48a2V5d29yZD5IdW1hbnM8L2tl
eXdvcmQ+PGtleXdvcmQ+SW5mYW50PC9rZXl3b3JkPjxrZXl3b3JkPkx1bmc8L2tleXdvcmQ+PGtl
eXdvcmQ+TWFsZTwva2V5d29yZD48a2V5d29yZD5QYW5kZW1pY3M8L2tleXdvcmQ+PGtleXdvcmQ+
UG5ldW1vbmlhLCBWaXJhbC8qZGlhZ25vc2lzL2RpYWdub3N0aWMgaW1hZ2luZzwva2V5d29yZD48
a2V5d29yZD5SYWRpb2dyYXBoeSwgVGhvcmFjaWM8L2tleXdvcmQ+PGtleXdvcmQ+UmVhbC1UaW1l
IFBvbHltZXJhc2UgQ2hhaW4gUmVhY3Rpb248L2tleXdvcmQ+PGtleXdvcmQ+VG9tb2dyYXBoeSwg
WC1SYXkgQ29tcHV0ZWQ8L2tleXdvcmQ+PC9rZXl3b3Jkcz48ZGF0ZXM+PHllYXI+MjAyMDwveWVh
cj48cHViLWRhdGVzPjxkYXRlPk1heS9KdW48L2RhdGU+PC9wdWItZGF0ZXM+PC9kYXRlcz48aXNi
bj4xNTMyLTMxNDUgKEVsZWN0cm9uaWMpJiN4RDswMzYzLTg3MTUgKExpbmtpbmcpPC9pc2JuPjxh
Y2Nlc3Npb24tbnVtPjMyMjE3OTAwPC9hY2Nlc3Npb24tbnVtPjx1cmxzPjxyZWxhdGVkLXVybHM+
PHVybD5odHRwczovL3d3dy5uY2JpLm5sbS5uaWguZ292L3B1Ym1lZC8zMjIxNzkwMDwvdXJsPjwv
cmVsYXRlZC11cmxzPjwvdXJscz48Y3VzdG9tMj5QTUM3MjI4NDQ5PC9jdXN0b20yPjxlbGVjdHJv
bmljLXJlc291cmNlLW51bT4xMC4xMDk3L1JDVC4wMDAwMDAwMDAwMDAxMDIzPC9lbGVjdHJvbmlj
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2E06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BC57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7F7F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4EED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F6FDB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70E3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6.036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CCB7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B4CB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F4BF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5C92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7A2B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D38A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73B5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1220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704DAD" w14:textId="13D5C5B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C23C27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DA5248" w14:textId="289C467F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TnVtPjExMDwvUmVjTnVtPjxEaXNwbGF5VGV4dD48c3R5bGUgZmFjZT0ic3VwZXJzY3JpcHQiPjEy
Mzwvc3R5bGU+PC9EaXNwbGF5VGV4dD48cmVjb3JkPjxyZWMtbnVtYmVyPjExMDwvcmVjLW51bWJl
cj48Zm9yZWlnbi1rZXlzPjxrZXkgYXBwPSJFTiIgZGItaWQ9ImV3dDlzZGQ5OXB4YTl2ZXd6d2J2
enY1MnhmMjJyZXhzcDk5ZiIgdGltZXN0YW1wPSIxNjAyNjU4NzIyIj4xMTA8L2tleT48L2ZvcmVp
Z24ta2V5cz48cmVmLXR5cGUgbmFtZT0iSm91cm5hbCBBcnRpY2xlIj4xNzwvcmVmLXR5cGU+PGNv
bnRyaWJ1dG9ycz48YXV0aG9ycz48YXV0aG9yPldhbmcsIEsuPC9hdXRob3I+PGF1dGhvcj5LYW5n
LCBTLjwvYXV0aG9yPjxhdXRob3I+VGlhbiwgUi48L2F1dGhvcj48YXV0aG9yPlpoYW5nLCBYLjwv
YXV0aG9yPjxhdXRob3I+WmhhbmcsIFguPC9hdXRob3I+PGF1dGhvcj5XYW5nLCBZLjwvYXV0aG9y
PjwvYXV0aG9ycz48L2NvbnRyaWJ1dG9ycz48YXV0aC1hZGRyZXNzPkRlcGFydG1lbnQgSUlJIG9m
IE9ydGhvcGVkaWNzLCBYaWFvZ2FuIEhvc3BpdGFsIEFmZmlsaWF0ZWQgdG8gV3VoYW4gVW5pdmVy
c2l0eSBvZiBTY2llbmNlIGFuZCBUZWNobm9sb2d5LCBYaWFvZ2FuLCA0MzIwMDAsIEh1YmVpLCBD
aGluYS4mI3hEO0RlcGFydG1lbnQgb2YgTWVkaWNhbCBJbWFnaW5nLCBYaWFvZ2FuIEhvc3BpdGFs
IEFmZmlsaWF0ZWQgdG8gV3VoYW4gVW5pdmVyc2l0eSBvZiBTY2llbmNlIGFuZCBUZWNobm9sb2d5
LCBYaWFvZ2FuLCA0MzIwMDAsIEh1YmVpLCBDaGluYS4gRWxlY3Ryb25pYyBhZGRyZXNzOiA4NjQw
NDg2MTVAcXEuY29tLiYjeEQ7RGVwYXJ0bWVudCBvZiBNZWRpY2FsIEltYWdpbmcsIFhpYW9nYW4g
SG9zcGl0YWwgQWZmaWxpYXRlZCB0byBXdWhhbiBVbml2ZXJzaXR5IG9mIFNjaWVuY2UgYW5kIFRl
Y2hub2xvZ3ksIFhpYW9nYW4sIDQzMjAwMCwgSHViZWksIENoaW5hLiYjeEQ7RGVwYXJ0bWVudCBv
ZiBDbGluaWNhbCBMYWJvcmF0b3J5LCBUaGUgVGhpcmQgUGVvcGxlIEhvc3BpdGFsIG9mIEhlemUs
IEhlemUsIDI3NDAwMCwgU2hhbmRvbmcsIENoaW5hLjwvYXV0aC1hZGRyZXNzPjx0aXRsZXM+PHRp
dGxlPkltYWdpbmcgbWFuaWZlc3RhdGlvbnMgYW5kIGRpYWdub3N0aWMgdmFsdWUgb2YgY2hlc3Qg
Q1Qgb2YgY29yb25hdmlydXMgZGlzZWFzZSAyMDE5IChDT1ZJRC0xOSkgaW4gdGhlIFhpYW9nYW4g
YXJlYTwvdGl0bGU+PHNlY29uZGFyeS10aXRsZT5DbGluIFJhZGlvbDwvc2Vjb25kYXJ5LXRpdGxl
PjwvdGl0bGVzPjxwZXJpb2RpY2FsPjxmdWxsLXRpdGxlPkNsaW4gUmFkaW9sPC9mdWxsLXRpdGxl
PjwvcGVyaW9kaWNhbD48cGFnZXM+MzQxLTM0NzwvcGFnZXM+PHZvbHVtZT43NTwvdm9sdW1lPjxu
dW1iZXI+NTwvbnVtYmVyPjxlZGl0aW9uPjIwMjAvMDMvMjk8L2VkaXRpb24+PGtleXdvcmRzPjxr
ZXl3b3JkPkFkdWx0PC9rZXl3b3JkPjxrZXl3b3JkPkFnZWQ8L2tleXdvcmQ+PGtleXdvcmQ+QmV0
YWNvcm9uYXZpcnVzPC9rZXl3b3JkPjxrZXl3b3JkPkNoaW5hL2VwaWRlbWlvbG9neTwva2V5d29y
ZD48a2V5d29yZD5Db3JvbmF2aXJ1cyBJbmZlY3Rpb25zL2NvbXBsaWNhdGlvbnMvKmRpYWdub3N0
aWMgaW1hZ2luZy9lcGlkZW1pb2xvZ3k8L2tleXdvcmQ+PGtleXdvcmQ+RGlzZWFzZSBQcm9ncmVz
c2lvbjwva2V5d29yZD48a2V5d29yZD5GZW1hbGU8L2tleXdvcmQ+PGtleXdvcmQ+SHVtYW5zPC9r
ZXl3b3JkPjxrZXl3b3JkPkx1bmcvKmRpYWdub3N0aWMgaW1hZ2luZy9wYXRob2xvZ3kvdmlyb2xv
Z3k8L2tleXdvcmQ+PGtleXdvcmQ+TWFsZTwva2V5d29yZD48a2V5d29yZD5NaWRkbGUgQWdlZDwv
a2V5d29yZD48a2V5d29yZD5QYW5kZW1pY3M8L2tleXdvcmQ+PGtleXdvcmQ+UG5ldW1vbmlhLCBW
aXJhbC9jb21wbGljYXRpb25zLypkaWFnbm9zdGljIGltYWdpbmcvZXBpZGVtaW9sb2d5PC9rZXl3
b3JkPjxrZXl3b3JkPlJldHJvc3BlY3RpdmUgU3R1ZGllczwva2V5d29yZD48a2V5d29yZD4qVG9t
b2dyYXBoeSwgU3BpcmFsIENvbXB1dGVkPC9rZXl3b3JkPjxrZXl3b3JkPipUb21vZ3JhcGh5LCBY
LVJheSBDb21wdXRlZDwva2V5d29yZD48a2V5d29yZD5Zb3VuZyBBZHVsdDwva2V5d29yZD48L2tl
eXdvcmRzPjxkYXRlcz48eWVhcj4yMDIwPC95ZWFyPjxwdWItZGF0ZXM+PGRhdGU+TWF5PC9kYXRl
PjwvcHViLWRhdGVzPjwvZGF0ZXM+PGlzYm4+MTM2NS0yMjlYIChFbGVjdHJvbmljKSYjeEQ7MDAw
OS05MjYwIChMaW5raW5nKTwvaXNibj48YWNjZXNzaW9uLW51bT4zMjIxNjk2MTwvYWNjZXNzaW9u
LW51bT48dXJscz48cmVsYXRlZC11cmxzPjx1cmw+aHR0cHM6Ly93d3cubmNiaS5ubG0ubmloLmdv
di9wdWJtZWQvMzIyMTY5NjE8L3VybD48L3JlbGF0ZWQtdXJscz48L3VybHM+PGN1c3RvbTI+UE1D
NzExODYzNzwvY3VzdG9tMj48ZWxlY3Ryb25pYy1yZXNvdXJjZS1udW0+MTAuMTAxNi9qLmNyYWQu
MjAyMC4wMy4wMDQ8L2VsZWN0cm9uaWMtcmVzb3VyY2UtbnVtPjwvcmVjb3JkPjwvQ2l0ZT48L0Vu
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PEVuZE5vdGU+PENpdGU+PEF1dGhvcj5XYW5nPC9BdXRob3I+PFllYXI+MjAyMDwvWWVhcj48UmVj
TnVtPjExMDwvUmVjTnVtPjxEaXNwbGF5VGV4dD48c3R5bGUgZmFjZT0ic3VwZXJzY3JpcHQiPjEy
Mzwvc3R5bGU+PC9EaXNwbGF5VGV4dD48cmVjb3JkPjxyZWMtbnVtYmVyPjExMDwvcmVjLW51bWJl
cj48Zm9yZWlnbi1rZXlzPjxrZXkgYXBwPSJFTiIgZGItaWQ9ImV3dDlzZGQ5OXB4YTl2ZXd6d2J2
enY1MnhmMjJyZXhzcDk5ZiIgdGltZXN0YW1wPSIxNjAyNjU4NzIyIj4xMTA8L2tleT48L2ZvcmVp
Z24ta2V5cz48cmVmLXR5cGUgbmFtZT0iSm91cm5hbCBBcnRpY2xlIj4xNzwvcmVmLXR5cGU+PGNv
bnRyaWJ1dG9ycz48YXV0aG9ycz48YXV0aG9yPldhbmcsIEsuPC9hdXRob3I+PGF1dGhvcj5LYW5n
LCBTLjwvYXV0aG9yPjxhdXRob3I+VGlhbiwgUi48L2F1dGhvcj48YXV0aG9yPlpoYW5nLCBYLjwv
YXV0aG9yPjxhdXRob3I+WmhhbmcsIFguPC9hdXRob3I+PGF1dGhvcj5XYW5nLCBZLjwvYXV0aG9y
PjwvYXV0aG9ycz48L2NvbnRyaWJ1dG9ycz48YXV0aC1hZGRyZXNzPkRlcGFydG1lbnQgSUlJIG9m
IE9ydGhvcGVkaWNzLCBYaWFvZ2FuIEhvc3BpdGFsIEFmZmlsaWF0ZWQgdG8gV3VoYW4gVW5pdmVy
c2l0eSBvZiBTY2llbmNlIGFuZCBUZWNobm9sb2d5LCBYaWFvZ2FuLCA0MzIwMDAsIEh1YmVpLCBD
aGluYS4mI3hEO0RlcGFydG1lbnQgb2YgTWVkaWNhbCBJbWFnaW5nLCBYaWFvZ2FuIEhvc3BpdGFs
IEFmZmlsaWF0ZWQgdG8gV3VoYW4gVW5pdmVyc2l0eSBvZiBTY2llbmNlIGFuZCBUZWNobm9sb2d5
LCBYaWFvZ2FuLCA0MzIwMDAsIEh1YmVpLCBDaGluYS4gRWxlY3Ryb25pYyBhZGRyZXNzOiA4NjQw
NDg2MTVAcXEuY29tLiYjeEQ7RGVwYXJ0bWVudCBvZiBNZWRpY2FsIEltYWdpbmcsIFhpYW9nYW4g
SG9zcGl0YWwgQWZmaWxpYXRlZCB0byBXdWhhbiBVbml2ZXJzaXR5IG9mIFNjaWVuY2UgYW5kIFRl
Y2hub2xvZ3ksIFhpYW9nYW4sIDQzMjAwMCwgSHViZWksIENoaW5hLiYjeEQ7RGVwYXJ0bWVudCBv
ZiBDbGluaWNhbCBMYWJvcmF0b3J5LCBUaGUgVGhpcmQgUGVvcGxlIEhvc3BpdGFsIG9mIEhlemUs
IEhlemUsIDI3NDAwMCwgU2hhbmRvbmcsIENoaW5hLjwvYXV0aC1hZGRyZXNzPjx0aXRsZXM+PHRp
dGxlPkltYWdpbmcgbWFuaWZlc3RhdGlvbnMgYW5kIGRpYWdub3N0aWMgdmFsdWUgb2YgY2hlc3Qg
Q1Qgb2YgY29yb25hdmlydXMgZGlzZWFzZSAyMDE5IChDT1ZJRC0xOSkgaW4gdGhlIFhpYW9nYW4g
YXJlYTwvdGl0bGU+PHNlY29uZGFyeS10aXRsZT5DbGluIFJhZGlvbDwvc2Vjb25kYXJ5LXRpdGxl
PjwvdGl0bGVzPjxwZXJpb2RpY2FsPjxmdWxsLXRpdGxlPkNsaW4gUmFkaW9sPC9mdWxsLXRpdGxl
PjwvcGVyaW9kaWNhbD48cGFnZXM+MzQxLTM0NzwvcGFnZXM+PHZvbHVtZT43NTwvdm9sdW1lPjxu
dW1iZXI+NTwvbnVtYmVyPjxlZGl0aW9uPjIwMjAvMDMvMjk8L2VkaXRpb24+PGtleXdvcmRzPjxr
ZXl3b3JkPkFkdWx0PC9rZXl3b3JkPjxrZXl3b3JkPkFnZWQ8L2tleXdvcmQ+PGtleXdvcmQ+QmV0
YWNvcm9uYXZpcnVzPC9rZXl3b3JkPjxrZXl3b3JkPkNoaW5hL2VwaWRlbWlvbG9neTwva2V5d29y
ZD48a2V5d29yZD5Db3JvbmF2aXJ1cyBJbmZlY3Rpb25zL2NvbXBsaWNhdGlvbnMvKmRpYWdub3N0
aWMgaW1hZ2luZy9lcGlkZW1pb2xvZ3k8L2tleXdvcmQ+PGtleXdvcmQ+RGlzZWFzZSBQcm9ncmVz
c2lvbjwva2V5d29yZD48a2V5d29yZD5GZW1hbGU8L2tleXdvcmQ+PGtleXdvcmQ+SHVtYW5zPC9r
ZXl3b3JkPjxrZXl3b3JkPkx1bmcvKmRpYWdub3N0aWMgaW1hZ2luZy9wYXRob2xvZ3kvdmlyb2xv
Z3k8L2tleXdvcmQ+PGtleXdvcmQ+TWFsZTwva2V5d29yZD48a2V5d29yZD5NaWRkbGUgQWdlZDwv
a2V5d29yZD48a2V5d29yZD5QYW5kZW1pY3M8L2tleXdvcmQ+PGtleXdvcmQ+UG5ldW1vbmlhLCBW
aXJhbC9jb21wbGljYXRpb25zLypkaWFnbm9zdGljIGltYWdpbmcvZXBpZGVtaW9sb2d5PC9rZXl3
b3JkPjxrZXl3b3JkPlJldHJvc3BlY3RpdmUgU3R1ZGllczwva2V5d29yZD48a2V5d29yZD4qVG9t
b2dyYXBoeSwgU3BpcmFsIENvbXB1dGVkPC9rZXl3b3JkPjxrZXl3b3JkPipUb21vZ3JhcGh5LCBY
LVJheSBDb21wdXRlZDwva2V5d29yZD48a2V5d29yZD5Zb3VuZyBBZHVsdDwva2V5d29yZD48L2tl
eXdvcmRzPjxkYXRlcz48eWVhcj4yMDIwPC95ZWFyPjxwdWItZGF0ZXM+PGRhdGU+TWF5PC9kYXRl
PjwvcHViLWRhdGVzPjwvZGF0ZXM+PGlzYm4+MTM2NS0yMjlYIChFbGVjdHJvbmljKSYjeEQ7MDAw
OS05MjYwIChMaW5raW5nKTwvaXNibj48YWNjZXNzaW9uLW51bT4zMjIxNjk2MTwvYWNjZXNzaW9u
LW51bT48dXJscz48cmVsYXRlZC11cmxzPjx1cmw+aHR0cHM6Ly93d3cubmNiaS5ubG0ubmloLmdv
di9wdWJtZWQvMzIyMTY5NjE8L3VybD48L3JlbGF0ZWQtdXJscz48L3VybHM+PGN1c3RvbTI+UE1D
NzExODYzNzwvY3VzdG9tMj48ZWxlY3Ryb25pYy1yZXNvdXJjZS1udW0+MTAuMTAxNi9qLmNyYWQu
MjAyMC4wMy4wMDQ8L2VsZWN0cm9uaWMtcmVzb3VyY2UtbnVtPjwvcmVjb3JkPjwvQ2l0ZT48L0Vu
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9370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401D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BFC2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891F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79F6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0069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E5F9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9E2B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F1FF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E0C9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9A14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FE6A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36EF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560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D36703" w14:textId="7BBC65E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E917A1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E944E7" w14:textId="07549DE0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dW0+MTExPC9SZWNOdW0+PERpc3BsYXlUZXh0PjxzdHlsZSBmYWNlPSJzdXBlcnNjcmlwdCI+MTI0
PC9zdHlsZT48L0Rpc3BsYXlUZXh0PjxyZWNvcmQ+PHJlYy1udW1iZXI+MTExPC9yZWMtbnVtYmVy
Pjxmb3JlaWduLWtleXM+PGtleSBhcHA9IkVOIiBkYi1pZD0iZXd0OXNkZDk5cHhhOXZld3p3YnZ6
djUyeGYyMnJleHNwOTlmIiB0aW1lc3RhbXA9IjE2MDI2NTg3ODEiPjExMTwva2V5PjwvZm9yZWln
bi1rZXlzPjxyZWYtdHlwZSBuYW1lPSJKb3VybmFsIEFydGljbGUiPjE3PC9yZWYtdHlwZT48Y29u
dHJpYnV0b3JzPjxhdXRob3JzPjxhdXRob3I+WGllLCBILjwvYXV0aG9yPjxhdXRob3I+Wmhhbywg
Si48L2F1dGhvcj48YXV0aG9yPkxpYW4sIE4uPC9hdXRob3I+PGF1dGhvcj5MaW4sIFMuPC9hdXRo
b3I+PGF1dGhvcj5YaWUsIFEuPC9hdXRob3I+PGF1dGhvcj5aaHVvLCBILjwvYXV0aG9yPjwvYXV0
aG9ycz48L2NvbnRyaWJ1dG9ycz48YXV0aC1hZGRyZXNzPkRlcGFydG1lbnQgb2YgUHVsbW9uYXJ5
IGFuZCBDcml0aWNhbCBDYXJlIE1lZGljaW5lLCBUaGUgRmlyc3QgQWZmaWxpYXRlZCBIb3NwaXRh
bCBvZiBGdWppYW4gTWVkaWNhbCBVbml2ZXJzaXR5LCBGdXpob3UsIENoaW5hLiYjeEQ7TGl2ZXIg
cmVzZWFyY2ggY2VudGVyLCBUaGUgRmlyc3QgQWZmaWxpYXRlZCBIb3NwaXRhbCBvZiBGdWppYW4g
TWVkaWNhbCBVbml2ZXJzaXR5LCBGdXpob3UsIENoaW5hLjwvYXV0aC1hZGRyZXNzPjx0aXRsZXM+
PHRpdGxlPkNsaW5pY2FsIGNoYXJhY3RlcmlzdGljcyBvZiBub24tSUNVIGhvc3BpdGFsaXplZCBw
YXRpZW50cyB3aXRoIGNvcm9uYXZpcnVzIGRpc2Vhc2UgMjAxOSBhbmQgbGl2ZXIgaW5qdXJ5OiBB
IHJldHJvc3BlY3RpdmUgc3R1ZHk8L3RpdGxlPjxzZWNvbmRhcnktdGl0bGU+TGl2ZXIgSW50PC9z
ZWNvbmRhcnktdGl0bGU+PC90aXRsZXM+PHBlcmlvZGljYWw+PGZ1bGwtdGl0bGU+TGl2ZXIgSW50
PC9mdWxsLXRpdGxlPjwvcGVyaW9kaWNhbD48cGFnZXM+MTMyMS0xMzI2PC9wYWdlcz48dm9sdW1l
PjQwPC92b2x1bWU+PG51bWJlcj42PC9udW1iZXI+PGVkaXRpb24+MjAyMC8wNC8wMzwvZWRpdGlv
bj48a2V5d29yZHM+PGtleXdvcmQ+QWxhbmluZSBUcmFuc2FtaW5hc2UvYmxvb2Q8L2tleXdvcmQ+
PGtleXdvcmQ+QXNwYXJ0YXRlIEFtaW5vdHJhbnNmZXJhc2VzL2Jsb29kPC9rZXl3b3JkPjxrZXl3
b3JkPkJldGFjb3JvbmF2aXJ1cy8qaXNvbGF0aW9uICZhbXA7IHB1cmlmaWNhdGlvbjwva2V5d29y
ZD48a2V5d29yZD5CaWxpcnViaW4vYmxvb2Q8L2tleXdvcmQ+PGtleXdvcmQ+Q2hpbmEvZXBpZGVt
aW9sb2d5PC9rZXl3b3JkPjxrZXl3b3JkPipDb3JvbmF2aXJ1cyBJbmZlY3Rpb25zL2Jsb29kL2Nv
bXBsaWNhdGlvbnMvZGlhZ25vc2lzL2VwaWRlbWlvbG9neTwva2V5d29yZD48a2V5d29yZD5GZW1h
bGU8L2tleXdvcmQ+PGtleXdvcmQ+SG9zcGl0YWxpemF0aW9uL3N0YXRpc3RpY3MgJmFtcDsgbnVt
ZXJpY2FsIGRhdGE8L2tleXdvcmQ+PGtleXdvcmQ+SHVtYW5zPC9rZXl3b3JkPjxrZXl3b3JkPipM
aXZlciBEaXNlYXNlcy9ibG9vZC9kaWFnbm9zaXMvZXBpZGVtaW9sb2d5L2V0aW9sb2d5PC9rZXl3
b3JkPjxrZXl3b3JkPkxpdmVyIEZ1bmN0aW9uIFRlc3RzLyptZXRob2RzPC9rZXl3b3JkPjxrZXl3
b3JkPkx1bmcvZGlhZ25vc3RpYyBpbWFnaW5nPC9rZXl3b3JkPjxrZXl3b3JkPk1hbGU8L2tleXdv
cmQ+PGtleXdvcmQ+TWlkZGxlIEFnZWQ8L2tleXdvcmQ+PGtleXdvcmQ+KlBhbmRlbWljczwva2V5
d29yZD48a2V5d29yZD4qUG5ldW1vbmlhLCBWaXJhbC9ibG9vZC9jb21wbGljYXRpb25zL2RpYWdu
b3Npcy9lcGlkZW1pb2xvZ3kvZXRpb2xvZ3k8L2tleXdvcmQ+PGtleXdvcmQ+UHJldmFsZW5jZTwv
a2V5d29yZD48a2V5d29yZD5SaXNrIEZhY3RvcnM8L2tleXdvcmQ+PGtleXdvcmQ+VG9tb2dyYXBo
eSwgWC1SYXkgQ29tcHV0ZWQvbWV0aG9kczwva2V5d29yZD48a2V5d29yZD4qY292aWQtMTk8L2tl
eXdvcmQ+PGtleXdvcmQ+KmxpdmVyIGluanVyeTwva2V5d29yZD48a2V5d29yZD4qcHVsbW9uYXJ5
IGxlc2lvbnM8L2tleXdvcmQ+PGtleXdvcmQ+KnN5c3RlbWljIGluZmxhbW1hdGlvbjwva2V5d29y
ZD48L2tleXdvcmRzPjxkYXRlcz48eWVhcj4yMDIwPC95ZWFyPjxwdWItZGF0ZXM+PGRhdGU+SnVu
PC9kYXRlPjwvcHViLWRhdGVzPjwvZGF0ZXM+PGlzYm4+MTQ3OC0zMjMxIChFbGVjdHJvbmljKSYj
eEQ7MTQ3OC0zMjIzIChMaW5raW5nKTwvaXNibj48YWNjZXNzaW9uLW51bT4zMjIzOTU5MTwvYWNj
ZXNzaW9uLW51bT48dXJscz48cmVsYXRlZC11cmxzPjx1cmw+aHR0cHM6Ly93d3cubmNiaS5ubG0u
bmloLmdvdi9wdWJtZWQvMzIyMzk1OTE8L3VybD48L3JlbGF0ZWQtdXJscz48L3VybHM+PGN1c3Rv
bTI+UE1DNzIyODMzMzwvY3VzdG9tMj48ZWxlY3Ryb25pYy1yZXNvdXJjZS1udW0+MTAuMTExMS9s
aXYuMTQ0NDk8L2VsZWN0cm9uaWMtcmVzb3VyY2UtbnVtPjwvcmVjb3JkPjwvQ2l0ZT48L0VuZE5v
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PEVuZE5vdGU+PENpdGU+PEF1dGhvcj5YaWU8L0F1dGhvcj48WWVhcj4yMDIwPC9ZZWFyPjxSZWNO
dW0+MTExPC9SZWNOdW0+PERpc3BsYXlUZXh0PjxzdHlsZSBmYWNlPSJzdXBlcnNjcmlwdCI+MTI0
PC9zdHlsZT48L0Rpc3BsYXlUZXh0PjxyZWNvcmQ+PHJlYy1udW1iZXI+MTExPC9yZWMtbnVtYmVy
Pjxmb3JlaWduLWtleXM+PGtleSBhcHA9IkVOIiBkYi1pZD0iZXd0OXNkZDk5cHhhOXZld3p3YnZ6
djUyeGYyMnJleHNwOTlmIiB0aW1lc3RhbXA9IjE2MDI2NTg3ODEiPjExMTwva2V5PjwvZm9yZWln
bi1rZXlzPjxyZWYtdHlwZSBuYW1lPSJKb3VybmFsIEFydGljbGUiPjE3PC9yZWYtdHlwZT48Y29u
dHJpYnV0b3JzPjxhdXRob3JzPjxhdXRob3I+WGllLCBILjwvYXV0aG9yPjxhdXRob3I+Wmhhbywg
Si48L2F1dGhvcj48YXV0aG9yPkxpYW4sIE4uPC9hdXRob3I+PGF1dGhvcj5MaW4sIFMuPC9hdXRo
b3I+PGF1dGhvcj5YaWUsIFEuPC9hdXRob3I+PGF1dGhvcj5aaHVvLCBILjwvYXV0aG9yPjwvYXV0
aG9ycz48L2NvbnRyaWJ1dG9ycz48YXV0aC1hZGRyZXNzPkRlcGFydG1lbnQgb2YgUHVsbW9uYXJ5
IGFuZCBDcml0aWNhbCBDYXJlIE1lZGljaW5lLCBUaGUgRmlyc3QgQWZmaWxpYXRlZCBIb3NwaXRh
bCBvZiBGdWppYW4gTWVkaWNhbCBVbml2ZXJzaXR5LCBGdXpob3UsIENoaW5hLiYjeEQ7TGl2ZXIg
cmVzZWFyY2ggY2VudGVyLCBUaGUgRmlyc3QgQWZmaWxpYXRlZCBIb3NwaXRhbCBvZiBGdWppYW4g
TWVkaWNhbCBVbml2ZXJzaXR5LCBGdXpob3UsIENoaW5hLjwvYXV0aC1hZGRyZXNzPjx0aXRsZXM+
PHRpdGxlPkNsaW5pY2FsIGNoYXJhY3RlcmlzdGljcyBvZiBub24tSUNVIGhvc3BpdGFsaXplZCBw
YXRpZW50cyB3aXRoIGNvcm9uYXZpcnVzIGRpc2Vhc2UgMjAxOSBhbmQgbGl2ZXIgaW5qdXJ5OiBB
IHJldHJvc3BlY3RpdmUgc3R1ZHk8L3RpdGxlPjxzZWNvbmRhcnktdGl0bGU+TGl2ZXIgSW50PC9z
ZWNvbmRhcnktdGl0bGU+PC90aXRsZXM+PHBlcmlvZGljYWw+PGZ1bGwtdGl0bGU+TGl2ZXIgSW50
PC9mdWxsLXRpdGxlPjwvcGVyaW9kaWNhbD48cGFnZXM+MTMyMS0xMzI2PC9wYWdlcz48dm9sdW1l
PjQwPC92b2x1bWU+PG51bWJlcj42PC9udW1iZXI+PGVkaXRpb24+MjAyMC8wNC8wMzwvZWRpdGlv
bj48a2V5d29yZHM+PGtleXdvcmQ+QWxhbmluZSBUcmFuc2FtaW5hc2UvYmxvb2Q8L2tleXdvcmQ+
PGtleXdvcmQ+QXNwYXJ0YXRlIEFtaW5vdHJhbnNmZXJhc2VzL2Jsb29kPC9rZXl3b3JkPjxrZXl3
b3JkPkJldGFjb3JvbmF2aXJ1cy8qaXNvbGF0aW9uICZhbXA7IHB1cmlmaWNhdGlvbjwva2V5d29y
ZD48a2V5d29yZD5CaWxpcnViaW4vYmxvb2Q8L2tleXdvcmQ+PGtleXdvcmQ+Q2hpbmEvZXBpZGVt
aW9sb2d5PC9rZXl3b3JkPjxrZXl3b3JkPipDb3JvbmF2aXJ1cyBJbmZlY3Rpb25zL2Jsb29kL2Nv
bXBsaWNhdGlvbnMvZGlhZ25vc2lzL2VwaWRlbWlvbG9neTwva2V5d29yZD48a2V5d29yZD5GZW1h
bGU8L2tleXdvcmQ+PGtleXdvcmQ+SG9zcGl0YWxpemF0aW9uL3N0YXRpc3RpY3MgJmFtcDsgbnVt
ZXJpY2FsIGRhdGE8L2tleXdvcmQ+PGtleXdvcmQ+SHVtYW5zPC9rZXl3b3JkPjxrZXl3b3JkPipM
aXZlciBEaXNlYXNlcy9ibG9vZC9kaWFnbm9zaXMvZXBpZGVtaW9sb2d5L2V0aW9sb2d5PC9rZXl3
b3JkPjxrZXl3b3JkPkxpdmVyIEZ1bmN0aW9uIFRlc3RzLyptZXRob2RzPC9rZXl3b3JkPjxrZXl3
b3JkPkx1bmcvZGlhZ25vc3RpYyBpbWFnaW5nPC9rZXl3b3JkPjxrZXl3b3JkPk1hbGU8L2tleXdv
cmQ+PGtleXdvcmQ+TWlkZGxlIEFnZWQ8L2tleXdvcmQ+PGtleXdvcmQ+KlBhbmRlbWljczwva2V5
d29yZD48a2V5d29yZD4qUG5ldW1vbmlhLCBWaXJhbC9ibG9vZC9jb21wbGljYXRpb25zL2RpYWdu
b3Npcy9lcGlkZW1pb2xvZ3kvZXRpb2xvZ3k8L2tleXdvcmQ+PGtleXdvcmQ+UHJldmFsZW5jZTwv
a2V5d29yZD48a2V5d29yZD5SaXNrIEZhY3RvcnM8L2tleXdvcmQ+PGtleXdvcmQ+VG9tb2dyYXBo
eSwgWC1SYXkgQ29tcHV0ZWQvbWV0aG9kczwva2V5d29yZD48a2V5d29yZD4qY292aWQtMTk8L2tl
eXdvcmQ+PGtleXdvcmQ+KmxpdmVyIGluanVyeTwva2V5d29yZD48a2V5d29yZD4qcHVsbW9uYXJ5
IGxlc2lvbnM8L2tleXdvcmQ+PGtleXdvcmQ+KnN5c3RlbWljIGluZmxhbW1hdGlvbjwva2V5d29y
ZD48L2tleXdvcmRzPjxkYXRlcz48eWVhcj4yMDIwPC95ZWFyPjxwdWItZGF0ZXM+PGRhdGU+SnVu
PC9kYXRlPjwvcHViLWRhdGVzPjwvZGF0ZXM+PGlzYm4+MTQ3OC0zMjMxIChFbGVjdHJvbmljKSYj
eEQ7MTQ3OC0zMjIzIChMaW5raW5nKTwvaXNibj48YWNjZXNzaW9uLW51bT4zMjIzOTU5MTwvYWNj
ZXNzaW9uLW51bT48dXJscz48cmVsYXRlZC11cmxzPjx1cmw+aHR0cHM6Ly93d3cubmNiaS5ubG0u
bmloLmdvdi9wdWJtZWQvMzIyMzk1OTE8L3VybD48L3JlbGF0ZWQtdXJscz48L3VybHM+PGN1c3Rv
bTI+UE1DNzIyODMzMzwvY3VzdG9tMj48ZWxlY3Ryb25pYy1yZXNvdXJjZS1udW0+MTAuMTExMS9s
aXYuMTQ0NDk8L2VsZWN0cm9uaWMtcmVzb3VyY2UtbnVtPjwvcmVjb3JkPjwvQ2l0ZT48L0VuZE5v
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04FF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C3EF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D4D9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96DE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D534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42F4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9AD2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35.4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8E12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78AB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513C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8.9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8A36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66AF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590A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E1CF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D528F7" w14:textId="3D0AD89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B7AF18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060059" w14:textId="22C5495A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PEVuZE5vdGU+PENpdGU+PEF1dGhvcj5XYW48L0F1dGhvcj48WWVhcj4yMDIwPC9ZZWFyPjxSZWNO
dW0+MTEyPC9SZWNOdW0+PERpc3BsYXlUZXh0PjxzdHlsZSBmYWNlPSJzdXBlcnNjcmlwdCI+MTI1
PC9zdHlsZT48L0Rpc3BsYXlUZXh0PjxyZWNvcmQ+PHJlYy1udW1iZXI+MTEyPC9yZWMtbnVtYmVy
Pjxmb3JlaWduLWtleXM+PGtleSBhcHA9IkVOIiBkYi1pZD0iZXd0OXNkZDk5cHhhOXZld3p3YnZ6
djUyeGYyMnJleHNwOTlmIiB0aW1lc3RhbXA9IjE2MDI2NTg4MjkiPjExMjwva2V5PjwvZm9yZWln
bi1rZXlzPjxyZWYtdHlwZSBuYW1lPSJKb3VybmFsIEFydGljbGUiPjE3PC9yZWYtdHlwZT48Y29u
dHJpYnV0b3JzPjxhdXRob3JzPjxhdXRob3I+V2FuLCBTLjwvYXV0aG9yPjxhdXRob3I+WGlhbmcs
IFkuPC9hdXRob3I+PGF1dGhvcj5GYW5nLCBXLjwvYXV0aG9yPjxhdXRob3I+WmhlbmcsIFkuPC9h
dXRob3I+PGF1dGhvcj5MaSwgQi48L2F1dGhvcj48YXV0aG9yPkh1LCBZLjwvYXV0aG9yPjxhdXRo
b3I+TGFuZywgQy48L2F1dGhvcj48YXV0aG9yPkh1YW5nLCBELjwvYXV0aG9yPjxhdXRob3I+U3Vu
LCBRLjwvYXV0aG9yPjxhdXRob3I+WGlvbmcsIFkuPC9hdXRob3I+PGF1dGhvcj5IdWFuZywgWC48
L2F1dGhvcj48YXV0aG9yPkx2LCBKLjwvYXV0aG9yPjxhdXRob3I+THVvLCBZLjwvYXV0aG9yPjxh
dXRob3I+U2hlbiwgTC48L2F1dGhvcj48YXV0aG9yPllhbmcsIEguPC9hdXRob3I+PGF1dGhvcj5I
dWFuZywgRy48L2F1dGhvcj48YXV0aG9yPllhbmcsIFIuPC9hdXRob3I+PC9hdXRob3JzPjwvY29u
dHJpYnV0b3JzPjxhdXRoLWFkZHJlc3M+UGhhcm1hY2V1dGljYWwgRGVwYXJ0bWVudCBvZiBDaG9u
Z3FpbmcgVGhyZWUgR29yZ2VzIENlbnRyYWwgSG9zcGl0YWwsIENob25ncWluZyBVbml2ZXJzaXR5
IFRocmVlIEdvcmdlcyBIb3NwaXRhbCwgQ2hvbmdxaW5nLCBDaGluYS4mI3hEO0xpdmVyIENlbnRl
ciwgWXUmYXBvczthbiBCcmFuY2ggb2YgQ2hvbmdxaW5nIFRocmVlIEdvcmdlcyBDZW50cmFsIEhv
c3BpdGFsLCBDaG9uZ3FpbmcsIENoaW5hLiYjeEQ7UGhhcm1hY3kgQ29sbGVnZSwgQ2hlbmdkdSBV
bml2ZXJzaXR5IG9mIFRyYWRpdGlvbmFsIENoaW5lc2UgTWVkaWNpbmUsIEtleSBMYWJvcmF0b3J5
IG9mIFN0YW5kYXJkaXphdGlvbiBvZiBDaGluZXNlIEhlcmJhbCBNZWRpY2luZSwgTWluaXN0cnkg
b2YgRWR1Y2F0aW9uLCBLZXkgTGFib3JhdG9yeSBvZiBTeXN0ZW1hdGljIFJlc2VhcmNoLCBEZXZl
bG9wbWVudCBhbmQgVXRpbGl6YXRpb24gb2YgQ2hpbmVzZSBNZWRpY2luZSBSZXNvdXJjZXMgaW4g
U2ljaHVhbiBQcm92aW5jZSwgS2V5IExhYm9yYXRvcnkgQnJlZWRpbmcgQmFzZSBvZiBDby1mb3Vu
ZGVkIGJ5IFNpY2h1YW4gUHJvdmluY2UgYW5kIE1pbmlzdHJ5IG9mIFNjaWVuY2UgYW5kIFRlY2hu
b2xvZ3ksIENob25ncWluZyBVbml2ZXJzaXR5IFRocmVlIEdvcmdlcyBIb3NwaXRhbCwgQ2hlbmdk
dSwgQ2hpbmEuJiN4RDtPZmZpY2Ugb2YgUmVzZWFyY2ggQWZmYWlycywgQ2hvbmdxaW5nIFRocmVl
IEdvcmdlcyBDZW50cmFsIEhvc3BpdGFsLCBDaG9uZ3FpbmcsIENoaW5hLiYjeEQ7RGVwYXJ0bWVu
dCBvZiBDaGluZXNlIEludGVybmFsIE1lZGljaW5lLCBDaG9uZ3FpbmcgVGhyZWUgR29yZ2VzIENl
bnRyYWwgSG9zcGl0YWwsIENob25ncWluZywgQ2hpbmEuJiN4RDtDcml0aWNhbCBDYXJlIE1lZGlj
aW5lLCBDaG9uZ3FpbmcgVGhyZWUgR29yZ2VzIENlbnRyYWwgSG9zcGl0YWwsIENob25ncWluZywg
Q2hpbmEuJiN4RDtEZXBhcnRtZW50IG9mIEhlbWF0b2xvZ3ksIENob25ncWluZyBUaHJlZSBHb3Jn
ZXMgQ2VudHJhbCBIb3NwaXRhbCwgQ2hvbmdxaW5nLCBDaGluYS4mI3hEO0RlcGFydG1lbnQgb2Yg
TWF0aGVtYXRpY3MsIENvbGxlZ2Ugb2YgTWVkaWNhbCBJbmZvcm1hdGlvbiwgQ2hvbmdxaW5nIE1l
ZGljYWwgVW5pdmVyc2l0eSwgQ2hvbmdxaW5nLCBDaGluYS48L2F1dGgtYWRkcmVzcz48dGl0bGVz
Pjx0aXRsZT5DbGluaWNhbCBmZWF0dXJlcyBhbmQgdHJlYXRtZW50IG9mIENPVklELTE5IHBhdGll
bnRzIGluIG5vcnRoZWFzdCBDaG9uZ3Fpbmc8L3RpdGxlPjxzZWNvbmRhcnktdGl0bGU+SiBNZWQg
Vmlyb2w8L3NlY29uZGFyeS10aXRsZT48L3RpdGxlcz48cGVyaW9kaWNhbD48ZnVsbC10aXRsZT5K
IE1lZCBWaXJvbDwvZnVsbC10aXRsZT48L3BlcmlvZGljYWw+PHBhZ2VzPjc5Ny04MDY8L3BhZ2Vz
Pjx2b2x1bWU+OTI8L3ZvbHVtZT48bnVtYmVyPjc8L251bWJlcj48ZWRpdGlvbj4yMDIwLzAzLzIy
PC9lZGl0aW9uPjxrZXl3b3Jkcz48a2V5d29yZD5BZG9sZXNjZW50PC9rZXl3b3JkPjxrZXl3b3Jk
PkFkcmVuYWwgQ29ydGV4IEhvcm1vbmVzL3RoZXJhcGV1dGljIHVzZTwva2V5d29yZD48a2V5d29y
ZD5BZHVsdDwva2V5d29yZD48a2V5d29yZD5BZ2VkPC9rZXl3b3JkPjxrZXl3b3JkPkFudGktQmFj
dGVyaWFsIEFnZW50cy90aGVyYXBldXRpYyB1c2U8L2tleXdvcmQ+PGtleXdvcmQ+QW50aXZpcmFs
IEFnZW50cy8qdGhlcmFwZXV0aWMgdXNlPC9rZXl3b3JkPjxrZXl3b3JkPkJldGFjb3JvbmF2aXJ1
cy9pc29sYXRpb24gJmFtcDsgcHVyaWZpY2F0aW9uLypwYXRob2dlbmljaXR5PC9rZXl3b3JkPjxr
ZXl3b3JkPkJpb21hcmtlcnMvYmxvb2Q8L2tleXdvcmQ+PGtleXdvcmQ+Q2FyZGlvdmFzY3VsYXIg
RGlzZWFzZXMvY29tcGxpY2F0aW9ucy9kaWFnbm9zaXMvKmRydWcgdGhlcmFweS9wYXRob2xvZ3k8
L2tleXdvcmQ+PGtleXdvcmQ+Q2hpbmE8L2tleXdvcmQ+PGtleXdvcmQ+Q2xpbmljYWwgTGFib3Jh
dG9yeSBUZWNobmlxdWVzL21ldGhvZHM8L2tleXdvcmQ+PGtleXdvcmQ+Q29yb25hdmlydXMgSW5m
ZWN0aW9ucy9jb21wbGljYXRpb25zL2RpYWdub3Npcy8qZHJ1ZyB0aGVyYXB5L3BhdGhvbG9neTwv
a2V5d29yZD48a2V5d29yZD5Db3VnaC9kaWFnbm9zaXMvcGh5c2lvcGF0aG9sb2d5L3Zpcm9sb2d5
PC9rZXl3b3JkPjxrZXl3b3JkPkRpYWJldGVzIENvbXBsaWNhdGlvbnMvYmxvb2QvKmRydWcgdGhl
cmFweTwva2V5d29yZD48a2V5d29yZD5EaWFiZXRlcyBNZWxsaXR1cy9kaWFnbm9zaXMvKmRydWcg
dGhlcmFweS9wYXRob2xvZ3k8L2tleXdvcmQ+PGtleXdvcmQ+RHJ1ZyBDb21iaW5hdGlvbnM8L2tl
eXdvcmQ+PGtleXdvcmQ+RHJ1Z3MsIENoaW5lc2UgSGVyYmFsL3RoZXJhcGV1dGljIHVzZTwva2V5
d29yZD48a2V5d29yZD5GYXRpZ3VlL2RpYWdub3Npcy9waHlzaW9wYXRob2xvZ3kvdmlyb2xvZ3k8
L2tleXdvcmQ+PGtleXdvcmQ+RmVtYWxlPC9rZXl3b3JkPjxrZXl3b3JkPkZldmVyL2RpYWdub3Np
cy9waHlzaW9wYXRob2xvZ3kvdmlyb2xvZ3k8L2tleXdvcmQ+PGtleXdvcmQ+SHVtYW5zPC9rZXl3
b3JkPjxrZXl3b3JkPkludGVyZmVyb25zL3RoZXJhcGV1dGljIHVzZTwva2V5d29yZD48a2V5d29y
ZD5Mb3BpbmF2aXIvdGhlcmFwZXV0aWMgdXNlPC9rZXl3b3JkPjxrZXl3b3JkPk1hbGU8L2tleXdv
cmQ+PGtleXdvcmQ+TWlkZGxlIEFnZWQ8L2tleXdvcmQ+PGtleXdvcmQ+TmVvcGxhc21zL2NvbXBs
aWNhdGlvbnMvZGlhZ25vc2lzLypkcnVnIHRoZXJhcHkvcGF0aG9sb2d5PC9rZXl3b3JkPjxrZXl3
b3JkPlBhbmRlbWljczwva2V5d29yZD48a2V5d29yZD5QbmV1bW9uaWEsIFZpcmFsL2NvbXBsaWNh
dGlvbnMvZGlhZ25vc2lzLypkcnVnIHRoZXJhcHkvcGF0aG9sb2d5PC9rZXl3b3JkPjxrZXl3b3Jk
PlJldHJvc3BlY3RpdmUgU3R1ZGllczwva2V5d29yZD48a2V5d29yZD5SaXRvbmF2aXIvdGhlcmFw
ZXV0aWMgdXNlPC9rZXl3b3JkPjxrZXl3b3JkPlNldmVyaXR5IG9mIElsbG5lc3MgSW5kZXg8L2tl
eXdvcmQ+PGtleXdvcmQ+VG9tb2dyYXBoeSwgWC1SYXkgQ29tcHV0ZWQ8L2tleXdvcmQ+PGtleXdv
cmQ+KmNvdmlkLTE5PC9rZXl3b3JkPjxrZXl3b3JkPipjbGluaWNhbCBmZWF0dXJlczwva2V5d29y
ZD48a2V5d29yZD4qY29nbml0aW9uPC9rZXl3b3JkPjxrZXl3b3JkPipub3J0aGVhc3QgQ2hvbmdx
aW5nPC9rZXl3b3JkPjxrZXl3b3JkPip0cmVhdG1lbnQ8L2tleXdvcmQ+PC9rZXl3b3Jkcz48ZGF0
ZXM+PHllYXI+MjAyMDwveWVhcj48cHViLWRhdGVzPjxkYXRlPkp1bDwvZGF0ZT48L3B1Yi1kYXRl
cz48L2RhdGVzPjxpc2JuPjEwOTYtOTA3MSAoRWxlY3Ryb25pYykmI3hEOzAxNDYtNjYxNSAoTGlu
a2luZyk8L2lzYm4+PGFjY2Vzc2lvbi1udW0+MzIxOTg3NzY8L2FjY2Vzc2lvbi1udW0+PHVybHM+
PHJlbGF0ZWQtdXJscz48dXJsPmh0dHBzOi8vd3d3Lm5jYmkubmxtLm5paC5nb3YvcHVibWVkLzMy
MTk4Nzc2PC91cmw+PC9yZWxhdGVkLXVybHM+PC91cmxzPjxjdXN0b20yPlBNQzcyMjgzNjg8L2N1
c3RvbTI+PGVsZWN0cm9uaWMtcmVzb3VyY2UtbnVtPjEwLjEwMDIvam12LjI1NzgzPC9lbGVjdHJv
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PEVuZE5vdGU+PENpdGU+PEF1dGhvcj5XYW48L0F1dGhvcj48WWVhcj4yMDIwPC9ZZWFyPjxSZWNO
dW0+MTEyPC9SZWNOdW0+PERpc3BsYXlUZXh0PjxzdHlsZSBmYWNlPSJzdXBlcnNjcmlwdCI+MTI1
PC9zdHlsZT48L0Rpc3BsYXlUZXh0PjxyZWNvcmQ+PHJlYy1udW1iZXI+MTEyPC9yZWMtbnVtYmVy
Pjxmb3JlaWduLWtleXM+PGtleSBhcHA9IkVOIiBkYi1pZD0iZXd0OXNkZDk5cHhhOXZld3p3YnZ6
djUyeGYyMnJleHNwOTlmIiB0aW1lc3RhbXA9IjE2MDI2NTg4MjkiPjExMjwva2V5PjwvZm9yZWln
bi1rZXlzPjxyZWYtdHlwZSBuYW1lPSJKb3VybmFsIEFydGljbGUiPjE3PC9yZWYtdHlwZT48Y29u
dHJpYnV0b3JzPjxhdXRob3JzPjxhdXRob3I+V2FuLCBTLjwvYXV0aG9yPjxhdXRob3I+WGlhbmcs
IFkuPC9hdXRob3I+PGF1dGhvcj5GYW5nLCBXLjwvYXV0aG9yPjxhdXRob3I+WmhlbmcsIFkuPC9h
dXRob3I+PGF1dGhvcj5MaSwgQi48L2F1dGhvcj48YXV0aG9yPkh1LCBZLjwvYXV0aG9yPjxhdXRo
b3I+TGFuZywgQy48L2F1dGhvcj48YXV0aG9yPkh1YW5nLCBELjwvYXV0aG9yPjxhdXRob3I+U3Vu
LCBRLjwvYXV0aG9yPjxhdXRob3I+WGlvbmcsIFkuPC9hdXRob3I+PGF1dGhvcj5IdWFuZywgWC48
L2F1dGhvcj48YXV0aG9yPkx2LCBKLjwvYXV0aG9yPjxhdXRob3I+THVvLCBZLjwvYXV0aG9yPjxh
dXRob3I+U2hlbiwgTC48L2F1dGhvcj48YXV0aG9yPllhbmcsIEguPC9hdXRob3I+PGF1dGhvcj5I
dWFuZywgRy48L2F1dGhvcj48YXV0aG9yPllhbmcsIFIuPC9hdXRob3I+PC9hdXRob3JzPjwvY29u
dHJpYnV0b3JzPjxhdXRoLWFkZHJlc3M+UGhhcm1hY2V1dGljYWwgRGVwYXJ0bWVudCBvZiBDaG9u
Z3FpbmcgVGhyZWUgR29yZ2VzIENlbnRyYWwgSG9zcGl0YWwsIENob25ncWluZyBVbml2ZXJzaXR5
IFRocmVlIEdvcmdlcyBIb3NwaXRhbCwgQ2hvbmdxaW5nLCBDaGluYS4mI3hEO0xpdmVyIENlbnRl
ciwgWXUmYXBvczthbiBCcmFuY2ggb2YgQ2hvbmdxaW5nIFRocmVlIEdvcmdlcyBDZW50cmFsIEhv
c3BpdGFsLCBDaG9uZ3FpbmcsIENoaW5hLiYjeEQ7UGhhcm1hY3kgQ29sbGVnZSwgQ2hlbmdkdSBV
bml2ZXJzaXR5IG9mIFRyYWRpdGlvbmFsIENoaW5lc2UgTWVkaWNpbmUsIEtleSBMYWJvcmF0b3J5
IG9mIFN0YW5kYXJkaXphdGlvbiBvZiBDaGluZXNlIEhlcmJhbCBNZWRpY2luZSwgTWluaXN0cnkg
b2YgRWR1Y2F0aW9uLCBLZXkgTGFib3JhdG9yeSBvZiBTeXN0ZW1hdGljIFJlc2VhcmNoLCBEZXZl
bG9wbWVudCBhbmQgVXRpbGl6YXRpb24gb2YgQ2hpbmVzZSBNZWRpY2luZSBSZXNvdXJjZXMgaW4g
U2ljaHVhbiBQcm92aW5jZSwgS2V5IExhYm9yYXRvcnkgQnJlZWRpbmcgQmFzZSBvZiBDby1mb3Vu
ZGVkIGJ5IFNpY2h1YW4gUHJvdmluY2UgYW5kIE1pbmlzdHJ5IG9mIFNjaWVuY2UgYW5kIFRlY2hu
b2xvZ3ksIENob25ncWluZyBVbml2ZXJzaXR5IFRocmVlIEdvcmdlcyBIb3NwaXRhbCwgQ2hlbmdk
dSwgQ2hpbmEuJiN4RDtPZmZpY2Ugb2YgUmVzZWFyY2ggQWZmYWlycywgQ2hvbmdxaW5nIFRocmVl
IEdvcmdlcyBDZW50cmFsIEhvc3BpdGFsLCBDaG9uZ3FpbmcsIENoaW5hLiYjeEQ7RGVwYXJ0bWVu
dCBvZiBDaGluZXNlIEludGVybmFsIE1lZGljaW5lLCBDaG9uZ3FpbmcgVGhyZWUgR29yZ2VzIENl
bnRyYWwgSG9zcGl0YWwsIENob25ncWluZywgQ2hpbmEuJiN4RDtDcml0aWNhbCBDYXJlIE1lZGlj
aW5lLCBDaG9uZ3FpbmcgVGhyZWUgR29yZ2VzIENlbnRyYWwgSG9zcGl0YWwsIENob25ncWluZywg
Q2hpbmEuJiN4RDtEZXBhcnRtZW50IG9mIEhlbWF0b2xvZ3ksIENob25ncWluZyBUaHJlZSBHb3Jn
ZXMgQ2VudHJhbCBIb3NwaXRhbCwgQ2hvbmdxaW5nLCBDaGluYS4mI3hEO0RlcGFydG1lbnQgb2Yg
TWF0aGVtYXRpY3MsIENvbGxlZ2Ugb2YgTWVkaWNhbCBJbmZvcm1hdGlvbiwgQ2hvbmdxaW5nIE1l
ZGljYWwgVW5pdmVyc2l0eSwgQ2hvbmdxaW5nLCBDaGluYS48L2F1dGgtYWRkcmVzcz48dGl0bGVz
Pjx0aXRsZT5DbGluaWNhbCBmZWF0dXJlcyBhbmQgdHJlYXRtZW50IG9mIENPVklELTE5IHBhdGll
bnRzIGluIG5vcnRoZWFzdCBDaG9uZ3Fpbmc8L3RpdGxlPjxzZWNvbmRhcnktdGl0bGU+SiBNZWQg
Vmlyb2w8L3NlY29uZGFyeS10aXRsZT48L3RpdGxlcz48cGVyaW9kaWNhbD48ZnVsbC10aXRsZT5K
IE1lZCBWaXJvbDwvZnVsbC10aXRsZT48L3BlcmlvZGljYWw+PHBhZ2VzPjc5Ny04MDY8L3BhZ2Vz
Pjx2b2x1bWU+OTI8L3ZvbHVtZT48bnVtYmVyPjc8L251bWJlcj48ZWRpdGlvbj4yMDIwLzAzLzIy
PC9lZGl0aW9uPjxrZXl3b3Jkcz48a2V5d29yZD5BZG9sZXNjZW50PC9rZXl3b3JkPjxrZXl3b3Jk
PkFkcmVuYWwgQ29ydGV4IEhvcm1vbmVzL3RoZXJhcGV1dGljIHVzZTwva2V5d29yZD48a2V5d29y
ZD5BZHVsdDwva2V5d29yZD48a2V5d29yZD5BZ2VkPC9rZXl3b3JkPjxrZXl3b3JkPkFudGktQmFj
dGVyaWFsIEFnZW50cy90aGVyYXBldXRpYyB1c2U8L2tleXdvcmQ+PGtleXdvcmQ+QW50aXZpcmFs
IEFnZW50cy8qdGhlcmFwZXV0aWMgdXNlPC9rZXl3b3JkPjxrZXl3b3JkPkJldGFjb3JvbmF2aXJ1
cy9pc29sYXRpb24gJmFtcDsgcHVyaWZpY2F0aW9uLypwYXRob2dlbmljaXR5PC9rZXl3b3JkPjxr
ZXl3b3JkPkJpb21hcmtlcnMvYmxvb2Q8L2tleXdvcmQ+PGtleXdvcmQ+Q2FyZGlvdmFzY3VsYXIg
RGlzZWFzZXMvY29tcGxpY2F0aW9ucy9kaWFnbm9zaXMvKmRydWcgdGhlcmFweS9wYXRob2xvZ3k8
L2tleXdvcmQ+PGtleXdvcmQ+Q2hpbmE8L2tleXdvcmQ+PGtleXdvcmQ+Q2xpbmljYWwgTGFib3Jh
dG9yeSBUZWNobmlxdWVzL21ldGhvZHM8L2tleXdvcmQ+PGtleXdvcmQ+Q29yb25hdmlydXMgSW5m
ZWN0aW9ucy9jb21wbGljYXRpb25zL2RpYWdub3Npcy8qZHJ1ZyB0aGVyYXB5L3BhdGhvbG9neTwv
a2V5d29yZD48a2V5d29yZD5Db3VnaC9kaWFnbm9zaXMvcGh5c2lvcGF0aG9sb2d5L3Zpcm9sb2d5
PC9rZXl3b3JkPjxrZXl3b3JkPkRpYWJldGVzIENvbXBsaWNhdGlvbnMvYmxvb2QvKmRydWcgdGhl
cmFweTwva2V5d29yZD48a2V5d29yZD5EaWFiZXRlcyBNZWxsaXR1cy9kaWFnbm9zaXMvKmRydWcg
dGhlcmFweS9wYXRob2xvZ3k8L2tleXdvcmQ+PGtleXdvcmQ+RHJ1ZyBDb21iaW5hdGlvbnM8L2tl
eXdvcmQ+PGtleXdvcmQ+RHJ1Z3MsIENoaW5lc2UgSGVyYmFsL3RoZXJhcGV1dGljIHVzZTwva2V5
d29yZD48a2V5d29yZD5GYXRpZ3VlL2RpYWdub3Npcy9waHlzaW9wYXRob2xvZ3kvdmlyb2xvZ3k8
L2tleXdvcmQ+PGtleXdvcmQ+RmVtYWxlPC9rZXl3b3JkPjxrZXl3b3JkPkZldmVyL2RpYWdub3Np
cy9waHlzaW9wYXRob2xvZ3kvdmlyb2xvZ3k8L2tleXdvcmQ+PGtleXdvcmQ+SHVtYW5zPC9rZXl3
b3JkPjxrZXl3b3JkPkludGVyZmVyb25zL3RoZXJhcGV1dGljIHVzZTwva2V5d29yZD48a2V5d29y
ZD5Mb3BpbmF2aXIvdGhlcmFwZXV0aWMgdXNlPC9rZXl3b3JkPjxrZXl3b3JkPk1hbGU8L2tleXdv
cmQ+PGtleXdvcmQ+TWlkZGxlIEFnZWQ8L2tleXdvcmQ+PGtleXdvcmQ+TmVvcGxhc21zL2NvbXBs
aWNhdGlvbnMvZGlhZ25vc2lzLypkcnVnIHRoZXJhcHkvcGF0aG9sb2d5PC9rZXl3b3JkPjxrZXl3
b3JkPlBhbmRlbWljczwva2V5d29yZD48a2V5d29yZD5QbmV1bW9uaWEsIFZpcmFsL2NvbXBsaWNh
dGlvbnMvZGlhZ25vc2lzLypkcnVnIHRoZXJhcHkvcGF0aG9sb2d5PC9rZXl3b3JkPjxrZXl3b3Jk
PlJldHJvc3BlY3RpdmUgU3R1ZGllczwva2V5d29yZD48a2V5d29yZD5SaXRvbmF2aXIvdGhlcmFw
ZXV0aWMgdXNlPC9rZXl3b3JkPjxrZXl3b3JkPlNldmVyaXR5IG9mIElsbG5lc3MgSW5kZXg8L2tl
eXdvcmQ+PGtleXdvcmQ+VG9tb2dyYXBoeSwgWC1SYXkgQ29tcHV0ZWQ8L2tleXdvcmQ+PGtleXdv
cmQ+KmNvdmlkLTE5PC9rZXl3b3JkPjxrZXl3b3JkPipjbGluaWNhbCBmZWF0dXJlczwva2V5d29y
ZD48a2V5d29yZD4qY29nbml0aW9uPC9rZXl3b3JkPjxrZXl3b3JkPipub3J0aGVhc3QgQ2hvbmdx
aW5nPC9rZXl3b3JkPjxrZXl3b3JkPip0cmVhdG1lbnQ8L2tleXdvcmQ+PC9rZXl3b3Jkcz48ZGF0
ZXM+PHllYXI+MjAyMDwveWVhcj48cHViLWRhdGVzPjxkYXRlPkp1bDwvZGF0ZT48L3B1Yi1kYXRl
cz48L2RhdGVzPjxpc2JuPjEwOTYtOTA3MSAoRWxlY3Ryb25pYykmI3hEOzAxNDYtNjYxNSAoTGlu
a2luZyk8L2lzYm4+PGFjY2Vzc2lvbi1udW0+MzIxOTg3NzY8L2FjY2Vzc2lvbi1udW0+PHVybHM+
PHJlbGF0ZWQtdXJscz48dXJsPmh0dHBzOi8vd3d3Lm5jYmkubmxtLm5paC5nb3YvcHVibWVkLzMy
MTk4Nzc2PC91cmw+PC9yZWxhdGVkLXVybHM+PC91cmxzPjxjdXN0b20yPlBNQzcyMjgzNjg8L2N1
c3RvbTI+PGVsZWN0cm9uaWMtcmVzb3VyY2UtbnVtPjEwLjEwMDIvam12LjI1NzgzPC9lbGVjdHJv
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484C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A888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98CC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DEA8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0280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1165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6E76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29.6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CF5D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3099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8C19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B6E4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9.6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5D4E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8.9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9278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3148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BA5C7C" w14:textId="7516B5B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879190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902128" w14:textId="19900433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&lt;EndNote&gt;&lt;Cite&gt;&lt;Author&gt;Lu&lt;/Author&gt;&lt;Year&gt;2020&lt;/Year&gt;&lt;RecNum&gt;113&lt;/RecNum&gt;&lt;DisplayText&gt;&lt;style face="superscript"&gt;126&lt;/style&gt;&lt;/DisplayText&gt;&lt;record&gt;&lt;rec-number&gt;113&lt;/rec-number&gt;&lt;foreign-keys&gt;&lt;key app="EN" db-id="ewt9sdd99pxa9vewzwbvzv52xf22rexsp99f" timestamp="1602658881"&gt;113&lt;/key&gt;&lt;/foreign-keys&gt;&lt;ref-type name="Journal Article"&gt;17&lt;/ref-type&gt;&lt;contributors&gt;&lt;authors&gt;&lt;author&gt;Lu, T.&lt;/author&gt;&lt;author&gt;Pu, H.&lt;/author&gt;&lt;/authors&gt;&lt;/contributors&gt;&lt;auth-address&gt;Department of Radiology, Sichuan Academy of Medical Sciences &amp;amp; Sichuan Provincial People&amp;apos;s Hospital, Chengdu, Sichuan, China.&lt;/auth-address&gt;&lt;titles&gt;&lt;title&gt;Computed Tomography Manifestations of 5 Cases of the Novel Coronavirus Disease 2019 (COVID-19) Pneumonia From Patients Outside Wuhan&lt;/title&gt;&lt;secondary-title&gt;J Thorac Imaging&lt;/secondary-title&gt;&lt;/titles&gt;&lt;periodical&gt;&lt;full-title&gt;J Thorac Imaging&lt;/full-title&gt;&lt;/periodical&gt;&lt;pages&gt;W90-W93&lt;/pages&gt;&lt;volume&gt;35&lt;/volume&gt;&lt;number&gt;3&lt;/number&gt;&lt;edition&gt;2020/03/21&lt;/edition&gt;&lt;keywords&gt;&lt;keyword&gt;Adult&lt;/keyword&gt;&lt;keyword&gt;Antiviral Agents/therapeutic use&lt;/keyword&gt;&lt;keyword&gt;Betacoronavirus&lt;/keyword&gt;&lt;keyword&gt;China&lt;/keyword&gt;&lt;keyword&gt;Coronavirus Infections/*diagnostic imaging/drug therapy&lt;/keyword&gt;&lt;keyword&gt;Female&lt;/keyword&gt;&lt;keyword&gt;Humans&lt;/keyword&gt;&lt;keyword&gt;Lung/*diagnostic imaging/*virology&lt;/keyword&gt;&lt;keyword&gt;Male&lt;/keyword&gt;&lt;keyword&gt;Middle Aged&lt;/keyword&gt;&lt;keyword&gt;Pandemics&lt;/keyword&gt;&lt;keyword&gt;Pneumonia, Viral/*diagnostic imaging/drug therapy&lt;/keyword&gt;&lt;keyword&gt;Radiography, Thoracic&lt;/keyword&gt;&lt;keyword&gt;Respiratory Sounds&lt;/keyword&gt;&lt;keyword&gt;*Tomography, X-Ray Computed&lt;/keyword&gt;&lt;/keywords&gt;&lt;dates&gt;&lt;year&gt;2020&lt;/year&gt;&lt;pub-dates&gt;&lt;date&gt;May&lt;/date&gt;&lt;/pub-dates&gt;&lt;/dates&gt;&lt;isbn&gt;1536-0237 (Electronic)&amp;#xD;0883-5993 (Linking)&lt;/isbn&gt;&lt;accession-num&gt;32195887&lt;/accession-num&gt;&lt;urls&gt;&lt;related-urls&gt;&lt;url&gt;https://www.ncbi.nlm.nih.gov/pubmed/32195887&lt;/url&gt;&lt;/related-urls&gt;&lt;/urls&gt;&lt;custom2&gt;PMC7253046&lt;/custom2&gt;&lt;electronic-resource-num&gt;10.1097/RTI.0000000000000508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54CA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FAE1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9CB8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6529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ECE6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4FC8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DCC95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25489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5E29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5DEA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EAC9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5367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AAA7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F45D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C63F59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fatigue; shortness of breath</w:t>
            </w:r>
          </w:p>
        </w:tc>
      </w:tr>
      <w:tr w:rsidR="000E4295" w:rsidRPr="008D2EFC" w14:paraId="20A5173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C18691" w14:textId="43C4F2A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Dong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PEVuZE5vdGU+PENpdGU+PEF1dGhvcj5Eb25nPC9BdXRob3I+PFllYXI+MjAyMDwvWWVhcj48UmVj
TnVtPjExNDwvUmVjTnVtPjxEaXNwbGF5VGV4dD48c3R5bGUgZmFjZT0ic3VwZXJzY3JpcHQiPjEy
Nzwvc3R5bGU+PC9EaXNwbGF5VGV4dD48cmVjb3JkPjxyZWMtbnVtYmVyPjExNDwvcmVjLW51bWJl
cj48Zm9yZWlnbi1rZXlzPjxrZXkgYXBwPSJFTiIgZGItaWQ9ImV3dDlzZGQ5OXB4YTl2ZXd6d2J2
enY1MnhmMjJyZXhzcDk5ZiIgdGltZXN0YW1wPSIxNjAyNjU4OTI5Ij4xMTQ8L2tleT48L2ZvcmVp
Z24ta2V5cz48cmVmLXR5cGUgbmFtZT0iSm91cm5hbCBBcnRpY2xlIj4xNzwvcmVmLXR5cGU+PGNv
bnRyaWJ1dG9ycz48YXV0aG9ycz48YXV0aG9yPkRvbmcsIFguPC9hdXRob3I+PGF1dGhvcj5DYW8s
IFkuIFkuPC9hdXRob3I+PGF1dGhvcj5MdSwgWC4gWC48L2F1dGhvcj48YXV0aG9yPlpoYW5nLCBK
LiBKLjwvYXV0aG9yPjxhdXRob3I+RHUsIEguPC9hdXRob3I+PGF1dGhvcj5ZYW4sIFkuIFEuPC9h
dXRob3I+PGF1dGhvcj5Ba2RpcywgQy4gQS48L2F1dGhvcj48YXV0aG9yPkdhbywgWS4gRC48L2F1
dGhvcj48L2F1dGhvcnM+PC9jb250cmlidXRvcnM+PGF1dGgtYWRkcmVzcz5EZXBhcnRtZW50IG9m
IEFsbGVyZ29sb2d5LCBaaG9uZ25hbiBIb3NwaXRhbCBvZiBXdWhhbiBVbml2ZXJzaXR5LCBXdWhh
biwgQ2hpbmEuJiN4RDtEZXBhcnRtZW50IG9mIFJhZGlvbG9neSwgWmhvbmduYW4gSG9zcGl0YWwg
b2YgV3VoYW4gVW5pdmVyc2l0eSwgV3VoYW4sIENoaW5hLiYjeEQ7RGVwYXJ0bWVudCBvZiBSZXNw
aXJhdG9yeSBNZWRpY2luZSwgV3VoYW4gQ2hpbGRyZW4mYXBvcztzIEhvc3BpdGFsLCBUb25namkg
TWVkaWNhbCBDb2xsZWdlLCBIdWF6aG9uZyBVbml2ZXJzaXR5IG9mIFNjaWVuY2UgYW5kIFRlY2hu
b2xvZ3ksIFd1aGFuLCBDaGluYS4mI3hEO0RlcGFydG1lbnQgb2YgSW5mZWN0aW91cyBEaXNlYXNl
LCBOby4gNyBIb3NwaXRhbCBvZiBXdWhhbiwgV3VoYW4sIENoaW5hLiYjeEQ7U3dpc3MgSW5zdGl0
dXRlIG9mIEFsbGVyZ3kgYW5kIEFzdGhtYSBSZXNlYXJjaCAoU0lBRiksIFVuaXZlcnNpdHkgb2Yg
WnVyaWNoLCBEYXZvcywgU3dpdHplcmxhbmQuPC9hdXRoLWFkZHJlc3M+PHRpdGxlcz48dGl0bGU+
RWxldmVuIGZhY2VzIG9mIGNvcm9uYXZpcnVzIGRpc2Vhc2UgMjAxOTwvdGl0bGU+PHNlY29uZGFy
eS10aXRsZT5BbGxlcmd5PC9zZWNvbmRhcnktdGl0bGU+PC90aXRsZXM+PHBlcmlvZGljYWw+PGZ1
bGwtdGl0bGU+QWxsZXJneTwvZnVsbC10aXRsZT48L3BlcmlvZGljYWw+PHBhZ2VzPjE2OTktMTcw
OTwvcGFnZXM+PHZvbHVtZT43NTwvdm9sdW1lPjxudW1iZXI+NzwvbnVtYmVyPjxlZGl0aW9uPjIw
MjAvMDMvMjE8L2VkaXRpb24+PGtleXdvcmRzPjxrZXl3b3JkPkFkdWx0PC9rZXl3b3JkPjxrZXl3
b3JkPkFnZWQ8L2tleXdvcmQ+PGtleXdvcmQ+QW50aWJvZGllcywgVmlyYWwvYmxvb2Q8L2tleXdv
cmQ+PGtleXdvcmQ+QW50aXZpcmFsIEFnZW50cy90aGVyYXBldXRpYyB1c2U8L2tleXdvcmQ+PGtl
eXdvcmQ+QXN5bXB0b21hdGljIERpc2Vhc2VzPC9rZXl3b3JkPjxrZXl3b3JkPkJldGFjb3JvbmF2
aXJ1cy8qZ2VuZXRpY3MvKmltbXVub2xvZ3k8L2tleXdvcmQ+PGtleXdvcmQ+Q2hpbGQsIFByZXNj
aG9vbDwva2V5d29yZD48a2V5d29yZD5Db3JvbmF2aXJ1cyBJbmZlY3Rpb25zL2Jsb29kLypkaWFn
bm9zdGljIGltYWdpbmcvZHJ1ZyB0aGVyYXB5LypwaHlzaW9wYXRob2xvZ3k8L2tleXdvcmQ+PGtl
eXdvcmQ+RmVtYWxlPC9rZXl3b3JkPjxrZXl3b3JkPkh1bWFuczwva2V5d29yZD48a2V5d29yZD5J
bW11bm9nbG9idWxpbiBHL2Jsb29kPC9rZXl3b3JkPjxrZXl3b3JkPkltbXVub2dsb2J1bGluIE0v
Ymxvb2Q8L2tleXdvcmQ+PGtleXdvcmQ+TWFsZTwva2V5d29yZD48a2V5d29yZD5NaWRkbGUgQWdl
ZDwva2V5d29yZD48a2V5d29yZD5QYW5kZW1pY3M8L2tleXdvcmQ+PGtleXdvcmQ+UG5ldW1vbmlh
LCBWaXJhbC9ibG9vZC8qZGlhZ25vc3RpYyBpbWFnaW5nL2RydWcgdGhlcmFweS8qcGh5c2lvcGF0
aG9sb2d5PC9rZXl3b3JkPjxrZXl3b3JkPlJldmVyc2UgVHJhbnNjcmlwdGFzZSBQb2x5bWVyYXNl
IENoYWluIFJlYWN0aW9uPC9rZXl3b3JkPjxrZXl3b3JkPlRvbW9ncmFwaHksIFgtUmF5IENvbXB1
dGVkPC9rZXl3b3JkPjxrZXl3b3JkPlRyZWF0bWVudCBPdXRjb21lPC9rZXl3b3JkPjxrZXl3b3Jk
PllvdW5nIEFkdWx0PC9rZXl3b3JkPjxrZXl3b3JkPipTQVJTLUNvVi0yPC9rZXl3b3JkPjxrZXl3
b3JkPiphbGxlcmdpYyBkaXNlYXNlczwva2V5d29yZD48a2V5d29yZD4qY2FzZSByZXBvcnRzPC9r
ZXl3b3JkPjxrZXl3b3JkPipjbGluaWNhbCBjaGFyYWN0ZXJpc3RpY3M8L2tleXdvcmQ+PGtleXdv
cmQ+KmNvcm9uYXZpcnVzIGRpc2Vhc2UgMjAxOTwva2V5d29yZD48L2tleXdvcmRzPjxkYXRlcz48
eWVhcj4yMDIwPC95ZWFyPjxwdWItZGF0ZXM+PGRhdGU+SnVsPC9kYXRlPjwvcHViLWRhdGVzPjwv
ZGF0ZXM+PGlzYm4+MTM5OC05OTk1IChFbGVjdHJvbmljKSYjeEQ7MDEwNS00NTM4IChMaW5raW5n
KTwvaXNibj48YWNjZXNzaW9uLW51bT4zMjE5NjY3ODwvYWNjZXNzaW9uLW51bT48dXJscz48cmVs
YXRlZC11cmxzPjx1cmw+aHR0cHM6Ly93d3cubmNiaS5ubG0ubmloLmdvdi9wdWJtZWQvMzIxOTY2
Nzg8L3VybD48L3JlbGF0ZWQtdXJscz48L3VybHM+PGN1c3RvbTI+UE1DNzIyODM5NzwvY3VzdG9t
Mj48ZWxlY3Ryb25pYy1yZXNvdXJjZS1udW0+MTAuMTExMS9hbGwuMTQyODk8L2VsZWN0cm9uaWMt
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PEVuZE5vdGU+PENpdGU+PEF1dGhvcj5Eb25nPC9BdXRob3I+PFllYXI+MjAyMDwvWWVhcj48UmVj
TnVtPjExNDwvUmVjTnVtPjxEaXNwbGF5VGV4dD48c3R5bGUgZmFjZT0ic3VwZXJzY3JpcHQiPjEy
Nzwvc3R5bGU+PC9EaXNwbGF5VGV4dD48cmVjb3JkPjxyZWMtbnVtYmVyPjExNDwvcmVjLW51bWJl
cj48Zm9yZWlnbi1rZXlzPjxrZXkgYXBwPSJFTiIgZGItaWQ9ImV3dDlzZGQ5OXB4YTl2ZXd6d2J2
enY1MnhmMjJyZXhzcDk5ZiIgdGltZXN0YW1wPSIxNjAyNjU4OTI5Ij4xMTQ8L2tleT48L2ZvcmVp
Z24ta2V5cz48cmVmLXR5cGUgbmFtZT0iSm91cm5hbCBBcnRpY2xlIj4xNzwvcmVmLXR5cGU+PGNv
bnRyaWJ1dG9ycz48YXV0aG9ycz48YXV0aG9yPkRvbmcsIFguPC9hdXRob3I+PGF1dGhvcj5DYW8s
IFkuIFkuPC9hdXRob3I+PGF1dGhvcj5MdSwgWC4gWC48L2F1dGhvcj48YXV0aG9yPlpoYW5nLCBK
LiBKLjwvYXV0aG9yPjxhdXRob3I+RHUsIEguPC9hdXRob3I+PGF1dGhvcj5ZYW4sIFkuIFEuPC9h
dXRob3I+PGF1dGhvcj5Ba2RpcywgQy4gQS48L2F1dGhvcj48YXV0aG9yPkdhbywgWS4gRC48L2F1
dGhvcj48L2F1dGhvcnM+PC9jb250cmlidXRvcnM+PGF1dGgtYWRkcmVzcz5EZXBhcnRtZW50IG9m
IEFsbGVyZ29sb2d5LCBaaG9uZ25hbiBIb3NwaXRhbCBvZiBXdWhhbiBVbml2ZXJzaXR5LCBXdWhh
biwgQ2hpbmEuJiN4RDtEZXBhcnRtZW50IG9mIFJhZGlvbG9neSwgWmhvbmduYW4gSG9zcGl0YWwg
b2YgV3VoYW4gVW5pdmVyc2l0eSwgV3VoYW4sIENoaW5hLiYjeEQ7RGVwYXJ0bWVudCBvZiBSZXNw
aXJhdG9yeSBNZWRpY2luZSwgV3VoYW4gQ2hpbGRyZW4mYXBvcztzIEhvc3BpdGFsLCBUb25namkg
TWVkaWNhbCBDb2xsZWdlLCBIdWF6aG9uZyBVbml2ZXJzaXR5IG9mIFNjaWVuY2UgYW5kIFRlY2hu
b2xvZ3ksIFd1aGFuLCBDaGluYS4mI3hEO0RlcGFydG1lbnQgb2YgSW5mZWN0aW91cyBEaXNlYXNl
LCBOby4gNyBIb3NwaXRhbCBvZiBXdWhhbiwgV3VoYW4sIENoaW5hLiYjeEQ7U3dpc3MgSW5zdGl0
dXRlIG9mIEFsbGVyZ3kgYW5kIEFzdGhtYSBSZXNlYXJjaCAoU0lBRiksIFVuaXZlcnNpdHkgb2Yg
WnVyaWNoLCBEYXZvcywgU3dpdHplcmxhbmQuPC9hdXRoLWFkZHJlc3M+PHRpdGxlcz48dGl0bGU+
RWxldmVuIGZhY2VzIG9mIGNvcm9uYXZpcnVzIGRpc2Vhc2UgMjAxOTwvdGl0bGU+PHNlY29uZGFy
eS10aXRsZT5BbGxlcmd5PC9zZWNvbmRhcnktdGl0bGU+PC90aXRsZXM+PHBlcmlvZGljYWw+PGZ1
bGwtdGl0bGU+QWxsZXJneTwvZnVsbC10aXRsZT48L3BlcmlvZGljYWw+PHBhZ2VzPjE2OTktMTcw
OTwvcGFnZXM+PHZvbHVtZT43NTwvdm9sdW1lPjxudW1iZXI+NzwvbnVtYmVyPjxlZGl0aW9uPjIw
MjAvMDMvMjE8L2VkaXRpb24+PGtleXdvcmRzPjxrZXl3b3JkPkFkdWx0PC9rZXl3b3JkPjxrZXl3
b3JkPkFnZWQ8L2tleXdvcmQ+PGtleXdvcmQ+QW50aWJvZGllcywgVmlyYWwvYmxvb2Q8L2tleXdv
cmQ+PGtleXdvcmQ+QW50aXZpcmFsIEFnZW50cy90aGVyYXBldXRpYyB1c2U8L2tleXdvcmQ+PGtl
eXdvcmQ+QXN5bXB0b21hdGljIERpc2Vhc2VzPC9rZXl3b3JkPjxrZXl3b3JkPkJldGFjb3JvbmF2
aXJ1cy8qZ2VuZXRpY3MvKmltbXVub2xvZ3k8L2tleXdvcmQ+PGtleXdvcmQ+Q2hpbGQsIFByZXNj
aG9vbDwva2V5d29yZD48a2V5d29yZD5Db3JvbmF2aXJ1cyBJbmZlY3Rpb25zL2Jsb29kLypkaWFn
bm9zdGljIGltYWdpbmcvZHJ1ZyB0aGVyYXB5LypwaHlzaW9wYXRob2xvZ3k8L2tleXdvcmQ+PGtl
eXdvcmQ+RmVtYWxlPC9rZXl3b3JkPjxrZXl3b3JkPkh1bWFuczwva2V5d29yZD48a2V5d29yZD5J
bW11bm9nbG9idWxpbiBHL2Jsb29kPC9rZXl3b3JkPjxrZXl3b3JkPkltbXVub2dsb2J1bGluIE0v
Ymxvb2Q8L2tleXdvcmQ+PGtleXdvcmQ+TWFsZTwva2V5d29yZD48a2V5d29yZD5NaWRkbGUgQWdl
ZDwva2V5d29yZD48a2V5d29yZD5QYW5kZW1pY3M8L2tleXdvcmQ+PGtleXdvcmQ+UG5ldW1vbmlh
LCBWaXJhbC9ibG9vZC8qZGlhZ25vc3RpYyBpbWFnaW5nL2RydWcgdGhlcmFweS8qcGh5c2lvcGF0
aG9sb2d5PC9rZXl3b3JkPjxrZXl3b3JkPlJldmVyc2UgVHJhbnNjcmlwdGFzZSBQb2x5bWVyYXNl
IENoYWluIFJlYWN0aW9uPC9rZXl3b3JkPjxrZXl3b3JkPlRvbW9ncmFwaHksIFgtUmF5IENvbXB1
dGVkPC9rZXl3b3JkPjxrZXl3b3JkPlRyZWF0bWVudCBPdXRjb21lPC9rZXl3b3JkPjxrZXl3b3Jk
PllvdW5nIEFkdWx0PC9rZXl3b3JkPjxrZXl3b3JkPipTQVJTLUNvVi0yPC9rZXl3b3JkPjxrZXl3
b3JkPiphbGxlcmdpYyBkaXNlYXNlczwva2V5d29yZD48a2V5d29yZD4qY2FzZSByZXBvcnRzPC9r
ZXl3b3JkPjxrZXl3b3JkPipjbGluaWNhbCBjaGFyYWN0ZXJpc3RpY3M8L2tleXdvcmQ+PGtleXdv
cmQ+KmNvcm9uYXZpcnVzIGRpc2Vhc2UgMjAxOTwva2V5d29yZD48L2tleXdvcmRzPjxkYXRlcz48
eWVhcj4yMDIwPC95ZWFyPjxwdWItZGF0ZXM+PGRhdGU+SnVsPC9kYXRlPjwvcHViLWRhdGVzPjwv
ZGF0ZXM+PGlzYm4+MTM5OC05OTk1IChFbGVjdHJvbmljKSYjeEQ7MDEwNS00NTM4IChMaW5raW5n
KTwvaXNibj48YWNjZXNzaW9uLW51bT4zMjE5NjY3ODwvYWNjZXNzaW9uLW51bT48dXJscz48cmVs
YXRlZC11cmxzPjx1cmw+aHR0cHM6Ly93d3cubmNiaS5ubG0ubmloLmdvdi9wdWJtZWQvMzIxOTY2
Nzg8L3VybD48L3JlbGF0ZWQtdXJscz48L3VybHM+PGN1c3RvbTI+UE1DNzIyODM5NzwvY3VzdG9t
Mj48ZWxlY3Ryb25pYy1yZXNvdXJjZS1udW0+MTAuMTExMS9hbGwuMTQyODk8L2VsZWN0cm9uaWMt
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5459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096B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6548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9767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6833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9004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36.63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F6F7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7B1E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440A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4E63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4A59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46D7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BBE3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0AE3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C29A46" w14:textId="5C2D5070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48FEE4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788420" w14:textId="4C42F3AC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Albano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PEVuZE5vdGU+PENpdGU+PEF1dGhvcj5BbGJhbm88L0F1dGhvcj48WWVhcj4yMDIwPC9ZZWFyPjxS
ZWNOdW0+MTE1PC9SZWNOdW0+PERpc3BsYXlUZXh0PjxzdHlsZSBmYWNlPSJzdXBlcnNjcmlwdCI+
MTI4PC9zdHlsZT48L0Rpc3BsYXlUZXh0PjxyZWNvcmQ+PHJlYy1udW1iZXI+MTE1PC9yZWMtbnVt
YmVyPjxmb3JlaWduLWtleXM+PGtleSBhcHA9IkVOIiBkYi1pZD0iZXd0OXNkZDk5cHhhOXZld3p3
YnZ6djUyeGYyMnJleHNwOTlmIiB0aW1lc3RhbXA9IjE2MDI2NjA2MjAiPjExNTwva2V5PjwvZm9y
ZWlnbi1rZXlzPjxyZWYtdHlwZSBuYW1lPSJKb3VybmFsIEFydGljbGUiPjE3PC9yZWYtdHlwZT48
Y29udHJpYnV0b3JzPjxhdXRob3JzPjxhdXRob3I+QWxiYW5vLCBELjwvYXV0aG9yPjxhdXRob3I+
QmVydGFnbmEsIEYuPC9hdXRob3I+PGF1dGhvcj5CZXJ0b2xpLCBNLjwvYXV0aG9yPjxhdXRob3I+
Qm9zaW8sIEcuPC9hdXRob3I+PGF1dGhvcj5MdWNjaGluaSwgUy48L2F1dGhvcj48YXV0aG9yPk1v
dHRhLCBGLjwvYXV0aG9yPjxhdXRob3I+UGFuYXJvdHRvLCBNLiBCLjwvYXV0aG9yPjxhdXRob3I+
UGVsaSwgQS48L2F1dGhvcj48YXV0aG9yPkNhbW9uaSwgTC48L2F1dGhvcj48YXV0aG9yPkJlbmdl
bCwgRi4gTS48L2F1dGhvcj48YXV0aG9yPkdpdWJiaW5pLCBSLjwvYXV0aG9yPjwvYXV0aG9ycz48
L2NvbnRyaWJ1dG9ycz48YXV0aC1hZGRyZXNzPk51Y2xlYXIgTWVkaWNpbmUsIFVuaXZlcnNpdHkg
b2YgQnJlc2NpYSwgQnJlc2NpYSwgSXRhbHkgZG9hbGJhODdAbGliZXJvLml0LiYjeEQ7TnVjbGVh
ciBNZWRpY2luZSwgU3BlZGFsaSBDaXZpbGkgQnJlc2NpYSwgQnJlc2NpYSwgSXRhbHk7IGFuZC4m
I3hEO051Y2xlYXIgTWVkaWNpbmUsIFVuaXZlcnNpdHkgb2YgQnJlc2NpYSwgQnJlc2NpYSwgSXRh
bHkuJiN4RDtEZXBhcnRtZW50IG9mIE51Y2xlYXIgTWVkaWNpbmUsIEhhbm5vdmVyIE1lZGljYWwg
U2Nob29sLCBIYW5ub3ZlciwgR2VybWFueS48L2F1dGgtYWRkcmVzcz48dGl0bGVzPjx0aXRsZT5J
bmNpZGVudGFsIEZpbmRpbmdzIFN1Z2dlc3RpdmUgb2YgQ09WSUQtMTkgaW4gQXN5bXB0b21hdGlj
IFBhdGllbnRzIFVuZGVyZ29pbmcgTnVjbGVhciBNZWRpY2luZSBQcm9jZWR1cmVzIGluIGEgSGln
aC1QcmV2YWxlbmNlIFJlZ2lvbjwvdGl0bGU+PHNlY29uZGFyeS10aXRsZT5KIE51Y2wgTWVkPC9z
ZWNvbmRhcnktdGl0bGU+PC90aXRsZXM+PHBlcmlvZGljYWw+PGZ1bGwtdGl0bGU+SiBOdWNsIE1l
ZDwvZnVsbC10aXRsZT48L3BlcmlvZGljYWw+PHBhZ2VzPjYzMi02MzY8L3BhZ2VzPjx2b2x1bWU+
NjE8L3ZvbHVtZT48bnVtYmVyPjU8L251bWJlcj48ZWRpdGlvbj4yMDIwLzA0LzAzPC9lZGl0aW9u
PjxrZXl3b3Jkcz48a2V5d29yZD5BZ2VkPC9rZXl3b3JkPjxrZXl3b3JkPkFzeW1wdG9tYXRpYyBE
aXNlYXNlczwva2V5d29yZD48a2V5d29yZD5CZXRhY29yb25hdmlydXM8L2tleXdvcmQ+PGtleXdv
cmQ+Q29yb25hdmlydXMgSW5mZWN0aW9ucy9jb21wbGljYXRpb25zLypkaWFnbm9zaXM8L2tleXdv
cmQ+PGtleXdvcmQ+RmVtYWxlPC9rZXl3b3JkPjxrZXl3b3JkPkZsdW9yb2Rlb3h5Z2x1Y29zZSBG
MTg8L2tleXdvcmQ+PGtleXdvcmQ+SHVtYW5zPC9rZXl3b3JkPjxrZXl3b3JkPipJbmNpZGVudGFs
IEZpbmRpbmdzPC9rZXl3b3JkPjxrZXl3b3JkPkluZmVjdGlvbiBDb250cm9sPC9rZXl3b3JkPjxr
ZXl3b3JkPipMdW5nIERpc2Vhc2VzLCBJbnRlcnN0aXRpYWwvZGlhZ25vc3RpYyBpbWFnaW5nL2V0
aW9sb2d5PC9rZXl3b3JkPjxrZXl3b3JkPk1hbGU8L2tleXdvcmQ+PGtleXdvcmQ+TWVtYnJhbmUg
R2x5Y29wcm90ZWluczwva2V5d29yZD48a2V5d29yZD5NaWRkbGUgQWdlZDwva2V5d29yZD48a2V5
d29yZD5OZW9wbGFzbXMvZGlhZ25vc3RpYyBpbWFnaW5nPC9rZXl3b3JkPjxrZXl3b3JkPk51Y2xl
YXIgTWVkaWNpbmUvdHJlbmRzPC9rZXl3b3JkPjxrZXl3b3JkPlBhbmRlbWljczwva2V5d29yZD48
a2V5d29yZD5QbmV1bW9uaWEsIFZpcmFsL2NvbXBsaWNhdGlvbnMvKmRpYWdub3Npczwva2V5d29y
ZD48a2V5d29yZD4qUG9zaXRyb24gRW1pc3Npb24gVG9tb2dyYXBoeSBDb21wdXRlZCBUb21vZ3Jh
cGh5PC9rZXl3b3JkPjxrZXl3b3JkPlByZXZhbGVuY2U8L2tleXdvcmQ+PGtleXdvcmQ+UmV2ZXJz
ZSBUcmFuc2NyaXB0YXNlIFBvbHltZXJhc2UgQ2hhaW4gUmVhY3Rpb248L2tleXdvcmQ+PGtleXdv
cmQ+VG9tb2dyYXBoeSwgRW1pc3Npb24tQ29tcHV0ZWQsIFNpbmdsZS1QaG90b248L2tleXdvcmQ+
PGtleXdvcmQ+VG9tb2dyYXBoeSwgWC1SYXkgQ29tcHV0ZWQ8L2tleXdvcmQ+PGtleXdvcmQ+KmNv
dmlkLTE5PC9rZXl3b3JkPjxrZXl3b3JkPipwZXQvY3Q8L2tleXdvcmQ+PGtleXdvcmQ+Km51Y2xl
YXIgbWVkaWNpbmU8L2tleXdvcmQ+PGtleXdvcmQ+KnBuZXVtb25pYTwva2V5d29yZD48L2tleXdv
cmRzPjxkYXRlcz48eWVhcj4yMDIwPC95ZWFyPjxwdWItZGF0ZXM+PGRhdGU+TWF5PC9kYXRlPjwv
cHViLWRhdGVzPjwvZGF0ZXM+PGlzYm4+MTUzNS01NjY3IChFbGVjdHJvbmljKSYjeEQ7MDE2MS01
NTA1IChMaW5raW5nKTwvaXNibj48YWNjZXNzaW9uLW51bT4zMjIzODQyOTwvYWNjZXNzaW9uLW51
bT48dXJscz48cmVsYXRlZC11cmxzPjx1cmw+aHR0cHM6Ly93d3cubmNiaS5ubG0ubmloLmdvdi9w
dWJtZWQvMzIyMzg0Mjk8L3VybD48L3JlbGF0ZWQtdXJscz48L3VybHM+PGVsZWN0cm9uaWMtcmVz
b3VyY2UtbnVtPjEwLjI5Njcvam51bWVkLjEyMC4yNDYyNTY8L2VsZWN0cm9uaWMtcmVzb3VyY2Ut
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PEVuZE5vdGU+PENpdGU+PEF1dGhvcj5BbGJhbm88L0F1dGhvcj48WWVhcj4yMDIwPC9ZZWFyPjxS
ZWNOdW0+MTE1PC9SZWNOdW0+PERpc3BsYXlUZXh0PjxzdHlsZSBmYWNlPSJzdXBlcnNjcmlwdCI+
MTI4PC9zdHlsZT48L0Rpc3BsYXlUZXh0PjxyZWNvcmQ+PHJlYy1udW1iZXI+MTE1PC9yZWMtbnVt
YmVyPjxmb3JlaWduLWtleXM+PGtleSBhcHA9IkVOIiBkYi1pZD0iZXd0OXNkZDk5cHhhOXZld3p3
YnZ6djUyeGYyMnJleHNwOTlmIiB0aW1lc3RhbXA9IjE2MDI2NjA2MjAiPjExNTwva2V5PjwvZm9y
ZWlnbi1rZXlzPjxyZWYtdHlwZSBuYW1lPSJKb3VybmFsIEFydGljbGUiPjE3PC9yZWYtdHlwZT48
Y29udHJpYnV0b3JzPjxhdXRob3JzPjxhdXRob3I+QWxiYW5vLCBELjwvYXV0aG9yPjxhdXRob3I+
QmVydGFnbmEsIEYuPC9hdXRob3I+PGF1dGhvcj5CZXJ0b2xpLCBNLjwvYXV0aG9yPjxhdXRob3I+
Qm9zaW8sIEcuPC9hdXRob3I+PGF1dGhvcj5MdWNjaGluaSwgUy48L2F1dGhvcj48YXV0aG9yPk1v
dHRhLCBGLjwvYXV0aG9yPjxhdXRob3I+UGFuYXJvdHRvLCBNLiBCLjwvYXV0aG9yPjxhdXRob3I+
UGVsaSwgQS48L2F1dGhvcj48YXV0aG9yPkNhbW9uaSwgTC48L2F1dGhvcj48YXV0aG9yPkJlbmdl
bCwgRi4gTS48L2F1dGhvcj48YXV0aG9yPkdpdWJiaW5pLCBSLjwvYXV0aG9yPjwvYXV0aG9ycz48
L2NvbnRyaWJ1dG9ycz48YXV0aC1hZGRyZXNzPk51Y2xlYXIgTWVkaWNpbmUsIFVuaXZlcnNpdHkg
b2YgQnJlc2NpYSwgQnJlc2NpYSwgSXRhbHkgZG9hbGJhODdAbGliZXJvLml0LiYjeEQ7TnVjbGVh
ciBNZWRpY2luZSwgU3BlZGFsaSBDaXZpbGkgQnJlc2NpYSwgQnJlc2NpYSwgSXRhbHk7IGFuZC4m
I3hEO051Y2xlYXIgTWVkaWNpbmUsIFVuaXZlcnNpdHkgb2YgQnJlc2NpYSwgQnJlc2NpYSwgSXRh
bHkuJiN4RDtEZXBhcnRtZW50IG9mIE51Y2xlYXIgTWVkaWNpbmUsIEhhbm5vdmVyIE1lZGljYWwg
U2Nob29sLCBIYW5ub3ZlciwgR2VybWFueS48L2F1dGgtYWRkcmVzcz48dGl0bGVzPjx0aXRsZT5J
bmNpZGVudGFsIEZpbmRpbmdzIFN1Z2dlc3RpdmUgb2YgQ09WSUQtMTkgaW4gQXN5bXB0b21hdGlj
IFBhdGllbnRzIFVuZGVyZ29pbmcgTnVjbGVhciBNZWRpY2luZSBQcm9jZWR1cmVzIGluIGEgSGln
aC1QcmV2YWxlbmNlIFJlZ2lvbjwvdGl0bGU+PHNlY29uZGFyeS10aXRsZT5KIE51Y2wgTWVkPC9z
ZWNvbmRhcnktdGl0bGU+PC90aXRsZXM+PHBlcmlvZGljYWw+PGZ1bGwtdGl0bGU+SiBOdWNsIE1l
ZDwvZnVsbC10aXRsZT48L3BlcmlvZGljYWw+PHBhZ2VzPjYzMi02MzY8L3BhZ2VzPjx2b2x1bWU+
NjE8L3ZvbHVtZT48bnVtYmVyPjU8L251bWJlcj48ZWRpdGlvbj4yMDIwLzA0LzAzPC9lZGl0aW9u
PjxrZXl3b3Jkcz48a2V5d29yZD5BZ2VkPC9rZXl3b3JkPjxrZXl3b3JkPkFzeW1wdG9tYXRpYyBE
aXNlYXNlczwva2V5d29yZD48a2V5d29yZD5CZXRhY29yb25hdmlydXM8L2tleXdvcmQ+PGtleXdv
cmQ+Q29yb25hdmlydXMgSW5mZWN0aW9ucy9jb21wbGljYXRpb25zLypkaWFnbm9zaXM8L2tleXdv
cmQ+PGtleXdvcmQ+RmVtYWxlPC9rZXl3b3JkPjxrZXl3b3JkPkZsdW9yb2Rlb3h5Z2x1Y29zZSBG
MTg8L2tleXdvcmQ+PGtleXdvcmQ+SHVtYW5zPC9rZXl3b3JkPjxrZXl3b3JkPipJbmNpZGVudGFs
IEZpbmRpbmdzPC9rZXl3b3JkPjxrZXl3b3JkPkluZmVjdGlvbiBDb250cm9sPC9rZXl3b3JkPjxr
ZXl3b3JkPipMdW5nIERpc2Vhc2VzLCBJbnRlcnN0aXRpYWwvZGlhZ25vc3RpYyBpbWFnaW5nL2V0
aW9sb2d5PC9rZXl3b3JkPjxrZXl3b3JkPk1hbGU8L2tleXdvcmQ+PGtleXdvcmQ+TWVtYnJhbmUg
R2x5Y29wcm90ZWluczwva2V5d29yZD48a2V5d29yZD5NaWRkbGUgQWdlZDwva2V5d29yZD48a2V5
d29yZD5OZW9wbGFzbXMvZGlhZ25vc3RpYyBpbWFnaW5nPC9rZXl3b3JkPjxrZXl3b3JkPk51Y2xl
YXIgTWVkaWNpbmUvdHJlbmRzPC9rZXl3b3JkPjxrZXl3b3JkPlBhbmRlbWljczwva2V5d29yZD48
a2V5d29yZD5QbmV1bW9uaWEsIFZpcmFsL2NvbXBsaWNhdGlvbnMvKmRpYWdub3Npczwva2V5d29y
ZD48a2V5d29yZD4qUG9zaXRyb24gRW1pc3Npb24gVG9tb2dyYXBoeSBDb21wdXRlZCBUb21vZ3Jh
cGh5PC9rZXl3b3JkPjxrZXl3b3JkPlByZXZhbGVuY2U8L2tleXdvcmQ+PGtleXdvcmQ+UmV2ZXJz
ZSBUcmFuc2NyaXB0YXNlIFBvbHltZXJhc2UgQ2hhaW4gUmVhY3Rpb248L2tleXdvcmQ+PGtleXdv
cmQ+VG9tb2dyYXBoeSwgRW1pc3Npb24tQ29tcHV0ZWQsIFNpbmdsZS1QaG90b248L2tleXdvcmQ+
PGtleXdvcmQ+VG9tb2dyYXBoeSwgWC1SYXkgQ29tcHV0ZWQ8L2tleXdvcmQ+PGtleXdvcmQ+KmNv
dmlkLTE5PC9rZXl3b3JkPjxrZXl3b3JkPipwZXQvY3Q8L2tleXdvcmQ+PGtleXdvcmQ+Km51Y2xl
YXIgbWVkaWNpbmU8L2tleXdvcmQ+PGtleXdvcmQ+KnBuZXVtb25pYTwva2V5d29yZD48L2tleXdv
cmRzPjxkYXRlcz48eWVhcj4yMDIwPC95ZWFyPjxwdWItZGF0ZXM+PGRhdGU+TWF5PC9kYXRlPjwv
cHViLWRhdGVzPjwvZGF0ZXM+PGlzYm4+MTUzNS01NjY3IChFbGVjdHJvbmljKSYjeEQ7MDE2MS01
NTA1IChMaW5raW5nKTwvaXNibj48YWNjZXNzaW9uLW51bT4zMjIzODQyOTwvYWNjZXNzaW9uLW51
bT48dXJscz48cmVsYXRlZC11cmxzPjx1cmw+aHR0cHM6Ly93d3cubmNiaS5ubG0ubmloLmdvdi9w
dWJtZWQvMzIyMzg0Mjk8L3VybD48L3JlbGF0ZWQtdXJscz48L3VybHM+PGVsZWN0cm9uaWMtcmVz
b3VyY2UtbnVtPjEwLjI5Njcvam51bWVkLjEyMC4yNDYyNTY8L2VsZWN0cm9uaWMtcmVzb3VyY2Ut
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71B6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634A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Italy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30C8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854A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7F29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5519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64.57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CBB2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9645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0644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6CCF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5038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94A6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CBE1D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A3D3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F643B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fatigue; shortness of breath</w:t>
            </w:r>
          </w:p>
        </w:tc>
      </w:tr>
      <w:tr w:rsidR="000E4295" w:rsidRPr="008D2EFC" w14:paraId="7C18475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B55292" w14:textId="207EBBC5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PEVuZE5vdGU+PENpdGU+PEF1dGhvcj5aaHU8L0F1dGhvcj48WWVhcj4yMDIwPC9ZZWFyPjxSZWNO
dW0+MTE2PC9SZWNOdW0+PERpc3BsYXlUZXh0PjxzdHlsZSBmYWNlPSJzdXBlcnNjcmlwdCI+MTI5
PC9zdHlsZT48L0Rpc3BsYXlUZXh0PjxyZWNvcmQ+PHJlYy1udW1iZXI+MTE2PC9yZWMtbnVtYmVy
Pjxmb3JlaWduLWtleXM+PGtleSBhcHA9IkVOIiBkYi1pZD0iZXd0OXNkZDk5cHhhOXZld3p3YnZ6
djUyeGYyMnJleHNwOTlmIiB0aW1lc3RhbXA9IjE2MDI2NjA3NDgiPjExNjwva2V5PjwvZm9yZWln
bi1rZXlzPjxyZWYtdHlwZSBuYW1lPSJKb3VybmFsIEFydGljbGUiPjE3PC9yZWYtdHlwZT48Y29u
dHJpYnV0b3JzPjxhdXRob3JzPjxhdXRob3I+Wmh1LCBULjwvYXV0aG9yPjxhdXRob3I+V2FuZywg
WS48L2F1dGhvcj48YXV0aG9yPlpob3UsIFMuPC9hdXRob3I+PGF1dGhvcj5aaGFuZywgTi48L2F1
dGhvcj48YXV0aG9yPlhpYSwgTC48L2F1dGhvcj48L2F1dGhvcnM+PC9jb250cmlidXRvcnM+PGF1
dGgtYWRkcmVzcz5EZXBhcnRtZW50IG9mIFJhZGlvbG9neSwgVG9uZ2ppIEhvc3BpdGFsLCBUb25n
amkgTWVkaWNhbCBDb2xsZWdlLCBIdWF6aG9uZyBVbml2ZXJzaXR5IG9mIFNjaWVuY2UgYW5kIFRl
Y2hub2xvZ3ksIFd1aGFuLiYjeEQ7UGF1bCBDLiBMYXV0ZXJidXIgUmVzZWFyY2ggQ2VudGVyIGZv
ciBCaW9tZWRpY2FsIEltYWdpbmcsIFNoZW56aGVuIEluc3RpdHV0ZXMgb2YgQWR2YW5jZWQgVGVj
aG5vbG9neSwgQ2hpbmVzZSBBY2FkZW15IG9mIFNjaWVuY2VzLCBTaGVuemhlbiwgQ2hpbmEuPC9h
dXRoLWFkZHJlc3M+PHRpdGxlcz48dGl0bGU+QSBDb21wYXJhdGl2ZSBTdHVkeSBvZiBDaGVzdCBD
b21wdXRlZCBUb21vZ3JhcGh5IEZlYXR1cmVzIGluIFlvdW5nIGFuZCBPbGRlciBBZHVsdHMgV2l0
aCBDb3JvbmEgVmlydXMgRGlzZWFzZSAoQ09WSUQtMTkpPC90aXRsZT48c2Vjb25kYXJ5LXRpdGxl
PkogVGhvcmFjIEltYWdpbmc8L3NlY29uZGFyeS10aXRsZT48L3RpdGxlcz48cGVyaW9kaWNhbD48
ZnVsbC10aXRsZT5KIFRob3JhYyBJbWFnaW5nPC9mdWxsLXRpdGxlPjwvcGVyaW9kaWNhbD48cGFn
ZXM+Vzk3LVcxMDE8L3BhZ2VzPjx2b2x1bWU+MzU8L3ZvbHVtZT48bnVtYmVyPjQ8L251bWJlcj48
ZWRpdGlvbj4yMDIwLzA0LzAzPC9lZGl0aW9uPjxrZXl3b3Jkcz48a2V5d29yZD5BZ2UgRmFjdG9y
czwva2V5d29yZD48a2V5d29yZD5BZ2VkPC9rZXl3b3JkPjxrZXl3b3JkPkJldGFjb3JvbmF2aXJ1
czwva2V5d29yZD48a2V5d29yZD5Db3JvbmF2aXJ1cyBJbmZlY3Rpb25zLypkaWFnbm9zdGljIGlt
YWdpbmc8L2tleXdvcmQ+PGtleXdvcmQ+RmVtYWxlPC9rZXl3b3JkPjxrZXl3b3JkPkh1bWFuczwv
a2V5d29yZD48a2V5d29yZD5MdW5nL2RpYWdub3N0aWMgaW1hZ2luZzwva2V5d29yZD48a2V5d29y
ZD5NYWxlPC9rZXl3b3JkPjxrZXl3b3JkPk1pZGRsZSBBZ2VkPC9rZXl3b3JkPjxrZXl3b3JkPlBh
bmRlbWljczwva2V5d29yZD48a2V5d29yZD5QbmV1bW9uaWEsIFZpcmFsLypkaWFnbm9zdGljIGlt
YWdpbmc8L2tleXdvcmQ+PGtleXdvcmQ+UmFkaW9ncmFwaHksIFRob3JhY2ljLyptZXRob2RzPC9r
ZXl3b3JkPjxrZXl3b3JkPlJldHJvc3BlY3RpdmUgU3R1ZGllczwva2V5d29yZD48a2V5d29yZD5U
b21vZ3JhcGh5LCBYLVJheSBDb21wdXRlZC8qbWV0aG9kczwva2V5d29yZD48L2tleXdvcmRzPjxk
YXRlcz48eWVhcj4yMDIwPC95ZWFyPjxwdWItZGF0ZXM+PGRhdGU+SnVsPC9kYXRlPjwvcHViLWRh
dGVzPjwvZGF0ZXM+PGlzYm4+MTUzNi0wMjM3IChFbGVjdHJvbmljKSYjeEQ7MDg4My01OTkzIChM
aW5raW5nKTwvaXNibj48YWNjZXNzaW9uLW51bT4zMjIzNTE4NzwvYWNjZXNzaW9uLW51bT48dXJs
cz48cmVsYXRlZC11cmxzPjx1cmw+aHR0cHM6Ly93d3cubmNiaS5ubG0ubmloLmdvdi9wdWJtZWQv
MzIyMzUxODc8L3VybD48L3JlbGF0ZWQtdXJscz48L3VybHM+PGN1c3RvbTI+UE1DNzI1MzA0MDwv
Y3VzdG9tMj48ZWxlY3Ryb25pYy1yZXNvdXJjZS1udW0+MTAuMTA5Ny9SVEkuMDAwMDAwMDAwMDAw
MDUxMzwvZWxlY3Ryb25pYy1yZXNvdXJjZS1udW0+PC9yZWNvcmQ+PC9DaXRlPjwvRW5kTm90ZT5=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PEVuZE5vdGU+PENpdGU+PEF1dGhvcj5aaHU8L0F1dGhvcj48WWVhcj4yMDIwPC9ZZWFyPjxSZWNO
dW0+MTE2PC9SZWNOdW0+PERpc3BsYXlUZXh0PjxzdHlsZSBmYWNlPSJzdXBlcnNjcmlwdCI+MTI5
PC9zdHlsZT48L0Rpc3BsYXlUZXh0PjxyZWNvcmQ+PHJlYy1udW1iZXI+MTE2PC9yZWMtbnVtYmVy
Pjxmb3JlaWduLWtleXM+PGtleSBhcHA9IkVOIiBkYi1pZD0iZXd0OXNkZDk5cHhhOXZld3p3YnZ6
djUyeGYyMnJleHNwOTlmIiB0aW1lc3RhbXA9IjE2MDI2NjA3NDgiPjExNjwva2V5PjwvZm9yZWln
bi1rZXlzPjxyZWYtdHlwZSBuYW1lPSJKb3VybmFsIEFydGljbGUiPjE3PC9yZWYtdHlwZT48Y29u
dHJpYnV0b3JzPjxhdXRob3JzPjxhdXRob3I+Wmh1LCBULjwvYXV0aG9yPjxhdXRob3I+V2FuZywg
WS48L2F1dGhvcj48YXV0aG9yPlpob3UsIFMuPC9hdXRob3I+PGF1dGhvcj5aaGFuZywgTi48L2F1
dGhvcj48YXV0aG9yPlhpYSwgTC48L2F1dGhvcj48L2F1dGhvcnM+PC9jb250cmlidXRvcnM+PGF1
dGgtYWRkcmVzcz5EZXBhcnRtZW50IG9mIFJhZGlvbG9neSwgVG9uZ2ppIEhvc3BpdGFsLCBUb25n
amkgTWVkaWNhbCBDb2xsZWdlLCBIdWF6aG9uZyBVbml2ZXJzaXR5IG9mIFNjaWVuY2UgYW5kIFRl
Y2hub2xvZ3ksIFd1aGFuLiYjeEQ7UGF1bCBDLiBMYXV0ZXJidXIgUmVzZWFyY2ggQ2VudGVyIGZv
ciBCaW9tZWRpY2FsIEltYWdpbmcsIFNoZW56aGVuIEluc3RpdHV0ZXMgb2YgQWR2YW5jZWQgVGVj
aG5vbG9neSwgQ2hpbmVzZSBBY2FkZW15IG9mIFNjaWVuY2VzLCBTaGVuemhlbiwgQ2hpbmEuPC9h
dXRoLWFkZHJlc3M+PHRpdGxlcz48dGl0bGU+QSBDb21wYXJhdGl2ZSBTdHVkeSBvZiBDaGVzdCBD
b21wdXRlZCBUb21vZ3JhcGh5IEZlYXR1cmVzIGluIFlvdW5nIGFuZCBPbGRlciBBZHVsdHMgV2l0
aCBDb3JvbmEgVmlydXMgRGlzZWFzZSAoQ09WSUQtMTkpPC90aXRsZT48c2Vjb25kYXJ5LXRpdGxl
PkogVGhvcmFjIEltYWdpbmc8L3NlY29uZGFyeS10aXRsZT48L3RpdGxlcz48cGVyaW9kaWNhbD48
ZnVsbC10aXRsZT5KIFRob3JhYyBJbWFnaW5nPC9mdWxsLXRpdGxlPjwvcGVyaW9kaWNhbD48cGFn
ZXM+Vzk3LVcxMDE8L3BhZ2VzPjx2b2x1bWU+MzU8L3ZvbHVtZT48bnVtYmVyPjQ8L251bWJlcj48
ZWRpdGlvbj4yMDIwLzA0LzAzPC9lZGl0aW9uPjxrZXl3b3Jkcz48a2V5d29yZD5BZ2UgRmFjdG9y
czwva2V5d29yZD48a2V5d29yZD5BZ2VkPC9rZXl3b3JkPjxrZXl3b3JkPkJldGFjb3JvbmF2aXJ1
czwva2V5d29yZD48a2V5d29yZD5Db3JvbmF2aXJ1cyBJbmZlY3Rpb25zLypkaWFnbm9zdGljIGlt
YWdpbmc8L2tleXdvcmQ+PGtleXdvcmQ+RmVtYWxlPC9rZXl3b3JkPjxrZXl3b3JkPkh1bWFuczwv
a2V5d29yZD48a2V5d29yZD5MdW5nL2RpYWdub3N0aWMgaW1hZ2luZzwva2V5d29yZD48a2V5d29y
ZD5NYWxlPC9rZXl3b3JkPjxrZXl3b3JkPk1pZGRsZSBBZ2VkPC9rZXl3b3JkPjxrZXl3b3JkPlBh
bmRlbWljczwva2V5d29yZD48a2V5d29yZD5QbmV1bW9uaWEsIFZpcmFsLypkaWFnbm9zdGljIGlt
YWdpbmc8L2tleXdvcmQ+PGtleXdvcmQ+UmFkaW9ncmFwaHksIFRob3JhY2ljLyptZXRob2RzPC9r
ZXl3b3JkPjxrZXl3b3JkPlJldHJvc3BlY3RpdmUgU3R1ZGllczwva2V5d29yZD48a2V5d29yZD5U
b21vZ3JhcGh5LCBYLVJheSBDb21wdXRlZC8qbWV0aG9kczwva2V5d29yZD48L2tleXdvcmRzPjxk
YXRlcz48eWVhcj4yMDIwPC95ZWFyPjxwdWItZGF0ZXM+PGRhdGU+SnVsPC9kYXRlPjwvcHViLWRh
dGVzPjwvZGF0ZXM+PGlzYm4+MTUzNi0wMjM3IChFbGVjdHJvbmljKSYjeEQ7MDg4My01OTkzIChM
aW5raW5nKTwvaXNibj48YWNjZXNzaW9uLW51bT4zMjIzNTE4NzwvYWNjZXNzaW9uLW51bT48dXJs
cz48cmVsYXRlZC11cmxzPjx1cmw+aHR0cHM6Ly93d3cubmNiaS5ubG0ubmloLmdvdi9wdWJtZWQv
MzIyMzUxODc8L3VybD48L3JlbGF0ZWQtdXJscz48L3VybHM+PGN1c3RvbTI+UE1DNzI1MzA0MDwv
Y3VzdG9tMj48ZWxlY3Ryb25pYy1yZXNvdXJjZS1udW0+MTAuMTA5Ny9SVEkuMDAwMDAwMDAwMDAw
MDUxMzwvZWxlY3Ryb25pYy1yZXNvdXJjZS1udW0+PC9yZWNvcmQ+PC9DaXRlPjwvRW5kTm90ZT5=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129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2D5B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284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438A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1718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1AE5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EE45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F31E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EA4C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7428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58.3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341D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513B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7658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1C1A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41BE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40B97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breath</w:t>
            </w:r>
          </w:p>
        </w:tc>
      </w:tr>
      <w:tr w:rsidR="000E4295" w:rsidRPr="008D2EFC" w14:paraId="1AE2E8A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760CDB" w14:textId="6E8B9330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PEVuZE5vdGU+PENpdGU+PEF1dGhvcj5ZdTwvQXV0aG9yPjxZZWFyPjIwMjA8L1llYXI+PFJlY051
bT4xMTc8L1JlY051bT48RGlzcGxheVRleHQ+PHN0eWxlIGZhY2U9InN1cGVyc2NyaXB0Ij4xMzA8
L3N0eWxlPjwvRGlzcGxheVRleHQ+PHJlY29yZD48cmVjLW51bWJlcj4xMTc8L3JlYy1udW1iZXI+
PGZvcmVpZ24ta2V5cz48a2V5IGFwcD0iRU4iIGRiLWlkPSJld3Q5c2RkOTlweGE5dmV3endidnp2
NTJ4ZjIycmV4c3A5OWYiIHRpbWVzdGFtcD0iMTYwMjY2MDg1MCI+MTE3PC9rZXk+PC9mb3JlaWdu
LWtleXM+PHJlZi10eXBlIG5hbWU9IkpvdXJuYWwgQXJ0aWNsZSI+MTc8L3JlZi10eXBlPjxjb250
cmlidXRvcnM+PGF1dGhvcnM+PGF1dGhvcj5ZdSwgUC48L2F1dGhvcj48YXV0aG9yPlpodSwgSi48
L2F1dGhvcj48YXV0aG9yPlpoYW5nLCBaLjwvYXV0aG9yPjxhdXRob3I+SGFuLCBZLjwvYXV0aG9y
PjwvYXV0aG9ycz48L2NvbnRyaWJ1dG9ycz48YXV0aC1hZGRyZXNzPkppbmdhbiBEaXN0cmljdCBD
ZW50ZXIgZm9yIERpc2Vhc2UgQ29udHJvbCBhbmQgUHJldmVudGlvbiwgU2hhbmdoYWksIENoaW5h
LiYjeEQ7U2hhbmdoYWkgQ2VudGVyIGZvciBEaXNlYXNlIENvbnRyb2wgYW5kIFByZXZlbnRpb24s
IFNoYW5naGFpLCBDaGluYS4mI3hEO0h1YW5ncHUgRGlzdHJpY3QgQ2VudGVyIGZvciBEaXNlYXNl
IENvbnRyb2wgYW5kIFByZXZlbnRpb24sIFNoYW5naGFpLCBDaGluYS48L2F1dGgtYWRkcmVzcz48
dGl0bGVzPjx0aXRsZT5BIEZhbWlsaWFsIENsdXN0ZXIgb2YgSW5mZWN0aW9uIEFzc29jaWF0ZWQg
V2l0aCB0aGUgMjAxOSBOb3ZlbCBDb3JvbmF2aXJ1cyBJbmRpY2F0aW5nIFBvc3NpYmxlIFBlcnNv
bi10by1QZXJzb24gVHJhbnNtaXNzaW9uIER1cmluZyB0aGUgSW5jdWJhdGlvbiBQZXJpb2Q8L3Rp
dGxlPjxzZWNvbmRhcnktdGl0bGU+SiBJbmZlY3QgRGlzPC9zZWNvbmRhcnktdGl0bGU+PC90aXRs
ZXM+PHBlcmlvZGljYWw+PGZ1bGwtdGl0bGU+SiBJbmZlY3QgRGlzPC9mdWxsLXRpdGxlPjwvcGVy
aW9kaWNhbD48cGFnZXM+MTc1Ny0xNzYxPC9wYWdlcz48dm9sdW1lPjIyMTwvdm9sdW1lPjxudW1i
ZXI+MTE8L251bWJlcj48ZWRpdGlvbj4yMDIwLzAyLzE5PC9lZGl0aW9uPjxrZXl3b3Jkcz48a2V5
d29yZD5BZ2VkPC9rZXl3b3JkPjxrZXl3b3JkPkFnZWQsIDgwIGFuZCBvdmVyPC9rZXl3b3JkPjxr
ZXl3b3JkPkJldGFjb3JvbmF2aXJ1cy9pc29sYXRpb24gJmFtcDsgcHVyaWZpY2F0aW9uPC9rZXl3
b3JkPjxrZXl3b3JkPkNoaW5hL2VwaWRlbWlvbG9neTwva2V5d29yZD48a2V5d29yZD5Db3JvbmF2
aXJ1cyBJbmZlY3Rpb25zL2RpYWdub3Npcy8qZXBpZGVtaW9sb2d5L3RoZXJhcHkvKnRyYW5zbWlz
c2lvbjwva2V5d29yZD48a2V5d29yZD5GYW1pbHk8L2tleXdvcmQ+PGtleXdvcmQ+RmF0YWwgT3V0
Y29tZTwva2V5d29yZD48a2V5d29yZD5GZW1hbGU8L2tleXdvcmQ+PGtleXdvcmQ+SHVtYW5zPC9r
ZXl3b3JkPjxrZXl3b3JkPipJbmZlY3Rpb3VzIERpc2Vhc2UgSW5jdWJhdGlvbiBQZXJpb2Q8L2tl
eXdvcmQ+PGtleXdvcmQ+TWFsZTwva2V5d29yZD48a2V5d29yZD5QYW5kZW1pY3M8L2tleXdvcmQ+
PGtleXdvcmQ+UG5ldW1vbmlhLCBWaXJhbC9kaWFnbm9zaXMvKmVwaWRlbWlvbG9neS90aGVyYXB5
Lyp0cmFuc21pc3Npb248L2tleXdvcmQ+PGtleXdvcmQ+KjIwMTktbkNvVjwva2V5d29yZD48a2V5
d29yZD4qZmFtaWx5IGNsdXN0ZXI8L2tleXdvcmQ+PGtleXdvcmQ+KmluY3ViYXRpb24gcGVyaW9k
PC9rZXl3b3JkPjxrZXl3b3JkPippbmZlY3Rpdml0eTwva2V5d29yZD48L2tleXdvcmRzPjxkYXRl
cz48eWVhcj4yMDIwPC95ZWFyPjxwdWItZGF0ZXM+PGRhdGU+TWF5IDExPC9kYXRlPjwvcHViLWRh
dGVzPjwvZGF0ZXM+PGlzYm4+MTUzNy02NjEzIChFbGVjdHJvbmljKSYjeEQ7MDAyMi0xODk5IChM
aW5raW5nKTwvaXNibj48YWNjZXNzaW9uLW51bT4zMjA2NzA0MzwvYWNjZXNzaW9uLW51bT48dXJs
cz48cmVsYXRlZC11cmxzPjx1cmw+aHR0cHM6Ly93d3cubmNiaS5ubG0ubmloLmdvdi9wdWJtZWQv
MzIwNjcwNDM8L3VybD48L3JlbGF0ZWQtdXJscz48L3VybHM+PGN1c3RvbTI+UE1DNzEwNzQ1Mzwv
Y3VzdG9tMj48ZWxlY3Ryb25pYy1yZXNvdXJjZS1udW0+MTAuMTA5My9pbmZkaXMvamlhYTA3Nzwv
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PEVuZE5vdGU+PENpdGU+PEF1dGhvcj5ZdTwvQXV0aG9yPjxZZWFyPjIwMjA8L1llYXI+PFJlY051
bT4xMTc8L1JlY051bT48RGlzcGxheVRleHQ+PHN0eWxlIGZhY2U9InN1cGVyc2NyaXB0Ij4xMzA8
L3N0eWxlPjwvRGlzcGxheVRleHQ+PHJlY29yZD48cmVjLW51bWJlcj4xMTc8L3JlYy1udW1iZXI+
PGZvcmVpZ24ta2V5cz48a2V5IGFwcD0iRU4iIGRiLWlkPSJld3Q5c2RkOTlweGE5dmV3endidnp2
NTJ4ZjIycmV4c3A5OWYiIHRpbWVzdGFtcD0iMTYwMjY2MDg1MCI+MTE3PC9rZXk+PC9mb3JlaWdu
LWtleXM+PHJlZi10eXBlIG5hbWU9IkpvdXJuYWwgQXJ0aWNsZSI+MTc8L3JlZi10eXBlPjxjb250
cmlidXRvcnM+PGF1dGhvcnM+PGF1dGhvcj5ZdSwgUC48L2F1dGhvcj48YXV0aG9yPlpodSwgSi48
L2F1dGhvcj48YXV0aG9yPlpoYW5nLCBaLjwvYXV0aG9yPjxhdXRob3I+SGFuLCBZLjwvYXV0aG9y
PjwvYXV0aG9ycz48L2NvbnRyaWJ1dG9ycz48YXV0aC1hZGRyZXNzPkppbmdhbiBEaXN0cmljdCBD
ZW50ZXIgZm9yIERpc2Vhc2UgQ29udHJvbCBhbmQgUHJldmVudGlvbiwgU2hhbmdoYWksIENoaW5h
LiYjeEQ7U2hhbmdoYWkgQ2VudGVyIGZvciBEaXNlYXNlIENvbnRyb2wgYW5kIFByZXZlbnRpb24s
IFNoYW5naGFpLCBDaGluYS4mI3hEO0h1YW5ncHUgRGlzdHJpY3QgQ2VudGVyIGZvciBEaXNlYXNl
IENvbnRyb2wgYW5kIFByZXZlbnRpb24sIFNoYW5naGFpLCBDaGluYS48L2F1dGgtYWRkcmVzcz48
dGl0bGVzPjx0aXRsZT5BIEZhbWlsaWFsIENsdXN0ZXIgb2YgSW5mZWN0aW9uIEFzc29jaWF0ZWQg
V2l0aCB0aGUgMjAxOSBOb3ZlbCBDb3JvbmF2aXJ1cyBJbmRpY2F0aW5nIFBvc3NpYmxlIFBlcnNv
bi10by1QZXJzb24gVHJhbnNtaXNzaW9uIER1cmluZyB0aGUgSW5jdWJhdGlvbiBQZXJpb2Q8L3Rp
dGxlPjxzZWNvbmRhcnktdGl0bGU+SiBJbmZlY3QgRGlzPC9zZWNvbmRhcnktdGl0bGU+PC90aXRs
ZXM+PHBlcmlvZGljYWw+PGZ1bGwtdGl0bGU+SiBJbmZlY3QgRGlzPC9mdWxsLXRpdGxlPjwvcGVy
aW9kaWNhbD48cGFnZXM+MTc1Ny0xNzYxPC9wYWdlcz48dm9sdW1lPjIyMTwvdm9sdW1lPjxudW1i
ZXI+MTE8L251bWJlcj48ZWRpdGlvbj4yMDIwLzAyLzE5PC9lZGl0aW9uPjxrZXl3b3Jkcz48a2V5
d29yZD5BZ2VkPC9rZXl3b3JkPjxrZXl3b3JkPkFnZWQsIDgwIGFuZCBvdmVyPC9rZXl3b3JkPjxr
ZXl3b3JkPkJldGFjb3JvbmF2aXJ1cy9pc29sYXRpb24gJmFtcDsgcHVyaWZpY2F0aW9uPC9rZXl3
b3JkPjxrZXl3b3JkPkNoaW5hL2VwaWRlbWlvbG9neTwva2V5d29yZD48a2V5d29yZD5Db3JvbmF2
aXJ1cyBJbmZlY3Rpb25zL2RpYWdub3Npcy8qZXBpZGVtaW9sb2d5L3RoZXJhcHkvKnRyYW5zbWlz
c2lvbjwva2V5d29yZD48a2V5d29yZD5GYW1pbHk8L2tleXdvcmQ+PGtleXdvcmQ+RmF0YWwgT3V0
Y29tZTwva2V5d29yZD48a2V5d29yZD5GZW1hbGU8L2tleXdvcmQ+PGtleXdvcmQ+SHVtYW5zPC9r
ZXl3b3JkPjxrZXl3b3JkPipJbmZlY3Rpb3VzIERpc2Vhc2UgSW5jdWJhdGlvbiBQZXJpb2Q8L2tl
eXdvcmQ+PGtleXdvcmQ+TWFsZTwva2V5d29yZD48a2V5d29yZD5QYW5kZW1pY3M8L2tleXdvcmQ+
PGtleXdvcmQ+UG5ldW1vbmlhLCBWaXJhbC9kaWFnbm9zaXMvKmVwaWRlbWlvbG9neS90aGVyYXB5
Lyp0cmFuc21pc3Npb248L2tleXdvcmQ+PGtleXdvcmQ+KjIwMTktbkNvVjwva2V5d29yZD48a2V5
d29yZD4qZmFtaWx5IGNsdXN0ZXI8L2tleXdvcmQ+PGtleXdvcmQ+KmluY3ViYXRpb24gcGVyaW9k
PC9rZXl3b3JkPjxrZXl3b3JkPippbmZlY3Rpdml0eTwva2V5d29yZD48L2tleXdvcmRzPjxkYXRl
cz48eWVhcj4yMDIwPC95ZWFyPjxwdWItZGF0ZXM+PGRhdGU+TWF5IDExPC9kYXRlPjwvcHViLWRh
dGVzPjwvZGF0ZXM+PGlzYm4+MTUzNy02NjEzIChFbGVjdHJvbmljKSYjeEQ7MDAyMi0xODk5IChM
aW5raW5nKTwvaXNibj48YWNjZXNzaW9uLW51bT4zMjA2NzA0MzwvYWNjZXNzaW9uLW51bT48dXJs
cz48cmVsYXRlZC11cmxzPjx1cmw+aHR0cHM6Ly93d3cubmNiaS5ubG0ubmloLmdvdi9wdWJtZWQv
MzIwNjcwNDM8L3VybD48L3JlbGF0ZWQtdXJscz48L3VybHM+PGN1c3RvbTI+UE1DNzEwNzQ1Mzwv
Y3VzdG9tMj48ZWxlY3Ryb25pYy1yZXNvdXJjZS1udW0+MTAuMTA5My9pbmZkaXMvamlhYTA3Nzwv
ZWxlY3Ryb25pYy1yZXNvdXJjZS1udW0+PC9yZWNvcmQ+PC9DaXRlPjwvRW5kTm90ZT5=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D7FA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A6BC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99DD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C7ECE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D852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CFB6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74.25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A886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2A60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BD7F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C3ED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86F4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622F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BBA7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1F7A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AA21E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64B3AD5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3BA11" w14:textId="53E1E67B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Pan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PEVuZE5vdGU+PENpdGU+PEF1dGhvcj5QYW48L0F1dGhvcj48WWVhcj4yMDIwPC9ZZWFyPjxSZWNO
dW0+MTE4PC9SZWNOdW0+PERpc3BsYXlUZXh0PjxzdHlsZSBmYWNlPSJzdXBlcnNjcmlwdCI+MTMx
PC9zdHlsZT48L0Rpc3BsYXlUZXh0PjxyZWNvcmQ+PHJlYy1udW1iZXI+MTE4PC9yZWMtbnVtYmVy
Pjxmb3JlaWduLWtleXM+PGtleSBhcHA9IkVOIiBkYi1pZD0iZXd0OXNkZDk5cHhhOXZld3p3YnZ6
djUyeGYyMnJleHNwOTlmIiB0aW1lc3RhbXA9IjE2MDI2NjA5MjAiPjExODwva2V5PjwvZm9yZWln
bi1rZXlzPjxyZWYtdHlwZSBuYW1lPSJKb3VybmFsIEFydGljbGUiPjE3PC9yZWYtdHlwZT48Y29u
dHJpYnV0b3JzPjxhdXRob3JzPjxhdXRob3I+UGFuLCBGLjwvYXV0aG9yPjxhdXRob3I+WWUsIFQu
PC9hdXRob3I+PGF1dGhvcj5TdW4sIFAuPC9hdXRob3I+PGF1dGhvcj5HdWksIFMuPC9hdXRob3I+
PGF1dGhvcj5MaWFuZywgQi48L2F1dGhvcj48YXV0aG9yPkxpLCBMLjwvYXV0aG9yPjxhdXRob3I+
WmhlbmcsIEQuPC9hdXRob3I+PGF1dGhvcj5XYW5nLCBKLjwvYXV0aG9yPjxhdXRob3I+SGVza2V0
aCwgUi4gTC48L2F1dGhvcj48YXV0aG9yPllhbmcsIEwuPC9hdXRob3I+PGF1dGhvcj5aaGVuZywg
Qy48L2F1dGhvcj48L2F1dGhvcnM+PC9jb250cmlidXRvcnM+PGF1dGgtYWRkcmVzcz5Gcm9tIHRo
ZSBEZXBhcnRtZW50cyBvZiBSYWRpb2xvZ3kgKEYuUC4sIFQuWS4sIFMuRy4sIEIuTC4sIEwuTC4s
IEwuWS4sIEMuWi4pIGFuZCBFbWVyZ2VuY3kgTWVkaWNpbmUgKFAuUy4pLCBVbmlvbiBIb3NwaXRh
bCwgVG9uZ2ppIE1lZGljYWwgQ29sbGVnZSwgSHVhemhvbmcgVW5pdmVyc2l0eSBvZiBTY2llbmNl
IGFuZCBUZWNobm9sb2d5LCAjMTI3NyBKaWVmYW5nIEF2ZSwgV3VoYW4gNDMwMDIyLCBDaGluYTsg
SHViZWkgUHJvdmluY2UgS2V5IExhYm9yYXRvcnkgb2YgTW9sZWN1bGFyIEltYWdpbmcsIFd1aGFu
LCBDaGluYSAoRi5QLiwgVC5ZLiwgUy5HLiwgQi5MLiwgTC5MLiwgTC5ZLiwgQy5aLik7IE1TQyBD
bGluaWNhbCAmYW1wOyBUZWNobmljYWwgU29sdXRpb25zLCBQaGlsaXBzIEhlYWx0aGNhcmUsIEJl
aWppbmcsIENoaW5hIChELlouLCBKLlcuKTsgYW5kIERlcGFydG1lbnQgb2YgUmFkaW9sb2d5LCBV
bml2ZXJzaXR5IENvbGxlZ2UgTG9uZG9uIEhvc3BpdGFsLCBMb25kb24sIEVuZ2xhbmQgKFIuTC5I
LikuPC9hdXRoLWFkZHJlc3M+PHRpdGxlcz48dGl0bGU+VGltZSBDb3Vyc2Ugb2YgTHVuZyBDaGFu
Z2VzIGF0IENoZXN0IENUIGR1cmluZyBSZWNvdmVyeSBmcm9tIENvcm9uYXZpcnVzIERpc2Vhc2Ug
MjAxOSAoQ09WSUQtMTkpPC90aXRsZT48c2Vjb25kYXJ5LXRpdGxlPlJhZGlvbG9neTwvc2Vjb25k
YXJ5LXRpdGxlPjwvdGl0bGVzPjxwZXJpb2RpY2FsPjxmdWxsLXRpdGxlPlJhZGlvbG9neTwvZnVs
bC10aXRsZT48L3BlcmlvZGljYWw+PHBhZ2VzPjcxNS03MjE8L3BhZ2VzPjx2b2x1bWU+Mjk1PC92
b2x1bWU+PG51bWJlcj4zPC9udW1iZXI+PGVkaXRpb24+MjAyMC8wMi8xNDwvZWRpdGlvbj48a2V5
d29yZHM+PGtleXdvcmQ+QWR1bHQ8L2tleXdvcmQ+PGtleXdvcmQ+QmV0YWNvcm9uYXZpcnVzL2lz
b2xhdGlvbiAmYW1wOyBwdXJpZmljYXRpb248L2tleXdvcmQ+PGtleXdvcmQ+Q29yb25hdmlydXMg
SW5mZWN0aW9ucy8qZGlhZ25vc3RpYyBpbWFnaW5nL2VwaWRlbWlvbG9neS9wYXRob2xvZ3kvdmly
b2xvZ3k8L2tleXdvcmQ+PGtleXdvcmQ+RmVtYWxlPC9rZXl3b3JkPjxrZXl3b3JkPkh1bWFuczwv
a2V5d29yZD48a2V5d29yZD5MdW5nL2RpYWdub3N0aWMgaW1hZ2luZy9wYXRob2xvZ3kvdmlyb2xv
Z3k8L2tleXdvcmQ+PGtleXdvcmQ+TWFsZTwva2V5d29yZD48a2V5d29yZD5NaWRkbGUgQWdlZDwv
a2V5d29yZD48a2V5d29yZD5QYW5kZW1pY3M8L2tleXdvcmQ+PGtleXdvcmQ+UG5ldW1vbmlhLCBW
aXJhbC8qZGlhZ25vc3RpYyBpbWFnaW5nL2VwaWRlbWlvbG9neS9wYXRob2xvZ3kvdmlyb2xvZ3k8
L2tleXdvcmQ+PGtleXdvcmQ+UmFkaW9ncmFwaHksIFRob3JhY2ljL21ldGhvZHM8L2tleXdvcmQ+
PGtleXdvcmQ+UmV0cm9zcGVjdGl2ZSBTdHVkaWVzPC9rZXl3b3JkPjxrZXl3b3JkPlRvbW9ncmFw
aHksIFgtUmF5IENvbXB1dGVkL21ldGhvZHM8L2tleXdvcmQ+PC9rZXl3b3Jkcz48ZGF0ZXM+PHll
YXI+MjAyMDwveWVhcj48cHViLWRhdGVzPjxkYXRlPkp1bjwvZGF0ZT48L3B1Yi1kYXRlcz48L2Rh
dGVzPjxpc2JuPjE1MjctMTMxNSAoRWxlY3Ryb25pYykmI3hEOzAwMzMtODQxOSAoTGlua2luZyk8
L2lzYm4+PGFjY2Vzc2lvbi1udW0+MzIwNTM0NzA8L2FjY2Vzc2lvbi1udW0+PHVybHM+PHJlbGF0
ZWQtdXJscz48dXJsPmh0dHBzOi8vd3d3Lm5jYmkubmxtLm5paC5nb3YvcHVibWVkLzMyMDUzNDcw
PC91cmw+PC9yZWxhdGVkLXVybHM+PC91cmxzPjxjdXN0b20yPlBNQzcyMzMzNjc8L2N1c3RvbTI+
PGVsZWN0cm9uaWMtcmVzb3VyY2UtbnVtPjEwLjExNDgvcmFkaW9sLjIwMjAyMDAzNzA8L2VsZWN0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PEVuZE5vdGU+PENpdGU+PEF1dGhvcj5QYW48L0F1dGhvcj48WWVhcj4yMDIwPC9ZZWFyPjxSZWNO
dW0+MTE4PC9SZWNOdW0+PERpc3BsYXlUZXh0PjxzdHlsZSBmYWNlPSJzdXBlcnNjcmlwdCI+MTMx
PC9zdHlsZT48L0Rpc3BsYXlUZXh0PjxyZWNvcmQ+PHJlYy1udW1iZXI+MTE4PC9yZWMtbnVtYmVy
Pjxmb3JlaWduLWtleXM+PGtleSBhcHA9IkVOIiBkYi1pZD0iZXd0OXNkZDk5cHhhOXZld3p3YnZ6
djUyeGYyMnJleHNwOTlmIiB0aW1lc3RhbXA9IjE2MDI2NjA5MjAiPjExODwva2V5PjwvZm9yZWln
bi1rZXlzPjxyZWYtdHlwZSBuYW1lPSJKb3VybmFsIEFydGljbGUiPjE3PC9yZWYtdHlwZT48Y29u
dHJpYnV0b3JzPjxhdXRob3JzPjxhdXRob3I+UGFuLCBGLjwvYXV0aG9yPjxhdXRob3I+WWUsIFQu
PC9hdXRob3I+PGF1dGhvcj5TdW4sIFAuPC9hdXRob3I+PGF1dGhvcj5HdWksIFMuPC9hdXRob3I+
PGF1dGhvcj5MaWFuZywgQi48L2F1dGhvcj48YXV0aG9yPkxpLCBMLjwvYXV0aG9yPjxhdXRob3I+
WmhlbmcsIEQuPC9hdXRob3I+PGF1dGhvcj5XYW5nLCBKLjwvYXV0aG9yPjxhdXRob3I+SGVza2V0
aCwgUi4gTC48L2F1dGhvcj48YXV0aG9yPllhbmcsIEwuPC9hdXRob3I+PGF1dGhvcj5aaGVuZywg
Qy48L2F1dGhvcj48L2F1dGhvcnM+PC9jb250cmlidXRvcnM+PGF1dGgtYWRkcmVzcz5Gcm9tIHRo
ZSBEZXBhcnRtZW50cyBvZiBSYWRpb2xvZ3kgKEYuUC4sIFQuWS4sIFMuRy4sIEIuTC4sIEwuTC4s
IEwuWS4sIEMuWi4pIGFuZCBFbWVyZ2VuY3kgTWVkaWNpbmUgKFAuUy4pLCBVbmlvbiBIb3NwaXRh
bCwgVG9uZ2ppIE1lZGljYWwgQ29sbGVnZSwgSHVhemhvbmcgVW5pdmVyc2l0eSBvZiBTY2llbmNl
IGFuZCBUZWNobm9sb2d5LCAjMTI3NyBKaWVmYW5nIEF2ZSwgV3VoYW4gNDMwMDIyLCBDaGluYTsg
SHViZWkgUHJvdmluY2UgS2V5IExhYm9yYXRvcnkgb2YgTW9sZWN1bGFyIEltYWdpbmcsIFd1aGFu
LCBDaGluYSAoRi5QLiwgVC5ZLiwgUy5HLiwgQi5MLiwgTC5MLiwgTC5ZLiwgQy5aLik7IE1TQyBD
bGluaWNhbCAmYW1wOyBUZWNobmljYWwgU29sdXRpb25zLCBQaGlsaXBzIEhlYWx0aGNhcmUsIEJl
aWppbmcsIENoaW5hIChELlouLCBKLlcuKTsgYW5kIERlcGFydG1lbnQgb2YgUmFkaW9sb2d5LCBV
bml2ZXJzaXR5IENvbGxlZ2UgTG9uZG9uIEhvc3BpdGFsLCBMb25kb24sIEVuZ2xhbmQgKFIuTC5I
LikuPC9hdXRoLWFkZHJlc3M+PHRpdGxlcz48dGl0bGU+VGltZSBDb3Vyc2Ugb2YgTHVuZyBDaGFu
Z2VzIGF0IENoZXN0IENUIGR1cmluZyBSZWNvdmVyeSBmcm9tIENvcm9uYXZpcnVzIERpc2Vhc2Ug
MjAxOSAoQ09WSUQtMTkpPC90aXRsZT48c2Vjb25kYXJ5LXRpdGxlPlJhZGlvbG9neTwvc2Vjb25k
YXJ5LXRpdGxlPjwvdGl0bGVzPjxwZXJpb2RpY2FsPjxmdWxsLXRpdGxlPlJhZGlvbG9neTwvZnVs
bC10aXRsZT48L3BlcmlvZGljYWw+PHBhZ2VzPjcxNS03MjE8L3BhZ2VzPjx2b2x1bWU+Mjk1PC92
b2x1bWU+PG51bWJlcj4zPC9udW1iZXI+PGVkaXRpb24+MjAyMC8wMi8xNDwvZWRpdGlvbj48a2V5
d29yZHM+PGtleXdvcmQ+QWR1bHQ8L2tleXdvcmQ+PGtleXdvcmQ+QmV0YWNvcm9uYXZpcnVzL2lz
b2xhdGlvbiAmYW1wOyBwdXJpZmljYXRpb248L2tleXdvcmQ+PGtleXdvcmQ+Q29yb25hdmlydXMg
SW5mZWN0aW9ucy8qZGlhZ25vc3RpYyBpbWFnaW5nL2VwaWRlbWlvbG9neS9wYXRob2xvZ3kvdmly
b2xvZ3k8L2tleXdvcmQ+PGtleXdvcmQ+RmVtYWxlPC9rZXl3b3JkPjxrZXl3b3JkPkh1bWFuczwv
a2V5d29yZD48a2V5d29yZD5MdW5nL2RpYWdub3N0aWMgaW1hZ2luZy9wYXRob2xvZ3kvdmlyb2xv
Z3k8L2tleXdvcmQ+PGtleXdvcmQ+TWFsZTwva2V5d29yZD48a2V5d29yZD5NaWRkbGUgQWdlZDwv
a2V5d29yZD48a2V5d29yZD5QYW5kZW1pY3M8L2tleXdvcmQ+PGtleXdvcmQ+UG5ldW1vbmlhLCBW
aXJhbC8qZGlhZ25vc3RpYyBpbWFnaW5nL2VwaWRlbWlvbG9neS9wYXRob2xvZ3kvdmlyb2xvZ3k8
L2tleXdvcmQ+PGtleXdvcmQ+UmFkaW9ncmFwaHksIFRob3JhY2ljL21ldGhvZHM8L2tleXdvcmQ+
PGtleXdvcmQ+UmV0cm9zcGVjdGl2ZSBTdHVkaWVzPC9rZXl3b3JkPjxrZXl3b3JkPlRvbW9ncmFw
aHksIFgtUmF5IENvbXB1dGVkL21ldGhvZHM8L2tleXdvcmQ+PC9rZXl3b3Jkcz48ZGF0ZXM+PHll
YXI+MjAyMDwveWVhcj48cHViLWRhdGVzPjxkYXRlPkp1bjwvZGF0ZT48L3B1Yi1kYXRlcz48L2Rh
dGVzPjxpc2JuPjE1MjctMTMxNSAoRWxlY3Ryb25pYykmI3hEOzAwMzMtODQxOSAoTGlua2luZyk8
L2lzYm4+PGFjY2Vzc2lvbi1udW0+MzIwNTM0NzA8L2FjY2Vzc2lvbi1udW0+PHVybHM+PHJlbGF0
ZWQtdXJscz48dXJsPmh0dHBzOi8vd3d3Lm5jYmkubmxtLm5paC5nb3YvcHVibWVkLzMyMDUzNDcw
PC91cmw+PC9yZWxhdGVkLXVybHM+PC91cmxzPjxjdXN0b20yPlBNQzcyMzMzNjc8L2N1c3RvbTI+
PGVsZWN0cm9uaWMtcmVzb3VyY2UtbnVtPjEwLjExNDgvcmFkaW9sLjIwMjAyMDAzNzA8L2VsZWN0
cm9uaWMtcmVzb3VyY2UtbnVtPjwvcmVjb3JkPjwvQ2l0ZT48L0VuZE5vdGU+AG==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05D3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90A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A7CB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2DA0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2020/1/12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83B1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3439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85F5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24CC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B9F7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54D3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337E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8846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25B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8B74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01EB7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fatigue</w:t>
            </w:r>
          </w:p>
        </w:tc>
      </w:tr>
      <w:tr w:rsidR="000E4295" w:rsidRPr="008D2EFC" w14:paraId="47A4459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0EC744" w14:textId="65887321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TnVtPjExOTwvUmVjTnVtPjxEaXNwbGF5VGV4dD48c3R5bGUgZmFjZT0ic3VwZXJzY3JpcHQiPjEz
Mjwvc3R5bGU+PC9EaXNwbGF5VGV4dD48cmVjb3JkPjxyZWMtbnVtYmVyPjExOTwvcmVjLW51bWJl
cj48Zm9yZWlnbi1rZXlzPjxrZXkgYXBwPSJFTiIgZGItaWQ9ImV3dDlzZGQ5OXB4YTl2ZXd6d2J2
enY1MnhmMjJyZXhzcDk5ZiIgdGltZXN0YW1wPSIxNjAyNjYwOTk2Ij4xMTk8L2tleT48L2ZvcmVp
Z24ta2V5cz48cmVmLXR5cGUgbmFtZT0iSm91cm5hbCBBcnRpY2xlIj4xNzwvcmVmLXR5cGU+PGNv
bnRyaWJ1dG9ycz48YXV0aG9ycz48YXV0aG9yPkNoZW4sIE4uPC9hdXRob3I+PGF1dGhvcj5aaG91
LCBNLjwvYXV0aG9yPjxhdXRob3I+RG9uZywgWC48L2F1dGhvcj48YXV0aG9yPlF1LCBKLjwvYXV0
aG9yPjxhdXRob3I+R29uZywgRi48L2F1dGhvcj48YXV0aG9yPkhhbiwgWS48L2F1dGhvcj48YXV0
aG9yPlFpdSwgWS48L2F1dGhvcj48YXV0aG9yPldhbmcsIEouPC9hdXRob3I+PGF1dGhvcj5MaXUs
IFkuPC9hdXRob3I+PGF1dGhvcj5XZWksIFkuPC9hdXRob3I+PGF1dGhvcj5YaWEsIEouPC9hdXRo
b3I+PGF1dGhvcj5ZdSwgVC48L2F1dGhvcj48YXV0aG9yPlpoYW5nLCBYLjwvYXV0aG9yPjxhdXRo
b3I+WmhhbmcsIEwuPC9hdXRob3I+PC9hdXRob3JzPjwvY29udHJpYnV0b3JzPjxhdXRoLWFkZHJl
c3M+VHViZXJjdWxvc2lzIGFuZCBSZXNwaXJhdG9yeSBEZXBhcnRtZW50LCBXdWhhbiBKaW55aW50
YW4gSG9zcGl0YWwsIFd1aGFuLCBDaGluYS4mI3hEO0RlcGFydG1lbnQgb2YgUmVzcGlyYXRvcnkg
YW5kIENyaXRpY2FsIENhcmUgTWVkaWNpbmUsIFJ1aWppbiBIb3NwaXRhbCwgU2hhbmdoYWkgSmlh
b3RvbmcgVW5pdmVyc2l0eSBTY2hvb2wgb2YgTWVkaWNpbmUsIFNoYW5naGFpLCBDaGluYTsgSW5z
dGl0dXRlIG9mIFJlc3BpcmF0b3J5IERpc2Vhc2VzLCBTaGFuZ2hhaSBKaWFvdG9uZyBVbml2ZXJz
aXR5IFNjaG9vbCBvZiBNZWRpY2luZSwgU2hhbmdoYWksIENoaW5hLiYjeEQ7SW5mZWN0aW9uIERp
c2Vhc2UgRGVwYXJ0bWVudCwgV3VoYW4gSmlueWludGFuIEhvc3BpdGFsLCBXdWhhbiwgQ2hpbmEu
JiN4RDtTY2llbmNlIGFuZCBFZHVjYXRpb24gRGVwYXJ0bWVudCwgV3VoYW4gSmlueWludGFuIEhv
c3BpdGFsLCBXdWhhbiwgQ2hpbmE7IFN0YXRlIEtleSBMYWJvcmF0b3J5IG9mIFZpcm9sb2d5LCBX
dWhhbiBJbnN0aXR1dGUgb2YgVmlyb2xvZ3ksIENlbnRlciBmb3IgQmlvc2FmZXR5IE1lZ2EtU2Np
ZW5jZSwgQ2hpbmVzZSBBY2FkZW15IG9mIFNjaWVuY2VzLCBXdWhhbiwgQ2hpbmEuJiN4RDtTdGF0
ZSBLZXkgTGFib3JhdG9yeSBvZiBWaXJvbG9neSwgV3VoYW4gSW5zdGl0dXRlIG9mIFZpcm9sb2d5
LCBDZW50ZXIgZm9yIEJpb3NhZmV0eSBNZWdhLVNjaWVuY2UsIENoaW5lc2UgQWNhZGVteSBvZiBT
Y2llbmNlcywgV3VoYW4sIENoaW5hLiYjeEQ7VGhlIE9mZmljZSBvZiBEcnVnIENsaW5pY2FsIFRy
aWFsIEluc3RpdHV0aW9uLCBXdWhhbiBKaW55aW50YW4gSG9zcGl0YWwsIFd1aGFuLCBDaGluYS4m
I3hEO1Jlc2VhcmNoIExhYm9yYXRvcnkgb2YgQ2xpbmljYWwgVmlyb2xvZ3ksIFJ1aWppbiBIb3Nw
aXRhbCBhbmQgUnVpamluIEhvc3BpdGFsIE5vcnRoLCBTaGFuZ2hhaSBKaWFvdG9uZyBVbml2ZXJz
aXR5IFNjaG9vbCBvZiBNZWRpY2luZSwgU2hhbmdoYWksIENoaW5hOyBDbGluaWNhbCBSZXNlYXJj
aCBDZW50ZXIsIFJ1aWppbiBIb3NwaXRhbCBOb3J0aCwgU2hhbmdoYWkgSmlhb3RvbmcgVW5pdmVy
c2l0eSBTY2hvb2wgb2YgTWVkaWNpbmUsIFNoYW5naGFpLCBDaGluYS4gRWxlY3Ryb25pYyBhZGRy
ZXNzOiB6aGFuZ3hAc2hzbXUuZWR1LmNuLiYjeEQ7VHViZXJjdWxvc2lzIGFuZCBSZXNwaXJhdG9y
eSBEZXBhcnRtZW50LCBXdWhhbiBKaW55aW50YW4gSG9zcGl0YWwsIFd1aGFuLCBDaGluYS4gRWxl
Y3Ryb25pYyBhZGRyZXNzOiB6aGFuZ2xpMDgwODA2QDE2My5jb20uPC9hdXRoLWFkZHJlc3M+PHRp
dGxlcz48dGl0bGU+RXBpZGVtaW9sb2dpY2FsIGFuZCBjbGluaWNhbCBjaGFyYWN0ZXJpc3RpY3Mg
b2YgOTkgY2FzZXMgb2YgMjAxOSBub3ZlbCBjb3JvbmF2aXJ1cyBwbmV1bW9uaWEgaW4gV3VoYW4s
IENoaW5hOiBhIGRlc2NyaXB0aXZlIHN0dWR5PC90aXRsZT48c2Vjb25kYXJ5LXRpdGxlPkxhbmNl
dDwvc2Vjb25kYXJ5LXRpdGxlPjwvdGl0bGVzPjxwZXJpb2RpY2FsPjxmdWxsLXRpdGxlPkxhbmNl
dDwvZnVsbC10aXRsZT48L3BlcmlvZGljYWw+PHBhZ2VzPjUwNy01MTM8L3BhZ2VzPjx2b2x1bWU+
Mzk1PC92b2x1bWU+PG51bWJlcj4xMDIyMzwvbnVtYmVyPjxlZGl0aW9uPjIwMjAvMDIvMDM8L2Vk
aXRpb24+PGtleXdvcmRzPjxrZXl3b3JkPkFkdWx0PC9rZXl3b3JkPjxrZXl3b3JkPkFnZWQ8L2tl
eXdvcmQ+PGtleXdvcmQ+QWdlZCwgODAgYW5kIG92ZXI8L2tleXdvcmQ+PGtleXdvcmQ+Q2hpbmEv
ZXBpZGVtaW9sb2d5PC9rZXl3b3JkPjxrZXl3b3JkPkNvbW9yYmlkaXR5PC9rZXl3b3JkPjxrZXl3
b3JkPkNvcm9uYXZpcnVzIEluZmVjdGlvbnMvY29tcGxpY2F0aW9ucy8qZGlhZ25vc2lzLyplcGlk
ZW1pb2xvZ3kvdGhlcmFweTwva2V5d29yZD48a2V5d29yZD5Db3VnaC9lcGlkZW1pb2xvZ3kvdmly
b2xvZ3k8L2tleXdvcmQ+PGtleXdvcmQ+RGlzZWFzZSBPdXRicmVha3M8L2tleXdvcmQ+PGtleXdv
cmQ+RHlzcG5lYS9lcGlkZW1pb2xvZ3kvdmlyb2xvZ3k8L2tleXdvcmQ+PGtleXdvcmQ+RmVtYWxl
PC9rZXl3b3JkPjxrZXl3b3JkPkZldmVyL2VwaWRlbWlvbG9neS92aXJvbG9neTwva2V5d29yZD48
a2V5d29yZD5IdW1hbnM8L2tleXdvcmQ+PGtleXdvcmQ+TWFsZTwva2V5d29yZD48a2V5d29yZD5N
aWRkbGUgQWdlZDwva2V5d29yZD48a2V5d29yZD5QbmV1bW9uaWEsIFZpcmFsL2NvbXBsaWNhdGlv
bnMvKmRpYWdub3Npcy8qZXBpZGVtaW9sb2d5L3RoZXJhcHk8L2tleXdvcmQ+PGtleXdvcmQ+UHJv
Z25vc2lzPC9rZXl3b3JkPjxrZXl3b3JkPlJhZGlvZ3JhcGh5LCBUaG9yYWNpYzwva2V5d29yZD48
a2V5d29yZD5SZXRyb3NwZWN0aXZlIFN0dWRpZXM8L2tleXdvcmQ+PGtleXdvcmQ+U2V2ZXJlIEFj
dXRlIFJlc3BpcmF0b3J5IFN5bmRyb21lL2VwaWRlbWlvbG9neS92aXJvbG9neTwva2V5d29yZD48
a2V5d29yZD5Ub21vZ3JhcGh5LCBYLVJheSBDb21wdXRlZDwva2V5d29yZD48a2V5d29yZD5Zb3Vu
ZyBBZHVsdDwva2V5d29yZD48L2tleXdvcmRzPjxkYXRlcz48eWVhcj4yMDIwPC95ZWFyPjxwdWIt
ZGF0ZXM+PGRhdGU+RmViIDE1PC9kYXRlPjwvcHViLWRhdGVzPjwvZGF0ZXM+PGlzYm4+MTQ3NC01
NDdYIChFbGVjdHJvbmljKSYjeEQ7MDE0MC02NzM2IChMaW5raW5nKTwvaXNibj48YWNjZXNzaW9u
LW51bT4zMjAwNzE0MzwvYWNjZXNzaW9uLW51bT48dXJscz48cmVsYXRlZC11cmxzPjx1cmw+aHR0
cHM6Ly93d3cubmNiaS5ubG0ubmloLmdvdi9wdWJtZWQvMzIwMDcxNDM8L3VybD48L3JlbGF0ZWQt
dXJscz48L3VybHM+PGN1c3RvbTI+UE1DNzEzNTA3NjwvY3VzdG9tMj48ZWxlY3Ryb25pYy1yZXNv
dXJjZS1udW0+MTAuMTAxNi9TMDE0MC02NzM2KDIwKTMwMjExLTc8L2VsZWN0cm9uaWMtcmVzb3Vy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TnVtPjExOTwvUmVjTnVtPjxEaXNwbGF5VGV4dD48c3R5bGUgZmFjZT0ic3VwZXJzY3JpcHQiPjEz
Mjwvc3R5bGU+PC9EaXNwbGF5VGV4dD48cmVjb3JkPjxyZWMtbnVtYmVyPjExOTwvcmVjLW51bWJl
cj48Zm9yZWlnbi1rZXlzPjxrZXkgYXBwPSJFTiIgZGItaWQ9ImV3dDlzZGQ5OXB4YTl2ZXd6d2J2
enY1MnhmMjJyZXhzcDk5ZiIgdGltZXN0YW1wPSIxNjAyNjYwOTk2Ij4xMTk8L2tleT48L2ZvcmVp
Z24ta2V5cz48cmVmLXR5cGUgbmFtZT0iSm91cm5hbCBBcnRpY2xlIj4xNzwvcmVmLXR5cGU+PGNv
bnRyaWJ1dG9ycz48YXV0aG9ycz48YXV0aG9yPkNoZW4sIE4uPC9hdXRob3I+PGF1dGhvcj5aaG91
LCBNLjwvYXV0aG9yPjxhdXRob3I+RG9uZywgWC48L2F1dGhvcj48YXV0aG9yPlF1LCBKLjwvYXV0
aG9yPjxhdXRob3I+R29uZywgRi48L2F1dGhvcj48YXV0aG9yPkhhbiwgWS48L2F1dGhvcj48YXV0
aG9yPlFpdSwgWS48L2F1dGhvcj48YXV0aG9yPldhbmcsIEouPC9hdXRob3I+PGF1dGhvcj5MaXUs
IFkuPC9hdXRob3I+PGF1dGhvcj5XZWksIFkuPC9hdXRob3I+PGF1dGhvcj5YaWEsIEouPC9hdXRo
b3I+PGF1dGhvcj5ZdSwgVC48L2F1dGhvcj48YXV0aG9yPlpoYW5nLCBYLjwvYXV0aG9yPjxhdXRo
b3I+WmhhbmcsIEwuPC9hdXRob3I+PC9hdXRob3JzPjwvY29udHJpYnV0b3JzPjxhdXRoLWFkZHJl
c3M+VHViZXJjdWxvc2lzIGFuZCBSZXNwaXJhdG9yeSBEZXBhcnRtZW50LCBXdWhhbiBKaW55aW50
YW4gSG9zcGl0YWwsIFd1aGFuLCBDaGluYS4mI3hEO0RlcGFydG1lbnQgb2YgUmVzcGlyYXRvcnkg
YW5kIENyaXRpY2FsIENhcmUgTWVkaWNpbmUsIFJ1aWppbiBIb3NwaXRhbCwgU2hhbmdoYWkgSmlh
b3RvbmcgVW5pdmVyc2l0eSBTY2hvb2wgb2YgTWVkaWNpbmUsIFNoYW5naGFpLCBDaGluYTsgSW5z
dGl0dXRlIG9mIFJlc3BpcmF0b3J5IERpc2Vhc2VzLCBTaGFuZ2hhaSBKaWFvdG9uZyBVbml2ZXJz
aXR5IFNjaG9vbCBvZiBNZWRpY2luZSwgU2hhbmdoYWksIENoaW5hLiYjeEQ7SW5mZWN0aW9uIERp
c2Vhc2UgRGVwYXJ0bWVudCwgV3VoYW4gSmlueWludGFuIEhvc3BpdGFsLCBXdWhhbiwgQ2hpbmEu
JiN4RDtTY2llbmNlIGFuZCBFZHVjYXRpb24gRGVwYXJ0bWVudCwgV3VoYW4gSmlueWludGFuIEhv
c3BpdGFsLCBXdWhhbiwgQ2hpbmE7IFN0YXRlIEtleSBMYWJvcmF0b3J5IG9mIFZpcm9sb2d5LCBX
dWhhbiBJbnN0aXR1dGUgb2YgVmlyb2xvZ3ksIENlbnRlciBmb3IgQmlvc2FmZXR5IE1lZ2EtU2Np
ZW5jZSwgQ2hpbmVzZSBBY2FkZW15IG9mIFNjaWVuY2VzLCBXdWhhbiwgQ2hpbmEuJiN4RDtTdGF0
ZSBLZXkgTGFib3JhdG9yeSBvZiBWaXJvbG9neSwgV3VoYW4gSW5zdGl0dXRlIG9mIFZpcm9sb2d5
LCBDZW50ZXIgZm9yIEJpb3NhZmV0eSBNZWdhLVNjaWVuY2UsIENoaW5lc2UgQWNhZGVteSBvZiBT
Y2llbmNlcywgV3VoYW4sIENoaW5hLiYjeEQ7VGhlIE9mZmljZSBvZiBEcnVnIENsaW5pY2FsIFRy
aWFsIEluc3RpdHV0aW9uLCBXdWhhbiBKaW55aW50YW4gSG9zcGl0YWwsIFd1aGFuLCBDaGluYS4m
I3hEO1Jlc2VhcmNoIExhYm9yYXRvcnkgb2YgQ2xpbmljYWwgVmlyb2xvZ3ksIFJ1aWppbiBIb3Nw
aXRhbCBhbmQgUnVpamluIEhvc3BpdGFsIE5vcnRoLCBTaGFuZ2hhaSBKaWFvdG9uZyBVbml2ZXJz
aXR5IFNjaG9vbCBvZiBNZWRpY2luZSwgU2hhbmdoYWksIENoaW5hOyBDbGluaWNhbCBSZXNlYXJj
aCBDZW50ZXIsIFJ1aWppbiBIb3NwaXRhbCBOb3J0aCwgU2hhbmdoYWkgSmlhb3RvbmcgVW5pdmVy
c2l0eSBTY2hvb2wgb2YgTWVkaWNpbmUsIFNoYW5naGFpLCBDaGluYS4gRWxlY3Ryb25pYyBhZGRy
ZXNzOiB6aGFuZ3hAc2hzbXUuZWR1LmNuLiYjeEQ7VHViZXJjdWxvc2lzIGFuZCBSZXNwaXJhdG9y
eSBEZXBhcnRtZW50LCBXdWhhbiBKaW55aW50YW4gSG9zcGl0YWwsIFd1aGFuLCBDaGluYS4gRWxl
Y3Ryb25pYyBhZGRyZXNzOiB6aGFuZ2xpMDgwODA2QDE2My5jb20uPC9hdXRoLWFkZHJlc3M+PHRp
dGxlcz48dGl0bGU+RXBpZGVtaW9sb2dpY2FsIGFuZCBjbGluaWNhbCBjaGFyYWN0ZXJpc3RpY3Mg
b2YgOTkgY2FzZXMgb2YgMjAxOSBub3ZlbCBjb3JvbmF2aXJ1cyBwbmV1bW9uaWEgaW4gV3VoYW4s
IENoaW5hOiBhIGRlc2NyaXB0aXZlIHN0dWR5PC90aXRsZT48c2Vjb25kYXJ5LXRpdGxlPkxhbmNl
dDwvc2Vjb25kYXJ5LXRpdGxlPjwvdGl0bGVzPjxwZXJpb2RpY2FsPjxmdWxsLXRpdGxlPkxhbmNl
dDwvZnVsbC10aXRsZT48L3BlcmlvZGljYWw+PHBhZ2VzPjUwNy01MTM8L3BhZ2VzPjx2b2x1bWU+
Mzk1PC92b2x1bWU+PG51bWJlcj4xMDIyMzwvbnVtYmVyPjxlZGl0aW9uPjIwMjAvMDIvMDM8L2Vk
aXRpb24+PGtleXdvcmRzPjxrZXl3b3JkPkFkdWx0PC9rZXl3b3JkPjxrZXl3b3JkPkFnZWQ8L2tl
eXdvcmQ+PGtleXdvcmQ+QWdlZCwgODAgYW5kIG92ZXI8L2tleXdvcmQ+PGtleXdvcmQ+Q2hpbmEv
ZXBpZGVtaW9sb2d5PC9rZXl3b3JkPjxrZXl3b3JkPkNvbW9yYmlkaXR5PC9rZXl3b3JkPjxrZXl3
b3JkPkNvcm9uYXZpcnVzIEluZmVjdGlvbnMvY29tcGxpY2F0aW9ucy8qZGlhZ25vc2lzLyplcGlk
ZW1pb2xvZ3kvdGhlcmFweTwva2V5d29yZD48a2V5d29yZD5Db3VnaC9lcGlkZW1pb2xvZ3kvdmly
b2xvZ3k8L2tleXdvcmQ+PGtleXdvcmQ+RGlzZWFzZSBPdXRicmVha3M8L2tleXdvcmQ+PGtleXdv
cmQ+RHlzcG5lYS9lcGlkZW1pb2xvZ3kvdmlyb2xvZ3k8L2tleXdvcmQ+PGtleXdvcmQ+RmVtYWxl
PC9rZXl3b3JkPjxrZXl3b3JkPkZldmVyL2VwaWRlbWlvbG9neS92aXJvbG9neTwva2V5d29yZD48
a2V5d29yZD5IdW1hbnM8L2tleXdvcmQ+PGtleXdvcmQ+TWFsZTwva2V5d29yZD48a2V5d29yZD5N
aWRkbGUgQWdlZDwva2V5d29yZD48a2V5d29yZD5QbmV1bW9uaWEsIFZpcmFsL2NvbXBsaWNhdGlv
bnMvKmRpYWdub3Npcy8qZXBpZGVtaW9sb2d5L3RoZXJhcHk8L2tleXdvcmQ+PGtleXdvcmQ+UHJv
Z25vc2lzPC9rZXl3b3JkPjxrZXl3b3JkPlJhZGlvZ3JhcGh5LCBUaG9yYWNpYzwva2V5d29yZD48
a2V5d29yZD5SZXRyb3NwZWN0aXZlIFN0dWRpZXM8L2tleXdvcmQ+PGtleXdvcmQ+U2V2ZXJlIEFj
dXRlIFJlc3BpcmF0b3J5IFN5bmRyb21lL2VwaWRlbWlvbG9neS92aXJvbG9neTwva2V5d29yZD48
a2V5d29yZD5Ub21vZ3JhcGh5LCBYLVJheSBDb21wdXRlZDwva2V5d29yZD48a2V5d29yZD5Zb3Vu
ZyBBZHVsdDwva2V5d29yZD48L2tleXdvcmRzPjxkYXRlcz48eWVhcj4yMDIwPC95ZWFyPjxwdWIt
ZGF0ZXM+PGRhdGU+RmViIDE1PC9kYXRlPjwvcHViLWRhdGVzPjwvZGF0ZXM+PGlzYm4+MTQ3NC01
NDdYIChFbGVjdHJvbmljKSYjeEQ7MDE0MC02NzM2IChMaW5raW5nKTwvaXNibj48YWNjZXNzaW9u
LW51bT4zMjAwNzE0MzwvYWNjZXNzaW9uLW51bT48dXJscz48cmVsYXRlZC11cmxzPjx1cmw+aHR0
cHM6Ly93d3cubmNiaS5ubG0ubmloLmdvdi9wdWJtZWQvMzIwMDcxNDM8L3VybD48L3JlbGF0ZWQt
dXJscz48L3VybHM+PGN1c3RvbTI+UE1DNzEzNTA3NjwvY3VzdG9tMj48ZWxlY3Ryb25pYy1yZXNv
dXJjZS1udW0+MTAuMTAxNi9TMDE0MC02NzM2KDIwKTMwMjExLTc8L2VsZWN0cm9uaWMtcmVzb3Vy
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FF54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5669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0B21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16CC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A773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0C4F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4310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DCF5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11.1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B421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67.7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7A7A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AEBB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4F07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EFB9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B692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17AF14" w14:textId="5FEADE54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281274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0E9BF5" w14:textId="662F78C8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TnVtPjEyMDwvUmVjTnVtPjxEaXNwbGF5VGV4dD48c3R5bGUgZmFjZT0ic3VwZXJzY3JpcHQiPjEz
Mzwvc3R5bGU+PC9EaXNwbGF5VGV4dD48cmVjb3JkPjxyZWMtbnVtYmVyPjEyMDwvcmVjLW51bWJl
cj48Zm9yZWlnbi1rZXlzPjxrZXkgYXBwPSJFTiIgZGItaWQ9ImV3dDlzZGQ5OXB4YTl2ZXd6d2J2
enY1MnhmMjJyZXhzcDk5ZiIgdGltZXN0YW1wPSIxNjAyNjYxMzMwIj4xMjA8L2tleT48L2ZvcmVp
Z24ta2V5cz48cmVmLXR5cGUgbmFtZT0iSm91cm5hbCBBcnRpY2xlIj4xNzwvcmVmLXR5cGU+PGNv
bnRyaWJ1dG9ycz48YXV0aG9ycz48YXV0aG9yPkNoZW4sIFguPC9hdXRob3I+PGF1dGhvcj5ZYW5n
LCBZLjwvYXV0aG9yPjxhdXRob3I+SHVhbmcsIE0uPC9hdXRob3I+PGF1dGhvcj5MaXUsIEwuPC9h
dXRob3I+PGF1dGhvcj5aaGFuZywgWC48L2F1dGhvcj48YXV0aG9yPlh1LCBKLjwvYXV0aG9yPjxh
dXRob3I+R2VuZywgUy48L2F1dGhvcj48YXV0aG9yPkhhbiwgQi48L2F1dGhvcj48YXV0aG9yPlhp
YW8sIEouPC9hdXRob3I+PGF1dGhvcj5XYW4sIFkuPC9hdXRob3I+PC9hdXRob3JzPjwvY29udHJp
YnV0b3JzPjxhdXRoLWFkZHJlc3M+RGVwYXJ0bWVudCBvZiBQYXRob2xvZ3ksIFFpbmdkYW8gQ2Vu
dHJhbCBIb3NwaXRhbCwgVGhlIFNlY29uZCBBZmZpbGlhdGVkIEhvc3BpdGFsIG9mIFFpbmdkYW8g
VW5pdmVyc2l0eSBNZWRpY2FsIENvbGxlZ2UsIFFpbmdkYW8sIENoaW5hLiYjeEQ7RGVwYXJ0bWVu
dCBvZiBIZW1hdG9sb2d5LCBDaG9uZ3FpbmcgVGhyZWUgR29yZ2VzIENlbnRyYWwgSG9zcGl0YWws
IENob25ncWluZywgQ2hpbmEuJiN4RDtEZXBhcnRtZW50IG9mIEludGVybmFsIE1lZGljaW5lLCBC
YWlhbiBCcmFuY2ggSG9zcGl0YWwsIENob25ncWluZyBUaHJlZSBHb3JnZXMgQ2VudHJhbCBIb3Nw
aXRhbCwgQ2hvbmdxaW5nLCBDaGluYS4mI3hEO0RlcGFydG1lbnQgb2YgRW5kb2NyaW5vbG9neSwg
Q2hvbmdxaW5nIFRocmVlIEdvcmdlcyBDZW50cmFsIEhvc3BpdGFsLCBDaG9uZ3FpbmcsIENoaW5h
LiYjeEQ7VGhlIEtleSBMYWJvcmF0b3J5IG9mIEV4cGVyaW1lbnRhbCBUZXJhdG9sb2d5LCBNaW5p
c3RyeSBvZiBFZHVjYXRpb24gYW5kIERlcGFydG1lbnQgb2YgUGF0aG9sb2d5LCBTaGFuZG9uZyBV
bml2ZXJzaXR5LCBTY2hvb2wgb2YgQmFzaWMgTWVkaWNhbCBTY2llbmNlcywgSmluYW4sIENoaW5h
LiYjeEQ7RGVwYXJ0bWVudCBvZiBMb2Vtb2xvZ3ksIENob25ncWluZyBUaHJlZSBHb3JnZXMgQ2Vu
dHJhbCBIb3NwaXRhbCwgQ2hvbmdxaW5nLCBDaGluYS4mI3hEO0RlcGFydG1lbnQgb2YgR2VuZXJh
bCBNZWRpY2luZSwgQmFpYW4gQnJhbmNoIEhvc3BpdGFsLCBDaG9uZ3FpbmcgVGhyZWUgR29yZ2Vz
IENlbnRyYWwgSG9zcGl0YWwsIENob25ncWluZywgQ2hpbmEuPC9hdXRoLWFkZHJlc3M+PHRpdGxl
cz48dGl0bGU+RGlmZmVyZW5jZXMgYmV0d2VlbiBDT1ZJRC0xOSBhbmQgc3VzcGVjdGVkIHRoZW4g
Y29uZmlybWVkIFNBUlMtQ29WLTItbmVnYXRpdmUgcG5ldW1vbmlhOiBBIHJldHJvc3BlY3RpdmUg
c3R1ZHkgZnJvbSBhIHNpbmdsZSBjZW50ZXI8L3RpdGxlPjxzZWNvbmRhcnktdGl0bGU+SiBNZWQg
Vmlyb2w8L3NlY29uZGFyeS10aXRsZT48L3RpdGxlcz48cGVyaW9kaWNhbD48ZnVsbC10aXRsZT5K
IE1lZCBWaXJvbDwvZnVsbC10aXRsZT48L3BlcmlvZGljYWw+PGVkaXRpb24+MjAyMC8wNC8wMzwv
ZWRpdGlvbj48a2V5d29yZHM+PGtleXdvcmQ+Q29yb25hdmlydXMgZGlzZWFzZSAyMDE5IChDT1ZJ
RC0xOSk8L2tleXdvcmQ+PGtleXdvcmQ+bGFib3JhdG9yeSB0ZXN0PC9rZXl3b3JkPjxrZXl3b3Jk
PnByb2NhbGNpdG9uaW48L2tleXdvcmQ+PGtleXdvcmQ+c3VzcGVjdGVkIHRoZW4gY29uZmlybWVk
IFNBUlMtQ29WLTItbmVnYXRpdmUgcG5ldW1vbmlhPC9rZXl3b3JkPjxrZXl3b3JkPnN5bXB0b21z
PC9rZXl3b3JkPjwva2V5d29yZHM+PGRhdGVzPjx5ZWFyPjIwMjA8L3llYXI+PHB1Yi1kYXRlcz48
ZGF0ZT5BcHIgMTwvZGF0ZT48L3B1Yi1kYXRlcz48L2RhdGVzPjxpc2JuPjEwOTYtOTA3MSAoRWxl
Y3Ryb25pYykmI3hEOzAxNDYtNjYxNSAoTGlua2luZyk8L2lzYm4+PGFjY2Vzc2lvbi1udW0+MzIy
MzcxNDg8L2FjY2Vzc2lvbi1udW0+PHVybHM+PHJlbGF0ZWQtdXJscz48dXJsPmh0dHBzOi8vd3d3
Lm5jYmkubmxtLm5paC5nb3YvcHVibWVkLzMyMjM3MTQ4PC91cmw+PC9yZWxhdGVkLXVybHM+PC91
cmxzPjxlbGVjdHJvbmljLXJlc291cmNlLW51bT4xMC4xMDAyL2ptdi4yNTgxMDwvZWxlY3Ryb25p
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TnVtPjEyMDwvUmVjTnVtPjxEaXNwbGF5VGV4dD48c3R5bGUgZmFjZT0ic3VwZXJzY3JpcHQiPjEz
Mzwvc3R5bGU+PC9EaXNwbGF5VGV4dD48cmVjb3JkPjxyZWMtbnVtYmVyPjEyMDwvcmVjLW51bWJl
cj48Zm9yZWlnbi1rZXlzPjxrZXkgYXBwPSJFTiIgZGItaWQ9ImV3dDlzZGQ5OXB4YTl2ZXd6d2J2
enY1MnhmMjJyZXhzcDk5ZiIgdGltZXN0YW1wPSIxNjAyNjYxMzMwIj4xMjA8L2tleT48L2ZvcmVp
Z24ta2V5cz48cmVmLXR5cGUgbmFtZT0iSm91cm5hbCBBcnRpY2xlIj4xNzwvcmVmLXR5cGU+PGNv
bnRyaWJ1dG9ycz48YXV0aG9ycz48YXV0aG9yPkNoZW4sIFguPC9hdXRob3I+PGF1dGhvcj5ZYW5n
LCBZLjwvYXV0aG9yPjxhdXRob3I+SHVhbmcsIE0uPC9hdXRob3I+PGF1dGhvcj5MaXUsIEwuPC9h
dXRob3I+PGF1dGhvcj5aaGFuZywgWC48L2F1dGhvcj48YXV0aG9yPlh1LCBKLjwvYXV0aG9yPjxh
dXRob3I+R2VuZywgUy48L2F1dGhvcj48YXV0aG9yPkhhbiwgQi48L2F1dGhvcj48YXV0aG9yPlhp
YW8sIEouPC9hdXRob3I+PGF1dGhvcj5XYW4sIFkuPC9hdXRob3I+PC9hdXRob3JzPjwvY29udHJp
YnV0b3JzPjxhdXRoLWFkZHJlc3M+RGVwYXJ0bWVudCBvZiBQYXRob2xvZ3ksIFFpbmdkYW8gQ2Vu
dHJhbCBIb3NwaXRhbCwgVGhlIFNlY29uZCBBZmZpbGlhdGVkIEhvc3BpdGFsIG9mIFFpbmdkYW8g
VW5pdmVyc2l0eSBNZWRpY2FsIENvbGxlZ2UsIFFpbmdkYW8sIENoaW5hLiYjeEQ7RGVwYXJ0bWVu
dCBvZiBIZW1hdG9sb2d5LCBDaG9uZ3FpbmcgVGhyZWUgR29yZ2VzIENlbnRyYWwgSG9zcGl0YWws
IENob25ncWluZywgQ2hpbmEuJiN4RDtEZXBhcnRtZW50IG9mIEludGVybmFsIE1lZGljaW5lLCBC
YWlhbiBCcmFuY2ggSG9zcGl0YWwsIENob25ncWluZyBUaHJlZSBHb3JnZXMgQ2VudHJhbCBIb3Nw
aXRhbCwgQ2hvbmdxaW5nLCBDaGluYS4mI3hEO0RlcGFydG1lbnQgb2YgRW5kb2NyaW5vbG9neSwg
Q2hvbmdxaW5nIFRocmVlIEdvcmdlcyBDZW50cmFsIEhvc3BpdGFsLCBDaG9uZ3FpbmcsIENoaW5h
LiYjeEQ7VGhlIEtleSBMYWJvcmF0b3J5IG9mIEV4cGVyaW1lbnRhbCBUZXJhdG9sb2d5LCBNaW5p
c3RyeSBvZiBFZHVjYXRpb24gYW5kIERlcGFydG1lbnQgb2YgUGF0aG9sb2d5LCBTaGFuZG9uZyBV
bml2ZXJzaXR5LCBTY2hvb2wgb2YgQmFzaWMgTWVkaWNhbCBTY2llbmNlcywgSmluYW4sIENoaW5h
LiYjeEQ7RGVwYXJ0bWVudCBvZiBMb2Vtb2xvZ3ksIENob25ncWluZyBUaHJlZSBHb3JnZXMgQ2Vu
dHJhbCBIb3NwaXRhbCwgQ2hvbmdxaW5nLCBDaGluYS4mI3hEO0RlcGFydG1lbnQgb2YgR2VuZXJh
bCBNZWRpY2luZSwgQmFpYW4gQnJhbmNoIEhvc3BpdGFsLCBDaG9uZ3FpbmcgVGhyZWUgR29yZ2Vz
IENlbnRyYWwgSG9zcGl0YWwsIENob25ncWluZywgQ2hpbmEuPC9hdXRoLWFkZHJlc3M+PHRpdGxl
cz48dGl0bGU+RGlmZmVyZW5jZXMgYmV0d2VlbiBDT1ZJRC0xOSBhbmQgc3VzcGVjdGVkIHRoZW4g
Y29uZmlybWVkIFNBUlMtQ29WLTItbmVnYXRpdmUgcG5ldW1vbmlhOiBBIHJldHJvc3BlY3RpdmUg
c3R1ZHkgZnJvbSBhIHNpbmdsZSBjZW50ZXI8L3RpdGxlPjxzZWNvbmRhcnktdGl0bGU+SiBNZWQg
Vmlyb2w8L3NlY29uZGFyeS10aXRsZT48L3RpdGxlcz48cGVyaW9kaWNhbD48ZnVsbC10aXRsZT5K
IE1lZCBWaXJvbDwvZnVsbC10aXRsZT48L3BlcmlvZGljYWw+PGVkaXRpb24+MjAyMC8wNC8wMzwv
ZWRpdGlvbj48a2V5d29yZHM+PGtleXdvcmQ+Q29yb25hdmlydXMgZGlzZWFzZSAyMDE5IChDT1ZJ
RC0xOSk8L2tleXdvcmQ+PGtleXdvcmQ+bGFib3JhdG9yeSB0ZXN0PC9rZXl3b3JkPjxrZXl3b3Jk
PnByb2NhbGNpdG9uaW48L2tleXdvcmQ+PGtleXdvcmQ+c3VzcGVjdGVkIHRoZW4gY29uZmlybWVk
IFNBUlMtQ29WLTItbmVnYXRpdmUgcG5ldW1vbmlhPC9rZXl3b3JkPjxrZXl3b3JkPnN5bXB0b21z
PC9rZXl3b3JkPjwva2V5d29yZHM+PGRhdGVzPjx5ZWFyPjIwMjA8L3llYXI+PHB1Yi1kYXRlcz48
ZGF0ZT5BcHIgMTwvZGF0ZT48L3B1Yi1kYXRlcz48L2RhdGVzPjxpc2JuPjEwOTYtOTA3MSAoRWxl
Y3Ryb25pYykmI3hEOzAxNDYtNjYxNSAoTGlua2luZyk8L2lzYm4+PGFjY2Vzc2lvbi1udW0+MzIy
MzcxNDg8L2FjY2Vzc2lvbi1udW0+PHVybHM+PHJlbGF0ZWQtdXJscz48dXJsPmh0dHBzOi8vd3d3
Lm5jYmkubmxtLm5paC5nb3YvcHVibWVkLzMyMjM3MTQ4PC91cmw+PC9yZWxhdGVkLXVybHM+PC91
cmxzPjxlbGVjdHJvbmljLXJlc291cmNlLW51bT4xMC4xMDAyL2ptdi4yNTgxMDwvZWxlY3Ryb25p
Yy1yZXNvdXJjZS1udW0+PC9yZWNvcmQ+PC9DaXRlPjwvRW5kTm90ZT5=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81C1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E067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FF02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control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FF88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1797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16980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D375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5070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06D0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7FBF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DBF4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4D01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4F93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D87F0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8D8702" w14:textId="111874C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6D3E53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CD8B10" w14:textId="2BCC3F27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&lt;EndNote&gt;&lt;Cite&gt;&lt;Author&gt;Diao&lt;/Author&gt;&lt;Year&gt;2020&lt;/Year&gt;&lt;RecNum&gt;121&lt;/RecNum&gt;&lt;DisplayText&gt;&lt;style face="superscript"&gt;134&lt;/style&gt;&lt;/DisplayText&gt;&lt;record&gt;&lt;rec-number&gt;121&lt;/rec-number&gt;&lt;foreign-keys&gt;&lt;key app="EN" db-id="ewt9sdd99pxa9vewzwbvzv52xf22rexsp99f" timestamp="1602661859"&gt;121&lt;/key&gt;&lt;/foreign-keys&gt;&lt;ref-type name="Journal Article"&gt;17&lt;/ref-type&gt;&lt;contributors&gt;&lt;authors&gt;&lt;author&gt;Diao, Kaiyue&lt;/author&gt;&lt;author&gt;Han, Peilun&lt;/author&gt;&lt;author&gt;Pang, Tong&lt;/author&gt;&lt;author&gt;Li, Yuan&lt;/author&gt;&lt;author&gt;Yang, Zhigang&lt;/author&gt;&lt;/authors&gt;&lt;/contributors&gt;&lt;titles&gt;&lt;title&gt;HRCT imaging features in representative imported cases of 2019 novel coronavirus pneumonia&lt;/title&gt;&lt;secondary-title&gt;Precision Clinical Medicine&lt;/secondary-title&gt;&lt;/titles&gt;&lt;periodical&gt;&lt;full-title&gt;Precision Clinical Medicine&lt;/full-title&gt;&lt;/periodical&gt;&lt;pages&gt;9-13&lt;/pages&gt;&lt;volume&gt;3&lt;/volume&gt;&lt;number&gt;1&lt;/number&gt;&lt;dates&gt;&lt;year&gt;2020&lt;/year&gt;&lt;/dates&gt;&lt;isbn&gt;2096-5303&lt;/isbn&gt;&lt;urls&gt;&lt;related-urls&gt;&lt;url&gt;https://doi.org/10.1093/pcmedi/pbaa004&lt;/url&gt;&lt;/related-urls&gt;&lt;/urls&gt;&lt;electronic-resource-num&gt;10.1093/pcmedi/pbaa004&lt;/electronic-resource-num&gt;&lt;access-date&gt;10/14/2020&lt;/access-date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5CD9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188F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4BDB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3186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F69A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8126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AE58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8A32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B7FD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AAF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6A9F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7D7A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C8F7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C5C6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6F671F" w14:textId="75C0C021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39386D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0DE186" w14:textId="092CEC84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Z. F. 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TnVtPjEyMjwvUmVjTnVtPjxEaXNwbGF5VGV4dD48c3R5bGUgZmFjZT0ic3VwZXJzY3JpcHQiPjEz
NTwvc3R5bGU+PC9EaXNwbGF5VGV4dD48cmVjb3JkPjxyZWMtbnVtYmVyPjEyMjwvcmVjLW51bWJl
cj48Zm9yZWlnbi1rZXlzPjxrZXkgYXBwPSJFTiIgZGItaWQ9ImV3dDlzZGQ5OXB4YTl2ZXd6d2J2
enY1MnhmMjJyZXhzcDk5ZiIgdGltZXN0YW1wPSIxNjAyNjYyMjQ0Ij4xMjI8L2tleT48L2ZvcmVp
Z24ta2V5cz48cmVmLXR5cGUgbmFtZT0iSm91cm5hbCBBcnRpY2xlIj4xNzwvcmVmLXR5cGU+PGNv
bnRyaWJ1dG9ycz48YXV0aG9ycz48YXV0aG9yPkNoZW4sIFouPC9hdXRob3I+PGF1dGhvcj5GYW4s
IEguPC9hdXRob3I+PGF1dGhvcj5DYWksIEouPC9hdXRob3I+PGF1dGhvcj5MaSwgWS48L2F1dGhv
cj48YXV0aG9yPld1LCBCLjwvYXV0aG9yPjxhdXRob3I+SG91LCBZLjwvYXV0aG9yPjxhdXRob3I+
WHUsIFMuPC9hdXRob3I+PGF1dGhvcj5aaG91LCBGLjwvYXV0aG9yPjxhdXRob3I+TGl1LCBZLjwv
YXV0aG9yPjxhdXRob3I+WHVhbiwgVy48L2F1dGhvcj48YXV0aG9yPkh1LCBILjwvYXV0aG9yPjxh
dXRob3I+U3VuLCBKLjwvYXV0aG9yPjwvYXV0aG9ycz48L2NvbnRyaWJ1dG9ycz48YXV0aC1hZGRy
ZXNzPkRlcGFydG1lbnQgb2YgUmFkaW9sb2d5LCBIYW5nemhvdSBYaXhpIEhvc3BpdGFsIEFmZmls
aWF0ZWQgdG8gWmhlamlhbmcgQ2hpbmVzZSBNZWRpY2FsIFVuaXZlcnNpdHksIEhhbmd6aG91LCAz
MTAwMjMsIFpoZWppYW5nLCBDaGluYS4mI3hEO0RlcGFydG1lbnQgb2YgUmFkaW9sb2d5LCBTaXIg
UnVuIFJ1biBTaGF3IEhvc3BpdGFsLCBTY2hvb2wgb2YgTWVkaWNpbmUsIFpoZWppYW5nIFVuaXZl
cnNpdHksIEhhbmd6aG91LCAzMTAwMjMsIFpoZWppYW5nLCBDaGluYS4mI3hEO1poZWppYW5nIENl
bnRlciBmb3IgRGlzZWFzZSBDb250cm9sIGFuZCBQcmV2ZW50aW9uLCBIYW5nemhvdSwgMzEwMDIz
LCBaaGVqaWFuZywgQ2hpbmEuJiN4RDtEZXBhcnRtZW50IG9mIFJhZGlvbG9neSwgU2lyIFJ1biBS
dW4gU2hhdyBIb3NwaXRhbCwgU2Nob29sIG9mIE1lZGljaW5lLCBaaGVqaWFuZyBVbml2ZXJzaXR5
LCBIYW5nemhvdSwgMzEwMDIzLCBaaGVqaWFuZywgQ2hpbmEuIEVsZWN0cm9uaWMgYWRkcmVzczog
c3Vuamlob25nQHpqdS5lZHUuY24uPC9hdXRoLWFkZHJlc3M+PHRpdGxlcz48dGl0bGU+SGlnaC1y
ZXNvbHV0aW9uIGNvbXB1dGVkIHRvbW9ncmFwaHkgbWFuaWZlc3RhdGlvbnMgb2YgQ09WSUQtMTkg
aW5mZWN0aW9ucyBpbiBwYXRpZW50cyBvZiBkaWZmZXJlbnQgYWdlczwvdGl0bGU+PHNlY29uZGFy
eS10aXRsZT5FdXIgSiBSYWRpb2w8L3NlY29uZGFyeS10aXRsZT48L3RpdGxlcz48cGVyaW9kaWNh
bD48ZnVsbC10aXRsZT5FdXIgSiBSYWRpb2w8L2Z1bGwtdGl0bGU+PC9wZXJpb2RpY2FsPjxwYWdl
cz4xMDg5NzI8L3BhZ2VzPjx2b2x1bWU+MTI2PC92b2x1bWU+PGVkaXRpb24+MjAyMC8wNC8wMzwv
ZWRpdGlvbj48a2V5d29yZHM+PGtleXdvcmQ+QWRvbGVzY2VudDwva2V5d29yZD48a2V5d29yZD5B
ZHVsdDwva2V5d29yZD48a2V5d29yZD4qQmV0YWNvcm9uYXZpcnVzPC9rZXl3b3JkPjxrZXl3b3Jk
PkNoaW5hPC9rZXl3b3JkPjxrZXl3b3JkPkNvcm9uYXZpcnVzIEluZmVjdGlvbnMvKmRpYWdub3N0
aWMgaW1hZ2luZzwva2V5d29yZD48a2V5d29yZD5GZW1hbGU8L2tleXdvcmQ+PGtleXdvcmQ+SHVt
YW5zPC9rZXl3b3JkPjxrZXl3b3JkPkx1bmcvZGlhZ25vc3RpYyBpbWFnaW5nPC9rZXl3b3JkPjxr
ZXl3b3JkPk1hbGU8L2tleXdvcmQ+PGtleXdvcmQ+TWlkZGxlIEFnZWQ8L2tleXdvcmQ+PGtleXdv
cmQ+UGFuZGVtaWNzPC9rZXl3b3JkPjxrZXl3b3JkPlBuZXVtb25pYSwgVmlyYWwvKmRpYWdub3N0
aWMgaW1hZ2luZzwva2V5d29yZD48a2V5d29yZD5UaG9yYXgvZGlhZ25vc3RpYyBpbWFnaW5nPC9r
ZXl3b3JkPjxrZXl3b3JkPlRvbW9ncmFwaHksIFgtUmF5IENvbXB1dGVkL21ldGhvZHM8L2tleXdv
cmQ+PGtleXdvcmQ+WW91bmcgQWR1bHQ8L2tleXdvcmQ+PGtleXdvcmQ+Q292aWQtMTk8L2tleXdv
cmQ+PGtleXdvcmQ+R3JvdW5kLWdsYXNzIG9wYWNpdHk8L2tleXdvcmQ+PGtleXdvcmQ+SGlnaC1y
ZXNvbHV0aW9uIGNvbXB1dGVkIHRvbW9ncmFwaHk8L2tleXdvcmQ+PGtleXdvcmQ+UHVyZSBncm91
bmQtZ2xhc3Mgb3BhY2l0eTwva2V5d29yZD48L2tleXdvcmRzPjxkYXRlcz48eWVhcj4yMDIwPC95
ZWFyPjxwdWItZGF0ZXM+PGRhdGU+TWF5PC9kYXRlPjwvcHViLWRhdGVzPjwvZGF0ZXM+PGlzYm4+
MTg3Mi03NzI3IChFbGVjdHJvbmljKSYjeEQ7MDcyMC0wNDhYIChMaW5raW5nKTwvaXNibj48YWNj
ZXNzaW9uLW51bT4zMjI0MDkxMzwvYWNjZXNzaW9uLW51bT48dXJscz48cmVsYXRlZC11cmxzPjx1
cmw+aHR0cHM6Ly93d3cubmNiaS5ubG0ubmloLmdvdi9wdWJtZWQvMzIyNDA5MTM8L3VybD48L3Jl
bGF0ZWQtdXJscz48L3VybHM+PGN1c3RvbTI+UE1DNzEwMjY0OTwvY3VzdG9tMj48ZWxlY3Ryb25p
Yy1yZXNvdXJjZS1udW0+MTAuMTAxNi9qLmVqcmFkLjIwMjAuMTA4OTcyPC9lbGVjdHJvbmljLXJl
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PEVuZE5vdGU+PENpdGU+PEF1dGhvcj5DaGVuPC9BdXRob3I+PFllYXI+MjAyMDwvWWVhcj48UmVj
TnVtPjEyMjwvUmVjTnVtPjxEaXNwbGF5VGV4dD48c3R5bGUgZmFjZT0ic3VwZXJzY3JpcHQiPjEz
NTwvc3R5bGU+PC9EaXNwbGF5VGV4dD48cmVjb3JkPjxyZWMtbnVtYmVyPjEyMjwvcmVjLW51bWJl
cj48Zm9yZWlnbi1rZXlzPjxrZXkgYXBwPSJFTiIgZGItaWQ9ImV3dDlzZGQ5OXB4YTl2ZXd6d2J2
enY1MnhmMjJyZXhzcDk5ZiIgdGltZXN0YW1wPSIxNjAyNjYyMjQ0Ij4xMjI8L2tleT48L2ZvcmVp
Z24ta2V5cz48cmVmLXR5cGUgbmFtZT0iSm91cm5hbCBBcnRpY2xlIj4xNzwvcmVmLXR5cGU+PGNv
bnRyaWJ1dG9ycz48YXV0aG9ycz48YXV0aG9yPkNoZW4sIFouPC9hdXRob3I+PGF1dGhvcj5GYW4s
IEguPC9hdXRob3I+PGF1dGhvcj5DYWksIEouPC9hdXRob3I+PGF1dGhvcj5MaSwgWS48L2F1dGhv
cj48YXV0aG9yPld1LCBCLjwvYXV0aG9yPjxhdXRob3I+SG91LCBZLjwvYXV0aG9yPjxhdXRob3I+
WHUsIFMuPC9hdXRob3I+PGF1dGhvcj5aaG91LCBGLjwvYXV0aG9yPjxhdXRob3I+TGl1LCBZLjwv
YXV0aG9yPjxhdXRob3I+WHVhbiwgVy48L2F1dGhvcj48YXV0aG9yPkh1LCBILjwvYXV0aG9yPjxh
dXRob3I+U3VuLCBKLjwvYXV0aG9yPjwvYXV0aG9ycz48L2NvbnRyaWJ1dG9ycz48YXV0aC1hZGRy
ZXNzPkRlcGFydG1lbnQgb2YgUmFkaW9sb2d5LCBIYW5nemhvdSBYaXhpIEhvc3BpdGFsIEFmZmls
aWF0ZWQgdG8gWmhlamlhbmcgQ2hpbmVzZSBNZWRpY2FsIFVuaXZlcnNpdHksIEhhbmd6aG91LCAz
MTAwMjMsIFpoZWppYW5nLCBDaGluYS4mI3hEO0RlcGFydG1lbnQgb2YgUmFkaW9sb2d5LCBTaXIg
UnVuIFJ1biBTaGF3IEhvc3BpdGFsLCBTY2hvb2wgb2YgTWVkaWNpbmUsIFpoZWppYW5nIFVuaXZl
cnNpdHksIEhhbmd6aG91LCAzMTAwMjMsIFpoZWppYW5nLCBDaGluYS4mI3hEO1poZWppYW5nIENl
bnRlciBmb3IgRGlzZWFzZSBDb250cm9sIGFuZCBQcmV2ZW50aW9uLCBIYW5nemhvdSwgMzEwMDIz
LCBaaGVqaWFuZywgQ2hpbmEuJiN4RDtEZXBhcnRtZW50IG9mIFJhZGlvbG9neSwgU2lyIFJ1biBS
dW4gU2hhdyBIb3NwaXRhbCwgU2Nob29sIG9mIE1lZGljaW5lLCBaaGVqaWFuZyBVbml2ZXJzaXR5
LCBIYW5nemhvdSwgMzEwMDIzLCBaaGVqaWFuZywgQ2hpbmEuIEVsZWN0cm9uaWMgYWRkcmVzczog
c3Vuamlob25nQHpqdS5lZHUuY24uPC9hdXRoLWFkZHJlc3M+PHRpdGxlcz48dGl0bGU+SGlnaC1y
ZXNvbHV0aW9uIGNvbXB1dGVkIHRvbW9ncmFwaHkgbWFuaWZlc3RhdGlvbnMgb2YgQ09WSUQtMTkg
aW5mZWN0aW9ucyBpbiBwYXRpZW50cyBvZiBkaWZmZXJlbnQgYWdlczwvdGl0bGU+PHNlY29uZGFy
eS10aXRsZT5FdXIgSiBSYWRpb2w8L3NlY29uZGFyeS10aXRsZT48L3RpdGxlcz48cGVyaW9kaWNh
bD48ZnVsbC10aXRsZT5FdXIgSiBSYWRpb2w8L2Z1bGwtdGl0bGU+PC9wZXJpb2RpY2FsPjxwYWdl
cz4xMDg5NzI8L3BhZ2VzPjx2b2x1bWU+MTI2PC92b2x1bWU+PGVkaXRpb24+MjAyMC8wNC8wMzwv
ZWRpdGlvbj48a2V5d29yZHM+PGtleXdvcmQ+QWRvbGVzY2VudDwva2V5d29yZD48a2V5d29yZD5B
ZHVsdDwva2V5d29yZD48a2V5d29yZD4qQmV0YWNvcm9uYXZpcnVzPC9rZXl3b3JkPjxrZXl3b3Jk
PkNoaW5hPC9rZXl3b3JkPjxrZXl3b3JkPkNvcm9uYXZpcnVzIEluZmVjdGlvbnMvKmRpYWdub3N0
aWMgaW1hZ2luZzwva2V5d29yZD48a2V5d29yZD5GZW1hbGU8L2tleXdvcmQ+PGtleXdvcmQ+SHVt
YW5zPC9rZXl3b3JkPjxrZXl3b3JkPkx1bmcvZGlhZ25vc3RpYyBpbWFnaW5nPC9rZXl3b3JkPjxr
ZXl3b3JkPk1hbGU8L2tleXdvcmQ+PGtleXdvcmQ+TWlkZGxlIEFnZWQ8L2tleXdvcmQ+PGtleXdv
cmQ+UGFuZGVtaWNzPC9rZXl3b3JkPjxrZXl3b3JkPlBuZXVtb25pYSwgVmlyYWwvKmRpYWdub3N0
aWMgaW1hZ2luZzwva2V5d29yZD48a2V5d29yZD5UaG9yYXgvZGlhZ25vc3RpYyBpbWFnaW5nPC9r
ZXl3b3JkPjxrZXl3b3JkPlRvbW9ncmFwaHksIFgtUmF5IENvbXB1dGVkL21ldGhvZHM8L2tleXdv
cmQ+PGtleXdvcmQ+WW91bmcgQWR1bHQ8L2tleXdvcmQ+PGtleXdvcmQ+Q292aWQtMTk8L2tleXdv
cmQ+PGtleXdvcmQ+R3JvdW5kLWdsYXNzIG9wYWNpdHk8L2tleXdvcmQ+PGtleXdvcmQ+SGlnaC1y
ZXNvbHV0aW9uIGNvbXB1dGVkIHRvbW9ncmFwaHk8L2tleXdvcmQ+PGtleXdvcmQ+UHVyZSBncm91
bmQtZ2xhc3Mgb3BhY2l0eTwva2V5d29yZD48L2tleXdvcmRzPjxkYXRlcz48eWVhcj4yMDIwPC95
ZWFyPjxwdWItZGF0ZXM+PGRhdGU+TWF5PC9kYXRlPjwvcHViLWRhdGVzPjwvZGF0ZXM+PGlzYm4+
MTg3Mi03NzI3IChFbGVjdHJvbmljKSYjeEQ7MDcyMC0wNDhYIChMaW5raW5nKTwvaXNibj48YWNj
ZXNzaW9uLW51bT4zMjI0MDkxMzwvYWNjZXNzaW9uLW51bT48dXJscz48cmVsYXRlZC11cmxzPjx1
cmw+aHR0cHM6Ly93d3cubmNiaS5ubG0ubmloLmdvdi9wdWJtZWQvMzIyNDA5MTM8L3VybD48L3Jl
bGF0ZWQtdXJscz48L3VybHM+PGN1c3RvbTI+UE1DNzEwMjY0OTwvY3VzdG9tMj48ZWxlY3Ryb25p
Yy1yZXNvdXJjZS1udW0+MTAuMTAxNi9qLmVqcmFkLjIwMjAuMTA4OTcyPC9lbGVjdHJvbmljLXJl
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91AA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42C0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F034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2BCA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F73A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957F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4A95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6628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2B64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AC11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27AC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9A8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9E1F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211B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218FBA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throat; shortness of breath</w:t>
            </w:r>
          </w:p>
        </w:tc>
      </w:tr>
      <w:tr w:rsidR="000E4295" w:rsidRPr="008D2EFC" w14:paraId="6645876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A9EA9B" w14:textId="4DD70111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Chan JF 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PEVuZE5vdGU+PENpdGU+PEF1dGhvcj5DaGFuPC9BdXRob3I+PFllYXI+MjAyMDwvWWVhcj48UmVj
TnVtPjEyMzwvUmVjTnVtPjxEaXNwbGF5VGV4dD48c3R5bGUgZmFjZT0ic3VwZXJzY3JpcHQiPjEz
Njwvc3R5bGU+PC9EaXNwbGF5VGV4dD48cmVjb3JkPjxyZWMtbnVtYmVyPjEyMzwvcmVjLW51bWJl
cj48Zm9yZWlnbi1rZXlzPjxrZXkgYXBwPSJFTiIgZGItaWQ9ImV3dDlzZGQ5OXB4YTl2ZXd6d2J2
enY1MnhmMjJyZXhzcDk5ZiIgdGltZXN0YW1wPSIxNjAyNjYyMzI4Ij4xMjM8L2tleT48L2ZvcmVp
Z24ta2V5cz48cmVmLXR5cGUgbmFtZT0iSm91cm5hbCBBcnRpY2xlIj4xNzwvcmVmLXR5cGU+PGNv
bnRyaWJ1dG9ycz48YXV0aG9ycz48YXV0aG9yPkNoYW4sIEouIEYuPC9hdXRob3I+PGF1dGhvcj5Z
dWFuLCBTLjwvYXV0aG9yPjxhdXRob3I+S29rLCBLLiBILjwvYXV0aG9yPjxhdXRob3I+VG8sIEsu
IEsuPC9hdXRob3I+PGF1dGhvcj5DaHUsIEguPC9hdXRob3I+PGF1dGhvcj5ZYW5nLCBKLjwvYXV0
aG9yPjxhdXRob3I+WGluZywgRi48L2F1dGhvcj48YXV0aG9yPkxpdSwgSi48L2F1dGhvcj48YXV0
aG9yPllpcCwgQy4gQy48L2F1dGhvcj48YXV0aG9yPlBvb24sIFIuIFcuPC9hdXRob3I+PGF1dGhv
cj5Uc29pLCBILiBXLjwvYXV0aG9yPjxhdXRob3I+TG8sIFMuIEsuPC9hdXRob3I+PGF1dGhvcj5D
aGFuLCBLLiBILjwvYXV0aG9yPjxhdXRob3I+UG9vbiwgVi4gSy48L2F1dGhvcj48YXV0aG9yPkNo
YW4sIFcuIE0uPC9hdXRob3I+PGF1dGhvcj5JcCwgSi4gRC48L2F1dGhvcj48YXV0aG9yPkNhaSwg
Si4gUC48L2F1dGhvcj48YXV0aG9yPkNoZW5nLCBWLiBDLjwvYXV0aG9yPjxhdXRob3I+Q2hlbiwg
SC48L2F1dGhvcj48YXV0aG9yPkh1aSwgQy4gSy48L2F1dGhvcj48YXV0aG9yPll1ZW4sIEsuIFku
PC9hdXRob3I+PC9hdXRob3JzPjwvY29udHJpYnV0b3JzPjxhdXRoLWFkZHJlc3M+U3RhdGUgS2V5
IExhYm9yYXRvcnkgb2YgRW1lcmdpbmcgSW5mZWN0aW91cyBEaXNlYXNlcywgQ2Fyb2wgWXUgQ2Vu
dHJlIGZvciBJbmZlY3Rpb24sIERlcGFydG1lbnQgb2YgTWljcm9iaW9sb2d5LCBMaSBLYSBTaGlu
ZyBGYWN1bHR5IG9mIE1lZGljaW5lLCBUaGUgVW5pdmVyc2l0eSBvZiBIb25nIEtvbmcsIFBva2Z1
bGFtLCBIb25nIEtvbmcgU3BlY2lhbCBBZG1pbmlzdHJhdGl2ZSBSZWdpb24sIENoaW5hOyBEZXBh
cnRtZW50IG9mIENsaW5pY2FsIE1pY3JvYmlvbG9neSBhbmQgSW5mZWN0aW9uIENvbnRyb2wsIFRo
ZSBVbml2ZXJzaXR5IG9mIEhvbmcgS29uZy1TaGVuemhlbiBIb3NwaXRhbCwgU2hlbnpoZW4sIEd1
YW5nZG9uZyBQcm92aW5jZSwgQ2hpbmEuJiN4RDtTdGF0ZSBLZXkgTGFib3JhdG9yeSBvZiBFbWVy
Z2luZyBJbmZlY3Rpb3VzIERpc2Vhc2VzLCBDYXJvbCBZdSBDZW50cmUgZm9yIEluZmVjdGlvbiwg
RGVwYXJ0bWVudCBvZiBNaWNyb2Jpb2xvZ3ksIExpIEthIFNoaW5nIEZhY3VsdHkgb2YgTWVkaWNp
bmUsIFRoZSBVbml2ZXJzaXR5IG9mIEhvbmcgS29uZywgUG9rZnVsYW0sIEhvbmcgS29uZyBTcGVj
aWFsIEFkbWluaXN0cmF0aXZlIFJlZ2lvbiwgQ2hpbmEuJiN4RDtEZXBhcnRtZW50IG9mIENsaW5p
Y2FsIE1pY3JvYmlvbG9neSBhbmQgSW5mZWN0aW9uIENvbnRyb2wsIFRoZSBVbml2ZXJzaXR5IG9m
IEhvbmcgS29uZy1TaGVuemhlbiBIb3NwaXRhbCwgU2hlbnpoZW4sIEd1YW5nZG9uZyBQcm92aW5j
ZSwgQ2hpbmEuJiN4RDtEZXBhcnRtZW50IG9mIE1lZGljaW5lLCBUaGUgVW5pdmVyc2l0eSBvZiBI
b25nIEtvbmctU2hlbnpoZW4gSG9zcGl0YWwsIFNoZW56aGVuLCBHdWFuZ2RvbmcgUHJvdmluY2Us
IENoaW5hLiYjeEQ7RGVwYXJ0bWVudCBvZiBDbGluaWNhbCBNaWNyb2Jpb2xvZ3kgYW5kIEluZmVj
dGlvbiBDb250cm9sLCBUaGUgVW5pdmVyc2l0eSBvZiBIb25nIEtvbmctU2hlbnpoZW4gSG9zcGl0
YWwsIFNoZW56aGVuLCBHdWFuZ2RvbmcgUHJvdmluY2UsIENoaW5hLiBFbGVjdHJvbmljIGFkZHJl
c3M6IGt5eXVlbkBoa3UuaGsuPC9hdXRoLWFkZHJlc3M+PHRpdGxlcz48dGl0bGU+QSBmYW1pbGlh
bCBjbHVzdGVyIG9mIHBuZXVtb25pYSBhc3NvY2lhdGVkIHdpdGggdGhlIDIwMTkgbm92ZWwgY29y
b25hdmlydXMgaW5kaWNhdGluZyBwZXJzb24tdG8tcGVyc29uIHRyYW5zbWlzc2lvbjogYSBzdHVk
eSBvZiBhIGZhbWlseSBjbHVzdGVyPC90aXRsZT48c2Vjb25kYXJ5LXRpdGxlPkxhbmNldDwvc2Vj
b25kYXJ5LXRpdGxlPjwvdGl0bGVzPjxwZXJpb2RpY2FsPjxmdWxsLXRpdGxlPkxhbmNldDwvZnVs
bC10aXRsZT48L3BlcmlvZGljYWw+PHBhZ2VzPjUxNC01MjM8L3BhZ2VzPjx2b2x1bWU+Mzk1PC92
b2x1bWU+PG51bWJlcj4xMDIyMzwvbnVtYmVyPjxlZGl0aW9uPjIwMjAvMDEvMjg8L2VkaXRpb24+
PGtleXdvcmRzPjxrZXl3b3JkPkFkdWx0PC9rZXl3b3JkPjxrZXl3b3JkPkFnZWQ8L2tleXdvcmQ+
PGtleXdvcmQ+QmV0YWNvcm9uYXZpcnVzL2NsYXNzaWZpY2F0aW9uL2dlbmV0aWNzPC9rZXl3b3Jk
PjxrZXl3b3JkPkNoaW5hL2VwaWRlbWlvbG9neTwva2V5d29yZD48a2V5d29yZD5DbGluaWNhbCBM
YWJvcmF0b3J5IFRlY2huaXF1ZXM8L2tleXdvcmQ+PGtleXdvcmQ+Q29yb25hdmlydXMgSW5mZWN0
aW9ucy9kaWFnbm9zaXMvZXBpZGVtaW9sb2d5Lyp0cmFuc21pc3Npb248L2tleXdvcmQ+PGtleXdv
cmQ+RmFtaWx5IEhlYWx0aDwva2V5d29yZD48a2V5d29yZD5HZW5vbWUsIFZpcmFsPC9rZXl3b3Jk
PjxrZXl3b3JkPkh1bWFuczwva2V5d29yZD48a2V5d29yZD5NaWRkbGUgQWdlZDwva2V5d29yZD48
a2V5d29yZD5QaHlsb2dlbnk8L2tleXdvcmQ+PGtleXdvcmQ+UG5ldW1vbmlhLCBWaXJhbC9kaWFn
bm9zaXMvZXBpZGVtaW9sb2d5Lyp0cmFuc21pc3Npb248L2tleXdvcmQ+PGtleXdvcmQ+UmFkaW9n
cmFwaHksIFRob3JhY2ljPC9rZXl3b3JkPjxrZXl3b3JkPlRvbW9ncmFwaHksIFgtUmF5IENvbXB1
dGVkPC9rZXl3b3JkPjxrZXl3b3JkPldob2xlIEdlbm9tZSBTZXF1ZW5jaW5nL21ldGhvZHM8L2tl
eXdvcmQ+PC9rZXl3b3Jkcz48ZGF0ZXM+PHllYXI+MjAyMDwveWVhcj48cHViLWRhdGVzPjxkYXRl
PkZlYiAxNTwvZGF0ZT48L3B1Yi1kYXRlcz48L2RhdGVzPjxpc2JuPjE0NzQtNTQ3WCAoRWxlY3Ry
b25pYykmI3hEOzAxNDAtNjczNiAoTGlua2luZyk8L2lzYm4+PGFjY2Vzc2lvbi1udW0+MzE5ODYy
NjE8L2FjY2Vzc2lvbi1udW0+PHVybHM+PHJlbGF0ZWQtdXJscz48dXJsPmh0dHBzOi8vd3d3Lm5j
YmkubmxtLm5paC5nb3YvcHVibWVkLzMxOTg2MjYxPC91cmw+PC9yZWxhdGVkLXVybHM+PC91cmxz
PjxjdXN0b20yPlBNQzcxNTkyODY8L2N1c3RvbTI+PGVsZWN0cm9uaWMtcmVzb3VyY2UtbnVtPjEw
LjEwMTYvUzAxNDAtNjczNigyMCkzMDE1NC05PC9lbGVjdHJvbmljLXJlc291cmNlLW51bT48L3Jl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PEVuZE5vdGU+PENpdGU+PEF1dGhvcj5DaGFuPC9BdXRob3I+PFllYXI+MjAyMDwvWWVhcj48UmVj
TnVtPjEyMzwvUmVjTnVtPjxEaXNwbGF5VGV4dD48c3R5bGUgZmFjZT0ic3VwZXJzY3JpcHQiPjEz
Njwvc3R5bGU+PC9EaXNwbGF5VGV4dD48cmVjb3JkPjxyZWMtbnVtYmVyPjEyMzwvcmVjLW51bWJl
cj48Zm9yZWlnbi1rZXlzPjxrZXkgYXBwPSJFTiIgZGItaWQ9ImV3dDlzZGQ5OXB4YTl2ZXd6d2J2
enY1MnhmMjJyZXhzcDk5ZiIgdGltZXN0YW1wPSIxNjAyNjYyMzI4Ij4xMjM8L2tleT48L2ZvcmVp
Z24ta2V5cz48cmVmLXR5cGUgbmFtZT0iSm91cm5hbCBBcnRpY2xlIj4xNzwvcmVmLXR5cGU+PGNv
bnRyaWJ1dG9ycz48YXV0aG9ycz48YXV0aG9yPkNoYW4sIEouIEYuPC9hdXRob3I+PGF1dGhvcj5Z
dWFuLCBTLjwvYXV0aG9yPjxhdXRob3I+S29rLCBLLiBILjwvYXV0aG9yPjxhdXRob3I+VG8sIEsu
IEsuPC9hdXRob3I+PGF1dGhvcj5DaHUsIEguPC9hdXRob3I+PGF1dGhvcj5ZYW5nLCBKLjwvYXV0
aG9yPjxhdXRob3I+WGluZywgRi48L2F1dGhvcj48YXV0aG9yPkxpdSwgSi48L2F1dGhvcj48YXV0
aG9yPllpcCwgQy4gQy48L2F1dGhvcj48YXV0aG9yPlBvb24sIFIuIFcuPC9hdXRob3I+PGF1dGhv
cj5Uc29pLCBILiBXLjwvYXV0aG9yPjxhdXRob3I+TG8sIFMuIEsuPC9hdXRob3I+PGF1dGhvcj5D
aGFuLCBLLiBILjwvYXV0aG9yPjxhdXRob3I+UG9vbiwgVi4gSy48L2F1dGhvcj48YXV0aG9yPkNo
YW4sIFcuIE0uPC9hdXRob3I+PGF1dGhvcj5JcCwgSi4gRC48L2F1dGhvcj48YXV0aG9yPkNhaSwg
Si4gUC48L2F1dGhvcj48YXV0aG9yPkNoZW5nLCBWLiBDLjwvYXV0aG9yPjxhdXRob3I+Q2hlbiwg
SC48L2F1dGhvcj48YXV0aG9yPkh1aSwgQy4gSy48L2F1dGhvcj48YXV0aG9yPll1ZW4sIEsuIFku
PC9hdXRob3I+PC9hdXRob3JzPjwvY29udHJpYnV0b3JzPjxhdXRoLWFkZHJlc3M+U3RhdGUgS2V5
IExhYm9yYXRvcnkgb2YgRW1lcmdpbmcgSW5mZWN0aW91cyBEaXNlYXNlcywgQ2Fyb2wgWXUgQ2Vu
dHJlIGZvciBJbmZlY3Rpb24sIERlcGFydG1lbnQgb2YgTWljcm9iaW9sb2d5LCBMaSBLYSBTaGlu
ZyBGYWN1bHR5IG9mIE1lZGljaW5lLCBUaGUgVW5pdmVyc2l0eSBvZiBIb25nIEtvbmcsIFBva2Z1
bGFtLCBIb25nIEtvbmcgU3BlY2lhbCBBZG1pbmlzdHJhdGl2ZSBSZWdpb24sIENoaW5hOyBEZXBh
cnRtZW50IG9mIENsaW5pY2FsIE1pY3JvYmlvbG9neSBhbmQgSW5mZWN0aW9uIENvbnRyb2wsIFRo
ZSBVbml2ZXJzaXR5IG9mIEhvbmcgS29uZy1TaGVuemhlbiBIb3NwaXRhbCwgU2hlbnpoZW4sIEd1
YW5nZG9uZyBQcm92aW5jZSwgQ2hpbmEuJiN4RDtTdGF0ZSBLZXkgTGFib3JhdG9yeSBvZiBFbWVy
Z2luZyBJbmZlY3Rpb3VzIERpc2Vhc2VzLCBDYXJvbCBZdSBDZW50cmUgZm9yIEluZmVjdGlvbiwg
RGVwYXJ0bWVudCBvZiBNaWNyb2Jpb2xvZ3ksIExpIEthIFNoaW5nIEZhY3VsdHkgb2YgTWVkaWNp
bmUsIFRoZSBVbml2ZXJzaXR5IG9mIEhvbmcgS29uZywgUG9rZnVsYW0sIEhvbmcgS29uZyBTcGVj
aWFsIEFkbWluaXN0cmF0aXZlIFJlZ2lvbiwgQ2hpbmEuJiN4RDtEZXBhcnRtZW50IG9mIENsaW5p
Y2FsIE1pY3JvYmlvbG9neSBhbmQgSW5mZWN0aW9uIENvbnRyb2wsIFRoZSBVbml2ZXJzaXR5IG9m
IEhvbmcgS29uZy1TaGVuemhlbiBIb3NwaXRhbCwgU2hlbnpoZW4sIEd1YW5nZG9uZyBQcm92aW5j
ZSwgQ2hpbmEuJiN4RDtEZXBhcnRtZW50IG9mIE1lZGljaW5lLCBUaGUgVW5pdmVyc2l0eSBvZiBI
b25nIEtvbmctU2hlbnpoZW4gSG9zcGl0YWwsIFNoZW56aGVuLCBHdWFuZ2RvbmcgUHJvdmluY2Us
IENoaW5hLiYjeEQ7RGVwYXJ0bWVudCBvZiBDbGluaWNhbCBNaWNyb2Jpb2xvZ3kgYW5kIEluZmVj
dGlvbiBDb250cm9sLCBUaGUgVW5pdmVyc2l0eSBvZiBIb25nIEtvbmctU2hlbnpoZW4gSG9zcGl0
YWwsIFNoZW56aGVuLCBHdWFuZ2RvbmcgUHJvdmluY2UsIENoaW5hLiBFbGVjdHJvbmljIGFkZHJl
c3M6IGt5eXVlbkBoa3UuaGsuPC9hdXRoLWFkZHJlc3M+PHRpdGxlcz48dGl0bGU+QSBmYW1pbGlh
bCBjbHVzdGVyIG9mIHBuZXVtb25pYSBhc3NvY2lhdGVkIHdpdGggdGhlIDIwMTkgbm92ZWwgY29y
b25hdmlydXMgaW5kaWNhdGluZyBwZXJzb24tdG8tcGVyc29uIHRyYW5zbWlzc2lvbjogYSBzdHVk
eSBvZiBhIGZhbWlseSBjbHVzdGVyPC90aXRsZT48c2Vjb25kYXJ5LXRpdGxlPkxhbmNldDwvc2Vj
b25kYXJ5LXRpdGxlPjwvdGl0bGVzPjxwZXJpb2RpY2FsPjxmdWxsLXRpdGxlPkxhbmNldDwvZnVs
bC10aXRsZT48L3BlcmlvZGljYWw+PHBhZ2VzPjUxNC01MjM8L3BhZ2VzPjx2b2x1bWU+Mzk1PC92
b2x1bWU+PG51bWJlcj4xMDIyMzwvbnVtYmVyPjxlZGl0aW9uPjIwMjAvMDEvMjg8L2VkaXRpb24+
PGtleXdvcmRzPjxrZXl3b3JkPkFkdWx0PC9rZXl3b3JkPjxrZXl3b3JkPkFnZWQ8L2tleXdvcmQ+
PGtleXdvcmQ+QmV0YWNvcm9uYXZpcnVzL2NsYXNzaWZpY2F0aW9uL2dlbmV0aWNzPC9rZXl3b3Jk
PjxrZXl3b3JkPkNoaW5hL2VwaWRlbWlvbG9neTwva2V5d29yZD48a2V5d29yZD5DbGluaWNhbCBM
YWJvcmF0b3J5IFRlY2huaXF1ZXM8L2tleXdvcmQ+PGtleXdvcmQ+Q29yb25hdmlydXMgSW5mZWN0
aW9ucy9kaWFnbm9zaXMvZXBpZGVtaW9sb2d5Lyp0cmFuc21pc3Npb248L2tleXdvcmQ+PGtleXdv
cmQ+RmFtaWx5IEhlYWx0aDwva2V5d29yZD48a2V5d29yZD5HZW5vbWUsIFZpcmFsPC9rZXl3b3Jk
PjxrZXl3b3JkPkh1bWFuczwva2V5d29yZD48a2V5d29yZD5NaWRkbGUgQWdlZDwva2V5d29yZD48
a2V5d29yZD5QaHlsb2dlbnk8L2tleXdvcmQ+PGtleXdvcmQ+UG5ldW1vbmlhLCBWaXJhbC9kaWFn
bm9zaXMvZXBpZGVtaW9sb2d5Lyp0cmFuc21pc3Npb248L2tleXdvcmQ+PGtleXdvcmQ+UmFkaW9n
cmFwaHksIFRob3JhY2ljPC9rZXl3b3JkPjxrZXl3b3JkPlRvbW9ncmFwaHksIFgtUmF5IENvbXB1
dGVkPC9rZXl3b3JkPjxrZXl3b3JkPldob2xlIEdlbm9tZSBTZXF1ZW5jaW5nL21ldGhvZHM8L2tl
eXdvcmQ+PC9rZXl3b3Jkcz48ZGF0ZXM+PHllYXI+MjAyMDwveWVhcj48cHViLWRhdGVzPjxkYXRl
PkZlYiAxNTwvZGF0ZT48L3B1Yi1kYXRlcz48L2RhdGVzPjxpc2JuPjE0NzQtNTQ3WCAoRWxlY3Ry
b25pYykmI3hEOzAxNDAtNjczNiAoTGlua2luZyk8L2lzYm4+PGFjY2Vzc2lvbi1udW0+MzE5ODYy
NjE8L2FjY2Vzc2lvbi1udW0+PHVybHM+PHJlbGF0ZWQtdXJscz48dXJsPmh0dHBzOi8vd3d3Lm5j
YmkubmxtLm5paC5nb3YvcHVibWVkLzMxOTg2MjYxPC91cmw+PC9yZWxhdGVkLXVybHM+PC91cmxz
PjxjdXN0b20yPlBNQzcxNTkyODY8L2N1c3RvbTI+PGVsZWN0cm9uaWMtcmVzb3VyY2UtbnVtPjEw
LjEwMTYvUzAxNDAtNjczNigyMCkzMDE1NC05PC9lbGVjdHJvbmljLXJlc291cmNlLW51bT48L3Jl
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9A35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F68C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661D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8258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78B2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67B9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31EC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3E61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38CF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84F4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AF15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CE9F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D353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3286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6978A1" w14:textId="1D314CD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A6A7F3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67C512" w14:textId="170F57B5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Luo S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&lt;EndNote&gt;&lt;Cite&gt;&lt;Author&gt;Luo&lt;/Author&gt;&lt;Year&gt;2020&lt;/Year&gt;&lt;RecNum&gt;124&lt;/RecNum&gt;&lt;DisplayText&gt;&lt;style face="superscript"&gt;137&lt;/style&gt;&lt;/DisplayText&gt;&lt;record&gt;&lt;rec-number&gt;124&lt;/rec-number&gt;&lt;foreign-keys&gt;&lt;key app="EN" db-id="ewt9sdd99pxa9vewzwbvzv52xf22rexsp99f" timestamp="1602662437"&gt;124&lt;/key&gt;&lt;/foreign-keys&gt;&lt;ref-type name="Journal Article"&gt;17&lt;/ref-type&gt;&lt;contributors&gt;&lt;authors&gt;&lt;author&gt;Luo, S.&lt;/author&gt;&lt;author&gt;Zhang, X.&lt;/author&gt;&lt;author&gt;Xu, H.&lt;/author&gt;&lt;/authors&gt;&lt;/contributors&gt;&lt;auth-address&gt;Department of Radiology, Zhongnan Hospital of Wuhan University, Wuhan, Hubei Province, China.&amp;#xD;Department of Radiology, Zhongnan Hospital of Wuhan University, Wuhan, Hubei Province, China. Electronic address: zxcylkxyr@126.com.&lt;/auth-address&gt;&lt;titles&gt;&lt;title&gt;Don&amp;apos;t Overlook Digestive Symptoms in Patients With 2019 Novel Coronavirus Disease (COVID-19)&lt;/title&gt;&lt;secondary-title&gt;Clin Gastroenterol Hepatol&lt;/secondary-title&gt;&lt;/titles&gt;&lt;periodical&gt;&lt;full-title&gt;Clin Gastroenterol Hepatol&lt;/full-title&gt;&lt;/periodical&gt;&lt;pages&gt;1636-1637&lt;/pages&gt;&lt;volume&gt;18&lt;/volume&gt;&lt;number&gt;7&lt;/number&gt;&lt;edition&gt;2020/03/25&lt;/edition&gt;&lt;keywords&gt;&lt;keyword&gt;Betacoronavirus/*isolation &amp;amp; purification&lt;/keyword&gt;&lt;keyword&gt;China&lt;/keyword&gt;&lt;keyword&gt;Coronavirus Infections/*complications/*pathology&lt;/keyword&gt;&lt;keyword&gt;Female&lt;/keyword&gt;&lt;keyword&gt;Gastrointestinal Diseases/*etiology/*pathology&lt;/keyword&gt;&lt;keyword&gt;Humans&lt;/keyword&gt;&lt;keyword&gt;Male&lt;/keyword&gt;&lt;keyword&gt;Middle Aged&lt;/keyword&gt;&lt;keyword&gt;Pandemics&lt;/keyword&gt;&lt;keyword&gt;Pneumonia, Viral/*complications/*pathology&lt;/keyword&gt;&lt;keyword&gt;Retrospective Studies&lt;/keyword&gt;&lt;/keywords&gt;&lt;dates&gt;&lt;year&gt;2020&lt;/year&gt;&lt;pub-dates&gt;&lt;date&gt;Jun&lt;/date&gt;&lt;/pub-dates&gt;&lt;/dates&gt;&lt;isbn&gt;1542-7714 (Electronic)&amp;#xD;1542-3565 (Linking)&lt;/isbn&gt;&lt;accession-num&gt;32205220&lt;/accession-num&gt;&lt;urls&gt;&lt;related-urls&gt;&lt;url&gt;https://www.ncbi.nlm.nih.gov/pubmed/32205220&lt;/url&gt;&lt;/related-urls&gt;&lt;/urls&gt;&lt;custom2&gt;PMC7154217&lt;/custom2&gt;&lt;electronic-resource-num&gt;10.1016/j.cgh.2020.03.043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0010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90F9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C5BD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05B4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DDCFA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751B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BD4B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0690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3.8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D2C8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6A6F0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31CD3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9971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948A9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94EF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B91513" w14:textId="168692D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B3B1E7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9EA6C3" w14:textId="1EB2D429" w:rsidR="000E4295" w:rsidRPr="008D2EFC" w:rsidRDefault="000E4295" w:rsidP="006224A7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Wu C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bT4xMjU8L1JlY051bT48RGlzcGxheVRleHQ+PHN0eWxlIGZhY2U9InN1cGVyc2NyaXB0Ij4xMzg8
L3N0eWxlPjwvRGlzcGxheVRleHQ+PHJlY29yZD48cmVjLW51bWJlcj4xMjU8L3JlYy1udW1iZXI+
PGZvcmVpZ24ta2V5cz48a2V5IGFwcD0iRU4iIGRiLWlkPSJld3Q5c2RkOTlweGE5dmV3endidnp2
NTJ4ZjIycmV4c3A5OWYiIHRpbWVzdGFtcD0iMTYwMjcyNjQ0NyI+MTI1PC9rZXk+PC9mb3JlaWdu
LWtleXM+PHJlZi10eXBlIG5hbWU9IkpvdXJuYWwgQXJ0aWNsZSI+MTc8L3JlZi10eXBlPjxjb250
cmlidXRvcnM+PGF1dGhvcnM+PGF1dGhvcj5XdSwgQy48L2F1dGhvcj48YXV0aG9yPkNoZW4sIFgu
PC9hdXRob3I+PGF1dGhvcj5DYWksIFkuPC9hdXRob3I+PGF1dGhvcj5YaWEsIEouPC9hdXRob3I+
PGF1dGhvcj5aaG91LCBYLjwvYXV0aG9yPjxhdXRob3I+WHUsIFMuPC9hdXRob3I+PGF1dGhvcj5I
dWFuZywgSC48L2F1dGhvcj48YXV0aG9yPlpoYW5nLCBMLjwvYXV0aG9yPjxhdXRob3I+WmhvdSwg
WC48L2F1dGhvcj48YXV0aG9yPkR1LCBDLjwvYXV0aG9yPjxhdXRob3I+WmhhbmcsIFkuPC9hdXRo
b3I+PGF1dGhvcj5Tb25nLCBKLjwvYXV0aG9yPjxhdXRob3I+V2FuZywgUy48L2F1dGhvcj48YXV0
aG9yPkNoYW8sIFkuPC9hdXRob3I+PGF1dGhvcj5ZYW5nLCBaLjwvYXV0aG9yPjxhdXRob3I+WHUs
IEouPC9hdXRob3I+PGF1dGhvcj5aaG91LCBYLjwvYXV0aG9yPjxhdXRob3I+Q2hlbiwgRC48L2F1
dGhvcj48YXV0aG9yPlhpb25nLCBXLjwvYXV0aG9yPjxhdXRob3I+WHUsIEwuPC9hdXRob3I+PGF1
dGhvcj5aaG91LCBGLjwvYXV0aG9yPjxhdXRob3I+SmlhbmcsIEouPC9hdXRob3I+PGF1dGhvcj5C
YWksIEMuPC9hdXRob3I+PGF1dGhvcj5aaGVuZywgSi48L2F1dGhvcj48YXV0aG9yPlNvbmcsIFku
PC9hdXRob3I+PC9hdXRob3JzPjwvY29udHJpYnV0b3JzPjxhdXRoLWFkZHJlc3M+RGVwYXJ0bWVu
dCBvZiBQdWxtb25hcnkgTWVkaWNpbmUsIFFpbmdQdSBCcmFuY2ggb2YgWmhvbmdzaGFuIEhvc3Bp
dGFsIEFmZmlsaWF0ZWQgdG8gRnVkYW4gVW5pdmVyc2l0eSwgU2hhbmdoYWksIENoaW5hLiYjeEQ7
SW5mZWN0aW9uIERpdmlzaW9uLCBXdWhhbiBKaW55aW50YW4gSG9zcGl0YWwsIFd1aGFuLCBDaGlu
YS4mI3hEO0RlcGFydG1lbnQgb2YgUHVsbW9uYXJ5IGFuZCBDcml0aWNhbCBDYXJlIE1lZGljaW5l
LCBaaG9uZ3NoYW4gSG9zcGl0YWwsIEZ1ZGFuIFVuaXZlcnNpdHksIFNoYW5naGFpLCBDaGluYS4m
I3hEO1R1YmVyY3Vsb3NpcyBhbmQgUmVzcGlyYXRvcnkgRGVwYXJ0bWVudCwgV3VoYW4gSmlueWlu
dGFuIEhvc3BpdGFsLCBXdWhhbiwgQ2hpbmEuJiN4RDtEZXBhcnRtZW50IG9mIEFuZXN0aGVzaW9s
b2d5LCBJbnRlcm5hdGlvbmFsIFBlYWNlIE1hdGVybml0eSBhbmQgQ2hpbGQgSGVhbHRoIEhvc3Bp
dGFsLCBTaGFuZ2hhaSBKaWFvIFRvbmcgVW5pdmVyc2l0eSBTY2hvb2wgb2YgTWVkaWNpbmUsIFNo
YW5naGFpLCBDaGluYS4mI3hEO0RlcGFydG1lbnQgb2YgSW5mZWN0aW91cyBEaXNlYXNlcywgRmVu
Z3hpYW4gR3VodWEgSG9zcGl0YWwsIFNoYW5naGFpLCBDaGluYS4mI3hEO0RlcGFydG1lbnQgb2Yg
UHVsbW9uYXJ5IE1lZGljaW5lLCBTaGFuZ2hhaSBHZW5lcmFsIEhvc3BpdGFsLCBTaGFuZ2hhaSBK
aWFvIFRvbmcgVW5pdmVyc2l0eSBTY2hvb2wgb2YgTWVkaWNpbmUsIFNoYW5naGFpLCBDaGluYS4m
I3hEO0RlcGFydG1lbnQgb2YgQ3JpdGljYWwgQ2FyZSBNZWRpY2luZSwgUnVpamluIEhvc3BpdGFs
LCBTaGFuZ2hhaSBKaWFvIFRvbmcgVW5pdmVyc2l0eSBTY2hvb2wgb2YgTWVkaWNpbmUsIFNoYW5n
aGFpLCBDaGluYS4mI3hEO0RlcGFydG1lbnQgb2YgUmVzcGlyYXRvcnkgTWVkaWNpbmUsIFNoYW5n
aGFpIE5pbnRoIFBlb3BsZSZhcG9zO3MgSG9zcGl0YWwsIFNoYW5naGFpIEppYW8gVG9uZyBVbml2
ZXJzaXR5IFNjaG9vbCBvZiBNZWRpY2luZSwgU2hhbmdoYWksIENoaW5hLiYjeEQ7RGVwYXJ0bWVu
dCBvZiBFbWVyZ2VuY3kgTWVkaWNpbmUsIFNoYW5naGFpIFB1ZG9uZyBOZXcgQXJlYSBHb25nbGkg
SG9zcGl0YWwsIFNoYW5naGFpLCBDaGluYS4mI3hEO1NoYW5naGFpIFJlc3BpcmF0b3J5IFJlc2Vh
cmNoIEluc3RpdHV0ZSwgU2hhbmdoYWksIENoaW5hLiYjeEQ7RGVwYXJ0bWVudCBvZiBVcm9sb2d5
LCBTaGFuZ2hhaSBHZW5lcmFsIEhvc3BpdGFsLCBTaGFuZ2hhaSBKaWFvIFRvbmcgVW5pdmVyc2l0
eSBTY2hvb2wgb2YgTWVkaWNpbmUsIFNoYW5naGFpLCBDaGluYS4mI3hEO05hdGlvbmFsIENsaW5p
Y2FsIFJlc2VhcmNoIENlbnRlciBmb3IgQWdpbmcgYW5kIE1lZGljaW5lLCBIdWFzaGFuIEhvc3Bp
dGFsLCBGdWRhbiBVbml2ZXJzaXR5LCBTaGFuZ2hhaSwgQ2hpbmEuPC9hdXRoLWFkZHJlc3M+PHRp
dGxlcz48dGl0bGU+UmlzayBGYWN0b3JzIEFzc29jaWF0ZWQgV2l0aCBBY3V0ZSBSZXNwaXJhdG9y
eSBEaXN0cmVzcyBTeW5kcm9tZSBhbmQgRGVhdGggaW4gUGF0aWVudHMgV2l0aCBDb3JvbmF2aXJ1
cyBEaXNlYXNlIDIwMTkgUG5ldW1vbmlhIGluIFd1aGFuLCBDaGluYTwvdGl0bGU+PHNlY29uZGFy
eS10aXRsZT5KQU1BIEludGVybiBNZWQ8L3NlY29uZGFyeS10aXRsZT48L3RpdGxlcz48cGVyaW9k
aWNhbD48ZnVsbC10aXRsZT5KQU1BIEludGVybiBNZWQ8L2Z1bGwtdGl0bGU+PC9wZXJpb2RpY2Fs
PjxwYWdlcz45MzQtOTQzPC9wYWdlcz48dm9sdW1lPjE4MDwvdm9sdW1lPjxudW1iZXI+NzwvbnVt
YmVyPjxlZGl0aW9uPjIwMjAvMDMvMTQ8L2VkaXRpb24+PGtleXdvcmRzPjxrZXl3b3JkPkFkdWx0
PC9rZXl3b3JkPjxrZXl3b3JkPkFnZSBGYWN0b3JzPC9rZXl3b3JkPjxrZXl3b3JkPkFnZWQ8L2tl
eXdvcmQ+PGtleXdvcmQ+KkJldGFjb3JvbmF2aXJ1czwva2V5d29yZD48a2V5d29yZD5DaGluYS9l
cGlkZW1pb2xvZ3k8L2tleXdvcmQ+PGtleXdvcmQ+Q29yb25hdmlydXMgSW5mZWN0aW9ucy8qbW9y
dGFsaXR5L3RoZXJhcHk8L2tleXdvcmQ+PGtleXdvcmQ+Q3JpdGljYWwgSWxsbmVzcy8qbW9ydGFs
aXR5PC9rZXl3b3JkPjxrZXl3b3JkPkZlbWFsZTwva2V5d29yZD48a2V5d29yZD5IdW1hbnM8L2tl
eXdvcmQ+PGtleXdvcmQ+SW50ZW5zaXZlIENhcmUgVW5pdHMvKnN0YXRpc3RpY3MgJmFtcDsgbnVt
ZXJpY2FsIGRhdGE8L2tleXdvcmQ+PGtleXdvcmQ+TWFsZTwva2V5d29yZD48a2V5d29yZD5NaWRk
bGUgQWdlZDwva2V5d29yZD48a2V5d29yZD5QYW5kZW1pY3M8L2tleXdvcmQ+PGtleXdvcmQ+UGF0
aWVudCBDYXJlIFBsYW5uaW5nL29yZ2FuaXphdGlvbiAmYW1wOyBhZG1pbmlzdHJhdGlvbjwva2V5
d29yZD48a2V5d29yZD5QbmV1bW9uaWEsIFZpcmFsLyptb3J0YWxpdHkvdGhlcmFweTwva2V5d29y
ZD48a2V5d29yZD5SZXNwaXJhdG9yeSBEaXN0cmVzcyBTeW5kcm9tZSwgQWR1bHQvKm1vcnRhbGl0
eTwva2V5d29yZD48a2V5d29yZD5SZXRyb3NwZWN0aXZlIFN0dWRpZXM8L2tleXdvcmQ+PC9rZXl3
b3Jkcz48ZGF0ZXM+PHllYXI+MjAyMDwveWVhcj48cHViLWRhdGVzPjxkYXRlPkp1bCAxPC9kYXRl
PjwvcHViLWRhdGVzPjwvZGF0ZXM+PGlzYm4+MjE2OC02MTE0IChFbGVjdHJvbmljKSYjeEQ7MjE2
OC02MTA2IChMaW5raW5nKTwvaXNibj48YWNjZXNzaW9uLW51bT4zMjE2NzUyNDwvYWNjZXNzaW9u
LW51bT48dXJscz48cmVsYXRlZC11cmxzPjx1cmw+aHR0cHM6Ly93d3cubmNiaS5ubG0ubmloLmdv
di9wdWJtZWQvMzIxNjc1MjQ8L3VybD48L3JlbGF0ZWQtdXJscz48L3VybHM+PGN1c3RvbTI+UE1D
NzA3MDUwOTwvY3VzdG9tMj48ZWxlY3Ryb25pYy1yZXNvdXJjZS1udW0+MTAuMTAwMS9qYW1haW50
ZXJubWVkLjIwMjAuMDk5NDwvZWxlY3Ryb25pYy1yZXNvdXJjZS1udW0+PC9yZWNvcmQ+PC9DaXRl
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bT4xMjU8L1JlY051bT48RGlzcGxheVRleHQ+PHN0eWxlIGZhY2U9InN1cGVyc2NyaXB0Ij4xMzg8
L3N0eWxlPjwvRGlzcGxheVRleHQ+PHJlY29yZD48cmVjLW51bWJlcj4xMjU8L3JlYy1udW1iZXI+
PGZvcmVpZ24ta2V5cz48a2V5IGFwcD0iRU4iIGRiLWlkPSJld3Q5c2RkOTlweGE5dmV3endidnp2
NTJ4ZjIycmV4c3A5OWYiIHRpbWVzdGFtcD0iMTYwMjcyNjQ0NyI+MTI1PC9rZXk+PC9mb3JlaWdu
LWtleXM+PHJlZi10eXBlIG5hbWU9IkpvdXJuYWwgQXJ0aWNsZSI+MTc8L3JlZi10eXBlPjxjb250
cmlidXRvcnM+PGF1dGhvcnM+PGF1dGhvcj5XdSwgQy48L2F1dGhvcj48YXV0aG9yPkNoZW4sIFgu
PC9hdXRob3I+PGF1dGhvcj5DYWksIFkuPC9hdXRob3I+PGF1dGhvcj5YaWEsIEouPC9hdXRob3I+
PGF1dGhvcj5aaG91LCBYLjwvYXV0aG9yPjxhdXRob3I+WHUsIFMuPC9hdXRob3I+PGF1dGhvcj5I
dWFuZywgSC48L2F1dGhvcj48YXV0aG9yPlpoYW5nLCBMLjwvYXV0aG9yPjxhdXRob3I+WmhvdSwg
WC48L2F1dGhvcj48YXV0aG9yPkR1LCBDLjwvYXV0aG9yPjxhdXRob3I+WmhhbmcsIFkuPC9hdXRo
b3I+PGF1dGhvcj5Tb25nLCBKLjwvYXV0aG9yPjxhdXRob3I+V2FuZywgUy48L2F1dGhvcj48YXV0
aG9yPkNoYW8sIFkuPC9hdXRob3I+PGF1dGhvcj5ZYW5nLCBaLjwvYXV0aG9yPjxhdXRob3I+WHUs
IEouPC9hdXRob3I+PGF1dGhvcj5aaG91LCBYLjwvYXV0aG9yPjxhdXRob3I+Q2hlbiwgRC48L2F1
dGhvcj48YXV0aG9yPlhpb25nLCBXLjwvYXV0aG9yPjxhdXRob3I+WHUsIEwuPC9hdXRob3I+PGF1
dGhvcj5aaG91LCBGLjwvYXV0aG9yPjxhdXRob3I+SmlhbmcsIEouPC9hdXRob3I+PGF1dGhvcj5C
YWksIEMuPC9hdXRob3I+PGF1dGhvcj5aaGVuZywgSi48L2F1dGhvcj48YXV0aG9yPlNvbmcsIFku
PC9hdXRob3I+PC9hdXRob3JzPjwvY29udHJpYnV0b3JzPjxhdXRoLWFkZHJlc3M+RGVwYXJ0bWVu
dCBvZiBQdWxtb25hcnkgTWVkaWNpbmUsIFFpbmdQdSBCcmFuY2ggb2YgWmhvbmdzaGFuIEhvc3Bp
dGFsIEFmZmlsaWF0ZWQgdG8gRnVkYW4gVW5pdmVyc2l0eSwgU2hhbmdoYWksIENoaW5hLiYjeEQ7
SW5mZWN0aW9uIERpdmlzaW9uLCBXdWhhbiBKaW55aW50YW4gSG9zcGl0YWwsIFd1aGFuLCBDaGlu
YS4mI3hEO0RlcGFydG1lbnQgb2YgUHVsbW9uYXJ5IGFuZCBDcml0aWNhbCBDYXJlIE1lZGljaW5l
LCBaaG9uZ3NoYW4gSG9zcGl0YWwsIEZ1ZGFuIFVuaXZlcnNpdHksIFNoYW5naGFpLCBDaGluYS4m
I3hEO1R1YmVyY3Vsb3NpcyBhbmQgUmVzcGlyYXRvcnkgRGVwYXJ0bWVudCwgV3VoYW4gSmlueWlu
dGFuIEhvc3BpdGFsLCBXdWhhbiwgQ2hpbmEuJiN4RDtEZXBhcnRtZW50IG9mIEFuZXN0aGVzaW9s
b2d5LCBJbnRlcm5hdGlvbmFsIFBlYWNlIE1hdGVybml0eSBhbmQgQ2hpbGQgSGVhbHRoIEhvc3Bp
dGFsLCBTaGFuZ2hhaSBKaWFvIFRvbmcgVW5pdmVyc2l0eSBTY2hvb2wgb2YgTWVkaWNpbmUsIFNo
YW5naGFpLCBDaGluYS4mI3hEO0RlcGFydG1lbnQgb2YgSW5mZWN0aW91cyBEaXNlYXNlcywgRmVu
Z3hpYW4gR3VodWEgSG9zcGl0YWwsIFNoYW5naGFpLCBDaGluYS4mI3hEO0RlcGFydG1lbnQgb2Yg
UHVsbW9uYXJ5IE1lZGljaW5lLCBTaGFuZ2hhaSBHZW5lcmFsIEhvc3BpdGFsLCBTaGFuZ2hhaSBK
aWFvIFRvbmcgVW5pdmVyc2l0eSBTY2hvb2wgb2YgTWVkaWNpbmUsIFNoYW5naGFpLCBDaGluYS4m
I3hEO0RlcGFydG1lbnQgb2YgQ3JpdGljYWwgQ2FyZSBNZWRpY2luZSwgUnVpamluIEhvc3BpdGFs
LCBTaGFuZ2hhaSBKaWFvIFRvbmcgVW5pdmVyc2l0eSBTY2hvb2wgb2YgTWVkaWNpbmUsIFNoYW5n
aGFpLCBDaGluYS4mI3hEO0RlcGFydG1lbnQgb2YgUmVzcGlyYXRvcnkgTWVkaWNpbmUsIFNoYW5n
aGFpIE5pbnRoIFBlb3BsZSZhcG9zO3MgSG9zcGl0YWwsIFNoYW5naGFpIEppYW8gVG9uZyBVbml2
ZXJzaXR5IFNjaG9vbCBvZiBNZWRpY2luZSwgU2hhbmdoYWksIENoaW5hLiYjeEQ7RGVwYXJ0bWVu
dCBvZiBFbWVyZ2VuY3kgTWVkaWNpbmUsIFNoYW5naGFpIFB1ZG9uZyBOZXcgQXJlYSBHb25nbGkg
SG9zcGl0YWwsIFNoYW5naGFpLCBDaGluYS4mI3hEO1NoYW5naGFpIFJlc3BpcmF0b3J5IFJlc2Vh
cmNoIEluc3RpdHV0ZSwgU2hhbmdoYWksIENoaW5hLiYjeEQ7RGVwYXJ0bWVudCBvZiBVcm9sb2d5
LCBTaGFuZ2hhaSBHZW5lcmFsIEhvc3BpdGFsLCBTaGFuZ2hhaSBKaWFvIFRvbmcgVW5pdmVyc2l0
eSBTY2hvb2wgb2YgTWVkaWNpbmUsIFNoYW5naGFpLCBDaGluYS4mI3hEO05hdGlvbmFsIENsaW5p
Y2FsIFJlc2VhcmNoIENlbnRlciBmb3IgQWdpbmcgYW5kIE1lZGljaW5lLCBIdWFzaGFuIEhvc3Bp
dGFsLCBGdWRhbiBVbml2ZXJzaXR5LCBTaGFuZ2hhaSwgQ2hpbmEuPC9hdXRoLWFkZHJlc3M+PHRp
dGxlcz48dGl0bGU+UmlzayBGYWN0b3JzIEFzc29jaWF0ZWQgV2l0aCBBY3V0ZSBSZXNwaXJhdG9y
eSBEaXN0cmVzcyBTeW5kcm9tZSBhbmQgRGVhdGggaW4gUGF0aWVudHMgV2l0aCBDb3JvbmF2aXJ1
cyBEaXNlYXNlIDIwMTkgUG5ldW1vbmlhIGluIFd1aGFuLCBDaGluYTwvdGl0bGU+PHNlY29uZGFy
eS10aXRsZT5KQU1BIEludGVybiBNZWQ8L3NlY29uZGFyeS10aXRsZT48L3RpdGxlcz48cGVyaW9k
aWNhbD48ZnVsbC10aXRsZT5KQU1BIEludGVybiBNZWQ8L2Z1bGwtdGl0bGU+PC9wZXJpb2RpY2Fs
PjxwYWdlcz45MzQtOTQzPC9wYWdlcz48dm9sdW1lPjE4MDwvdm9sdW1lPjxudW1iZXI+NzwvbnVt
YmVyPjxlZGl0aW9uPjIwMjAvMDMvMTQ8L2VkaXRpb24+PGtleXdvcmRzPjxrZXl3b3JkPkFkdWx0
PC9rZXl3b3JkPjxrZXl3b3JkPkFnZSBGYWN0b3JzPC9rZXl3b3JkPjxrZXl3b3JkPkFnZWQ8L2tl
eXdvcmQ+PGtleXdvcmQ+KkJldGFjb3JvbmF2aXJ1czwva2V5d29yZD48a2V5d29yZD5DaGluYS9l
cGlkZW1pb2xvZ3k8L2tleXdvcmQ+PGtleXdvcmQ+Q29yb25hdmlydXMgSW5mZWN0aW9ucy8qbW9y
dGFsaXR5L3RoZXJhcHk8L2tleXdvcmQ+PGtleXdvcmQ+Q3JpdGljYWwgSWxsbmVzcy8qbW9ydGFs
aXR5PC9rZXl3b3JkPjxrZXl3b3JkPkZlbWFsZTwva2V5d29yZD48a2V5d29yZD5IdW1hbnM8L2tl
eXdvcmQ+PGtleXdvcmQ+SW50ZW5zaXZlIENhcmUgVW5pdHMvKnN0YXRpc3RpY3MgJmFtcDsgbnVt
ZXJpY2FsIGRhdGE8L2tleXdvcmQ+PGtleXdvcmQ+TWFsZTwva2V5d29yZD48a2V5d29yZD5NaWRk
bGUgQWdlZDwva2V5d29yZD48a2V5d29yZD5QYW5kZW1pY3M8L2tleXdvcmQ+PGtleXdvcmQ+UGF0
aWVudCBDYXJlIFBsYW5uaW5nL29yZ2FuaXphdGlvbiAmYW1wOyBhZG1pbmlzdHJhdGlvbjwva2V5
d29yZD48a2V5d29yZD5QbmV1bW9uaWEsIFZpcmFsLyptb3J0YWxpdHkvdGhlcmFweTwva2V5d29y
ZD48a2V5d29yZD5SZXNwaXJhdG9yeSBEaXN0cmVzcyBTeW5kcm9tZSwgQWR1bHQvKm1vcnRhbGl0
eTwva2V5d29yZD48a2V5d29yZD5SZXRyb3NwZWN0aXZlIFN0dWRpZXM8L2tleXdvcmQ+PC9rZXl3
b3Jkcz48ZGF0ZXM+PHllYXI+MjAyMDwveWVhcj48cHViLWRhdGVzPjxkYXRlPkp1bCAxPC9kYXRl
PjwvcHViLWRhdGVzPjwvZGF0ZXM+PGlzYm4+MjE2OC02MTE0IChFbGVjdHJvbmljKSYjeEQ7MjE2
OC02MTA2IChMaW5raW5nKTwvaXNibj48YWNjZXNzaW9uLW51bT4zMjE2NzUyNDwvYWNjZXNzaW9u
LW51bT48dXJscz48cmVsYXRlZC11cmxzPjx1cmw+aHR0cHM6Ly93d3cubmNiaS5ubG0ubmloLmdv
di9wdWJtZWQvMzIxNjc1MjQ8L3VybD48L3JlbGF0ZWQtdXJscz48L3VybHM+PGN1c3RvbTI+UE1D
NzA3MDUwOTwvY3VzdG9tMj48ZWxlY3Ryb25pYy1yZXNvdXJjZS1udW0+MTAuMTAwMS9qYW1haW50
ZXJubWVkLjIwMjAuMDk5NDwvZWxlY3Ryb25pYy1yZXNvdXJjZS1udW0+PC9yZWNvcmQ+PC9DaXRl
PjwvRW5kTm90ZT5=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224A7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705B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736D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4861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BF71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2019/12/25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5F32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1935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2DCE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41.8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5105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21.9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5CD20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F21F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A78E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19.4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1C94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10.9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834F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856C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A3212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shortness of breath</w:t>
            </w:r>
          </w:p>
        </w:tc>
      </w:tr>
      <w:tr w:rsidR="000E4295" w:rsidRPr="008D2EFC" w14:paraId="04195D1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0CCADE" w14:textId="011C24DD" w:rsidR="000E4295" w:rsidRPr="008D2EFC" w:rsidRDefault="000E4295" w:rsidP="003D20C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傅京力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.&lt;/Author&gt;&lt;Year&gt;2020&lt;/Year&gt;&lt;RecNum&gt;171&lt;/RecNum&gt;&lt;DisplayText&gt;&lt;style face="superscript"&gt;139&lt;/style&gt;&lt;/DisplayText&gt;&lt;record&gt;&lt;rec-number&gt;171&lt;/rec-number&gt;&lt;foreign-keys&gt;&lt;key app="EN" db-id="ewt9sdd99pxa9vewzwbvzv52xf22rexsp99f" timestamp="1602811750"&gt;171&lt;/key&gt;&lt;/foreign-keys&gt;&lt;ref-type name="Journal Article"&gt;17&lt;/ref-type&gt;&lt;contributors&gt;&lt;authors&gt;&lt;author&gt;&lt;style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李丹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size="100%"&gt;; &lt;/s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龙云铸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size="100%"&gt;; 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黄彭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size="100%"&gt;; 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郭文龙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size="100%"&gt;; 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吴双华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="100%"&gt;; 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周青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size="100%"&gt;; 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傅京力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&lt;/style&gt;&lt;style face="normal" font="default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" size="100%"&gt;.&lt;/style&gt;&lt;/author&gt;&lt;/authors&gt;&lt;/contributors&gt;&lt;titles&gt;&lt;title&gt;Clinical Characteristics of 80 Patients with COVID-19 in Zhuzhou City&lt;/title&gt;&lt;secondary-title&gt;&lt;style face="normal" font="default" charset="134"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中国感染控制杂志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中国感染控制杂志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&lt;/full-title&gt;&lt;/periodical&gt;&lt;pages&gt;227-233&lt;/pages&gt;&lt;volume&gt;19&lt;/volume&gt;&lt;number&gt;3&lt;/number&gt;&lt;dates&gt;&lt;year&gt;2020&lt;/year&gt;&lt;/dates&gt;&lt;urls&gt;&lt;/urls&gt;&lt;/record&gt;&lt;/Cite&gt;&lt;/EndNote&gt;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D20C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139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CF88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AEDF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C126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F04B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8C95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45F9B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8895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21.3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CBE65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4FD1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29A8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6.3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2240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0B16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5BF5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3.8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D6EA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FC38BC" w14:textId="43A8A71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7F7469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14F832" w14:textId="114F0F7A" w:rsidR="000E4295" w:rsidRPr="008D2EFC" w:rsidRDefault="000E4295" w:rsidP="003D20C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Chen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&lt;EndNote&gt;&lt;Cite&gt;&lt;Author&gt;CHEN Xing&lt;/Author&gt;&lt;Year&gt;2020&lt;/Year&gt;&lt;RecNum&gt;126&lt;/RecNum&gt;&lt;DisplayText&gt;&lt;style face="superscript"&gt;140&lt;/style&gt;&lt;/DisplayText&gt;&lt;record&gt;&lt;rec-number&gt;126&lt;/rec-number&gt;&lt;foreign-keys&gt;&lt;key app="EN" db-id="ewt9sdd99pxa9vewzwbvzv52xf22rexsp99f" timestamp="1602726795"&gt;126&lt;/key&gt;&lt;/foreign-keys&gt;&lt;ref-type name="Journal Article"&gt;17&lt;/ref-type&gt;&lt;contributors&gt;&lt;authors&gt;&lt;author&gt;CHEN Xing, OU Jingyi, HUANG Ying, TAN Mingkai, CHEN Jiabin, LIN Luping, LIANG Zhiwei, SHI Yaling.&lt;/author&gt;&lt;/authors&gt;&lt;/contributors&gt;&lt;titles&gt;&lt;title&gt;iagnostic roles of several parameters in corona virus disease 2019&lt;/title&gt;&lt;secondary-title&gt;Labratory Medicine&lt;/secondary-title&gt;&lt;/titles&gt;&lt;periodical&gt;&lt;full-title&gt;Labratory Medicine&lt;/full-title&gt;&lt;/periodical&gt;&lt;pages&gt;295-299&lt;/pages&gt;&lt;volume&gt;35&lt;/volume&gt;&lt;number&gt;4&lt;/number&gt;&lt;dates&gt;&lt;year&gt;2020&lt;/year&gt;&lt;/dates&gt;&lt;urls&gt;&lt;/urls&gt;&lt;electronic-resource-num&gt;10.3969/j.issn.1673-8640.2020.04.002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D20C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8282E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E407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FE77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2C26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D627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B63E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82EF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10.1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21E5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5F4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77E4F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97CB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7212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3A88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896A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C4838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</w:tr>
      <w:tr w:rsidR="000E4295" w:rsidRPr="008D2EFC" w14:paraId="130DD64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5B33C8" w14:textId="47831146" w:rsidR="000E4295" w:rsidRPr="008D2EFC" w:rsidRDefault="000E4295" w:rsidP="003D20C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Jing Liu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dW0+MTI3PC9SZWNOdW0+PERpc3BsYXlUZXh0PjxzdHlsZSBmYWNlPSJzdXBlcnNjcmlwdCI+MTQx
PC9zdHlsZT48L0Rpc3BsYXlUZXh0PjxyZWNvcmQ+PHJlYy1udW1iZXI+MTI3PC9yZWMtbnVtYmVy
Pjxmb3JlaWduLWtleXM+PGtleSBhcHA9IkVOIiBkYi1pZD0iZXd0OXNkZDk5cHhhOXZld3p3YnZ6
djUyeGYyMnJleHNwOTlmIiB0aW1lc3RhbXA9IjE2MDI3MjY5MjAiPjEyNzwva2V5PjwvZm9yZWln
bi1rZXlzPjxyZWYtdHlwZSBuYW1lPSJKb3VybmFsIEFydGljbGUiPjE3PC9yZWYtdHlwZT48Y29u
dHJpYnV0b3JzPjxhdXRob3JzPjxhdXRob3I+TGl1LCBKLjwvYXV0aG9yPjxhdXRob3I+TGksIFMu
PC9hdXRob3I+PGF1dGhvcj5MaXUsIEouPC9hdXRob3I+PGF1dGhvcj5MaWFuZywgQi48L2F1dGhv
cj48YXV0aG9yPldhbmcsIFguPC9hdXRob3I+PGF1dGhvcj5XYW5nLCBILjwvYXV0aG9yPjxhdXRo
b3I+TGksIFcuPC9hdXRob3I+PGF1dGhvcj5Ub25nLCBRLjwvYXV0aG9yPjxhdXRob3I+WWksIEou
PC9hdXRob3I+PGF1dGhvcj5aaGFvLCBMLjwvYXV0aG9yPjxhdXRob3I+WGlvbmcsIEwuPC9hdXRo
b3I+PGF1dGhvcj5HdW8sIEMuPC9hdXRob3I+PGF1dGhvcj5UaWFuLCBKLjwvYXV0aG9yPjxhdXRo
b3I+THVvLCBKLjwvYXV0aG9yPjxhdXRob3I+WWFvLCBKLjwvYXV0aG9yPjxhdXRob3I+UGFuZywg
Ui48L2F1dGhvcj48YXV0aG9yPlNoZW4sIEguPC9hdXRob3I+PGF1dGhvcj5QZW5nLCBDLjwvYXV0
aG9yPjxhdXRob3I+TGl1LCBULjwvYXV0aG9yPjxhdXRob3I+WmhhbmcsIFEuPC9hdXRob3I+PGF1
dGhvcj5XdSwgSi48L2F1dGhvcj48YXV0aG9yPlh1LCBMLjwvYXV0aG9yPjxhdXRob3I+THUsIFMu
PC9hdXRob3I+PGF1dGhvcj5XYW5nLCBCLjwvYXV0aG9yPjxhdXRob3I+V2VuZywgWi48L2F1dGhv
cj48YXV0aG9yPkhhbiwgQy48L2F1dGhvcj48YXV0aG9yPlpodSwgSC48L2F1dGhvcj48YXV0aG9y
Plpob3UsIFIuPC9hdXRob3I+PGF1dGhvcj5aaG91LCBILjwvYXV0aG9yPjxhdXRob3I+Q2hlbiwg
WC48L2F1dGhvcj48YXV0aG9yPlllLCBQLjwvYXV0aG9yPjxhdXRob3I+Wmh1LCBCLjwvYXV0aG9y
PjxhdXRob3I+V2FuZywgTC48L2F1dGhvcj48YXV0aG9yPlpob3UsIFcuPC9hdXRob3I+PGF1dGhv
cj5IZSwgUy48L2F1dGhvcj48YXV0aG9yPkhlLCBZLjwvYXV0aG9yPjxhdXRob3I+SmllLCBTLjwv
YXV0aG9yPjxhdXRob3I+V2VpLCBQLjwvYXV0aG9yPjxhdXRob3I+WmhhbmcsIEouPC9hdXRob3I+
PGF1dGhvcj5MdSwgWS48L2F1dGhvcj48YXV0aG9yPldhbmcsIFcuPC9hdXRob3I+PGF1dGhvcj5a
aGFuZywgTC48L2F1dGhvcj48YXV0aG9yPkxpLCBMLjwvYXV0aG9yPjxhdXRob3I+WmhvdSwgRi48
L2F1dGhvcj48YXV0aG9yPldhbmcsIEouPC9hdXRob3I+PGF1dGhvcj5EaXR0bWVyLCBVLjwvYXV0
aG9yPjxhdXRob3I+THUsIE0uPC9hdXRob3I+PGF1dGhvcj5IdSwgWS48L2F1dGhvcj48YXV0aG9y
PllhbmcsIEQuPC9hdXRob3I+PGF1dGhvcj5aaGVuZywgWC48L2F1dGhvcj48L2F1dGhvcnM+PC9j
b250cmlidXRvcnM+PGF1dGgtYWRkcmVzcz5EZXBhcnRtZW50IG9mIEluZmVjdGlvdXMgRGlzZWFz
ZXMsIFVuaW9uIEhvc3BpdGFsLCBUb25namkgTWVkaWNhbCBDb2xsZWdlLCBIdWF6aG9uZyBVbml2
ZXJzaXR5IG9mIFNjaWVuY2UgYW5kIFRlY2hub2xvZ3ksIFd1aGFuIDQzMDAyMiwgQ2hpbmE7IEpv
aW50IEludGVybmF0aW9uYWwgTGFib3JhdG9yeSBvZiBJbmZlY3Rpb24gYW5kIEltbXVuaXR5LCBI
dWF6aG9uZyBVbml2ZXJzaXR5IG9mIFNjaWVuY2UgYW5kIFRlY2hub2xvZ3ksIFd1aGFuIDQzMDAy
MiwgQ2hpbmEuJiN4RDtEZXBhcnRtZW50IG9mIENsaW5pY2FsIExhYm9yYXRvcnksIFVuaW9uIEhv
c3BpdGFsLCBUb25namkgTWVkaWNhbCBDb2xsZWdlLCBIdWF6aG9uZyBVbml2ZXJzaXR5IG9mIFNj
aWVuY2UgYW5kIFRlY2hub2xvZ3ksIFd1aGFuIDQzMDAyMiwgQ2hpbmEuJiN4RDtEZXBhcnRtZW50
IG9mIEluZmVjdGlvdXMgRGlzZWFzZXMsIFVuaW9uIEhvc3BpdGFsLCBUb25namkgTWVkaWNhbCBD
b2xsZWdlLCBIdWF6aG9uZyBVbml2ZXJzaXR5IG9mIFNjaWVuY2UgYW5kIFRlY2hub2xvZ3ksIFd1
aGFuIDQzMDAyMiwgQ2hpbmEuJiN4RDtJbnN0aXR1dGUgZm9yIFZpcm9sb2d5LCBVbml2ZXJzaXR5
IEhvc3BpdGFsIG9mIEVzc2VuLCBVbml2ZXJzaXR5IG9mIER1aXNidXJnLUVzc2VuLCBFc3NlbiA0
NTE0NywgR2VybWFueTsgSm9pbnQgSW50ZXJuYXRpb25hbCBMYWJvcmF0b3J5IG9mIEluZmVjdGlv
biBhbmQgSW1tdW5pdHksIEh1YXpob25nIFVuaXZlcnNpdHkgb2YgU2NpZW5jZSBhbmQgVGVjaG5v
bG9neSwgV3VoYW4gNDMwMDIyLCBDaGluYS4mI3hEO0RlcGFydG1lbnQgb2YgSGVtYXRvbG9neSwg
VW5pb24gSG9zcGl0YWwsIFRvbmdqaSBNZWRpY2FsIENvbGxlZ2UsIEh1YXpob25nIFVuaXZlcnNp
dHkgb2YgU2NpZW5jZSBhbmQgVGVjaG5vbG9neSwgV3VoYW4gNDMwMDIyLCBDaGluYS4gRWxlY3Ry
b25pYyBhZGRyZXNzOiBodXl1QDEyNi5jb20uJiN4RDtEZXBhcnRtZW50IG9mIEluZmVjdGlvdXMg
RGlzZWFzZXMsIFVuaW9uIEhvc3BpdGFsLCBUb25namkgTWVkaWNhbCBDb2xsZWdlLCBIdWF6aG9u
ZyBVbml2ZXJzaXR5IG9mIFNjaWVuY2UgYW5kIFRlY2hub2xvZ3ksIFd1aGFuIDQzMDAyMiwgQ2hp
bmE7IEpvaW50IEludGVybmF0aW9uYWwgTGFib3JhdG9yeSBvZiBJbmZlY3Rpb24gYW5kIEltbXVu
aXR5LCBIdWF6aG9uZyBVbml2ZXJzaXR5IG9mIFNjaWVuY2UgYW5kIFRlY2hub2xvZ3ksIFd1aGFu
IDQzMDAyMiwgQ2hpbmEuIEVsZWN0cm9uaWMgYWRkcmVzczogZGx5YW5nQGh1c3QuZWR1LmNuLiYj
eEQ7RGVwYXJ0bWVudCBvZiBJbmZlY3Rpb3VzIERpc2Vhc2VzLCBVbmlvbiBIb3NwaXRhbCwgVG9u
Z2ppIE1lZGljYWwgQ29sbGVnZSwgSHVhemhvbmcgVW5pdmVyc2l0eSBvZiBTY2llbmNlIGFuZCBU
ZWNobm9sb2d5LCBXdWhhbiA0MzAwMjIsIENoaW5hOyBKb2ludCBJbnRlcm5hdGlvbmFsIExhYm9y
YXRvcnkgb2YgSW5mZWN0aW9uIGFuZCBJbW11bml0eSwgSHVhemhvbmcgVW5pdmVyc2l0eSBvZiBT
Y2llbmNlIGFuZCBUZWNobm9sb2d5LCBXdWhhbiA0MzAwMjIsIENoaW5hLiBFbGVjdHJvbmljIGFk
ZHJlc3M6IHhpbjExQGhvdG1haWwuY29tLjwvYXV0aC1hZGRyZXNzPjx0aXRsZXM+PHRpdGxlPkxv
bmdpdHVkaW5hbCBjaGFyYWN0ZXJpc3RpY3Mgb2YgbHltcGhvY3l0ZSByZXNwb25zZXMgYW5kIGN5
dG9raW5lIHByb2ZpbGVzIGluIHRoZSBwZXJpcGhlcmFsIGJsb29kIG9mIFNBUlMtQ29WLTIgaW5m
ZWN0ZWQgcGF0aWVudHM8L3RpdGxlPjxzZWNvbmRhcnktdGl0bGU+RUJpb01lZGljaW5lPC9zZWNv
bmRhcnktdGl0bGU+PC90aXRsZXM+PHBlcmlvZGljYWw+PGZ1bGwtdGl0bGU+RUJpb01lZGljaW5l
PC9mdWxsLXRpdGxlPjwvcGVyaW9kaWNhbD48cGFnZXM+MTAyNzYzPC9wYWdlcz48dm9sdW1lPjU1
PC92b2x1bWU+PGVkaXRpb24+MjAyMC8wNS8wNDwvZWRpdGlvbj48a2V5d29yZHM+PGtleXdvcmQ+
QWR1bHQ8L2tleXdvcmQ+PGtleXdvcmQ+QWdlZDwva2V5d29yZD48a2V5d29yZD5CZXRhY29yb25h
dmlydXMvKmltbXVub2xvZ3k8L2tleXdvcmQ+PGtleXdvcmQ+Q0Q4LVBvc2l0aXZlIFQtTHltcGhv
Y3l0ZXMvaW1tdW5vbG9neTwva2V5d29yZD48a2V5d29yZD5DaGluYS9lcGlkZW1pb2xvZ3k8L2tl
eXdvcmQ+PGtleXdvcmQ+Q29tb3JiaWRpdHk8L2tleXdvcmQ+PGtleXdvcmQ+Q29yb25hdmlydXMg
SW5mZWN0aW9ucy9ibG9vZC9jb21wbGljYXRpb25zL2VwaWRlbWlvbG9neS8qaW1tdW5vbG9neTwv
a2V5d29yZD48a2V5d29yZD5DeXRva2luZSBSZWxlYXNlIFN5bmRyb21lL2V0aW9sb2d5L2ltbXVu
b2xvZ3k8L2tleXdvcmQ+PGtleXdvcmQ+Q3l0b2tpbmVzLypibG9vZDwva2V5d29yZD48a2V5d29y
ZD5GZW1hbGU8L2tleXdvcmQ+PGtleXdvcmQ+RmxvdyBDeXRvbWV0cnk8L2tleXdvcmQ+PGtleXdv
cmQ+SHVtYW5zPC9rZXl3b3JkPjxrZXl3b3JkPipMZXVrb2N5dGUgQ291bnQ8L2tleXdvcmQ+PGtl
eXdvcmQ+THltcGhvY3l0ZSBDb3VudDwva2V5d29yZD48a2V5d29yZD5MeW1waG9jeXRlIFN1YnNl
dHMvKmltbXVub2xvZ3k8L2tleXdvcmQ+PGtleXdvcmQ+THltcGhvcGVuaWEvZXRpb2xvZ3k8L2tl
eXdvcmQ+PGtleXdvcmQ+TWFsZTwva2V5d29yZD48a2V5d29yZD5NaWRkbGUgQWdlZDwva2V5d29y
ZD48a2V5d29yZD5OZXV0cm9waGlscy9pbW11bm9sb2d5PC9rZXl3b3JkPjxrZXl3b3JkPlBhbmRl
bWljczwva2V5d29yZD48a2V5d29yZD5QbmV1bW9uaWEsIFZpcmFsL2Jsb29kL2NvbXBsaWNhdGlv
bnMvZXBpZGVtaW9sb2d5LyppbW11bm9sb2d5PC9rZXl3b3JkPjxrZXl3b3JkPlByb2dub3Npczwv
a2V5d29yZD48a2V5d29yZD5UaW1lIEZhY3RvcnM8L2tleXdvcmQ+PGtleXdvcmQ+Q292aWQtMTk8
L2tleXdvcmQ+PGtleXdvcmQ+Q29yb25hdmlydXM8L2tleXdvcmQ+PGtleXdvcmQ+SW5mbGFtbWF0
b3J5IGN5dG9raW5lPC9rZXl3b3JkPjxrZXl3b3JkPkx5bXBob3BlbmlhPC9rZXl3b3JkPjxrZXl3
b3JkPlNBUlMtQ29WLTI8L2tleXdvcmQ+PC9rZXl3b3Jkcz48ZGF0ZXM+PHllYXI+MjAyMDwveWVh
cj48cHViLWRhdGVzPjxkYXRlPk1heTwvZGF0ZT48L3B1Yi1kYXRlcz48L2RhdGVzPjxpc2JuPjIz
NTItMzk2NCAoRWxlY3Ryb25pYykmI3hEOzIzNTItMzk2NCAoTGlua2luZyk8L2lzYm4+PGFjY2Vz
c2lvbi1udW0+MzIzNjEyNTA8L2FjY2Vzc2lvbi1udW0+PHVybHM+PHJlbGF0ZWQtdXJscz48dXJs
Pmh0dHBzOi8vd3d3Lm5jYmkubmxtLm5paC5nb3YvcHVibWVkLzMyMzYxMjUwPC91cmw+PC9yZWxh
dGVkLXVybHM+PC91cmxzPjxjdXN0b20yPlBNQzcxNjUyOTQ8L2N1c3RvbTI+PGVsZWN0cm9uaWMt
cmVzb3VyY2UtbnVtPjEwLjEwMTYvai5lYmlvbS4yMDIwLjEwMjc2MzwvZWxlY3Ryb25pYy1yZXNv
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PEVuZE5vdGU+PENpdGU+PEF1dGhvcj5MaXU8L0F1dGhvcj48WWVhcj4yMDIwPC9ZZWFyPjxSZWNO
dW0+MTI3PC9SZWNOdW0+PERpc3BsYXlUZXh0PjxzdHlsZSBmYWNlPSJzdXBlcnNjcmlwdCI+MTQx
PC9zdHlsZT48L0Rpc3BsYXlUZXh0PjxyZWNvcmQ+PHJlYy1udW1iZXI+MTI3PC9yZWMtbnVtYmVy
Pjxmb3JlaWduLWtleXM+PGtleSBhcHA9IkVOIiBkYi1pZD0iZXd0OXNkZDk5cHhhOXZld3p3YnZ6
djUyeGYyMnJleHNwOTlmIiB0aW1lc3RhbXA9IjE2MDI3MjY5MjAiPjEyNzwva2V5PjwvZm9yZWln
bi1rZXlzPjxyZWYtdHlwZSBuYW1lPSJKb3VybmFsIEFydGljbGUiPjE3PC9yZWYtdHlwZT48Y29u
dHJpYnV0b3JzPjxhdXRob3JzPjxhdXRob3I+TGl1LCBKLjwvYXV0aG9yPjxhdXRob3I+TGksIFMu
PC9hdXRob3I+PGF1dGhvcj5MaXUsIEouPC9hdXRob3I+PGF1dGhvcj5MaWFuZywgQi48L2F1dGhv
cj48YXV0aG9yPldhbmcsIFguPC9hdXRob3I+PGF1dGhvcj5XYW5nLCBILjwvYXV0aG9yPjxhdXRo
b3I+TGksIFcuPC9hdXRob3I+PGF1dGhvcj5Ub25nLCBRLjwvYXV0aG9yPjxhdXRob3I+WWksIEou
PC9hdXRob3I+PGF1dGhvcj5aaGFvLCBMLjwvYXV0aG9yPjxhdXRob3I+WGlvbmcsIEwuPC9hdXRo
b3I+PGF1dGhvcj5HdW8sIEMuPC9hdXRob3I+PGF1dGhvcj5UaWFuLCBKLjwvYXV0aG9yPjxhdXRo
b3I+THVvLCBKLjwvYXV0aG9yPjxhdXRob3I+WWFvLCBKLjwvYXV0aG9yPjxhdXRob3I+UGFuZywg
Ui48L2F1dGhvcj48YXV0aG9yPlNoZW4sIEguPC9hdXRob3I+PGF1dGhvcj5QZW5nLCBDLjwvYXV0
aG9yPjxhdXRob3I+TGl1LCBULjwvYXV0aG9yPjxhdXRob3I+WmhhbmcsIFEuPC9hdXRob3I+PGF1
dGhvcj5XdSwgSi48L2F1dGhvcj48YXV0aG9yPlh1LCBMLjwvYXV0aG9yPjxhdXRob3I+THUsIFMu
PC9hdXRob3I+PGF1dGhvcj5XYW5nLCBCLjwvYXV0aG9yPjxhdXRob3I+V2VuZywgWi48L2F1dGhv
cj48YXV0aG9yPkhhbiwgQy48L2F1dGhvcj48YXV0aG9yPlpodSwgSC48L2F1dGhvcj48YXV0aG9y
Plpob3UsIFIuPC9hdXRob3I+PGF1dGhvcj5aaG91LCBILjwvYXV0aG9yPjxhdXRob3I+Q2hlbiwg
WC48L2F1dGhvcj48YXV0aG9yPlllLCBQLjwvYXV0aG9yPjxhdXRob3I+Wmh1LCBCLjwvYXV0aG9y
PjxhdXRob3I+V2FuZywgTC48L2F1dGhvcj48YXV0aG9yPlpob3UsIFcuPC9hdXRob3I+PGF1dGhv
cj5IZSwgUy48L2F1dGhvcj48YXV0aG9yPkhlLCBZLjwvYXV0aG9yPjxhdXRob3I+SmllLCBTLjwv
YXV0aG9yPjxhdXRob3I+V2VpLCBQLjwvYXV0aG9yPjxhdXRob3I+WmhhbmcsIEouPC9hdXRob3I+
PGF1dGhvcj5MdSwgWS48L2F1dGhvcj48YXV0aG9yPldhbmcsIFcuPC9hdXRob3I+PGF1dGhvcj5a
aGFuZywgTC48L2F1dGhvcj48YXV0aG9yPkxpLCBMLjwvYXV0aG9yPjxhdXRob3I+WmhvdSwgRi48
L2F1dGhvcj48YXV0aG9yPldhbmcsIEouPC9hdXRob3I+PGF1dGhvcj5EaXR0bWVyLCBVLjwvYXV0
aG9yPjxhdXRob3I+THUsIE0uPC9hdXRob3I+PGF1dGhvcj5IdSwgWS48L2F1dGhvcj48YXV0aG9y
PllhbmcsIEQuPC9hdXRob3I+PGF1dGhvcj5aaGVuZywgWC48L2F1dGhvcj48L2F1dGhvcnM+PC9j
b250cmlidXRvcnM+PGF1dGgtYWRkcmVzcz5EZXBhcnRtZW50IG9mIEluZmVjdGlvdXMgRGlzZWFz
ZXMsIFVuaW9uIEhvc3BpdGFsLCBUb25namkgTWVkaWNhbCBDb2xsZWdlLCBIdWF6aG9uZyBVbml2
ZXJzaXR5IG9mIFNjaWVuY2UgYW5kIFRlY2hub2xvZ3ksIFd1aGFuIDQzMDAyMiwgQ2hpbmE7IEpv
aW50IEludGVybmF0aW9uYWwgTGFib3JhdG9yeSBvZiBJbmZlY3Rpb24gYW5kIEltbXVuaXR5LCBI
dWF6aG9uZyBVbml2ZXJzaXR5IG9mIFNjaWVuY2UgYW5kIFRlY2hub2xvZ3ksIFd1aGFuIDQzMDAy
MiwgQ2hpbmEuJiN4RDtEZXBhcnRtZW50IG9mIENsaW5pY2FsIExhYm9yYXRvcnksIFVuaW9uIEhv
c3BpdGFsLCBUb25namkgTWVkaWNhbCBDb2xsZWdlLCBIdWF6aG9uZyBVbml2ZXJzaXR5IG9mIFNj
aWVuY2UgYW5kIFRlY2hub2xvZ3ksIFd1aGFuIDQzMDAyMiwgQ2hpbmEuJiN4RDtEZXBhcnRtZW50
IG9mIEluZmVjdGlvdXMgRGlzZWFzZXMsIFVuaW9uIEhvc3BpdGFsLCBUb25namkgTWVkaWNhbCBD
b2xsZWdlLCBIdWF6aG9uZyBVbml2ZXJzaXR5IG9mIFNjaWVuY2UgYW5kIFRlY2hub2xvZ3ksIFd1
aGFuIDQzMDAyMiwgQ2hpbmEuJiN4RDtJbnN0aXR1dGUgZm9yIFZpcm9sb2d5LCBVbml2ZXJzaXR5
IEhvc3BpdGFsIG9mIEVzc2VuLCBVbml2ZXJzaXR5IG9mIER1aXNidXJnLUVzc2VuLCBFc3NlbiA0
NTE0NywgR2VybWFueTsgSm9pbnQgSW50ZXJuYXRpb25hbCBMYWJvcmF0b3J5IG9mIEluZmVjdGlv
biBhbmQgSW1tdW5pdHksIEh1YXpob25nIFVuaXZlcnNpdHkgb2YgU2NpZW5jZSBhbmQgVGVjaG5v
bG9neSwgV3VoYW4gNDMwMDIyLCBDaGluYS4mI3hEO0RlcGFydG1lbnQgb2YgSGVtYXRvbG9neSwg
VW5pb24gSG9zcGl0YWwsIFRvbmdqaSBNZWRpY2FsIENvbGxlZ2UsIEh1YXpob25nIFVuaXZlcnNp
dHkgb2YgU2NpZW5jZSBhbmQgVGVjaG5vbG9neSwgV3VoYW4gNDMwMDIyLCBDaGluYS4gRWxlY3Ry
b25pYyBhZGRyZXNzOiBodXl1QDEyNi5jb20uJiN4RDtEZXBhcnRtZW50IG9mIEluZmVjdGlvdXMg
RGlzZWFzZXMsIFVuaW9uIEhvc3BpdGFsLCBUb25namkgTWVkaWNhbCBDb2xsZWdlLCBIdWF6aG9u
ZyBVbml2ZXJzaXR5IG9mIFNjaWVuY2UgYW5kIFRlY2hub2xvZ3ksIFd1aGFuIDQzMDAyMiwgQ2hp
bmE7IEpvaW50IEludGVybmF0aW9uYWwgTGFib3JhdG9yeSBvZiBJbmZlY3Rpb24gYW5kIEltbXVu
aXR5LCBIdWF6aG9uZyBVbml2ZXJzaXR5IG9mIFNjaWVuY2UgYW5kIFRlY2hub2xvZ3ksIFd1aGFu
IDQzMDAyMiwgQ2hpbmEuIEVsZWN0cm9uaWMgYWRkcmVzczogZGx5YW5nQGh1c3QuZWR1LmNuLiYj
eEQ7RGVwYXJ0bWVudCBvZiBJbmZlY3Rpb3VzIERpc2Vhc2VzLCBVbmlvbiBIb3NwaXRhbCwgVG9u
Z2ppIE1lZGljYWwgQ29sbGVnZSwgSHVhemhvbmcgVW5pdmVyc2l0eSBvZiBTY2llbmNlIGFuZCBU
ZWNobm9sb2d5LCBXdWhhbiA0MzAwMjIsIENoaW5hOyBKb2ludCBJbnRlcm5hdGlvbmFsIExhYm9y
YXRvcnkgb2YgSW5mZWN0aW9uIGFuZCBJbW11bml0eSwgSHVhemhvbmcgVW5pdmVyc2l0eSBvZiBT
Y2llbmNlIGFuZCBUZWNobm9sb2d5LCBXdWhhbiA0MzAwMjIsIENoaW5hLiBFbGVjdHJvbmljIGFk
ZHJlc3M6IHhpbjExQGhvdG1haWwuY29tLjwvYXV0aC1hZGRyZXNzPjx0aXRsZXM+PHRpdGxlPkxv
bmdpdHVkaW5hbCBjaGFyYWN0ZXJpc3RpY3Mgb2YgbHltcGhvY3l0ZSByZXNwb25zZXMgYW5kIGN5
dG9raW5lIHByb2ZpbGVzIGluIHRoZSBwZXJpcGhlcmFsIGJsb29kIG9mIFNBUlMtQ29WLTIgaW5m
ZWN0ZWQgcGF0aWVudHM8L3RpdGxlPjxzZWNvbmRhcnktdGl0bGU+RUJpb01lZGljaW5lPC9zZWNv
bmRhcnktdGl0bGU+PC90aXRsZXM+PHBlcmlvZGljYWw+PGZ1bGwtdGl0bGU+RUJpb01lZGljaW5l
PC9mdWxsLXRpdGxlPjwvcGVyaW9kaWNhbD48cGFnZXM+MTAyNzYzPC9wYWdlcz48dm9sdW1lPjU1
PC92b2x1bWU+PGVkaXRpb24+MjAyMC8wNS8wNDwvZWRpdGlvbj48a2V5d29yZHM+PGtleXdvcmQ+
QWR1bHQ8L2tleXdvcmQ+PGtleXdvcmQ+QWdlZDwva2V5d29yZD48a2V5d29yZD5CZXRhY29yb25h
dmlydXMvKmltbXVub2xvZ3k8L2tleXdvcmQ+PGtleXdvcmQ+Q0Q4LVBvc2l0aXZlIFQtTHltcGhv
Y3l0ZXMvaW1tdW5vbG9neTwva2V5d29yZD48a2V5d29yZD5DaGluYS9lcGlkZW1pb2xvZ3k8L2tl
eXdvcmQ+PGtleXdvcmQ+Q29tb3JiaWRpdHk8L2tleXdvcmQ+PGtleXdvcmQ+Q29yb25hdmlydXMg
SW5mZWN0aW9ucy9ibG9vZC9jb21wbGljYXRpb25zL2VwaWRlbWlvbG9neS8qaW1tdW5vbG9neTwv
a2V5d29yZD48a2V5d29yZD5DeXRva2luZSBSZWxlYXNlIFN5bmRyb21lL2V0aW9sb2d5L2ltbXVu
b2xvZ3k8L2tleXdvcmQ+PGtleXdvcmQ+Q3l0b2tpbmVzLypibG9vZDwva2V5d29yZD48a2V5d29y
ZD5GZW1hbGU8L2tleXdvcmQ+PGtleXdvcmQ+RmxvdyBDeXRvbWV0cnk8L2tleXdvcmQ+PGtleXdv
cmQ+SHVtYW5zPC9rZXl3b3JkPjxrZXl3b3JkPipMZXVrb2N5dGUgQ291bnQ8L2tleXdvcmQ+PGtl
eXdvcmQ+THltcGhvY3l0ZSBDb3VudDwva2V5d29yZD48a2V5d29yZD5MeW1waG9jeXRlIFN1YnNl
dHMvKmltbXVub2xvZ3k8L2tleXdvcmQ+PGtleXdvcmQ+THltcGhvcGVuaWEvZXRpb2xvZ3k8L2tl
eXdvcmQ+PGtleXdvcmQ+TWFsZTwva2V5d29yZD48a2V5d29yZD5NaWRkbGUgQWdlZDwva2V5d29y
ZD48a2V5d29yZD5OZXV0cm9waGlscy9pbW11bm9sb2d5PC9rZXl3b3JkPjxrZXl3b3JkPlBhbmRl
bWljczwva2V5d29yZD48a2V5d29yZD5QbmV1bW9uaWEsIFZpcmFsL2Jsb29kL2NvbXBsaWNhdGlv
bnMvZXBpZGVtaW9sb2d5LyppbW11bm9sb2d5PC9rZXl3b3JkPjxrZXl3b3JkPlByb2dub3Npczwv
a2V5d29yZD48a2V5d29yZD5UaW1lIEZhY3RvcnM8L2tleXdvcmQ+PGtleXdvcmQ+Q292aWQtMTk8
L2tleXdvcmQ+PGtleXdvcmQ+Q29yb25hdmlydXM8L2tleXdvcmQ+PGtleXdvcmQ+SW5mbGFtbWF0
b3J5IGN5dG9raW5lPC9rZXl3b3JkPjxrZXl3b3JkPkx5bXBob3BlbmlhPC9rZXl3b3JkPjxrZXl3
b3JkPlNBUlMtQ29WLTI8L2tleXdvcmQ+PC9rZXl3b3Jkcz48ZGF0ZXM+PHllYXI+MjAyMDwveWVh
cj48cHViLWRhdGVzPjxkYXRlPk1heTwvZGF0ZT48L3B1Yi1kYXRlcz48L2RhdGVzPjxpc2JuPjIz
NTItMzk2NCAoRWxlY3Ryb25pYykmI3hEOzIzNTItMzk2NCAoTGlua2luZyk8L2lzYm4+PGFjY2Vz
c2lvbi1udW0+MzIzNjEyNTA8L2FjY2Vzc2lvbi1udW0+PHVybHM+PHJlbGF0ZWQtdXJscz48dXJs
Pmh0dHBzOi8vd3d3Lm5jYmkubmxtLm5paC5nb3YvcHVibWVkLzMyMzYxMjUwPC91cmw+PC9yZWxh
dGVkLXVybHM+PC91cmxzPjxjdXN0b20yPlBNQzcxNjUyOTQ8L2N1c3RvbTI+PGVsZWN0cm9uaWMt
cmVzb3VyY2UtbnVtPjEwLjEwMTYvai5lYmlvbS4yMDIwLjEwMjc2MzwvZWxlY3Ryb25pYy1yZXNv
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D20C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DE4EA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7B61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5A9A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E3C5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237B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542E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7B1F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6AC3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7.5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ED0C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37.5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099E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1C23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7BD0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0044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4629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AC6791" w14:textId="00890D7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3D2DAB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E343C2" w14:textId="3AAB2F77" w:rsidR="000E4295" w:rsidRPr="008D2EFC" w:rsidRDefault="000E4295" w:rsidP="003D20C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TnVtPjEyODwvUmVjTnVtPjxEaXNwbGF5VGV4dD48c3R5bGUgZmFjZT0ic3VwZXJzY3JpcHQiPjE0
Mjwvc3R5bGU+PC9EaXNwbGF5VGV4dD48cmVjb3JkPjxyZWMtbnVtYmVyPjEyODwvcmVjLW51bWJl
cj48Zm9yZWlnbi1rZXlzPjxrZXkgYXBwPSJFTiIgZGItaWQ9ImV3dDlzZGQ5OXB4YTl2ZXd6d2J2
enY1MnhmMjJyZXhzcDk5ZiIgdGltZXN0YW1wPSIxNjAyNzI3MzQzIj4xMjg8L2tleT48L2ZvcmVp
Z24ta2V5cz48cmVmLXR5cGUgbmFtZT0iSm91cm5hbCBBcnRpY2xlIj4xNzwvcmVmLXR5cGU+PGNv
bnRyaWJ1dG9ycz48YXV0aG9ycz48YXV0aG9yPllhbmcsIEEuIFAuPC9hdXRob3I+PGF1dGhvcj5M
aXUsIEouIFAuPC9hdXRob3I+PGF1dGhvcj5UYW8sIFcuIFEuPC9hdXRob3I+PGF1dGhvcj5MaSwg
SC4gTS48L2F1dGhvcj48L2F1dGhvcnM+PC9jb250cmlidXRvcnM+PGF1dGgtYWRkcmVzcz5EZXBh
cnRtZW50IG9mIENsaW5pY2FsIExhYm9yYXRvcnksIFpoZWppYW5nIFhpYW9zaGFuIEhvc3BpdGFs
LCBOby4gNzI4LCBZdWNhaSBSb2FkLCBIYW5nemhvdSwgWmhlamlhbmcgUHJvdmluY2UsIFBSIENo
aW5hLiYjeEQ7RGVwYXJ0bWVudCBvZiBDbGluaWNhbCBMYWJvcmF0b3J5LCBUaGUgRmlyc3QgQWZm
aWxpYXRlZCBIb3NwaXRhbCBvZiBOYW5jaGFuZyBVbml2ZXJzaXR5LCBOby4gMTcgWW9uZ3dhaVpo
ZW5nIFN0cmVldCwgTmFuY2hhbmcgMzMwMDA2LCBKaWFuZ3hpLCBDaGluYS4gRWxlY3Ryb25pYyBh
ZGRyZXNzOiAzOTM2NjgwMDNAcXEuY29tLiYjeEQ7RGVwYXJ0bWVudCBvZiBDcml0aWNhbCBDYXJl
IE1lZGljaW5lLCBUaGUgRmlyc3QgQWZmaWxpYXRlZCBIb3NwaXRhbCBvZiBOYW5jaGFuZyBVbml2
ZXJzaXR5LCBOYW5jaGFuZywgSmlhbmd4aSwgQ2hpbmEuJiN4RDtEZXBhcnRtZW50IG9mIENsaW5p
Y2FsIExhYm9yYXRvcnksIFRoZSBGaXJzdCBBZmZpbGlhdGVkIEhvc3BpdGFsIG9mIE5hbmNoYW5n
IFVuaXZlcnNpdHksIE5vLiAxNyBZb25nd2FpWmhlbmcgU3RyZWV0LCBOYW5jaGFuZyAzMzAwMDYs
IEppYW5neGksIENoaW5hLjwvYXV0aC1hZGRyZXNzPjx0aXRsZXM+PHRpdGxlPlRoZSBkaWFnbm9z
dGljIGFuZCBwcmVkaWN0aXZlIHJvbGUgb2YgTkxSLCBkLU5MUiBhbmQgUExSIGluIENPVklELTE5
IHBhdGllbnRzPC90aXRsZT48c2Vjb25kYXJ5LXRpdGxlPkludCBJbW11bm9waGFybWFjb2w8L3Nl
Y29uZGFyeS10aXRsZT48L3RpdGxlcz48cGVyaW9kaWNhbD48ZnVsbC10aXRsZT5JbnQgSW1tdW5v
cGhhcm1hY29sPC9mdWxsLXRpdGxlPjwvcGVyaW9kaWNhbD48cGFnZXM+MTA2NTA0PC9wYWdlcz48
dm9sdW1lPjg0PC92b2x1bWU+PGVkaXRpb24+MjAyMC8wNC8xOTwvZWRpdGlvbj48a2V5d29yZHM+
PGtleXdvcmQ+QWR1bHQ8L2tleXdvcmQ+PGtleXdvcmQ+KkJldGFjb3JvbmF2aXJ1czwva2V5d29y
ZD48a2V5d29yZD5CbG9vZCBQbGF0ZWxldHMvKnBoeXNpb2xvZ3k8L2tleXdvcmQ+PGtleXdvcmQ+
Qy1SZWFjdGl2ZSBQcm90ZWluL2FuYWx5c2lzPC9rZXl3b3JkPjxrZXl3b3JkPkNvcm9uYXZpcnVz
IEluZmVjdGlvbnMvYmxvb2QvKmRpYWdub3Npcy9lcGlkZW1pb2xvZ3kvcGF0aG9sb2d5PC9rZXl3
b3JkPjxrZXl3b3JkPkVwaWRlbWljczwva2V5d29yZD48a2V5d29yZD5GZW1hbGU8L2tleXdvcmQ+
PGtleXdvcmQ+SHVtYW5zPC9rZXl3b3JkPjxrZXl3b3JkPkx5bXBob2N5dGUgQ291bnQ8L2tleXdv
cmQ+PGtleXdvcmQ+THltcGhvY3l0ZXMvKnBoeXNpb2xvZ3k8L2tleXdvcmQ+PGtleXdvcmQ+TWFs
ZTwva2V5d29yZD48a2V5d29yZD5NaWRkbGUgQWdlZDwva2V5d29yZD48a2V5d29yZD5Nb25vY3l0
ZXMvKnBoeXNpb2xvZ3k8L2tleXdvcmQ+PGtleXdvcmQ+TmV1dHJvcGhpbHMvKnBoeXNpb2xvZ3k8
L2tleXdvcmQ+PGtleXdvcmQ+UGFuZGVtaWNzPC9rZXl3b3JkPjxrZXl3b3JkPlBuZXVtb25pYSwg
VmlyYWwvYmxvb2QvKmRpYWdub3Npcy9lcGlkZW1pb2xvZ3kvcGF0aG9sb2d5PC9rZXl3b3JkPjxr
ZXl3b3JkPlByb2dub3Npczwva2V5d29yZD48a2V5d29yZD5ST0MgQ3VydmU8L2tleXdvcmQ+PGtl
eXdvcmQ+QWdlPC9rZXl3b3JkPjxrZXl3b3JkPkNvdmlkLTE5PC9rZXl3b3JkPjxrZXl3b3JkPk5l
dXRyb3BoaWwtdG8tbHltcGhvY3l0ZSByYXRpbzwva2V5d29yZD48a2V5d29yZD5QbGF0ZWxldC10
by1MWU0gcmF0aW88L2tleXdvcmQ+PGtleXdvcmQ+UHJlZGljdGl2ZTwva2V5d29yZD48a2V5d29y
ZD5vZiBpbnRlcmVzdC48L2tleXdvcmQ+PC9rZXl3b3Jkcz48ZGF0ZXM+PHllYXI+MjAyMDwveWVh
cj48cHViLWRhdGVzPjxkYXRlPkp1bDwvZGF0ZT48L3B1Yi1kYXRlcz48L2RhdGVzPjxpc2JuPjE4
NzgtMTcwNSAoRWxlY3Ryb25pYykmI3hEOzE1NjctNTc2OSAoTGlua2luZyk8L2lzYm4+PGFjY2Vz
c2lvbi1udW0+MzIzMDQ5OTQ8L2FjY2Vzc2lvbi1udW0+PHVybHM+PHJlbGF0ZWQtdXJscz48dXJs
Pmh0dHBzOi8vd3d3Lm5jYmkubmxtLm5paC5nb3YvcHVibWVkLzMyMzA0OTk0PC91cmw+PC9yZWxh
dGVkLXVybHM+PC91cmxzPjxjdXN0b20yPlBNQzcxNTI5MjQ8L2N1c3RvbTI+PGVsZWN0cm9uaWMt
cmVzb3VyY2UtbnVtPjEwLjEwMTYvai5pbnRpbXAuMjAyMC4xMDY1MDQ8L2VsZWN0cm9uaWMtcmVz
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TnVtPjEyODwvUmVjTnVtPjxEaXNwbGF5VGV4dD48c3R5bGUgZmFjZT0ic3VwZXJzY3JpcHQiPjE0
Mjwvc3R5bGU+PC9EaXNwbGF5VGV4dD48cmVjb3JkPjxyZWMtbnVtYmVyPjEyODwvcmVjLW51bWJl
cj48Zm9yZWlnbi1rZXlzPjxrZXkgYXBwPSJFTiIgZGItaWQ9ImV3dDlzZGQ5OXB4YTl2ZXd6d2J2
enY1MnhmMjJyZXhzcDk5ZiIgdGltZXN0YW1wPSIxNjAyNzI3MzQzIj4xMjg8L2tleT48L2ZvcmVp
Z24ta2V5cz48cmVmLXR5cGUgbmFtZT0iSm91cm5hbCBBcnRpY2xlIj4xNzwvcmVmLXR5cGU+PGNv
bnRyaWJ1dG9ycz48YXV0aG9ycz48YXV0aG9yPllhbmcsIEEuIFAuPC9hdXRob3I+PGF1dGhvcj5M
aXUsIEouIFAuPC9hdXRob3I+PGF1dGhvcj5UYW8sIFcuIFEuPC9hdXRob3I+PGF1dGhvcj5MaSwg
SC4gTS48L2F1dGhvcj48L2F1dGhvcnM+PC9jb250cmlidXRvcnM+PGF1dGgtYWRkcmVzcz5EZXBh
cnRtZW50IG9mIENsaW5pY2FsIExhYm9yYXRvcnksIFpoZWppYW5nIFhpYW9zaGFuIEhvc3BpdGFs
LCBOby4gNzI4LCBZdWNhaSBSb2FkLCBIYW5nemhvdSwgWmhlamlhbmcgUHJvdmluY2UsIFBSIENo
aW5hLiYjeEQ7RGVwYXJ0bWVudCBvZiBDbGluaWNhbCBMYWJvcmF0b3J5LCBUaGUgRmlyc3QgQWZm
aWxpYXRlZCBIb3NwaXRhbCBvZiBOYW5jaGFuZyBVbml2ZXJzaXR5LCBOby4gMTcgWW9uZ3dhaVpo
ZW5nIFN0cmVldCwgTmFuY2hhbmcgMzMwMDA2LCBKaWFuZ3hpLCBDaGluYS4gRWxlY3Ryb25pYyBh
ZGRyZXNzOiAzOTM2NjgwMDNAcXEuY29tLiYjeEQ7RGVwYXJ0bWVudCBvZiBDcml0aWNhbCBDYXJl
IE1lZGljaW5lLCBUaGUgRmlyc3QgQWZmaWxpYXRlZCBIb3NwaXRhbCBvZiBOYW5jaGFuZyBVbml2
ZXJzaXR5LCBOYW5jaGFuZywgSmlhbmd4aSwgQ2hpbmEuJiN4RDtEZXBhcnRtZW50IG9mIENsaW5p
Y2FsIExhYm9yYXRvcnksIFRoZSBGaXJzdCBBZmZpbGlhdGVkIEhvc3BpdGFsIG9mIE5hbmNoYW5n
IFVuaXZlcnNpdHksIE5vLiAxNyBZb25nd2FpWmhlbmcgU3RyZWV0LCBOYW5jaGFuZyAzMzAwMDYs
IEppYW5neGksIENoaW5hLjwvYXV0aC1hZGRyZXNzPjx0aXRsZXM+PHRpdGxlPlRoZSBkaWFnbm9z
dGljIGFuZCBwcmVkaWN0aXZlIHJvbGUgb2YgTkxSLCBkLU5MUiBhbmQgUExSIGluIENPVklELTE5
IHBhdGllbnRzPC90aXRsZT48c2Vjb25kYXJ5LXRpdGxlPkludCBJbW11bm9waGFybWFjb2w8L3Nl
Y29uZGFyeS10aXRsZT48L3RpdGxlcz48cGVyaW9kaWNhbD48ZnVsbC10aXRsZT5JbnQgSW1tdW5v
cGhhcm1hY29sPC9mdWxsLXRpdGxlPjwvcGVyaW9kaWNhbD48cGFnZXM+MTA2NTA0PC9wYWdlcz48
dm9sdW1lPjg0PC92b2x1bWU+PGVkaXRpb24+MjAyMC8wNC8xOTwvZWRpdGlvbj48a2V5d29yZHM+
PGtleXdvcmQ+QWR1bHQ8L2tleXdvcmQ+PGtleXdvcmQ+KkJldGFjb3JvbmF2aXJ1czwva2V5d29y
ZD48a2V5d29yZD5CbG9vZCBQbGF0ZWxldHMvKnBoeXNpb2xvZ3k8L2tleXdvcmQ+PGtleXdvcmQ+
Qy1SZWFjdGl2ZSBQcm90ZWluL2FuYWx5c2lzPC9rZXl3b3JkPjxrZXl3b3JkPkNvcm9uYXZpcnVz
IEluZmVjdGlvbnMvYmxvb2QvKmRpYWdub3Npcy9lcGlkZW1pb2xvZ3kvcGF0aG9sb2d5PC9rZXl3
b3JkPjxrZXl3b3JkPkVwaWRlbWljczwva2V5d29yZD48a2V5d29yZD5GZW1hbGU8L2tleXdvcmQ+
PGtleXdvcmQ+SHVtYW5zPC9rZXl3b3JkPjxrZXl3b3JkPkx5bXBob2N5dGUgQ291bnQ8L2tleXdv
cmQ+PGtleXdvcmQ+THltcGhvY3l0ZXMvKnBoeXNpb2xvZ3k8L2tleXdvcmQ+PGtleXdvcmQ+TWFs
ZTwva2V5d29yZD48a2V5d29yZD5NaWRkbGUgQWdlZDwva2V5d29yZD48a2V5d29yZD5Nb25vY3l0
ZXMvKnBoeXNpb2xvZ3k8L2tleXdvcmQ+PGtleXdvcmQ+TmV1dHJvcGhpbHMvKnBoeXNpb2xvZ3k8
L2tleXdvcmQ+PGtleXdvcmQ+UGFuZGVtaWNzPC9rZXl3b3JkPjxrZXl3b3JkPlBuZXVtb25pYSwg
VmlyYWwvYmxvb2QvKmRpYWdub3Npcy9lcGlkZW1pb2xvZ3kvcGF0aG9sb2d5PC9rZXl3b3JkPjxr
ZXl3b3JkPlByb2dub3Npczwva2V5d29yZD48a2V5d29yZD5ST0MgQ3VydmU8L2tleXdvcmQ+PGtl
eXdvcmQ+QWdlPC9rZXl3b3JkPjxrZXl3b3JkPkNvdmlkLTE5PC9rZXl3b3JkPjxrZXl3b3JkPk5l
dXRyb3BoaWwtdG8tbHltcGhvY3l0ZSByYXRpbzwva2V5d29yZD48a2V5d29yZD5QbGF0ZWxldC10
by1MWU0gcmF0aW88L2tleXdvcmQ+PGtleXdvcmQ+UHJlZGljdGl2ZTwva2V5d29yZD48a2V5d29y
ZD5vZiBpbnRlcmVzdC48L2tleXdvcmQ+PC9rZXl3b3Jkcz48ZGF0ZXM+PHllYXI+MjAyMDwveWVh
cj48cHViLWRhdGVzPjxkYXRlPkp1bDwvZGF0ZT48L3B1Yi1kYXRlcz48L2RhdGVzPjxpc2JuPjE4
NzgtMTcwNSAoRWxlY3Ryb25pYykmI3hEOzE1NjctNTc2OSAoTGlua2luZyk8L2lzYm4+PGFjY2Vz
c2lvbi1udW0+MzIzMDQ5OTQ8L2FjY2Vzc2lvbi1udW0+PHVybHM+PHJlbGF0ZWQtdXJscz48dXJs
Pmh0dHBzOi8vd3d3Lm5jYmkubmxtLm5paC5nb3YvcHVibWVkLzMyMzA0OTk0PC91cmw+PC9yZWxh
dGVkLXVybHM+PC91cmxzPjxjdXN0b20yPlBNQzcxNTI5MjQ8L2N1c3RvbTI+PGVsZWN0cm9uaWMt
cmVzb3VyY2UtbnVtPjEwLjEwMTYvai5pbnRpbXAuMjAyMC4xMDY1MDQ8L2VsZWN0cm9uaWMtcmVz
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D20C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B1F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EA09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8150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0073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583A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DAFC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02B03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301A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6FFB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014A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8659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24.7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29A7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FE03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DDA1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9095E3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01985EB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1E641F" w14:textId="06B80372" w:rsidR="000E4295" w:rsidRPr="008D2EFC" w:rsidRDefault="000E4295" w:rsidP="003D20C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Gang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PEVuZE5vdGU+PENpdGU+PEF1dGhvcj5HYXJnPC9BdXRob3I+PFllYXI+MjAyMDwvWWVhcj48UmVj
TnVtPjEyOTwvUmVjTnVtPjxEaXNwbGF5VGV4dD48c3R5bGUgZmFjZT0ic3VwZXJzY3JpcHQiPjE0
Mzwvc3R5bGU+PC9EaXNwbGF5VGV4dD48cmVjb3JkPjxyZWMtbnVtYmVyPjEyOTwvcmVjLW51bWJl
cj48Zm9yZWlnbi1rZXlzPjxrZXkgYXBwPSJFTiIgZGItaWQ9ImV3dDlzZGQ5OXB4YTl2ZXd6d2J2
enY1MnhmMjJyZXhzcDk5ZiIgdGltZXN0YW1wPSIxNjAyNzI3NTA1Ij4xMjk8L2tleT48L2ZvcmVp
Z24ta2V5cz48cmVmLXR5cGUgbmFtZT0iSm91cm5hbCBBcnRpY2xlIj4xNzwvcmVmLXR5cGU+PGNv
bnRyaWJ1dG9ycz48YXV0aG9ycz48YXV0aG9yPkdhcmcsIFMuPC9hdXRob3I+PGF1dGhvcj5LaW0s
IEwuPC9hdXRob3I+PGF1dGhvcj5XaGl0YWtlciwgTS48L2F1dGhvcj48YXV0aG9yPk8mYXBvcztI
YWxsb3JhbiwgQS48L2F1dGhvcj48YXV0aG9yPkN1bW1pbmdzLCBDLjwvYXV0aG9yPjxhdXRob3I+
SG9sc3RlaW4sIFIuPC9hdXRob3I+PGF1dGhvcj5QcmlsbCwgTS48L2F1dGhvcj48YXV0aG9yPkNo
YWksIFMuIEouPC9hdXRob3I+PGF1dGhvcj5LaXJsZXksIFAuIEQuPC9hdXRob3I+PGF1dGhvcj5B
bGRlbiwgTi4gQi48L2F1dGhvcj48YXV0aG9yPkthd2FzYWtpLCBCLjwvYXV0aG9yPjxhdXRob3I+
WW91c2V5LUhpbmRlcywgSy48L2F1dGhvcj48YXV0aG9yPk5pY2NvbGFpLCBMLjwvYXV0aG9yPjxh
dXRob3I+QW5kZXJzb24sIEUuIEouPC9hdXRob3I+PGF1dGhvcj5PcGVubywgSy4gUC48L2F1dGhv
cj48YXV0aG9yPldlaWdlbCwgQS48L2F1dGhvcj48YXV0aG9yPk1vbnJvZSwgTS4gTC48L2F1dGhv
cj48YXV0aG9yPlJ5YW4sIFAuPC9hdXRob3I+PGF1dGhvcj5IZW5kZXJzb24sIEouPC9hdXRob3I+
PGF1dGhvcj5LaW0sIFMuPC9hdXRob3I+PGF1dGhvcj5Db21vLVNhYmV0dGksIEsuPC9hdXRob3I+
PGF1dGhvcj5MeW5maWVsZCwgUi48L2F1dGhvcj48YXV0aG9yPlNvc2luLCBELjwvYXV0aG9yPjxh
dXRob3I+VG9ycmVzLCBTLjwvYXV0aG9yPjxhdXRob3I+TXVzZSwgQS48L2F1dGhvcj48YXV0aG9y
PkJlbm5ldHQsIE4uIE0uPC9hdXRob3I+PGF1dGhvcj5CaWxsaW5nLCBMLjwvYXV0aG9yPjxhdXRo
b3I+U3V0dG9uLCBNLjwvYXV0aG9yPjxhdXRob3I+V2VzdCwgTi48L2F1dGhvcj48YXV0aG9yPlNj
aGFmZm5lciwgVy48L2F1dGhvcj48YXV0aG9yPlRhbGJvdCwgSC4gSy48L2F1dGhvcj48YXV0aG9y
PkFxdWlubywgQy48L2F1dGhvcj48YXV0aG9yPkdlb3JnZSwgQS48L2F1dGhvcj48YXV0aG9yPkJ1
ZGQsIEEuPC9hdXRob3I+PGF1dGhvcj5CcmFtbWVyLCBMLjwvYXV0aG9yPjxhdXRob3I+TGFuZ2xl
eSwgRy48L2F1dGhvcj48YXV0aG9yPkhhbGwsIEEuIEouPC9hdXRob3I+PGF1dGhvcj5GcnksIEEu
PC9hdXRob3I+PC9hdXRob3JzPjwvY29udHJpYnV0b3JzPjx0aXRsZXM+PHRpdGxlPkhvc3BpdGFs
aXphdGlvbiBSYXRlcyBhbmQgQ2hhcmFjdGVyaXN0aWNzIG9mIFBhdGllbnRzIEhvc3BpdGFsaXpl
ZCB3aXRoIExhYm9yYXRvcnktQ29uZmlybWVkIENvcm9uYXZpcnVzIERpc2Vhc2UgMjAxOSAtIENP
VklELU5FVCwgMTQgU3RhdGVzLCBNYXJjaCAxLTMwLCAyMDIwPC90aXRsZT48c2Vjb25kYXJ5LXRp
dGxlPk1NV1IgTW9yYiBNb3J0YWwgV2tseSBSZXA8L3NlY29uZGFyeS10aXRsZT48L3RpdGxlcz48
cGVyaW9kaWNhbD48ZnVsbC10aXRsZT5NTVdSIE1vcmIgTW9ydGFsIFdrbHkgUmVwPC9mdWxsLXRp
dGxlPjwvcGVyaW9kaWNhbD48cGFnZXM+NDU4LTQ2NDwvcGFnZXM+PHZvbHVtZT42OTwvdm9sdW1l
PjxudW1iZXI+MTU8L251bWJlcj48ZWRpdGlvbj4yMDIwLzA0LzE3PC9lZGl0aW9uPjxkYXRlcz48
eWVhcj4yMDIwPC95ZWFyPjxwdWItZGF0ZXM+PGRhdGU+QXByIDE3PC9kYXRlPjwvcHViLWRhdGVz
PjwvZGF0ZXM+PGlzYm4+MTU0NS04NjFYIChFbGVjdHJvbmljKSYjeEQ7MDE0OS0yMTk1IChMaW5r
aW5nKTwvaXNibj48YWNjZXNzaW9uLW51bT4zMjI5ODI1MTwvYWNjZXNzaW9uLW51bT48dXJscz48
cmVsYXRlZC11cmxzPjx1cmw+aHR0cHM6Ly93d3cubmNiaS5ubG0ubmloLmdvdi9wdWJtZWQvMzIy
OTgyNTE8L3VybD48L3JlbGF0ZWQtdXJscz48L3VybHM+PGVsZWN0cm9uaWMtcmVzb3VyY2UtbnVt
PjEwLjE1NTg1L21td3IubW02OTE1ZTM8L2VsZWN0cm9uaWMtcmVzb3VyY2UtbnVtPjwvcmVjb3Jk
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PEVuZE5vdGU+PENpdGU+PEF1dGhvcj5HYXJnPC9BdXRob3I+PFllYXI+MjAyMDwvWWVhcj48UmVj
TnVtPjEyOTwvUmVjTnVtPjxEaXNwbGF5VGV4dD48c3R5bGUgZmFjZT0ic3VwZXJzY3JpcHQiPjE0
Mzwvc3R5bGU+PC9EaXNwbGF5VGV4dD48cmVjb3JkPjxyZWMtbnVtYmVyPjEyOTwvcmVjLW51bWJl
cj48Zm9yZWlnbi1rZXlzPjxrZXkgYXBwPSJFTiIgZGItaWQ9ImV3dDlzZGQ5OXB4YTl2ZXd6d2J2
enY1MnhmMjJyZXhzcDk5ZiIgdGltZXN0YW1wPSIxNjAyNzI3NTA1Ij4xMjk8L2tleT48L2ZvcmVp
Z24ta2V5cz48cmVmLXR5cGUgbmFtZT0iSm91cm5hbCBBcnRpY2xlIj4xNzwvcmVmLXR5cGU+PGNv
bnRyaWJ1dG9ycz48YXV0aG9ycz48YXV0aG9yPkdhcmcsIFMuPC9hdXRob3I+PGF1dGhvcj5LaW0s
IEwuPC9hdXRob3I+PGF1dGhvcj5XaGl0YWtlciwgTS48L2F1dGhvcj48YXV0aG9yPk8mYXBvcztI
YWxsb3JhbiwgQS48L2F1dGhvcj48YXV0aG9yPkN1bW1pbmdzLCBDLjwvYXV0aG9yPjxhdXRob3I+
SG9sc3RlaW4sIFIuPC9hdXRob3I+PGF1dGhvcj5QcmlsbCwgTS48L2F1dGhvcj48YXV0aG9yPkNo
YWksIFMuIEouPC9hdXRob3I+PGF1dGhvcj5LaXJsZXksIFAuIEQuPC9hdXRob3I+PGF1dGhvcj5B
bGRlbiwgTi4gQi48L2F1dGhvcj48YXV0aG9yPkthd2FzYWtpLCBCLjwvYXV0aG9yPjxhdXRob3I+
WW91c2V5LUhpbmRlcywgSy48L2F1dGhvcj48YXV0aG9yPk5pY2NvbGFpLCBMLjwvYXV0aG9yPjxh
dXRob3I+QW5kZXJzb24sIEUuIEouPC9hdXRob3I+PGF1dGhvcj5PcGVubywgSy4gUC48L2F1dGhv
cj48YXV0aG9yPldlaWdlbCwgQS48L2F1dGhvcj48YXV0aG9yPk1vbnJvZSwgTS4gTC48L2F1dGhv
cj48YXV0aG9yPlJ5YW4sIFAuPC9hdXRob3I+PGF1dGhvcj5IZW5kZXJzb24sIEouPC9hdXRob3I+
PGF1dGhvcj5LaW0sIFMuPC9hdXRob3I+PGF1dGhvcj5Db21vLVNhYmV0dGksIEsuPC9hdXRob3I+
PGF1dGhvcj5MeW5maWVsZCwgUi48L2F1dGhvcj48YXV0aG9yPlNvc2luLCBELjwvYXV0aG9yPjxh
dXRob3I+VG9ycmVzLCBTLjwvYXV0aG9yPjxhdXRob3I+TXVzZSwgQS48L2F1dGhvcj48YXV0aG9y
PkJlbm5ldHQsIE4uIE0uPC9hdXRob3I+PGF1dGhvcj5CaWxsaW5nLCBMLjwvYXV0aG9yPjxhdXRo
b3I+U3V0dG9uLCBNLjwvYXV0aG9yPjxhdXRob3I+V2VzdCwgTi48L2F1dGhvcj48YXV0aG9yPlNj
aGFmZm5lciwgVy48L2F1dGhvcj48YXV0aG9yPlRhbGJvdCwgSC4gSy48L2F1dGhvcj48YXV0aG9y
PkFxdWlubywgQy48L2F1dGhvcj48YXV0aG9yPkdlb3JnZSwgQS48L2F1dGhvcj48YXV0aG9yPkJ1
ZGQsIEEuPC9hdXRob3I+PGF1dGhvcj5CcmFtbWVyLCBMLjwvYXV0aG9yPjxhdXRob3I+TGFuZ2xl
eSwgRy48L2F1dGhvcj48YXV0aG9yPkhhbGwsIEEuIEouPC9hdXRob3I+PGF1dGhvcj5GcnksIEEu
PC9hdXRob3I+PC9hdXRob3JzPjwvY29udHJpYnV0b3JzPjx0aXRsZXM+PHRpdGxlPkhvc3BpdGFs
aXphdGlvbiBSYXRlcyBhbmQgQ2hhcmFjdGVyaXN0aWNzIG9mIFBhdGllbnRzIEhvc3BpdGFsaXpl
ZCB3aXRoIExhYm9yYXRvcnktQ29uZmlybWVkIENvcm9uYXZpcnVzIERpc2Vhc2UgMjAxOSAtIENP
VklELU5FVCwgMTQgU3RhdGVzLCBNYXJjaCAxLTMwLCAyMDIwPC90aXRsZT48c2Vjb25kYXJ5LXRp
dGxlPk1NV1IgTW9yYiBNb3J0YWwgV2tseSBSZXA8L3NlY29uZGFyeS10aXRsZT48L3RpdGxlcz48
cGVyaW9kaWNhbD48ZnVsbC10aXRsZT5NTVdSIE1vcmIgTW9ydGFsIFdrbHkgUmVwPC9mdWxsLXRp
dGxlPjwvcGVyaW9kaWNhbD48cGFnZXM+NDU4LTQ2NDwvcGFnZXM+PHZvbHVtZT42OTwvdm9sdW1l
PjxudW1iZXI+MTU8L251bWJlcj48ZWRpdGlvbj4yMDIwLzA0LzE3PC9lZGl0aW9uPjxkYXRlcz48
eWVhcj4yMDIwPC95ZWFyPjxwdWItZGF0ZXM+PGRhdGU+QXByIDE3PC9kYXRlPjwvcHViLWRhdGVz
PjwvZGF0ZXM+PGlzYm4+MTU0NS04NjFYIChFbGVjdHJvbmljKSYjeEQ7MDE0OS0yMTk1IChMaW5r
aW5nKTwvaXNibj48YWNjZXNzaW9uLW51bT4zMjI5ODI1MTwvYWNjZXNzaW9uLW51bT48dXJscz48
cmVsYXRlZC11cmxzPjx1cmw+aHR0cHM6Ly93d3cubmNiaS5ubG0ubmloLmdvdi9wdWJtZWQvMzIy
OTgyNTE8L3VybD48L3JlbGF0ZWQtdXJscz48L3VybHM+PGVsZWN0cm9uaWMtcmVzb3VyY2UtbnVt
PjEwLjE1NTg1L21td3IubW02OTE1ZTM8L2VsZWN0cm9uaWMtcmVzb3VyY2UtbnVtPjwvcmVjb3Jk
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D20C8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F3BC7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9245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United States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7493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440D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D50BA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2C4E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BECA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76901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815F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43FD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351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1B30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167C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9.4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A32F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5CAE52" w14:textId="71EA8A0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cough; sore throat; myalgia;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7C9A77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76BE5E" w14:textId="68079B9B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t>Chen</w:t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&lt;EndNote&gt;&lt;Cite&gt;&lt;Author&gt;Chen&lt;/Author&gt;&lt;Year&gt;2020&lt;/Year&gt;&lt;RecNum&gt;172&lt;/RecNum&gt;&lt;DisplayText&gt;&lt;style face="superscript"&gt;144&lt;/style&gt;&lt;/DisplayText&gt;&lt;record&gt;&lt;rec-number&gt;172&lt;/rec-number&gt;&lt;foreign-keys&gt;&lt;key app="EN" db-id="ewt9sdd99pxa9vewzwbvzv52xf22rexsp99f" timestamp="1602812388"&gt;172&lt;/key&gt;&lt;/foreign-keys&gt;&lt;ref-type name="Journal Article"&gt;17&lt;/ref-type&gt;&lt;contributors&gt;&lt;authors&gt;&lt;author&gt;Chen, Yajuan; Shui, Lili; Pang, XiaoHua; Mou, HuaMing; Wang, JianBing; Lang, ChunHui; Lyu, JingLong; Sun, Kai; Li, WenFa; Xiao, KaiHu.&lt;/author&gt;&lt;/authors&gt;&lt;/contributors&gt;&lt;titles&gt;&lt;title&gt;Clinical features of coronavirus disease 2019 in northeast area of Chongqing: analysis of 143 cases&lt;/title&gt;&lt;secondary-title&gt;Journal of Third Military Medical University&lt;/secondary-title&gt;&lt;/titles&gt;&lt;periodical&gt;&lt;full-title&gt;Journal of Third Military Medical University&lt;/full-title&gt;&lt;/periodical&gt;&lt;pages&gt;549-554&lt;/pages&gt;&lt;volume&gt;42&lt;/volume&gt;&lt;number&gt;06&lt;/number&gt;&lt;dates&gt;&lt;year&gt;2020&lt;/year&gt;&lt;/dates&gt;&lt;urls&gt;&lt;/urls&gt;&lt;/record&gt;&lt;/Cite&gt;&lt;/EndNote&gt;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</w:t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71E9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251D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D643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E639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4A92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E2DC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45.13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3F01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25.2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2DD8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CDDE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DE9B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3.5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FCF8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C668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99DC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BA783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32B8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throat; myalgia; fatigue; shortness of breath; headache</w:t>
            </w:r>
          </w:p>
        </w:tc>
      </w:tr>
      <w:tr w:rsidR="000E4295" w:rsidRPr="008D2EFC" w14:paraId="64C4B8C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298C50" w14:textId="116C2413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Annemarie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PEVuZE5vdGU+PENpdGU+PEF1dGhvcj5Eb2NoZXJ0eTwvQXV0aG9yPjxZZWFyPjIwMjA8L1llYXI+
PFJlY051bT4xMzA8L1JlY051bT48RGlzcGxheVRleHQ+PHN0eWxlIGZhY2U9InN1cGVyc2NyaXB0
Ij4xNDU8L3N0eWxlPjwvRGlzcGxheVRleHQ+PHJlY29yZD48cmVjLW51bWJlcj4xMzA8L3JlYy1u
dW1iZXI+PGZvcmVpZ24ta2V5cz48a2V5IGFwcD0iRU4iIGRiLWlkPSJld3Q5c2RkOTlweGE5dmV3
endidnp2NTJ4ZjIycmV4c3A5OWYiIHRpbWVzdGFtcD0iMTYwMjcyODEwMCI+MTMwPC9rZXk+PC9m
b3JlaWduLWtleXM+PHJlZi10eXBlIG5hbWU9IkpvdXJuYWwgQXJ0aWNsZSI+MTc8L3JlZi10eXBl
Pjxjb250cmlidXRvcnM+PGF1dGhvcnM+PGF1dGhvcj5Eb2NoZXJ0eSwgQS4gQi48L2F1dGhvcj48
YXV0aG9yPkhhcnJpc29uLCBFLiBNLjwvYXV0aG9yPjxhdXRob3I+R3JlZW4sIEMuIEEuPC9hdXRo
b3I+PGF1dGhvcj5IYXJkd2ljaywgSC4gRS48L2F1dGhvcj48YXV0aG9yPlBpdXMsIFIuPC9hdXRo
b3I+PGF1dGhvcj5Ob3JtYW4sIEwuPC9hdXRob3I+PGF1dGhvcj5Ib2xkZW4sIEsuIEEuPC9hdXRo
b3I+PGF1dGhvcj5SZWFkLCBKLiBNLjwvYXV0aG9yPjxhdXRob3I+RG9uZGVsaW5nZXIsIEYuPC9h
dXRob3I+PGF1dGhvcj5DYXJzb24sIEcuPC9hdXRob3I+PGF1dGhvcj5NZXJzb24sIEwuPC9hdXRo
b3I+PGF1dGhvcj5MZWUsIEouPC9hdXRob3I+PGF1dGhvcj5QbG90a2luLCBELjwvYXV0aG9yPjxh
dXRob3I+U2lnZnJpZCwgTC48L2F1dGhvcj48YXV0aG9yPkhhbHBpbiwgUy48L2F1dGhvcj48YXV0
aG9yPkphY2tzb24sIEMuPC9hdXRob3I+PGF1dGhvcj5HYW1ibGUsIEMuPC9hdXRob3I+PGF1dGhv
cj5Ib3JieSwgUC4gVy48L2F1dGhvcj48YXV0aG9yPk5ndXllbi1WYW4tVGFtLCBKLiBTLjwvYXV0
aG9yPjxhdXRob3I+SG8sIEEuPC9hdXRob3I+PGF1dGhvcj5SdXNzZWxsLCBDLiBELjwvYXV0aG9y
PjxhdXRob3I+RHVubmluZywgSi48L2F1dGhvcj48YXV0aG9yPk9wZW5zaGF3LCBQLiBKLjwvYXV0
aG9yPjxhdXRob3I+QmFpbGxpZSwgSi4gSy48L2F1dGhvcj48YXV0aG9yPlNlbXBsZSwgTS4gRy48
L2F1dGhvcj48YXV0aG9yPklzYXJpYyBDLiBpbnZlc3RpZ2F0b3JzPC9hdXRob3I+PC9hdXRob3Jz
PjwvY29udHJpYnV0b3JzPjxhdXRoLWFkZHJlc3M+Q2VudHJlIGZvciBNZWRpY2FsIEluZm9ybWF0
aWNzLCBVc2hlciBJbnN0aXR1dGUsIFVuaXZlcnNpdHkgb2YgRWRpbmJ1cmdoLCBFZGluYnVyZ2gs
IFVLLiYjeEQ7SW50ZW5zaXZlIENhcmUgVW5pdCwgUm95YWwgSW5maXJtYXJ5IEVkaW5idXJnaCwg
RWRpbmJ1cmdoLCBVSy4mI3hEO0luc3RpdHV0ZSBvZiBNaWNyb2Jpb2xvZ3kgYW5kIEluZmVjdGlv
biwgVW5pdmVyc2l0eSBvZiBCaXJtaW5naGFtLCBCaXJtaW5naGFtLCBVSy4mI3hEO05hdGlvbmFs
IEluc3RpdHV0ZSBvZiBIZWFsdGggUmVzZWFyY2ggKE5JSFIpIEhlYWx0aCBQcm90ZWN0aW9uIFJl
c2VhcmNoIFVuaXQgaW4gRW1lcmdpbmcgYW5kIFpvb25vdGljIEluZmVjdGlvbnMsIExpdmVycG9v
bCwgVUsuJiN4RDtJbnN0aXR1dGUgb2YgSW5mZWN0aW9uIGFuZCBHbG9iYWwgSGVhbHRoLCBGYWN1
bHR5IG9mIEhlYWx0aCBhbmQgTGlmZSBTY2llbmNlcywgVW5pdmVyc2l0eSBvZiBMaXZlcnBvb2ws
IExpdmVycG9vbCwgVUsuJiN4RDtJbnN0aXR1dGUgb2YgVHJhbnNsYXRpb25hbCBNZWRpY2luZSwg
RmFjdWx0eSBvZiBIZWFsdGggYW5kIExpZmUgU2NpZW5jZXMsIFVuaXZlcnNpdHkgb2YgTGl2ZXJw
b29sLCBMaXZlcnBvb2wsIFVLLiYjeEQ7Q2VudHJlIGZvciBIZWFsdGggSW5mb3JtYXRpY3MsIENv
bXB1dGluZyBhbmQgU3RhdGlzdGljcywgTGFuY2FzdGVyIE1lZGljYWwgU2Nob29sLCBMYW5jYXN0
ZXIgVW5pdmVyc2l0eSwgQmFpbHJpZ2csIFVLLiYjeEQ7SVNBUklDIEdsb2JhbCBTdXBwb3J0IENl
bnRyZSwgQ2VudHJlIGZvciBUcm9waWNhbCBNZWRpY2luZSBhbmQgR2xvYmFsIEhlYWx0aCwgTnVm
ZmllbGQgRGVwYXJ0bWVudCBvZiBNZWRpY2luZSwgVW5pdmVyc2l0eSBvZiBPeGZvcmQsIE94Zm9y
ZCwgVUsuJiN4RDtJbmZlY3Rpb3VzIERpc2Vhc2VzIERhdGEgT2JzZXJ2YXRvcnksIENlbnRyZSBm
b3IgVHJvcGljYWwgTWVkaWNpbmUgYW5kIEdsb2JhbCBIZWFsdGgsIFVuaXZlcnNpdHkgb2YgT3hm
b3JkLCBPeGZvcmQsIFVLLiYjeEQ7TGl2ZXJwb29sIENsaW5pY2FsIFRyaWFscyBDZW50cmUsIFVu
aXZlcnNpdHkgb2YgTGl2ZXJwb29sLCBMaXZlcnBvb2wsIFVLLiYjeEQ7Q2VudHJlIGZvciBUcm9w
aWNhbCBNZWRpY2luZSBhbmQgSW50ZXJuYXRpb25hbCBIZWFsdGgsIE51ZmZpZWxkIERlcGFydG1l
bnQgb2YgTWVkaWNpbmUsIFVuaXZlcnNpdHkgb2YgT3hmb3JkLCBPeGZvcmQsIFVLLiYjeEQ7RGl2
aXNpb24gb2YgRXBpZGVtaW9sb2d5IGFuZCBQdWJsaWMgSGVhbHRoLCBVbml2ZXJzaXR5IG9mIE5v
dHRpbmdoYW0gU2Nob29sIG9mIE1lZGljaW5lLCBOb3R0aW5naGFtLCBVSy4mI3hEO01lZGljYWwg
UmVzZWFyY2ggQ291bmNpbCBVbml2ZXJzaXR5IG9mIEdsYXNnb3cgQ2VudHJlIGZvciBWaXJ1cyBS
ZXNlYXJjaCwgR2xhc2dvdywgVUsuJiN4RDtRdWVlbiZhcG9zO3MgTWVkaWNhbCBSZXNlYXJjaCBJ
bnN0aXR1dGUsIFVuaXZlcnNpdHkgb2YgRWRpbmJ1cmdoLCBFZGluYnVyZ2gsIFVLLiYjeEQ7TmF0
aW9uYWwgSW5mZWN0aW9uIFNlcnZpY2UsIFB1YmxpYyBIZWFsdGggRW5nbGFuZCwgTG9uZG9uLCBV
Sy4mI3hEO0ZhY3VsdHkgb2YgTWVkaWNpbmUsIEltcGVyaWFsIENvbGxlZ2UgTG9uZG9uLCBMb25k
b24sIFVLLiYjeEQ7TmF0aW9uYWwgSGVhcnQgYW5kIEx1bmcgSW5zdGl0dXRlLCBGYWN1bHR5IG9m
IE1lZGljaW5lLCBJbXBlcmlhbCBDb2xsZWdlIExvbmRvbiwgTG9uZG9uLCBVSy4mI3hEO1Jvc2xp
biBJbnN0aXR1dGUsIFVuaXZlcnNpdHkgb2YgRWRpbmJ1cmdoLCBFZGluYnVyZ2gsIFVLLiYjeEQ7
TklIUiBIZWFsdGggUHJvdGVjdGlvbiBSZXNlYXJjaCBVbml0IGluIEVtZXJnaW5nIGFuZCBab29u
b3RpYyBJbmZlY3Rpb25zIGFuZCBJbnN0aXR1dGUgb2YgVHJhbnNsYXRpb25hbCBNZWRpY2luZSwg
RmFjdWx0eSBvZiBIZWFsdGggYW5kIExpZmUgU2NpZW5jZXMsIFVuaXZlcnNpdHkgb2YgTGl2ZXJw
b29sLCBMaXZlcnBvb2wsIFVLIG0uZy5zZW1wbGVAbGl2ZXJwb29sLmFjLnVrLiYjeEQ7UmVzcGly
YXRvcnkgTWVkaWNpbmUsIEFsZGVyIEhleSBDaGlsZHJlbiZhcG9zO3MgSG9zcGl0YWwsIEluc3Rp
dHV0ZSBpbiBUaGUgUGFyaywgVW5pdmVyc2l0eSBvZiBMaXZlcnBvb2wsIEFsZGVyIEhleSBDaGls
ZHJlbiZhcG9zO3MgSG9zcGl0YWwsIExpdmVycG9vbCBMMTIgMkFQLCBVSy48L2F1dGgtYWRkcmVz
cz48dGl0bGVzPjx0aXRsZT5GZWF0dXJlcyBvZiAyMCAxMzMgVUsgcGF0aWVudHMgaW4gaG9zcGl0
YWwgd2l0aCBjb3ZpZC0xOSB1c2luZyB0aGUgSVNBUklDIFdITyBDbGluaWNhbCBDaGFyYWN0ZXJp
c2F0aW9uIFByb3RvY29sOiBwcm9zcGVjdGl2ZSBvYnNlcnZhdGlvbmFsIGNvaG9ydCBzdHVkeTwv
dGl0bGU+PHNlY29uZGFyeS10aXRsZT5CTUo8L3NlY29uZGFyeS10aXRsZT48L3RpdGxlcz48cGVy
aW9kaWNhbD48ZnVsbC10aXRsZT5CTUo8L2Z1bGwtdGl0bGU+PC9wZXJpb2RpY2FsPjxwYWdlcz5t
MTk4NTwvcGFnZXM+PHZvbHVtZT4zNjk8L3ZvbHVtZT48ZWRpdGlvbj4yMDIwLzA1LzI0PC9lZGl0
aW9uPjxrZXl3b3Jkcz48a2V5d29yZD5BZG9sZXNjZW50PC9rZXl3b3JkPjxrZXl3b3JkPkFkdWx0
PC9rZXl3b3JkPjxrZXl3b3JkPkFnZSBGYWN0b3JzPC9rZXl3b3JkPjxrZXl3b3JkPkFnZWQ8L2tl
eXdvcmQ+PGtleXdvcmQ+QWdlZCwgODAgYW5kIG92ZXI8L2tleXdvcmQ+PGtleXdvcmQ+QmV0YWNv
cm9uYXZpcnVzPC9rZXl3b3JkPjxrZXl3b3JkPkNoaWxkPC9rZXl3b3JkPjxrZXl3b3JkPkNoaWxk
LCBQcmVzY2hvb2w8L2tleXdvcmQ+PGtleXdvcmQ+Q29tb3JiaWRpdHk8L2tleXdvcmQ+PGtleXdv
cmQ+Q29yb25hdmlydXMgSW5mZWN0aW9ucy8qZXBpZGVtaW9sb2d5L21vcnRhbGl0eTwva2V5d29y
ZD48a2V5d29yZD5Dcml0aWNhbCBDYXJlPC9rZXl3b3JkPjxrZXl3b3JkPkZlbWFsZTwva2V5d29y
ZD48a2V5d29yZD5Ib3NwaXRhbGl6YXRpb248L2tleXdvcmQ+PGtleXdvcmQ+SHVtYW5zPC9rZXl3
b3JkPjxrZXl3b3JkPkluZmFudDwva2V5d29yZD48a2V5d29yZD5JbmZhbnQsIE5ld2Jvcm48L2tl
eXdvcmQ+PGtleXdvcmQ+TWFsZTwva2V5d29yZD48a2V5d29yZD5NaWRkbGUgQWdlZDwva2V5d29y
ZD48a2V5d29yZD5QYW5kZW1pY3M8L2tleXdvcmQ+PGtleXdvcmQ+UG5ldW1vbmlhLCBWaXJhbC8q
ZXBpZGVtaW9sb2d5L21vcnRhbGl0eTwva2V5d29yZD48a2V5d29yZD5Qcm9zcGVjdGl2ZSBTdHVk
aWVzPC9rZXl3b3JkPjxrZXl3b3JkPlJlc3BpcmF0aW9uLCBBcnRpZmljaWFsPC9rZXl3b3JkPjxr
ZXl3b3JkPlJpc2sgRmFjdG9yczwva2V5d29yZD48a2V5d29yZD5TZXggRmFjdG9yczwva2V5d29y
ZD48a2V5d29yZD5Vbml0ZWQgS2luZ2RvbS9lcGlkZW1pb2xvZ3k8L2tleXdvcmQ+PGtleXdvcmQ+
WW91bmcgQWR1bHQ8L2tleXdvcmQ+PC9rZXl3b3Jkcz48ZGF0ZXM+PHllYXI+MjAyMDwveWVhcj48
cHViLWRhdGVzPjxkYXRlPk1heSAyMjwvZGF0ZT48L3B1Yi1kYXRlcz48L2RhdGVzPjxpc2JuPjE3
NTYtMTgzMyAoRWxlY3Ryb25pYykmI3hEOzA5NTktODEzOCAoTGlua2luZyk8L2lzYm4+PGFjY2Vz
c2lvbi1udW0+MzI0NDQ0NjA8L2FjY2Vzc2lvbi1udW0+PHVybHM+PHJlbGF0ZWQtdXJscz48dXJs
Pmh0dHBzOi8vd3d3Lm5jYmkubmxtLm5paC5nb3YvcHVibWVkLzMyNDQ0NDYwPC91cmw+PC9yZWxh
dGVkLXVybHM+PC91cmxzPjxjdXN0b20yPlBNQzcyNDMwMzYgYXQgd3d3LmljbWplLm9yZy9jb2lf
ZGlzY2xvc3VyZS5wZGYgYW5kIGRlY2xhcmU6IHN1cHBvcnQgZnJvbSB0aGUgTmF0aW9uYWwgSW5z
dGl0dXRlIGZvciBIZWFsdGggUmVzZWFyY2ggKE5JSFIpLCB0aGUgTWVkaWNhbCBSZXNlYXJjaCBD
b3VuY2lsIChNUkMpLCB0aGUgTklIUiBIZWFsdGggUHJvdGVjdGlvbiBSZXNlYXJjaCBVbml0IChI
UFJVKSBpbiBFbWVyZ2luZyBhbmQgWm9vbm90aWMgSW5mZWN0aW9ucyBhdCBVbml2ZXJzaXR5IG9m
IExpdmVycG9vbCwgYW5kIFB1YmxpYyBIZWFsdGggRW5nbGFuZCAoUEhFKSwgV2VsbGNvbWUgVHJ1
c3QsIERlcGFydG1lbnQgZm9yIEludGVybmF0aW9uYWwgRGV2ZWxvcG1lbnQgKERJRCksIHRoZSBC
aWxsIGFuZCBNZWxpbmRhIEdhdGVzIEZvdW5kYXRpb24sIExpdmVycG9vbCBFeHBlcmltZW50YWwg
Q2FuY2VyIE1lZGljaW5lIENlbnRyZSwgYW5kIERlcGFydG1lbnQgb2YgSGVhbHRoIGFuZCBTb2Np
YWwgQ2FyZSAoREhTQykgZm9yIHRoZSBzdWJtaXR0ZWQgd29yazsgQUJEIHJlcG9ydHMgZ3JhbnRz
IGZyb20gREhTQyBkdXJpbmcgdGhlIGNvbmR1Y3Qgb2YgdGhlIHN0dWR5OyBncmFudHMgZnJvbSBX
ZWxsY29tZSBUcnVzdCBvdXRzaWRlIHRoZSBzdWJtaXR0ZWQgd29yazsgQ0FHIHJlcG9ydHMgZ3Jh
bnRzIGZyb20gREhTQyBOSUhSIFVLIGR1cmluZyB0aGUgY29uZHVjdCBvZiB0aGUgc3R1ZHk7IEZE
IGlzIGR1ZSB0byBzdGFydCBhIHBvc2l0aW9uIGF0IEYgSG9mZm1hbm4tTGEgUm9jaGUgb24gNCBN
YXkgMjAyMDsgUFdIIHJlcG9ydHMgZ3JhbnRzIGZyb20gV2VsbGNvbWUgVHJ1c3QsIERJRCwgQmls
bCBhbmQgTWVsaW5kYSBHYXRlcyBGb3VuZGF0aW9uLCBhbmQgTklIUiBkdXJpbmcgdGhlIGNvbmR1
Y3Qgb2YgdGhlIHN0dWR5OyBKU04tVi1UIHJlcG9ydHMgZ3JhbnRzIGZyb20gREhTQyBkdXJpbmcg
dGhlIGNvbmR1Y3Qgb2YgdGhlIHN0dWR5LCBhbmQgaXMgc2Vjb25kZWQgdG8gREhTQzsgUEpNTyBy
ZXBvcnRzIHBlcnNvbmFsIGZlZXMgZnJvbSBjb25zdWx0YW5jaWVzIGFuZCBmcm9tIHRoZSBFdXJv
cGVhbiBSZXNwaXJhdG9yeSBTb2NpZXR5OyBncmFudHMgZnJvbSBNUkMsIE1SQyBHbG9iYWwgQ2hh
bGxlbmdlIFJlc2VhcmNoIEZ1bmQsIEVVLCBOSUhSIEJpb21lZGljYWwgUmVzZWFyY2ggQ2VudHJl
LCBNUkMvR1NLLCBXZWxsY29tZSBUcnVzdCwgTklIUiAoSFBSVSBpbiBSZXNwaXJhdG9yeSBJbmZl
Y3Rpb24pLCBhbmQgaXMgYW4gTklIUiBzZW5pb3IgaW52ZXN0aWdhdG9yIG91dHNpZGUgdGhlIHN1
Ym1pdHRlZCB3b3JrOyBoaXMgcm9sZSBhcyBQcmVzaWRlbnQgb2YgdGhlIEJyaXRpc2ggU29jaWV0
eSBmb3IgSW1tdW5vbG9neSB3YXMgdW5wYWlkIGJ1dCB0cmF2ZWwgYW5kIGFjY29tbW9kYXRpb24g
YXQgc29tZSBtZWV0aW5ncyB3YXMgcHJvdmlkZWQgYnkgdGhlIFNvY2lldHk7IEpLQiByZXBvcnRz
IGdyYW50cyBmcm9tIE1SQyBVSzsgTUdTIHJlcG9ydHMgZ3JhbnRzIGZyb20gREhTQyBOSUhSIFVL
LCBNUkMgVUssIEhQUlUgaW4gRW1lcmdpbmcgYW5kIFpvb25vdGljIEluZmVjdGlvbnMsIFVuaXZl
cnNpdHkgb2YgTGl2ZXJwb29sIGR1cmluZyB0aGUgY29uZHVjdCBvZiB0aGUgc3R1ZHk7IG90aGVy
IGZyb20gSW50ZWdydW0gU2NpZW50aWZpYyBMTEMsIEdyZWVuc2Jvcm8sIE5DLCBVUyBvdXRzaWRl
IHRoZSBzdWJtaXR0ZWQgd29yazsgdGhlIHJlbWFpbmluZyBhdXRob3JzIGRlY2xhcmUgbm8gY29t
cGV0aW5nIGludGVyZXN0czsgbm8gZmluYW5jaWFsIHJlbGF0aW9uc2hpcHMgd2l0aCBhbnkgb3Jn
YW5pc2F0aW9ucyB0aGF0IG1pZ2h0IGhhdmUgYW4gaW50ZXJlc3QgaW4gdGhlIHN1Ym1pdHRlZCB3
b3JrIGluIHRoZSBwcmV2aW91cyB0aHJlZSB5ZWFyczsgYW5kIG5vIG90aGVyIHJlbGF0aW9uc2hp
cHMgb3IgYWN0aXZpdGllcyB0aGF0IGNvdWxkIGFwcGVhciB0byBoYXZlIGluZmx1ZW5jZWQgdGhl
IHN1Ym1pdHRlZCB3b3JrLjwvY3VzdG9tMj48ZWxlY3Ryb25pYy1yZXNvdXJjZS1udW0+MTAuMTEz
Ni9ibWoubTE5ODU8L2VsZWN0cm9uaWMtcmVzb3VyY2UtbnVtPjwvcmVjb3JkPjwvQ2l0ZT48L0Vu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PEVuZE5vdGU+PENpdGU+PEF1dGhvcj5Eb2NoZXJ0eTwvQXV0aG9yPjxZZWFyPjIwMjA8L1llYXI+
PFJlY051bT4xMzA8L1JlY051bT48RGlzcGxheVRleHQ+PHN0eWxlIGZhY2U9InN1cGVyc2NyaXB0
Ij4xNDU8L3N0eWxlPjwvRGlzcGxheVRleHQ+PHJlY29yZD48cmVjLW51bWJlcj4xMzA8L3JlYy1u
dW1iZXI+PGZvcmVpZ24ta2V5cz48a2V5IGFwcD0iRU4iIGRiLWlkPSJld3Q5c2RkOTlweGE5dmV3
endidnp2NTJ4ZjIycmV4c3A5OWYiIHRpbWVzdGFtcD0iMTYwMjcyODEwMCI+MTMwPC9rZXk+PC9m
b3JlaWduLWtleXM+PHJlZi10eXBlIG5hbWU9IkpvdXJuYWwgQXJ0aWNsZSI+MTc8L3JlZi10eXBl
Pjxjb250cmlidXRvcnM+PGF1dGhvcnM+PGF1dGhvcj5Eb2NoZXJ0eSwgQS4gQi48L2F1dGhvcj48
YXV0aG9yPkhhcnJpc29uLCBFLiBNLjwvYXV0aG9yPjxhdXRob3I+R3JlZW4sIEMuIEEuPC9hdXRo
b3I+PGF1dGhvcj5IYXJkd2ljaywgSC4gRS48L2F1dGhvcj48YXV0aG9yPlBpdXMsIFIuPC9hdXRo
b3I+PGF1dGhvcj5Ob3JtYW4sIEwuPC9hdXRob3I+PGF1dGhvcj5Ib2xkZW4sIEsuIEEuPC9hdXRo
b3I+PGF1dGhvcj5SZWFkLCBKLiBNLjwvYXV0aG9yPjxhdXRob3I+RG9uZGVsaW5nZXIsIEYuPC9h
dXRob3I+PGF1dGhvcj5DYXJzb24sIEcuPC9hdXRob3I+PGF1dGhvcj5NZXJzb24sIEwuPC9hdXRo
b3I+PGF1dGhvcj5MZWUsIEouPC9hdXRob3I+PGF1dGhvcj5QbG90a2luLCBELjwvYXV0aG9yPjxh
dXRob3I+U2lnZnJpZCwgTC48L2F1dGhvcj48YXV0aG9yPkhhbHBpbiwgUy48L2F1dGhvcj48YXV0
aG9yPkphY2tzb24sIEMuPC9hdXRob3I+PGF1dGhvcj5HYW1ibGUsIEMuPC9hdXRob3I+PGF1dGhv
cj5Ib3JieSwgUC4gVy48L2F1dGhvcj48YXV0aG9yPk5ndXllbi1WYW4tVGFtLCBKLiBTLjwvYXV0
aG9yPjxhdXRob3I+SG8sIEEuPC9hdXRob3I+PGF1dGhvcj5SdXNzZWxsLCBDLiBELjwvYXV0aG9y
PjxhdXRob3I+RHVubmluZywgSi48L2F1dGhvcj48YXV0aG9yPk9wZW5zaGF3LCBQLiBKLjwvYXV0
aG9yPjxhdXRob3I+QmFpbGxpZSwgSi4gSy48L2F1dGhvcj48YXV0aG9yPlNlbXBsZSwgTS4gRy48
L2F1dGhvcj48YXV0aG9yPklzYXJpYyBDLiBpbnZlc3RpZ2F0b3JzPC9hdXRob3I+PC9hdXRob3Jz
PjwvY29udHJpYnV0b3JzPjxhdXRoLWFkZHJlc3M+Q2VudHJlIGZvciBNZWRpY2FsIEluZm9ybWF0
aWNzLCBVc2hlciBJbnN0aXR1dGUsIFVuaXZlcnNpdHkgb2YgRWRpbmJ1cmdoLCBFZGluYnVyZ2gs
IFVLLiYjeEQ7SW50ZW5zaXZlIENhcmUgVW5pdCwgUm95YWwgSW5maXJtYXJ5IEVkaW5idXJnaCwg
RWRpbmJ1cmdoLCBVSy4mI3hEO0luc3RpdHV0ZSBvZiBNaWNyb2Jpb2xvZ3kgYW5kIEluZmVjdGlv
biwgVW5pdmVyc2l0eSBvZiBCaXJtaW5naGFtLCBCaXJtaW5naGFtLCBVSy4mI3hEO05hdGlvbmFs
IEluc3RpdHV0ZSBvZiBIZWFsdGggUmVzZWFyY2ggKE5JSFIpIEhlYWx0aCBQcm90ZWN0aW9uIFJl
c2VhcmNoIFVuaXQgaW4gRW1lcmdpbmcgYW5kIFpvb25vdGljIEluZmVjdGlvbnMsIExpdmVycG9v
bCwgVUsuJiN4RDtJbnN0aXR1dGUgb2YgSW5mZWN0aW9uIGFuZCBHbG9iYWwgSGVhbHRoLCBGYWN1
bHR5IG9mIEhlYWx0aCBhbmQgTGlmZSBTY2llbmNlcywgVW5pdmVyc2l0eSBvZiBMaXZlcnBvb2ws
IExpdmVycG9vbCwgVUsuJiN4RDtJbnN0aXR1dGUgb2YgVHJhbnNsYXRpb25hbCBNZWRpY2luZSwg
RmFjdWx0eSBvZiBIZWFsdGggYW5kIExpZmUgU2NpZW5jZXMsIFVuaXZlcnNpdHkgb2YgTGl2ZXJw
b29sLCBMaXZlcnBvb2wsIFVLLiYjeEQ7Q2VudHJlIGZvciBIZWFsdGggSW5mb3JtYXRpY3MsIENv
bXB1dGluZyBhbmQgU3RhdGlzdGljcywgTGFuY2FzdGVyIE1lZGljYWwgU2Nob29sLCBMYW5jYXN0
ZXIgVW5pdmVyc2l0eSwgQmFpbHJpZ2csIFVLLiYjeEQ7SVNBUklDIEdsb2JhbCBTdXBwb3J0IENl
bnRyZSwgQ2VudHJlIGZvciBUcm9waWNhbCBNZWRpY2luZSBhbmQgR2xvYmFsIEhlYWx0aCwgTnVm
ZmllbGQgRGVwYXJ0bWVudCBvZiBNZWRpY2luZSwgVW5pdmVyc2l0eSBvZiBPeGZvcmQsIE94Zm9y
ZCwgVUsuJiN4RDtJbmZlY3Rpb3VzIERpc2Vhc2VzIERhdGEgT2JzZXJ2YXRvcnksIENlbnRyZSBm
b3IgVHJvcGljYWwgTWVkaWNpbmUgYW5kIEdsb2JhbCBIZWFsdGgsIFVuaXZlcnNpdHkgb2YgT3hm
b3JkLCBPeGZvcmQsIFVLLiYjeEQ7TGl2ZXJwb29sIENsaW5pY2FsIFRyaWFscyBDZW50cmUsIFVu
aXZlcnNpdHkgb2YgTGl2ZXJwb29sLCBMaXZlcnBvb2wsIFVLLiYjeEQ7Q2VudHJlIGZvciBUcm9w
aWNhbCBNZWRpY2luZSBhbmQgSW50ZXJuYXRpb25hbCBIZWFsdGgsIE51ZmZpZWxkIERlcGFydG1l
bnQgb2YgTWVkaWNpbmUsIFVuaXZlcnNpdHkgb2YgT3hmb3JkLCBPeGZvcmQsIFVLLiYjeEQ7RGl2
aXNpb24gb2YgRXBpZGVtaW9sb2d5IGFuZCBQdWJsaWMgSGVhbHRoLCBVbml2ZXJzaXR5IG9mIE5v
dHRpbmdoYW0gU2Nob29sIG9mIE1lZGljaW5lLCBOb3R0aW5naGFtLCBVSy4mI3hEO01lZGljYWwg
UmVzZWFyY2ggQ291bmNpbCBVbml2ZXJzaXR5IG9mIEdsYXNnb3cgQ2VudHJlIGZvciBWaXJ1cyBS
ZXNlYXJjaCwgR2xhc2dvdywgVUsuJiN4RDtRdWVlbiZhcG9zO3MgTWVkaWNhbCBSZXNlYXJjaCBJ
bnN0aXR1dGUsIFVuaXZlcnNpdHkgb2YgRWRpbmJ1cmdoLCBFZGluYnVyZ2gsIFVLLiYjeEQ7TmF0
aW9uYWwgSW5mZWN0aW9uIFNlcnZpY2UsIFB1YmxpYyBIZWFsdGggRW5nbGFuZCwgTG9uZG9uLCBV
Sy4mI3hEO0ZhY3VsdHkgb2YgTWVkaWNpbmUsIEltcGVyaWFsIENvbGxlZ2UgTG9uZG9uLCBMb25k
b24sIFVLLiYjeEQ7TmF0aW9uYWwgSGVhcnQgYW5kIEx1bmcgSW5zdGl0dXRlLCBGYWN1bHR5IG9m
IE1lZGljaW5lLCBJbXBlcmlhbCBDb2xsZWdlIExvbmRvbiwgTG9uZG9uLCBVSy4mI3hEO1Jvc2xp
biBJbnN0aXR1dGUsIFVuaXZlcnNpdHkgb2YgRWRpbmJ1cmdoLCBFZGluYnVyZ2gsIFVLLiYjeEQ7
TklIUiBIZWFsdGggUHJvdGVjdGlvbiBSZXNlYXJjaCBVbml0IGluIEVtZXJnaW5nIGFuZCBab29u
b3RpYyBJbmZlY3Rpb25zIGFuZCBJbnN0aXR1dGUgb2YgVHJhbnNsYXRpb25hbCBNZWRpY2luZSwg
RmFjdWx0eSBvZiBIZWFsdGggYW5kIExpZmUgU2NpZW5jZXMsIFVuaXZlcnNpdHkgb2YgTGl2ZXJw
b29sLCBMaXZlcnBvb2wsIFVLIG0uZy5zZW1wbGVAbGl2ZXJwb29sLmFjLnVrLiYjeEQ7UmVzcGly
YXRvcnkgTWVkaWNpbmUsIEFsZGVyIEhleSBDaGlsZHJlbiZhcG9zO3MgSG9zcGl0YWwsIEluc3Rp
dHV0ZSBpbiBUaGUgUGFyaywgVW5pdmVyc2l0eSBvZiBMaXZlcnBvb2wsIEFsZGVyIEhleSBDaGls
ZHJlbiZhcG9zO3MgSG9zcGl0YWwsIExpdmVycG9vbCBMMTIgMkFQLCBVSy48L2F1dGgtYWRkcmVz
cz48dGl0bGVzPjx0aXRsZT5GZWF0dXJlcyBvZiAyMCAxMzMgVUsgcGF0aWVudHMgaW4gaG9zcGl0
YWwgd2l0aCBjb3ZpZC0xOSB1c2luZyB0aGUgSVNBUklDIFdITyBDbGluaWNhbCBDaGFyYWN0ZXJp
c2F0aW9uIFByb3RvY29sOiBwcm9zcGVjdGl2ZSBvYnNlcnZhdGlvbmFsIGNvaG9ydCBzdHVkeTwv
dGl0bGU+PHNlY29uZGFyeS10aXRsZT5CTUo8L3NlY29uZGFyeS10aXRsZT48L3RpdGxlcz48cGVy
aW9kaWNhbD48ZnVsbC10aXRsZT5CTUo8L2Z1bGwtdGl0bGU+PC9wZXJpb2RpY2FsPjxwYWdlcz5t
MTk4NTwvcGFnZXM+PHZvbHVtZT4zNjk8L3ZvbHVtZT48ZWRpdGlvbj4yMDIwLzA1LzI0PC9lZGl0
aW9uPjxrZXl3b3Jkcz48a2V5d29yZD5BZG9sZXNjZW50PC9rZXl3b3JkPjxrZXl3b3JkPkFkdWx0
PC9rZXl3b3JkPjxrZXl3b3JkPkFnZSBGYWN0b3JzPC9rZXl3b3JkPjxrZXl3b3JkPkFnZWQ8L2tl
eXdvcmQ+PGtleXdvcmQ+QWdlZCwgODAgYW5kIG92ZXI8L2tleXdvcmQ+PGtleXdvcmQ+QmV0YWNv
cm9uYXZpcnVzPC9rZXl3b3JkPjxrZXl3b3JkPkNoaWxkPC9rZXl3b3JkPjxrZXl3b3JkPkNoaWxk
LCBQcmVzY2hvb2w8L2tleXdvcmQ+PGtleXdvcmQ+Q29tb3JiaWRpdHk8L2tleXdvcmQ+PGtleXdv
cmQ+Q29yb25hdmlydXMgSW5mZWN0aW9ucy8qZXBpZGVtaW9sb2d5L21vcnRhbGl0eTwva2V5d29y
ZD48a2V5d29yZD5Dcml0aWNhbCBDYXJlPC9rZXl3b3JkPjxrZXl3b3JkPkZlbWFsZTwva2V5d29y
ZD48a2V5d29yZD5Ib3NwaXRhbGl6YXRpb248L2tleXdvcmQ+PGtleXdvcmQ+SHVtYW5zPC9rZXl3
b3JkPjxrZXl3b3JkPkluZmFudDwva2V5d29yZD48a2V5d29yZD5JbmZhbnQsIE5ld2Jvcm48L2tl
eXdvcmQ+PGtleXdvcmQ+TWFsZTwva2V5d29yZD48a2V5d29yZD5NaWRkbGUgQWdlZDwva2V5d29y
ZD48a2V5d29yZD5QYW5kZW1pY3M8L2tleXdvcmQ+PGtleXdvcmQ+UG5ldW1vbmlhLCBWaXJhbC8q
ZXBpZGVtaW9sb2d5L21vcnRhbGl0eTwva2V5d29yZD48a2V5d29yZD5Qcm9zcGVjdGl2ZSBTdHVk
aWVzPC9rZXl3b3JkPjxrZXl3b3JkPlJlc3BpcmF0aW9uLCBBcnRpZmljaWFsPC9rZXl3b3JkPjxr
ZXl3b3JkPlJpc2sgRmFjdG9yczwva2V5d29yZD48a2V5d29yZD5TZXggRmFjdG9yczwva2V5d29y
ZD48a2V5d29yZD5Vbml0ZWQgS2luZ2RvbS9lcGlkZW1pb2xvZ3k8L2tleXdvcmQ+PGtleXdvcmQ+
WW91bmcgQWR1bHQ8L2tleXdvcmQ+PC9rZXl3b3Jkcz48ZGF0ZXM+PHllYXI+MjAyMDwveWVhcj48
cHViLWRhdGVzPjxkYXRlPk1heSAyMjwvZGF0ZT48L3B1Yi1kYXRlcz48L2RhdGVzPjxpc2JuPjE3
NTYtMTgzMyAoRWxlY3Ryb25pYykmI3hEOzA5NTktODEzOCAoTGlua2luZyk8L2lzYm4+PGFjY2Vz
c2lvbi1udW0+MzI0NDQ0NjA8L2FjY2Vzc2lvbi1udW0+PHVybHM+PHJlbGF0ZWQtdXJscz48dXJs
Pmh0dHBzOi8vd3d3Lm5jYmkubmxtLm5paC5nb3YvcHVibWVkLzMyNDQ0NDYwPC91cmw+PC9yZWxh
dGVkLXVybHM+PC91cmxzPjxjdXN0b20yPlBNQzcyNDMwMzYgYXQgd3d3LmljbWplLm9yZy9jb2lf
ZGlzY2xvc3VyZS5wZGYgYW5kIGRlY2xhcmU6IHN1cHBvcnQgZnJvbSB0aGUgTmF0aW9uYWwgSW5z
dGl0dXRlIGZvciBIZWFsdGggUmVzZWFyY2ggKE5JSFIpLCB0aGUgTWVkaWNhbCBSZXNlYXJjaCBD
b3VuY2lsIChNUkMpLCB0aGUgTklIUiBIZWFsdGggUHJvdGVjdGlvbiBSZXNlYXJjaCBVbml0IChI
UFJVKSBpbiBFbWVyZ2luZyBhbmQgWm9vbm90aWMgSW5mZWN0aW9ucyBhdCBVbml2ZXJzaXR5IG9m
IExpdmVycG9vbCwgYW5kIFB1YmxpYyBIZWFsdGggRW5nbGFuZCAoUEhFKSwgV2VsbGNvbWUgVHJ1
c3QsIERlcGFydG1lbnQgZm9yIEludGVybmF0aW9uYWwgRGV2ZWxvcG1lbnQgKERJRCksIHRoZSBC
aWxsIGFuZCBNZWxpbmRhIEdhdGVzIEZvdW5kYXRpb24sIExpdmVycG9vbCBFeHBlcmltZW50YWwg
Q2FuY2VyIE1lZGljaW5lIENlbnRyZSwgYW5kIERlcGFydG1lbnQgb2YgSGVhbHRoIGFuZCBTb2Np
YWwgQ2FyZSAoREhTQykgZm9yIHRoZSBzdWJtaXR0ZWQgd29yazsgQUJEIHJlcG9ydHMgZ3JhbnRz
IGZyb20gREhTQyBkdXJpbmcgdGhlIGNvbmR1Y3Qgb2YgdGhlIHN0dWR5OyBncmFudHMgZnJvbSBX
ZWxsY29tZSBUcnVzdCBvdXRzaWRlIHRoZSBzdWJtaXR0ZWQgd29yazsgQ0FHIHJlcG9ydHMgZ3Jh
bnRzIGZyb20gREhTQyBOSUhSIFVLIGR1cmluZyB0aGUgY29uZHVjdCBvZiB0aGUgc3R1ZHk7IEZE
IGlzIGR1ZSB0byBzdGFydCBhIHBvc2l0aW9uIGF0IEYgSG9mZm1hbm4tTGEgUm9jaGUgb24gNCBN
YXkgMjAyMDsgUFdIIHJlcG9ydHMgZ3JhbnRzIGZyb20gV2VsbGNvbWUgVHJ1c3QsIERJRCwgQmls
bCBhbmQgTWVsaW5kYSBHYXRlcyBGb3VuZGF0aW9uLCBhbmQgTklIUiBkdXJpbmcgdGhlIGNvbmR1
Y3Qgb2YgdGhlIHN0dWR5OyBKU04tVi1UIHJlcG9ydHMgZ3JhbnRzIGZyb20gREhTQyBkdXJpbmcg
dGhlIGNvbmR1Y3Qgb2YgdGhlIHN0dWR5LCBhbmQgaXMgc2Vjb25kZWQgdG8gREhTQzsgUEpNTyBy
ZXBvcnRzIHBlcnNvbmFsIGZlZXMgZnJvbSBjb25zdWx0YW5jaWVzIGFuZCBmcm9tIHRoZSBFdXJv
cGVhbiBSZXNwaXJhdG9yeSBTb2NpZXR5OyBncmFudHMgZnJvbSBNUkMsIE1SQyBHbG9iYWwgQ2hh
bGxlbmdlIFJlc2VhcmNoIEZ1bmQsIEVVLCBOSUhSIEJpb21lZGljYWwgUmVzZWFyY2ggQ2VudHJl
LCBNUkMvR1NLLCBXZWxsY29tZSBUcnVzdCwgTklIUiAoSFBSVSBpbiBSZXNwaXJhdG9yeSBJbmZl
Y3Rpb24pLCBhbmQgaXMgYW4gTklIUiBzZW5pb3IgaW52ZXN0aWdhdG9yIG91dHNpZGUgdGhlIHN1
Ym1pdHRlZCB3b3JrOyBoaXMgcm9sZSBhcyBQcmVzaWRlbnQgb2YgdGhlIEJyaXRpc2ggU29jaWV0
eSBmb3IgSW1tdW5vbG9neSB3YXMgdW5wYWlkIGJ1dCB0cmF2ZWwgYW5kIGFjY29tbW9kYXRpb24g
YXQgc29tZSBtZWV0aW5ncyB3YXMgcHJvdmlkZWQgYnkgdGhlIFNvY2lldHk7IEpLQiByZXBvcnRz
IGdyYW50cyBmcm9tIE1SQyBVSzsgTUdTIHJlcG9ydHMgZ3JhbnRzIGZyb20gREhTQyBOSUhSIFVL
LCBNUkMgVUssIEhQUlUgaW4gRW1lcmdpbmcgYW5kIFpvb25vdGljIEluZmVjdGlvbnMsIFVuaXZl
cnNpdHkgb2YgTGl2ZXJwb29sIGR1cmluZyB0aGUgY29uZHVjdCBvZiB0aGUgc3R1ZHk7IG90aGVy
IGZyb20gSW50ZWdydW0gU2NpZW50aWZpYyBMTEMsIEdyZWVuc2Jvcm8sIE5DLCBVUyBvdXRzaWRl
IHRoZSBzdWJtaXR0ZWQgd29yazsgdGhlIHJlbWFpbmluZyBhdXRob3JzIGRlY2xhcmUgbm8gY29t
cGV0aW5nIGludGVyZXN0czsgbm8gZmluYW5jaWFsIHJlbGF0aW9uc2hpcHMgd2l0aCBhbnkgb3Jn
YW5pc2F0aW9ucyB0aGF0IG1pZ2h0IGhhdmUgYW4gaW50ZXJlc3QgaW4gdGhlIHN1Ym1pdHRlZCB3
b3JrIGluIHRoZSBwcmV2aW91cyB0aHJlZSB5ZWFyczsgYW5kIG5vIG90aGVyIHJlbGF0aW9uc2hp
cHMgb3IgYWN0aXZpdGllcyB0aGF0IGNvdWxkIGFwcGVhciB0byBoYXZlIGluZmx1ZW5jZWQgdGhl
IHN1Ym1pdHRlZCB3b3JrLjwvY3VzdG9tMj48ZWxlY3Ryb25pYy1yZXNvdXJjZS1udW0+MTAuMTEz
Ni9ibWoubTE5ODU8L2VsZWN0cm9uaWMtcmVzb3VyY2UtbnVtPjwvcmVjb3JkPjwvQ2l0ZT48L0Vu
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F8D95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B6B73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British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A0C1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1EEA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08E2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20133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E94B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72.9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1040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7888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2417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B4E7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27.2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2424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89DA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8C7D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15.5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A6618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4.2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F8FB12" w14:textId="285A0DA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D7A89DC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F0AE6F" w14:textId="568FF0E7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Giacomo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PEVuZE5vdGU+PENpdGU+PEF1dGhvcj5HcmFzc2VsbGk8L0F1dGhvcj48WWVhcj4yMDIwPC9ZZWFy
PjxSZWNOdW0+MTMxPC9SZWNOdW0+PERpc3BsYXlUZXh0PjxzdHlsZSBmYWNlPSJzdXBlcnNjcmlw
dCI+MTQ2PC9zdHlsZT48L0Rpc3BsYXlUZXh0PjxyZWNvcmQ+PHJlYy1udW1iZXI+MTMxPC9yZWMt
bnVtYmVyPjxmb3JlaWduLWtleXM+PGtleSBhcHA9IkVOIiBkYi1pZD0iZXd0OXNkZDk5cHhhOXZl
d3p3YnZ6djUyeGYyMnJleHNwOTlmIiB0aW1lc3RhbXA9IjE2MDI3MjgyMDEiPjEzMTwva2V5Pjwv
Zm9yZWlnbi1rZXlzPjxyZWYtdHlwZSBuYW1lPSJKb3VybmFsIEFydGljbGUiPjE3PC9yZWYtdHlw
ZT48Y29udHJpYnV0b3JzPjxhdXRob3JzPjxhdXRob3I+R3Jhc3NlbGxpLCBHLjwvYXV0aG9yPjxh
dXRob3I+WmFuZ3JpbGxvLCBBLjwvYXV0aG9yPjxhdXRob3I+WmFuZWxsYSwgQS48L2F1dGhvcj48
YXV0aG9yPkFudG9uZWxsaSwgTS48L2F1dGhvcj48YXV0aG9yPkNhYnJpbmksIEwuPC9hdXRob3I+
PGF1dGhvcj5DYXN0ZWxsaSwgQS48L2F1dGhvcj48YXV0aG9yPkNlcmVkYSwgRC48L2F1dGhvcj48
YXV0aG9yPkNvbHVjY2VsbG8sIEEuPC9hdXRob3I+PGF1dGhvcj5Gb3RpLCBHLjwvYXV0aG9yPjxh
dXRob3I+RnVtYWdhbGxpLCBSLjwvYXV0aG9yPjxhdXRob3I+SW90dGksIEcuPC9hdXRob3I+PGF1
dGhvcj5MYXRyb25pY28sIE4uPC9hdXRob3I+PGF1dGhvcj5Mb3JpbmksIEwuPC9hdXRob3I+PGF1
dGhvcj5NZXJsZXIsIFMuPC9hdXRob3I+PGF1dGhvcj5OYXRhbGluaSwgRy48L2F1dGhvcj48YXV0
aG9yPlBpYXR0aSwgQS48L2F1dGhvcj48YXV0aG9yPlJhbmllcmksIE0uIFYuPC9hdXRob3I+PGF1
dGhvcj5TY2FuZHJvZ2xpbywgQS4gTS48L2F1dGhvcj48YXV0aG9yPlN0b3J0aSwgRS48L2F1dGhv
cj48YXV0aG9yPkNlY2NvbmksIE0uPC9hdXRob3I+PGF1dGhvcj5QZXNlbnRpLCBBLjwvYXV0aG9y
PjxhdXRob3I+Q292aWQtIExvbWJhcmR5IElDVSBOZXR3b3JrPC9hdXRob3I+PC9hdXRob3JzPjwv
Y29udHJpYnV0b3JzPjxhdXRoLWFkZHJlc3M+RGlwYXJ0aW1lbnRvIGRpIEFuZXN0ZXNpYSwgUmlh
bmltYXppb25lIGVkIEVtZXJnZW56YS1VcmdlbnphLCBGb25kYXppb25lIElSQ0NTIENhJmFwb3M7
IEdyYW5kYSBPc3BlZGFsZSBNYWdnaW9yZSBQb2xpY2xpbmljbywgTWlsYW4sIEl0YWx5LiYjeEQ7
RGVwYXJ0bWVudCBvZiBQYXRob3BoeXNpb2xvZ3kgYW5kIFRyYW5zcGxhbnRhdGlvbiwgVW5pdmVy
c2l0eSBvZiBNaWxhbiwgTWlsYW4sIEl0YWx5LiYjeEQ7RGVwYXJ0bWVudCBvZiBBbmVzdGhlc2lh
IGFuZCBJbnRlbnNpdmUgQ2FyZSwgSVJDQ1MgU2FuIFJhZmZhZWxlIFNjaWVudGlmaWMgSW5zdGl0
dXRlLCBNaWxhbiwgSXRhbHkuJiN4RDtWaXRhLVNhbHV0ZSBTYW4gUmFmZmFlbGUgVW5pdmVyc2l0
eSBNaWxhbiwgSXRhbHkuJiN4RDtEZXBhcnRtZW50IG9mIEFuZXN0aGVzaW9sb2d5LCBJbnRlbnNp
dmUgQ2FyZSBhbmQgRW1lcmdlbmN5IE1lZGljaW5lLCBGb25kYXppb25lIFBvbGljbGluaWNvIFVu
aXZlcnNpdGFyaW8gQS4gR2VtZWxsaSBJUkNDUywgUm9tZSwgSXRhbHkuJiN4RDtVbml2ZXJzaXRh
IENhdHRvbGljYSBkZWwgU2Fjcm8gQ3VvcmUsIFJvbWUsIEl0YWx5LiYjeEQ7VW5pdmVyc2l0YSBk
ZWdsaSBTdHVkaSBkZWxsJmFwb3M7SW5zdWJyaWEgYW5kIEF6aWVuZGEgT3NwZWRhbGllcmEgT3Nw
ZWRhbGUgZGkgQ2lyY29sbyBlIEZvbmRhemlvbmUgTWFjY2hpLCBWYXJlc2UsIEl0YWx5LiYjeEQ7
RGVwYXJ0bWVudCBvZiBBbmVzdGhlc2lvbG9neSBhbmQgSW50ZW5zaXZlIENhcmUsIEFTU1QgRmF0
ZWJlbmVmcmF0ZWxsaSBTYWNjbywgTHVpZ2kgU2FjY28gSG9zcGl0YWwsIFBvbG8gVW5pdmVyc2l0
YXJpbywgVW5pdmVyc2l0eSBvZiBNaWxhbiwgTWlsYW4sIEl0YWx5LiYjeEQ7REcgV2VsZmFyZSwg
TG9tYmFyZHkgUmVnaW9uLCBNaWxhbiwgSXRhbHkuJiN4RDtEZXBhcnRtZW50IG9mIEFuZXN0aGVz
aW9sb2d5IGFuZCBJbnRlbnNpdmUgQ2FyZSwgQVNTVCBDcmVtb25hIC0gT3NwZWRhbGUgZGkgQ3Jl
bW9uYSwgQ3JlbW9uYSwgSXRhbHkuJiN4RDtTY2hvb2wgb2YgTWVkaWNpbmUgYW5kIFN1cmdlcnks
IFVuaXZlcnNpdHkgb2YgTWlsYW5vLUJpY29jY2EsIE1vbnphLCBJdGFseS4mI3hEO0RlcGFydG1l
bnQgb2YgQW5lc3RoZXNpYSBhbmQgSW50ZW5zaXZlIENhcmUgTWVkaWNpbmUsIEFTU1QgTW9uemEs
IE1vbnphLCBJdGFseS4mI3hEO0RlcGFydG1lbnQgb2YgQW5hZXN0aGVzaWEgYW5kIEludGVuc2l2
ZSBDYXJlIFVuaXQsIElSQ0NTIFNhbiBNYXR0ZW8gSG9zcGl0YWwgYW5kIFVuaXZlcnNpdHkgb2Yg
UGF2aWEsIFBhdmlhLCBJdGFseS4mI3hEO0RlcGFydG1lbnQgb2YgQW5hZXN0aGVzaW9sb2d5LCBJ
bnRlbnNpdmUgQ2FyZSBhbmQgUGVyaW9wZXJhdGl2ZSBNZWRpY2luZSwgU3BlZGFsaSBDaXZpbGkg
VW5pdmVyc2l0eSBIb3NwaXRhbCwgQnJlc2NpYSwgSXRhbHkuJiN4RDtEZXBhcnRtZW50IG9mIE1l
ZGljYWwgYW5kIFN1cmdpY2FsIFNwZWNpYWx0aWVzLCBSYWRpb2xvZ2ljYWwgU2NpZW5jZXMsIGFu
ZCBQdWJsaWMgSGVhbHRoLCBVbml2ZXJzaXR5IG9mIEJyZXNjaWEsIEJyZXNjaWEsIEl0YWx5LiYj
eEQ7RGVwYXJ0bWVudCBvZiBBbmFlc3RoZXNpYSBhbmQgSW50ZW5zaXZlIENhcmUsIEFTU1QgUGFw
YSBHaW92YW5uaSBYWElJSSwgQmVyZ2FtbywgSXRhbHkuJiN4RDtCcnVubyBLZXNzbGVyIEZvdW5k
YXRpb24sIFRyZW50bywgSXRhbHkuJiN4RDtEZXBhcnRtZW50IG9mIEFuZXN0aGVzaWEgYW5kIElu
dGVuc2l2ZSBDYXJlLCBGb25kYXppb25lIFBvbGlhbWJ1bGFuemEgSG9zcGl0YWwsIEJyZXNjaWEs
IEl0YWx5LiYjeEQ7QW5lc3RoZXNpYSBhbmQgSW50ZW5zaXZlIENhcmUgTWVkaWNpbmUsIFBvbGlj
bGluaWNvIGRpIFNhbnQmYXBvcztPcnNvbGEsIEFsbWEgTWF0ZXIgU3R1ZGlvcnVtIFVuaXZlcnNp
dHkgb2YgQm9sb2duYSwgQm9sb2duYSwgSXRhbHkuJiN4RDtEaXBhcnRpbWVudG8gRW1lcmdlbnph
IFVyZ2VuemEsIFVPQyBBbmVzdGVzaWEgZSBSaWFuaW1hemlvbmUsIEFTU1QsIExvZGksIEl0YWx5
LiYjeEQ7RGVwYXJ0bWVudCBvZiBBbmFlc3RoZXNpYSBhbmQgSW50ZW5zaXZlIENhcmUgTWVkaWNp
bmUsIEh1bWFuaXRhcyBDbGluaWNhbCBhbmQgUmVzZWFyY2ggQ2VudHJlLUlSQ0NTLCBSb3p6YW5v
LCBNaWxhbiwgSXRhbHkuJiN4RDtIdW1hbml0YXMgVW5pdmVyc2l0eSwgTWlsYW4sIEl0YWx5Ljwv
YXV0aC1hZGRyZXNzPjx0aXRsZXM+PHRpdGxlPkJhc2VsaW5lIENoYXJhY3RlcmlzdGljcyBhbmQg
T3V0Y29tZXMgb2YgMTU5MSBQYXRpZW50cyBJbmZlY3RlZCBXaXRoIFNBUlMtQ29WLTIgQWRtaXR0
ZWQgdG8gSUNVcyBvZiB0aGUgTG9tYmFyZHkgUmVnaW9uLCBJdGFseTwvdGl0bGU+PHNlY29uZGFy
eS10aXRsZT5KQU1BPC9zZWNvbmRhcnktdGl0bGU+PC90aXRsZXM+PHBlcmlvZGljYWw+PGZ1bGwt
dGl0bGU+SkFNQTwvZnVsbC10aXRsZT48L3BlcmlvZGljYWw+PHBhZ2VzPjE1NzQtMTU4MTwvcGFn
ZXM+PHZvbHVtZT4zMjM8L3ZvbHVtZT48bnVtYmVyPjE2PC9udW1iZXI+PGVkaXRpb24+MjAyMC8w
NC8wNzwvZWRpdGlvbj48a2V5d29yZHM+PGtleXdvcmQ+QWRvbGVzY2VudDwva2V5d29yZD48a2V5
d29yZD5BZHVsdDwva2V5d29yZD48a2V5d29yZD5BZ2UgRGlzdHJpYnV0aW9uPC9rZXl3b3JkPjxr
ZXl3b3JkPkFnZWQ8L2tleXdvcmQ+PGtleXdvcmQ+QWdlZCwgODAgYW5kIG92ZXI8L2tleXdvcmQ+
PGtleXdvcmQ+KkJldGFjb3JvbmF2aXJ1czwva2V5d29yZD48a2V5d29yZD5Db21vcmJpZGl0eTwv
a2V5d29yZD48a2V5d29yZD5Db3JvbmF2aXJ1cyBJbmZlY3Rpb25zLyplcGlkZW1pb2xvZ3kvbW9y
dGFsaXR5L3BoeXNpb3BhdGhvbG9neS90aGVyYXB5PC9rZXl3b3JkPjxrZXl3b3JkPkNyaXRpY2Fs
IENhcmUvKnN0YXRpc3RpY3MgJmFtcDsgbnVtZXJpY2FsIGRhdGE8L2tleXdvcmQ+PGtleXdvcmQ+
Q3JpdGljYWwgSWxsbmVzcy90aGVyYXB5PC9rZXl3b3JkPjxrZXl3b3JkPkZlbWFsZTwva2V5d29y
ZD48a2V5d29yZD4qSG9zcGl0YWwgTW9ydGFsaXR5PC9rZXl3b3JkPjxrZXl3b3JkPkhvc3BpdGFs
aXphdGlvbjwva2V5d29yZD48a2V5d29yZD5IdW1hbnM8L2tleXdvcmQ+PGtleXdvcmQ+SW50ZW5z
aXZlIENhcmUgVW5pdHMvKnN0YXRpc3RpY3MgJmFtcDsgbnVtZXJpY2FsIGRhdGE8L2tleXdvcmQ+
PGtleXdvcmQ+SXRhbHkvZXBpZGVtaW9sb2d5PC9rZXl3b3JkPjxrZXl3b3JkPk1hbGU8L2tleXdv
cmQ+PGtleXdvcmQ+TWlkZGxlIEFnZWQ8L2tleXdvcmQ+PGtleXdvcmQ+UGFuZGVtaWNzPC9rZXl3
b3JkPjxrZXl3b3JkPlBuZXVtb25pYSwgVmlyYWwvKmVwaWRlbWlvbG9neS9tb3J0YWxpdHkvcGh5
c2lvcGF0aG9sb2d5L3RoZXJhcHk8L2tleXdvcmQ+PGtleXdvcmQ+UG9zaXRpdmUtUHJlc3N1cmUg
UmVzcGlyYXRpb24vKnN0YXRpc3RpY3MgJmFtcDsgbnVtZXJpY2FsIGRhdGE8L2tleXdvcmQ+PGtl
eXdvcmQ+UmVzcGlyYXRpb24sIEFydGlmaWNpYWw8L2tleXdvcmQ+PGtleXdvcmQ+UmV0cm9zcGVj
dGl2ZSBTdHVkaWVzPC9rZXl3b3JkPjxrZXl3b3JkPlNleCBEaXN0cmlidXRpb248L2tleXdvcmQ+
PGtleXdvcmQ+WW91bmcgQWR1bHQ8L2tleXdvcmQ+PC9rZXl3b3Jkcz48ZGF0ZXM+PHllYXI+MjAy
MDwveWVhcj48cHViLWRhdGVzPjxkYXRlPkFwciAyODwvZGF0ZT48L3B1Yi1kYXRlcz48L2RhdGVz
Pjxpc2JuPjE1MzgtMzU5OCAoRWxlY3Ryb25pYykmI3hEOzAwOTgtNzQ4NCAoTGlua2luZyk8L2lz
Ym4+PGFjY2Vzc2lvbi1udW0+MzIyNTAzODU8L2FjY2Vzc2lvbi1udW0+PHVybHM+PHJlbGF0ZWQt
dXJscz48dXJsPmh0dHBzOi8vd3d3Lm5jYmkubmxtLm5paC5nb3YvcHVibWVkLzMyMjUwMzg1PC91
cmw+PC9yZWxhdGVkLXVybHM+PC91cmxzPjxjdXN0b20yPlBNQzcxMzY4NTU8L2N1c3RvbTI+PGVs
ZWN0cm9uaWMtcmVzb3VyY2UtbnVtPjEwLjEwMDEvamFtYS4yMDIwLjUzOTQ8L2VsZWN0cm9uaWMt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PEVuZE5vdGU+PENpdGU+PEF1dGhvcj5HcmFzc2VsbGk8L0F1dGhvcj48WWVhcj4yMDIwPC9ZZWFy
PjxSZWNOdW0+MTMxPC9SZWNOdW0+PERpc3BsYXlUZXh0PjxzdHlsZSBmYWNlPSJzdXBlcnNjcmlw
dCI+MTQ2PC9zdHlsZT48L0Rpc3BsYXlUZXh0PjxyZWNvcmQ+PHJlYy1udW1iZXI+MTMxPC9yZWMt
bnVtYmVyPjxmb3JlaWduLWtleXM+PGtleSBhcHA9IkVOIiBkYi1pZD0iZXd0OXNkZDk5cHhhOXZl
d3p3YnZ6djUyeGYyMnJleHNwOTlmIiB0aW1lc3RhbXA9IjE2MDI3MjgyMDEiPjEzMTwva2V5Pjwv
Zm9yZWlnbi1rZXlzPjxyZWYtdHlwZSBuYW1lPSJKb3VybmFsIEFydGljbGUiPjE3PC9yZWYtdHlw
ZT48Y29udHJpYnV0b3JzPjxhdXRob3JzPjxhdXRob3I+R3Jhc3NlbGxpLCBHLjwvYXV0aG9yPjxh
dXRob3I+WmFuZ3JpbGxvLCBBLjwvYXV0aG9yPjxhdXRob3I+WmFuZWxsYSwgQS48L2F1dGhvcj48
YXV0aG9yPkFudG9uZWxsaSwgTS48L2F1dGhvcj48YXV0aG9yPkNhYnJpbmksIEwuPC9hdXRob3I+
PGF1dGhvcj5DYXN0ZWxsaSwgQS48L2F1dGhvcj48YXV0aG9yPkNlcmVkYSwgRC48L2F1dGhvcj48
YXV0aG9yPkNvbHVjY2VsbG8sIEEuPC9hdXRob3I+PGF1dGhvcj5Gb3RpLCBHLjwvYXV0aG9yPjxh
dXRob3I+RnVtYWdhbGxpLCBSLjwvYXV0aG9yPjxhdXRob3I+SW90dGksIEcuPC9hdXRob3I+PGF1
dGhvcj5MYXRyb25pY28sIE4uPC9hdXRob3I+PGF1dGhvcj5Mb3JpbmksIEwuPC9hdXRob3I+PGF1
dGhvcj5NZXJsZXIsIFMuPC9hdXRob3I+PGF1dGhvcj5OYXRhbGluaSwgRy48L2F1dGhvcj48YXV0
aG9yPlBpYXR0aSwgQS48L2F1dGhvcj48YXV0aG9yPlJhbmllcmksIE0uIFYuPC9hdXRob3I+PGF1
dGhvcj5TY2FuZHJvZ2xpbywgQS4gTS48L2F1dGhvcj48YXV0aG9yPlN0b3J0aSwgRS48L2F1dGhv
cj48YXV0aG9yPkNlY2NvbmksIE0uPC9hdXRob3I+PGF1dGhvcj5QZXNlbnRpLCBBLjwvYXV0aG9y
PjxhdXRob3I+Q292aWQtIExvbWJhcmR5IElDVSBOZXR3b3JrPC9hdXRob3I+PC9hdXRob3JzPjwv
Y29udHJpYnV0b3JzPjxhdXRoLWFkZHJlc3M+RGlwYXJ0aW1lbnRvIGRpIEFuZXN0ZXNpYSwgUmlh
bmltYXppb25lIGVkIEVtZXJnZW56YS1VcmdlbnphLCBGb25kYXppb25lIElSQ0NTIENhJmFwb3M7
IEdyYW5kYSBPc3BlZGFsZSBNYWdnaW9yZSBQb2xpY2xpbmljbywgTWlsYW4sIEl0YWx5LiYjeEQ7
RGVwYXJ0bWVudCBvZiBQYXRob3BoeXNpb2xvZ3kgYW5kIFRyYW5zcGxhbnRhdGlvbiwgVW5pdmVy
c2l0eSBvZiBNaWxhbiwgTWlsYW4sIEl0YWx5LiYjeEQ7RGVwYXJ0bWVudCBvZiBBbmVzdGhlc2lh
IGFuZCBJbnRlbnNpdmUgQ2FyZSwgSVJDQ1MgU2FuIFJhZmZhZWxlIFNjaWVudGlmaWMgSW5zdGl0
dXRlLCBNaWxhbiwgSXRhbHkuJiN4RDtWaXRhLVNhbHV0ZSBTYW4gUmFmZmFlbGUgVW5pdmVyc2l0
eSBNaWxhbiwgSXRhbHkuJiN4RDtEZXBhcnRtZW50IG9mIEFuZXN0aGVzaW9sb2d5LCBJbnRlbnNp
dmUgQ2FyZSBhbmQgRW1lcmdlbmN5IE1lZGljaW5lLCBGb25kYXppb25lIFBvbGljbGluaWNvIFVu
aXZlcnNpdGFyaW8gQS4gR2VtZWxsaSBJUkNDUywgUm9tZSwgSXRhbHkuJiN4RDtVbml2ZXJzaXRh
IENhdHRvbGljYSBkZWwgU2Fjcm8gQ3VvcmUsIFJvbWUsIEl0YWx5LiYjeEQ7VW5pdmVyc2l0YSBk
ZWdsaSBTdHVkaSBkZWxsJmFwb3M7SW5zdWJyaWEgYW5kIEF6aWVuZGEgT3NwZWRhbGllcmEgT3Nw
ZWRhbGUgZGkgQ2lyY29sbyBlIEZvbmRhemlvbmUgTWFjY2hpLCBWYXJlc2UsIEl0YWx5LiYjeEQ7
RGVwYXJ0bWVudCBvZiBBbmVzdGhlc2lvbG9neSBhbmQgSW50ZW5zaXZlIENhcmUsIEFTU1QgRmF0
ZWJlbmVmcmF0ZWxsaSBTYWNjbywgTHVpZ2kgU2FjY28gSG9zcGl0YWwsIFBvbG8gVW5pdmVyc2l0
YXJpbywgVW5pdmVyc2l0eSBvZiBNaWxhbiwgTWlsYW4sIEl0YWx5LiYjeEQ7REcgV2VsZmFyZSwg
TG9tYmFyZHkgUmVnaW9uLCBNaWxhbiwgSXRhbHkuJiN4RDtEZXBhcnRtZW50IG9mIEFuZXN0aGVz
aW9sb2d5IGFuZCBJbnRlbnNpdmUgQ2FyZSwgQVNTVCBDcmVtb25hIC0gT3NwZWRhbGUgZGkgQ3Jl
bW9uYSwgQ3JlbW9uYSwgSXRhbHkuJiN4RDtTY2hvb2wgb2YgTWVkaWNpbmUgYW5kIFN1cmdlcnks
IFVuaXZlcnNpdHkgb2YgTWlsYW5vLUJpY29jY2EsIE1vbnphLCBJdGFseS4mI3hEO0RlcGFydG1l
bnQgb2YgQW5lc3RoZXNpYSBhbmQgSW50ZW5zaXZlIENhcmUgTWVkaWNpbmUsIEFTU1QgTW9uemEs
IE1vbnphLCBJdGFseS4mI3hEO0RlcGFydG1lbnQgb2YgQW5hZXN0aGVzaWEgYW5kIEludGVuc2l2
ZSBDYXJlIFVuaXQsIElSQ0NTIFNhbiBNYXR0ZW8gSG9zcGl0YWwgYW5kIFVuaXZlcnNpdHkgb2Yg
UGF2aWEsIFBhdmlhLCBJdGFseS4mI3hEO0RlcGFydG1lbnQgb2YgQW5hZXN0aGVzaW9sb2d5LCBJ
bnRlbnNpdmUgQ2FyZSBhbmQgUGVyaW9wZXJhdGl2ZSBNZWRpY2luZSwgU3BlZGFsaSBDaXZpbGkg
VW5pdmVyc2l0eSBIb3NwaXRhbCwgQnJlc2NpYSwgSXRhbHkuJiN4RDtEZXBhcnRtZW50IG9mIE1l
ZGljYWwgYW5kIFN1cmdpY2FsIFNwZWNpYWx0aWVzLCBSYWRpb2xvZ2ljYWwgU2NpZW5jZXMsIGFu
ZCBQdWJsaWMgSGVhbHRoLCBVbml2ZXJzaXR5IG9mIEJyZXNjaWEsIEJyZXNjaWEsIEl0YWx5LiYj
eEQ7RGVwYXJ0bWVudCBvZiBBbmFlc3RoZXNpYSBhbmQgSW50ZW5zaXZlIENhcmUsIEFTU1QgUGFw
YSBHaW92YW5uaSBYWElJSSwgQmVyZ2FtbywgSXRhbHkuJiN4RDtCcnVubyBLZXNzbGVyIEZvdW5k
YXRpb24sIFRyZW50bywgSXRhbHkuJiN4RDtEZXBhcnRtZW50IG9mIEFuZXN0aGVzaWEgYW5kIElu
dGVuc2l2ZSBDYXJlLCBGb25kYXppb25lIFBvbGlhbWJ1bGFuemEgSG9zcGl0YWwsIEJyZXNjaWEs
IEl0YWx5LiYjeEQ7QW5lc3RoZXNpYSBhbmQgSW50ZW5zaXZlIENhcmUgTWVkaWNpbmUsIFBvbGlj
bGluaWNvIGRpIFNhbnQmYXBvcztPcnNvbGEsIEFsbWEgTWF0ZXIgU3R1ZGlvcnVtIFVuaXZlcnNp
dHkgb2YgQm9sb2duYSwgQm9sb2duYSwgSXRhbHkuJiN4RDtEaXBhcnRpbWVudG8gRW1lcmdlbnph
IFVyZ2VuemEsIFVPQyBBbmVzdGVzaWEgZSBSaWFuaW1hemlvbmUsIEFTU1QsIExvZGksIEl0YWx5
LiYjeEQ7RGVwYXJ0bWVudCBvZiBBbmFlc3RoZXNpYSBhbmQgSW50ZW5zaXZlIENhcmUgTWVkaWNp
bmUsIEh1bWFuaXRhcyBDbGluaWNhbCBhbmQgUmVzZWFyY2ggQ2VudHJlLUlSQ0NTLCBSb3p6YW5v
LCBNaWxhbiwgSXRhbHkuJiN4RDtIdW1hbml0YXMgVW5pdmVyc2l0eSwgTWlsYW4sIEl0YWx5Ljwv
YXV0aC1hZGRyZXNzPjx0aXRsZXM+PHRpdGxlPkJhc2VsaW5lIENoYXJhY3RlcmlzdGljcyBhbmQg
T3V0Y29tZXMgb2YgMTU5MSBQYXRpZW50cyBJbmZlY3RlZCBXaXRoIFNBUlMtQ29WLTIgQWRtaXR0
ZWQgdG8gSUNVcyBvZiB0aGUgTG9tYmFyZHkgUmVnaW9uLCBJdGFseTwvdGl0bGU+PHNlY29uZGFy
eS10aXRsZT5KQU1BPC9zZWNvbmRhcnktdGl0bGU+PC90aXRsZXM+PHBlcmlvZGljYWw+PGZ1bGwt
dGl0bGU+SkFNQTwvZnVsbC10aXRsZT48L3BlcmlvZGljYWw+PHBhZ2VzPjE1NzQtMTU4MTwvcGFn
ZXM+PHZvbHVtZT4zMjM8L3ZvbHVtZT48bnVtYmVyPjE2PC9udW1iZXI+PGVkaXRpb24+MjAyMC8w
NC8wNzwvZWRpdGlvbj48a2V5d29yZHM+PGtleXdvcmQ+QWRvbGVzY2VudDwva2V5d29yZD48a2V5
d29yZD5BZHVsdDwva2V5d29yZD48a2V5d29yZD5BZ2UgRGlzdHJpYnV0aW9uPC9rZXl3b3JkPjxr
ZXl3b3JkPkFnZWQ8L2tleXdvcmQ+PGtleXdvcmQ+QWdlZCwgODAgYW5kIG92ZXI8L2tleXdvcmQ+
PGtleXdvcmQ+KkJldGFjb3JvbmF2aXJ1czwva2V5d29yZD48a2V5d29yZD5Db21vcmJpZGl0eTwv
a2V5d29yZD48a2V5d29yZD5Db3JvbmF2aXJ1cyBJbmZlY3Rpb25zLyplcGlkZW1pb2xvZ3kvbW9y
dGFsaXR5L3BoeXNpb3BhdGhvbG9neS90aGVyYXB5PC9rZXl3b3JkPjxrZXl3b3JkPkNyaXRpY2Fs
IENhcmUvKnN0YXRpc3RpY3MgJmFtcDsgbnVtZXJpY2FsIGRhdGE8L2tleXdvcmQ+PGtleXdvcmQ+
Q3JpdGljYWwgSWxsbmVzcy90aGVyYXB5PC9rZXl3b3JkPjxrZXl3b3JkPkZlbWFsZTwva2V5d29y
ZD48a2V5d29yZD4qSG9zcGl0YWwgTW9ydGFsaXR5PC9rZXl3b3JkPjxrZXl3b3JkPkhvc3BpdGFs
aXphdGlvbjwva2V5d29yZD48a2V5d29yZD5IdW1hbnM8L2tleXdvcmQ+PGtleXdvcmQ+SW50ZW5z
aXZlIENhcmUgVW5pdHMvKnN0YXRpc3RpY3MgJmFtcDsgbnVtZXJpY2FsIGRhdGE8L2tleXdvcmQ+
PGtleXdvcmQ+SXRhbHkvZXBpZGVtaW9sb2d5PC9rZXl3b3JkPjxrZXl3b3JkPk1hbGU8L2tleXdv
cmQ+PGtleXdvcmQ+TWlkZGxlIEFnZWQ8L2tleXdvcmQ+PGtleXdvcmQ+UGFuZGVtaWNzPC9rZXl3
b3JkPjxrZXl3b3JkPlBuZXVtb25pYSwgVmlyYWwvKmVwaWRlbWlvbG9neS9tb3J0YWxpdHkvcGh5
c2lvcGF0aG9sb2d5L3RoZXJhcHk8L2tleXdvcmQ+PGtleXdvcmQ+UG9zaXRpdmUtUHJlc3N1cmUg
UmVzcGlyYXRpb24vKnN0YXRpc3RpY3MgJmFtcDsgbnVtZXJpY2FsIGRhdGE8L2tleXdvcmQ+PGtl
eXdvcmQ+UmVzcGlyYXRpb24sIEFydGlmaWNpYWw8L2tleXdvcmQ+PGtleXdvcmQ+UmV0cm9zcGVj
dGl2ZSBTdHVkaWVzPC9rZXl3b3JkPjxrZXl3b3JkPlNleCBEaXN0cmlidXRpb248L2tleXdvcmQ+
PGtleXdvcmQ+WW91bmcgQWR1bHQ8L2tleXdvcmQ+PC9rZXl3b3Jkcz48ZGF0ZXM+PHllYXI+MjAy
MDwveWVhcj48cHViLWRhdGVzPjxkYXRlPkFwciAyODwvZGF0ZT48L3B1Yi1kYXRlcz48L2RhdGVz
Pjxpc2JuPjE1MzgtMzU5OCAoRWxlY3Ryb25pYykmI3hEOzAwOTgtNzQ4NCAoTGlua2luZyk8L2lz
Ym4+PGFjY2Vzc2lvbi1udW0+MzIyNTAzODU8L2FjY2Vzc2lvbi1udW0+PHVybHM+PHJlbGF0ZWQt
dXJscz48dXJsPmh0dHBzOi8vd3d3Lm5jYmkubmxtLm5paC5nb3YvcHVibWVkLzMyMjUwMzg1PC91
cmw+PC9yZWxhdGVkLXVybHM+PC91cmxzPjxjdXN0b20yPlBNQzcxMzY4NTU8L2N1c3RvbTI+PGVs
ZWN0cm9uaWMtcmVzb3VyY2UtbnVtPjEwLjEwMDEvamFtYS4yMDIwLjUzOTQ8L2VsZWN0cm9uaWMt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60CE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ECB5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Italy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F7DD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0B841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2020/2/20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D6DF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1591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41D7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E4098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4D76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25.5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C40D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82.0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432D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3225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32.0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C84D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5A4B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2.6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1928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46781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</w:tr>
      <w:tr w:rsidR="000E4295" w:rsidRPr="008D2EFC" w14:paraId="34E424B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07A60B" w14:textId="5181E838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Safiya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PEVuZE5vdGU+PENpdGU+PEF1dGhvcj5SaWNoYXJkc29uPC9BdXRob3I+PFllYXI+MjAyMDwvWWVh
cj48UmVjTnVtPjEzMjwvUmVjTnVtPjxEaXNwbGF5VGV4dD48c3R5bGUgZmFjZT0ic3VwZXJzY3Jp
cHQiPjE0Nzwvc3R5bGU+PC9EaXNwbGF5VGV4dD48cmVjb3JkPjxyZWMtbnVtYmVyPjEzMjwvcmVj
LW51bWJlcj48Zm9yZWlnbi1rZXlzPjxrZXkgYXBwPSJFTiIgZGItaWQ9ImV3dDlzZGQ5OXB4YTl2
ZXd6d2J2enY1MnhmMjJyZXhzcDk5ZiIgdGltZXN0YW1wPSIxNjAyNzI4NDA4Ij4xMzI8L2tleT48
L2ZvcmVpZ24ta2V5cz48cmVmLXR5cGUgbmFtZT0iSm91cm5hbCBBcnRpY2xlIj4xNzwvcmVmLXR5
cGU+PGNvbnRyaWJ1dG9ycz48YXV0aG9ycz48YXV0aG9yPlJpY2hhcmRzb24sIFMuPC9hdXRob3I+
PGF1dGhvcj5IaXJzY2gsIEouIFMuPC9hdXRob3I+PGF1dGhvcj5OYXJhc2ltaGFuLCBNLjwvYXV0
aG9yPjxhdXRob3I+Q3Jhd2ZvcmQsIEouIE0uPC9hdXRob3I+PGF1dGhvcj5NY0dpbm4sIFQuPC9h
dXRob3I+PGF1dGhvcj5EYXZpZHNvbiwgSy4gVy48L2F1dGhvcj48YXV0aG9yPnRoZSBOb3J0aHdl
bGwsIENvdmlkLVJlc2VhcmNoIENvbnNvcnRpdW08L2F1dGhvcj48YXV0aG9yPkJhcm5hYnksIEQu
IFAuPC9hdXRob3I+PGF1dGhvcj5CZWNrZXIsIEwuIEIuPC9hdXRob3I+PGF1dGhvcj5DaGVsaWNv
LCBKLiBELjwvYXV0aG9yPjxhdXRob3I+Q29oZW4sIFMuIEwuPC9hdXRob3I+PGF1dGhvcj5Db29r
aW5naGFtLCBKLjwvYXV0aG9yPjxhdXRob3I+Q29wcGEsIEsuPC9hdXRob3I+PGF1dGhvcj5EaWVm
ZW5iYWNoLCBNLiBBLjwvYXV0aG9yPjxhdXRob3I+RG9taW5lbGxvLCBBLiBKLjwvYXV0aG9yPjxh
dXRob3I+RHVlci1IZWZlbGUsIEouPC9hdXRob3I+PGF1dGhvcj5GYWx6b24sIEwuPC9hdXRob3I+
PGF1dGhvcj5HaXRsaW4sIEouPC9hdXRob3I+PGF1dGhvcj5IYWppemFkZWgsIE4uPC9hdXRob3I+
PGF1dGhvcj5IYXJ2aW4sIFQuIEcuPC9hdXRob3I+PGF1dGhvcj5IaXJzY2h3ZXJrLCBELiBBLjwv
YXV0aG9yPjxhdXRob3I+S2ltLCBFLiBKLjwvYXV0aG9yPjxhdXRob3I+S296ZWwsIFouIE0uPC9h
dXRob3I+PGF1dGhvcj5NYXJyYXN0LCBMLiBNLjwvYXV0aG9yPjxhdXRob3I+TW9nYXZlcm8sIEou
IE4uPC9hdXRob3I+PGF1dGhvcj5Pc29yaW8sIEcuIEEuPC9hdXRob3I+PGF1dGhvcj5RaXUsIE0u
PC9hdXRob3I+PGF1dGhvcj5aYW5vcywgVC4gUC48L2F1dGhvcj48L2F1dGhvcnM+PC9jb250cmli
dXRvcnM+PGF1dGgtYWRkcmVzcz5JbnN0aXR1dGUgb2YgSGVhbHRoIElubm92YXRpb25zIGFuZCBP
dXRjb21lcyBSZXNlYXJjaCwgRmVpbnN0ZWluIEluc3RpdHV0ZXMgZm9yIE1lZGljYWwgUmVzZWFy
Y2gsIE5vcnRod2VsbCBIZWFsdGgsIE1hbmhhc3NldCwgTmV3IFlvcmsuJiN4RDtEb25hbGQgYW5k
IEJhcmJhcmEgWnVja2VyIFNjaG9vbCBvZiBNZWRpY2luZSBhdCBIb2ZzdHJhL05vcnRod2VsbCwg
Tm9ydGh3ZWxsIEhlYWx0aCwgSGVtcHN0ZWFkLCBOZXcgWW9yay4mI3hEO0RlcGFydG1lbnQgb2Yg
SW5mb3JtYXRpb24gU2VydmljZXMsIE5vcnRod2VsbCBIZWFsdGgsIE5ldyBIeWRlIFBhcmssIE5l
dyBZb3JrLiYjeEQ7SW5zdGl0dXRlIG9mIEJpb2VsZWN0cm9uaWMgTWVkaWNpbmUsIEZlaW5zdGVp
biBJbnN0aXR1dGVzIGZvciBNZWRpY2FsIFJlc2VhcmNoLCBOb3J0aHdlbGwgSGVhbHRoLCBNYW5o
YXNzZXQsIE5ldyBZb3JrLjwvYXV0aC1hZGRyZXNzPjx0aXRsZXM+PHRpdGxlPlByZXNlbnRpbmcg
Q2hhcmFjdGVyaXN0aWNzLCBDb21vcmJpZGl0aWVzLCBhbmQgT3V0Y29tZXMgQW1vbmcgNTcwMCBQ
YXRpZW50cyBIb3NwaXRhbGl6ZWQgV2l0aCBDT1ZJRC0xOSBpbiB0aGUgTmV3IFlvcmsgQ2l0eSBB
cmVhPC90aXRsZT48c2Vjb25kYXJ5LXRpdGxlPkpBTUE8L3NlY29uZGFyeS10aXRsZT48L3RpdGxl
cz48cGVyaW9kaWNhbD48ZnVsbC10aXRsZT5KQU1BPC9mdWxsLXRpdGxlPjwvcGVyaW9kaWNhbD48
cGFnZXM+MjA1Mi0yMDU5PC9wYWdlcz48dm9sdW1lPjMyMzwvdm9sdW1lPjxudW1iZXI+MjA8L251
bWJlcj48ZWRpdGlvbj4yMDIwLzA0LzIzPC9lZGl0aW9uPjxrZXl3b3Jkcz48a2V5d29yZD5BZG9s
ZXNjZW50PC9rZXl3b3JkPjxrZXl3b3JkPkFkdWx0PC9rZXl3b3JkPjxrZXl3b3JkPkFnZWQ8L2tl
eXdvcmQ+PGtleXdvcmQ+QWdlZCwgODAgYW5kIG92ZXI8L2tleXdvcmQ+PGtleXdvcmQ+KkJldGFj
b3JvbmF2aXJ1czwva2V5d29yZD48a2V5d29yZD5DaGlsZDwva2V5d29yZD48a2V5d29yZD5DaGls
ZCwgUHJlc2Nob29sPC9rZXl3b3JkPjxrZXl3b3JkPipDb21vcmJpZGl0eTwva2V5d29yZD48a2V5
d29yZD5Db3JvbmF2aXJ1cyBJbmZlY3Rpb25zL2NvbXBsaWNhdGlvbnMvKmVwaWRlbWlvbG9neS9t
b3J0YWxpdHk8L2tleXdvcmQ+PGtleXdvcmQ+RGlhYmV0ZXMgQ29tcGxpY2F0aW9uczwva2V5d29y
ZD48a2V5d29yZD5GZW1hbGU8L2tleXdvcmQ+PGtleXdvcmQ+SG9zcGl0YWxpemF0aW9uPC9rZXl3
b3JkPjxrZXl3b3JkPkh1bWFuczwva2V5d29yZD48a2V5d29yZD5IeXBlcnRlbnNpb24vY29tcGxp
Y2F0aW9uczwva2V5d29yZD48a2V5d29yZD5JbmZhbnQ8L2tleXdvcmQ+PGtleXdvcmQ+SW5mYW50
LCBOZXdib3JuPC9rZXl3b3JkPjxrZXl3b3JkPk1hbGU8L2tleXdvcmQ+PGtleXdvcmQ+TWlkZGxl
IEFnZWQ8L2tleXdvcmQ+PGtleXdvcmQ+TmV3IFlvcmsgQ2l0eS9lcGlkZW1pb2xvZ3k8L2tleXdv
cmQ+PGtleXdvcmQ+UGFuZGVtaWNzPC9rZXl3b3JkPjxrZXl3b3JkPlBuZXVtb25pYSwgVmlyYWwv
Y29tcGxpY2F0aW9ucy8qZXBpZGVtaW9sb2d5L21vcnRhbGl0eTwva2V5d29yZD48a2V5d29yZD5S
aXNrIEZhY3RvcnM8L2tleXdvcmQ+PGtleXdvcmQ+VHJlYXRtZW50IE91dGNvbWU8L2tleXdvcmQ+
PGtleXdvcmQ+WW91bmcgQWR1bHQ8L2tleXdvcmQ+PC9rZXl3b3Jkcz48ZGF0ZXM+PHllYXI+MjAy
MDwveWVhcj48cHViLWRhdGVzPjxkYXRlPk1heSAyNjwvZGF0ZT48L3B1Yi1kYXRlcz48L2RhdGVz
Pjxpc2JuPjE1MzgtMzU5OCAoRWxlY3Ryb25pYykmI3hEOzAwOTgtNzQ4NCAoTGlua2luZyk8L2lz
Ym4+PGFjY2Vzc2lvbi1udW0+MzIzMjAwMDM8L2FjY2Vzc2lvbi1udW0+PHVybHM+PHJlbGF0ZWQt
dXJscz48dXJsPmh0dHBzOi8vd3d3Lm5jYmkubmxtLm5paC5nb3YvcHVibWVkLzMyMzIwMDAzPC91
cmw+PC9yZWxhdGVkLXVybHM+PC91cmxzPjxjdXN0b20yPlBNQzcxNzc2Mjk8L2N1c3RvbTI+PGVs
ZWN0cm9uaWMtcmVzb3VyY2UtbnVtPjEwLjEwMDEvamFtYS4yMDIwLjY3NzU8L2VsZWN0cm9uaWMt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PEVuZE5vdGU+PENpdGU+PEF1dGhvcj5SaWNoYXJkc29uPC9BdXRob3I+PFllYXI+MjAyMDwvWWVh
cj48UmVjTnVtPjEzMjwvUmVjTnVtPjxEaXNwbGF5VGV4dD48c3R5bGUgZmFjZT0ic3VwZXJzY3Jp
cHQiPjE0Nzwvc3R5bGU+PC9EaXNwbGF5VGV4dD48cmVjb3JkPjxyZWMtbnVtYmVyPjEzMjwvcmVj
LW51bWJlcj48Zm9yZWlnbi1rZXlzPjxrZXkgYXBwPSJFTiIgZGItaWQ9ImV3dDlzZGQ5OXB4YTl2
ZXd6d2J2enY1MnhmMjJyZXhzcDk5ZiIgdGltZXN0YW1wPSIxNjAyNzI4NDA4Ij4xMzI8L2tleT48
L2ZvcmVpZ24ta2V5cz48cmVmLXR5cGUgbmFtZT0iSm91cm5hbCBBcnRpY2xlIj4xNzwvcmVmLXR5
cGU+PGNvbnRyaWJ1dG9ycz48YXV0aG9ycz48YXV0aG9yPlJpY2hhcmRzb24sIFMuPC9hdXRob3I+
PGF1dGhvcj5IaXJzY2gsIEouIFMuPC9hdXRob3I+PGF1dGhvcj5OYXJhc2ltaGFuLCBNLjwvYXV0
aG9yPjxhdXRob3I+Q3Jhd2ZvcmQsIEouIE0uPC9hdXRob3I+PGF1dGhvcj5NY0dpbm4sIFQuPC9h
dXRob3I+PGF1dGhvcj5EYXZpZHNvbiwgSy4gVy48L2F1dGhvcj48YXV0aG9yPnRoZSBOb3J0aHdl
bGwsIENvdmlkLVJlc2VhcmNoIENvbnNvcnRpdW08L2F1dGhvcj48YXV0aG9yPkJhcm5hYnksIEQu
IFAuPC9hdXRob3I+PGF1dGhvcj5CZWNrZXIsIEwuIEIuPC9hdXRob3I+PGF1dGhvcj5DaGVsaWNv
LCBKLiBELjwvYXV0aG9yPjxhdXRob3I+Q29oZW4sIFMuIEwuPC9hdXRob3I+PGF1dGhvcj5Db29r
aW5naGFtLCBKLjwvYXV0aG9yPjxhdXRob3I+Q29wcGEsIEsuPC9hdXRob3I+PGF1dGhvcj5EaWVm
ZW5iYWNoLCBNLiBBLjwvYXV0aG9yPjxhdXRob3I+RG9taW5lbGxvLCBBLiBKLjwvYXV0aG9yPjxh
dXRob3I+RHVlci1IZWZlbGUsIEouPC9hdXRob3I+PGF1dGhvcj5GYWx6b24sIEwuPC9hdXRob3I+
PGF1dGhvcj5HaXRsaW4sIEouPC9hdXRob3I+PGF1dGhvcj5IYWppemFkZWgsIE4uPC9hdXRob3I+
PGF1dGhvcj5IYXJ2aW4sIFQuIEcuPC9hdXRob3I+PGF1dGhvcj5IaXJzY2h3ZXJrLCBELiBBLjwv
YXV0aG9yPjxhdXRob3I+S2ltLCBFLiBKLjwvYXV0aG9yPjxhdXRob3I+S296ZWwsIFouIE0uPC9h
dXRob3I+PGF1dGhvcj5NYXJyYXN0LCBMLiBNLjwvYXV0aG9yPjxhdXRob3I+TW9nYXZlcm8sIEou
IE4uPC9hdXRob3I+PGF1dGhvcj5Pc29yaW8sIEcuIEEuPC9hdXRob3I+PGF1dGhvcj5RaXUsIE0u
PC9hdXRob3I+PGF1dGhvcj5aYW5vcywgVC4gUC48L2F1dGhvcj48L2F1dGhvcnM+PC9jb250cmli
dXRvcnM+PGF1dGgtYWRkcmVzcz5JbnN0aXR1dGUgb2YgSGVhbHRoIElubm92YXRpb25zIGFuZCBP
dXRjb21lcyBSZXNlYXJjaCwgRmVpbnN0ZWluIEluc3RpdHV0ZXMgZm9yIE1lZGljYWwgUmVzZWFy
Y2gsIE5vcnRod2VsbCBIZWFsdGgsIE1hbmhhc3NldCwgTmV3IFlvcmsuJiN4RDtEb25hbGQgYW5k
IEJhcmJhcmEgWnVja2VyIFNjaG9vbCBvZiBNZWRpY2luZSBhdCBIb2ZzdHJhL05vcnRod2VsbCwg
Tm9ydGh3ZWxsIEhlYWx0aCwgSGVtcHN0ZWFkLCBOZXcgWW9yay4mI3hEO0RlcGFydG1lbnQgb2Yg
SW5mb3JtYXRpb24gU2VydmljZXMsIE5vcnRod2VsbCBIZWFsdGgsIE5ldyBIeWRlIFBhcmssIE5l
dyBZb3JrLiYjeEQ7SW5zdGl0dXRlIG9mIEJpb2VsZWN0cm9uaWMgTWVkaWNpbmUsIEZlaW5zdGVp
biBJbnN0aXR1dGVzIGZvciBNZWRpY2FsIFJlc2VhcmNoLCBOb3J0aHdlbGwgSGVhbHRoLCBNYW5o
YXNzZXQsIE5ldyBZb3JrLjwvYXV0aC1hZGRyZXNzPjx0aXRsZXM+PHRpdGxlPlByZXNlbnRpbmcg
Q2hhcmFjdGVyaXN0aWNzLCBDb21vcmJpZGl0aWVzLCBhbmQgT3V0Y29tZXMgQW1vbmcgNTcwMCBQ
YXRpZW50cyBIb3NwaXRhbGl6ZWQgV2l0aCBDT1ZJRC0xOSBpbiB0aGUgTmV3IFlvcmsgQ2l0eSBB
cmVhPC90aXRsZT48c2Vjb25kYXJ5LXRpdGxlPkpBTUE8L3NlY29uZGFyeS10aXRsZT48L3RpdGxl
cz48cGVyaW9kaWNhbD48ZnVsbC10aXRsZT5KQU1BPC9mdWxsLXRpdGxlPjwvcGVyaW9kaWNhbD48
cGFnZXM+MjA1Mi0yMDU5PC9wYWdlcz48dm9sdW1lPjMyMzwvdm9sdW1lPjxudW1iZXI+MjA8L251
bWJlcj48ZWRpdGlvbj4yMDIwLzA0LzIzPC9lZGl0aW9uPjxrZXl3b3Jkcz48a2V5d29yZD5BZG9s
ZXNjZW50PC9rZXl3b3JkPjxrZXl3b3JkPkFkdWx0PC9rZXl3b3JkPjxrZXl3b3JkPkFnZWQ8L2tl
eXdvcmQ+PGtleXdvcmQ+QWdlZCwgODAgYW5kIG92ZXI8L2tleXdvcmQ+PGtleXdvcmQ+KkJldGFj
b3JvbmF2aXJ1czwva2V5d29yZD48a2V5d29yZD5DaGlsZDwva2V5d29yZD48a2V5d29yZD5DaGls
ZCwgUHJlc2Nob29sPC9rZXl3b3JkPjxrZXl3b3JkPipDb21vcmJpZGl0eTwva2V5d29yZD48a2V5
d29yZD5Db3JvbmF2aXJ1cyBJbmZlY3Rpb25zL2NvbXBsaWNhdGlvbnMvKmVwaWRlbWlvbG9neS9t
b3J0YWxpdHk8L2tleXdvcmQ+PGtleXdvcmQ+RGlhYmV0ZXMgQ29tcGxpY2F0aW9uczwva2V5d29y
ZD48a2V5d29yZD5GZW1hbGU8L2tleXdvcmQ+PGtleXdvcmQ+SG9zcGl0YWxpemF0aW9uPC9rZXl3
b3JkPjxrZXl3b3JkPkh1bWFuczwva2V5d29yZD48a2V5d29yZD5IeXBlcnRlbnNpb24vY29tcGxp
Y2F0aW9uczwva2V5d29yZD48a2V5d29yZD5JbmZhbnQ8L2tleXdvcmQ+PGtleXdvcmQ+SW5mYW50
LCBOZXdib3JuPC9rZXl3b3JkPjxrZXl3b3JkPk1hbGU8L2tleXdvcmQ+PGtleXdvcmQ+TWlkZGxl
IEFnZWQ8L2tleXdvcmQ+PGtleXdvcmQ+TmV3IFlvcmsgQ2l0eS9lcGlkZW1pb2xvZ3k8L2tleXdv
cmQ+PGtleXdvcmQ+UGFuZGVtaWNzPC9rZXl3b3JkPjxrZXl3b3JkPlBuZXVtb25pYSwgVmlyYWwv
Y29tcGxpY2F0aW9ucy8qZXBpZGVtaW9sb2d5L21vcnRhbGl0eTwva2V5d29yZD48a2V5d29yZD5S
aXNrIEZhY3RvcnM8L2tleXdvcmQ+PGtleXdvcmQ+VHJlYXRtZW50IE91dGNvbWU8L2tleXdvcmQ+
PGtleXdvcmQ+WW91bmcgQWR1bHQ8L2tleXdvcmQ+PC9rZXl3b3Jkcz48ZGF0ZXM+PHllYXI+MjAy
MDwveWVhcj48cHViLWRhdGVzPjxkYXRlPk1heSAyNjwvZGF0ZT48L3B1Yi1kYXRlcz48L2RhdGVz
Pjxpc2JuPjE1MzgtMzU5OCAoRWxlY3Ryb25pYykmI3hEOzAwOTgtNzQ4NCAoTGlua2luZyk8L2lz
Ym4+PGFjY2Vzc2lvbi1udW0+MzIzMjAwMDM8L2FjY2Vzc2lvbi1udW0+PHVybHM+PHJlbGF0ZWQt
dXJscz48dXJsPmh0dHBzOi8vd3d3Lm5jYmkubmxtLm5paC5nb3YvcHVibWVkLzMyMzIwMDAzPC91
cmw+PC9yZWxhdGVkLXVybHM+PC91cmxzPjxjdXN0b20yPlBNQzcxNzc2Mjk8L2N1c3RvbTI+PGVs
ZWN0cm9uaWMtcmVzb3VyY2UtbnVtPjEwLjEwMDEvamFtYS4yMDIwLjY3NzU8L2VsZWN0cm9uaWMt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79EE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4248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America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EAD8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8C88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4EB7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5700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E6341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69F3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B36E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A7F0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CFB7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16.9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B728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88BE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31.7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0732E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5.0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39D7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9.8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FC4B5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0DC8A48E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61A34D" w14:textId="75C513ED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 YF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&lt;EndNote&gt;&lt;Cite&gt;&lt;Author&gt;LU Yunfei&lt;/Author&gt;&lt;Year&gt;2020&lt;/Year&gt;&lt;RecNum&gt;173&lt;/RecNum&gt;&lt;DisplayText&gt;&lt;style face="superscript"&gt;148&lt;/style&gt;&lt;/DisplayText&gt;&lt;record&gt;&lt;rec-number&gt;173&lt;/rec-number&gt;&lt;foreign-keys&gt;&lt;key app="EN" db-id="ewt9sdd99pxa9vewzwbvzv52xf22rexsp99f" timestamp="1602813381"&gt;173&lt;/key&gt;&lt;/foreign-keys&gt;&lt;ref-type name="Journal Article"&gt;17&lt;/ref-type&gt;&lt;contributors&gt;&lt;authors&gt;&lt;author&gt;LU Yunfei,YANG Zongguo,WANG Mei,SHI Jia,WANG Zhenwei,LYU Ying,TANG Bozong,YE Chen,XU Qingnian,YIN Keshan&lt;/author&gt;&lt;/authors&gt;&lt;/contributors&gt;&lt;titles&gt;&lt;title&gt;Analysis on Chinese medical clinical characteristics of 50 patients with novel coronavirus-infected pneumonia&lt;/title&gt;&lt;secondary-title&gt;Academic Journal of Shanghai University of Traditional Chinese Medicine&lt;/secondary-title&gt;&lt;/titles&gt;&lt;periodical&gt;&lt;full-title&gt;Academic Journal of Shanghai University of Traditional Chinese Medicine&lt;/full-title&gt;&lt;/periodical&gt;&lt;pages&gt;1-5&lt;/pages&gt;&lt;volume&gt;34&lt;/volume&gt;&lt;number&gt;2&lt;/number&gt;&lt;dates&gt;&lt;year&gt;2020&lt;/year&gt;&lt;/dates&gt;&lt;isbn&gt;1008-861X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C28F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07E2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9334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5973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A519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D164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086F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AFBF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5E9B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8350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C3D3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A46B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C69F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D2C0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2BF0FC" w14:textId="12F7A244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0AF0AD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5D871E" w14:textId="193203C5" w:rsidR="000E4295" w:rsidRPr="008D2EFC" w:rsidRDefault="000E4295" w:rsidP="009E398A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 J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&lt;EndNote&gt;&lt;Cite&gt;&lt;Author&gt;Wang&lt;/Author&gt;&lt;Year&gt;2020&lt;/Year&gt;&lt;RecNum&gt;174&lt;/RecNum&gt;&lt;DisplayText&gt;&lt;style face="superscript"&gt;149&lt;/style&gt;&lt;/DisplayText&gt;&lt;record&gt;&lt;rec-number&gt;174&lt;/rec-number&gt;&lt;foreign-keys&gt;&lt;key app="EN" db-id="ewt9sdd99pxa9vewzwbvzv52xf22rexsp99f" timestamp="1602813578"&gt;174&lt;/key&gt;&lt;/foreign-keys&gt;&lt;ref-type name="Journal Article"&gt;17&lt;/ref-type&gt;&lt;contributors&gt;&lt;authors&gt;&lt;author&gt;Wang, J.&lt;/author&gt;&lt;author&gt;Liu, J.&lt;/author&gt;&lt;author&gt;Wang, Y.&lt;/author&gt;&lt;author&gt;Liu, W.&lt;/author&gt;&lt;author&gt;Chen, X.&lt;/author&gt;&lt;author&gt;Sun, C.&lt;/author&gt;&lt;author&gt;Shen, X.&lt;/author&gt;&lt;author&gt;Wang, Q.&lt;/author&gt;&lt;author&gt;Wu, Y.&lt;/author&gt;&lt;author&gt;Liang, W.&lt;/author&gt;&lt;author&gt;Ruan, L.&lt;/author&gt;&lt;/authors&gt;&lt;/contributors&gt;&lt;auth-address&gt;Radiology Department, the First Affiliated Hospital, Zhejiang University School of Medicine, Hangzhou 310003, China.&lt;/auth-address&gt;&lt;titles&gt;&lt;title&gt;[Dynamic changes of chest CT imaging in patients with corona virus disease-19 (COVID-19)]&lt;/title&gt;&lt;secondary-title&gt;Zhejiang Da Xue Xue Bao Yi Xue Ban&lt;/secondary-title&gt;&lt;/titles&gt;&lt;periodical&gt;&lt;full-title&gt;Zhejiang Da Xue Xue Bao Yi Xue Ban&lt;/full-title&gt;&lt;/periodical&gt;&lt;pages&gt;191-197&lt;/pages&gt;&lt;volume&gt;49&lt;/volume&gt;&lt;number&gt;1&lt;/number&gt;&lt;edition&gt;2020/02/26&lt;/edition&gt;&lt;keywords&gt;&lt;keyword&gt;China&lt;/keyword&gt;&lt;keyword&gt;*Coronavirus Infections/diagnostic imaging/pathology&lt;/keyword&gt;&lt;keyword&gt;Hospitalization&lt;/keyword&gt;&lt;keyword&gt;Humans&lt;/keyword&gt;&lt;keyword&gt;*Lung/diagnostic imaging/pathology&lt;/keyword&gt;&lt;keyword&gt;Monitoring, Physiologic&lt;/keyword&gt;&lt;keyword&gt;*Pneumonia, Viral/diagnostic imaging/pathology&lt;/keyword&gt;&lt;keyword&gt;Time Factors&lt;/keyword&gt;&lt;keyword&gt;*Tomography, X-Ray Computed/standards&lt;/keyword&gt;&lt;/keywords&gt;&lt;dates&gt;&lt;year&gt;2020&lt;/year&gt;&lt;pub-dates&gt;&lt;date&gt;Feb 24&lt;/date&gt;&lt;/pub-dates&gt;&lt;/dates&gt;&lt;isbn&gt;1008-9292 (Print)&amp;#xD;1008-9292 (Linking)&lt;/isbn&gt;&lt;accession-num&gt;32096366&lt;/accession-num&gt;&lt;urls&gt;&lt;related-urls&gt;&lt;url&gt;https://www.ncbi.nlm.nih.gov/pubmed/32096366&lt;/url&gt;&lt;/related-urls&gt;&lt;/urls&gt;&lt;electronic-resource-num&gt;10.3785/j.issn.1008-9292.2020.02.03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9E398A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149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1583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6A14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935F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CB3F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2020/1/19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5C6D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EC22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0356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11A6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24CC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C196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AD2B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CE7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D525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120F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DAEC7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myalgia; fatigue; headache</w:t>
            </w:r>
          </w:p>
        </w:tc>
      </w:tr>
      <w:tr w:rsidR="000E4295" w:rsidRPr="008D2EFC" w14:paraId="7309269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3ECF7E" w14:textId="30FEEE99" w:rsidR="000E4295" w:rsidRPr="008D2EFC" w:rsidRDefault="000E4295" w:rsidP="00D92BD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X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PEVuZE5vdGU+PENpdGU+PEF1dGhvcj7mnY7lsI/omY475r2Y57qi5YipO+adn+aZtuiLhzvpkrHp
k7bplIs75ZC05YW05pe6O+eOi+a1t+WunTvmnY7mmZPoiJI75p2f5a6P5pWPO+adjuS7geawkTvl
iJjlkrjoi7E7546L546J6JCNO+WImOaWjDvkvZnmsLjlvLouPC9BdXRob3I+PFllYXI+MjAyMDwv
WWVhcj48UmVjTnVtPjE3NTwvUmVjTnVtPjxEaXNwbGF5VGV4dD48c3R5bGUgZmFjZT0ic3VwZXJz
Y3JpcHQiPjE1MDwvc3R5bGU+PC9EaXNwbGF5VGV4dD48cmVjb3JkPjxyZWMtbnVtYmVyPjE3NTwv
cmVjLW51bWJlcj48Zm9yZWlnbi1rZXlzPjxrZXkgYXBwPSJFTiIgZGItaWQ9ImV3dDlzZGQ5OXB4
YTl2ZXd6d2J2enY1MnhmMjJyZXhzcDk5ZiIgdGltZXN0YW1wPSIxNjAyODE1MDkzIj4xNzU8L2tl
eT48L2ZvcmVpZ24ta2V5cz48cmVmLXR5cGUgbmFtZT0iSm91cm5hbCBBcnRpY2xlIj4xNzwvcmVm
LXR5cGU+PGNvbnRyaWJ1dG9ycz48YXV0aG9ycz48YXV0aG9yPjxzdHlsZSBmYWNlPSJub3JtYWwi
IGZvbnQ9ImRlZmF1bHQiIGNoYXJzZXQ9IjEzNiIgc2l6ZT0iMTAwJSI+5p2O5bCP6JmOPC9zdHls
ZT48c3R5bGUgZmFjZT0ibm9ybWFsIiBmb250PSJkZWZhdWx0IiBzaXplPSIxMDAlIj47PC9zdHls
ZT48c3R5bGUgZmFjZT0ibm9ybWFsIiBmb250PSJkZWZhdWx0IiBjaGFyc2V0PSIxMzYiIHNpemU9
IjEwMCUiPua9mOe6ouWIqTwvc3R5bGU+PHN0eWxlIGZhY2U9Im5vcm1hbCIgZm9udD0iZGVmYXVs
dCIgc2l6ZT0iMTAwJSI+Ozwvc3R5bGU+PHN0eWxlIGZhY2U9Im5vcm1hbCIgZm9udD0iZGVmYXVs
dCIgY2hhcnNldD0iMTM2IiBzaXplPSIxMDAlIj7mnZ/mmbboi4c8L3N0eWxlPjxzdHlsZSBmYWNl
PSJub3JtYWwiIGZvbnQ9ImRlZmF1bHQiIHNpemU9IjEwMCUiPjs8L3N0eWxlPjxzdHlsZSBmYWNl
PSJub3JtYWwiIGZvbnQ9ImRlZmF1bHQiIGNoYXJzZXQ9IjEzNiIgc2l6ZT0iMTAwJSI+6ZKx6ZO2
6ZSLPC9zdHlsZT48c3R5bGUgZmFjZT0ibm9ybWFsIiBmb250PSJkZWZhdWx0IiBzaXplPSIxMDAl
Ij47PC9zdHlsZT48c3R5bGUgZmFjZT0ibm9ybWFsIiBmb250PSJkZWZhdWx0IiBjaGFyc2V0PSIx
MzYiIHNpemU9IjEwMCUiPuWQtOWFtOaXujwvc3R5bGU+PHN0eWxlIGZhY2U9Im5vcm1hbCIgZm9u
dD0iZGVmYXVsdCIgc2l6ZT0iMTAwJSI+Ozwvc3R5bGU+PHN0eWxlIGZhY2U9Im5vcm1hbCIgZm9u
dD0iZGVmYXVsdCIgY2hhcnNldD0iMTM2IiBzaXplPSIxMDAlIj7njovmtbflrp08L3N0eWxlPjxz
dHlsZSBmYWNlPSJub3JtYWwiIGZvbnQ9ImRlZmF1bHQiIHNpemU9IjEwMCUiPjs8L3N0eWxlPjxz
dHlsZSBmYWNlPSJub3JtYWwiIGZvbnQ9ImRlZmF1bHQiIGNoYXJzZXQ9IjEzNiIgc2l6ZT0iMTAw
JSI+5p2O5pmT6IiSPC9zdHlsZT48c3R5bGUgZmFjZT0ibm9ybWFsIiBmb250PSJkZWZhdWx0IiBz
aXplPSIxMDAlIj47PC9zdHlsZT48c3R5bGUgZmFjZT0ibm9ybWFsIiBmb250PSJkZWZhdWx0IiBj
aGFyc2V0PSIxMzYiIHNpemU9IjEwMCUiPuadn+Wuj+aVjzwvc3R5bGU+PHN0eWxlIGZhY2U9Im5v
cm1hbCIgZm9udD0iZGVmYXVsdCIgc2l6ZT0iMTAwJSI+Ozwvc3R5bGU+PHN0eWxlIGZhY2U9Im5v
cm1hbCIgZm9udD0iZGVmYXVsdCIgY2hhcnNldD0iMTM2IiBzaXplPSIxMDAlIj7mnY7ku4HmsJE8
L3N0eWxlPjxzdHlsZSBmYWNlPSJub3JtYWwiIGZvbnQ9ImRlZmF1bHQiIHNpemU9IjEwMCUiPjs8
L3N0eWxlPjxzdHlsZSBmYWNlPSJub3JtYWwiIGZvbnQ9ImRlZmF1bHQiIGNoYXJzZXQ9IjEzNiIg
c2l6ZT0iMTAwJSI+5YiY5ZK46IuxPC9zdHlsZT48c3R5bGUgZmFjZT0ibm9ybWFsIiBmb250PSJk
ZWZhdWx0IiBzaXplPSIxMDAlIj47PC9zdHlsZT48c3R5bGUgZmFjZT0ibm9ybWFsIiBmb250PSJk
ZWZhdWx0IiBjaGFyc2V0PSIxMzYiIHNpemU9IjEwMCUiPueOi+eOieiQjTwvc3R5bGU+PHN0eWxl
IGZhY2U9Im5vcm1hbCIgZm9udD0iZGVmYXVsdCIgc2l6ZT0iMTAwJSI+Ozwvc3R5bGU+PHN0eWxl
IGZhY2U9Im5vcm1hbCIgZm9udD0iZGVmYXVsdCIgY2hhcnNldD0iMTM2IiBzaXplPSIxMDAlIj7l
iJjmlow8L3N0eWxlPjxzdHlsZSBmYWNlPSJub3JtYWwiIGZvbnQ9ImRlZmF1bHQiIHNpemU9IjEw
MCUiPjs8L3N0eWxlPjxzdHlsZSBmYWNlPSJub3JtYWwiIGZvbnQ9ImRlZmF1bHQiIGNoYXJzZXQ9
IjEzNiIgc2l6ZT0iMTAwJSI+5L2Z5rC45by6PC9zdHlsZT48c3R5bGUgZmFjZT0ibm9ybWFsIiBm
b250PSJkZWZhdWx0IiBzaXplPSIxMDAlIj4uPC9zdHlsZT48L2F1dGhvcj48L2F1dGhvcnM+PC9j
b250cmlidXRvcnM+PHRpdGxlcz48dGl0bGU+PHN0eWxlIGZhY2U9Im5vcm1hbCIgZm9udD0iZGVm
YXVsdCIgY2hhcnNldD0iMTM2IiBzaXplPSIxMDAlIj7ovpPlhaXmgKfmlrDlnovlhqDnirbnl4Xm
r5Logrrngo7kuLTluorlkow8L3N0eWxlPjxzdHlsZSBmYWNlPSJub3JtYWwiIGZvbnQ9ImRlZmF1
bHQiIHNpemU9IjEwMCUiPkNUPC9zdHlsZT48c3R5bGUgZmFjZT0ibm9ybWFsIiBmb250PSJkZWZh
dWx0IiBjaGFyc2V0PSIxMzYiIHNpemU9IjEwMCUiPueJueW+gTwvc3R5bGU+PC90aXRsZT48c2Vj
b25kYXJ5LXRpdGxlPjxzdHlsZSBmYWNlPSJub3JtYWwiIGZvbnQ9ImRlZmF1bHQiIGNoYXJzZXQ9
IjEzNiIgc2l6ZT0iMTAwJSI+5Lit5Zu95Yy75a2m5b2x5YOP5oqA5pyvPC9zdHlsZT48c3R5bGUg
ZmFjZT0ibm9ybWFsIiBmb250PSJkZWZhdWx0IiBzaXplPSIxMDAlIj4yMDIwPC9zdHlsZT48c3R5
bGUgZmFjZT0ibm9ybWFsIiBmb250PSJkZWZhdWx0IiBjaGFyc2V0PSIxMzYiIHNpemU9IjEwMCUi
PuW5tOesrDAy5pyfPC9zdHlsZT48L3NlY29uZGFyeS10aXRsZT48L3RpdGxlcz48cGVyaW9kaWNh
bD48ZnVsbC10aXRsZT7kuK3lm73ljLvlrablvbHlg4/mioDmnK8yMDIw5bm056ysMDLmnJ88L2Z1
bGwtdGl0bGU+PC9wZXJpb2RpY2FsPjxwYWdlcz4yNDgtMjUxPC9wYWdlcz48dm9sdW1lPjM2PC92
b2x1bWU+PGRhdGVzPjx5ZWFyPjIwMjA8L3llYXI+PC9kYXRlcz48dXJscz48L3VybHM+PC9yZWNv
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PEVuZE5vdGU+PENpdGU+PEF1dGhvcj7mnY7lsI/omY475r2Y57qi5YipO+adn+aZtuiLhzvpkrHp
k7bplIs75ZC05YW05pe6O+eOi+a1t+WunTvmnY7mmZPoiJI75p2f5a6P5pWPO+adjuS7geawkTvl
iJjlkrjoi7E7546L546J6JCNO+WImOaWjDvkvZnmsLjlvLouPC9BdXRob3I+PFllYXI+MjAyMDwv
WWVhcj48UmVjTnVtPjE3NTwvUmVjTnVtPjxEaXNwbGF5VGV4dD48c3R5bGUgZmFjZT0ic3VwZXJz
Y3JpcHQiPjE1MDwvc3R5bGU+PC9EaXNwbGF5VGV4dD48cmVjb3JkPjxyZWMtbnVtYmVyPjE3NTwv
cmVjLW51bWJlcj48Zm9yZWlnbi1rZXlzPjxrZXkgYXBwPSJFTiIgZGItaWQ9ImV3dDlzZGQ5OXB4
YTl2ZXd6d2J2enY1MnhmMjJyZXhzcDk5ZiIgdGltZXN0YW1wPSIxNjAyODE1MDkzIj4xNzU8L2tl
eT48L2ZvcmVpZ24ta2V5cz48cmVmLXR5cGUgbmFtZT0iSm91cm5hbCBBcnRpY2xlIj4xNzwvcmVm
LXR5cGU+PGNvbnRyaWJ1dG9ycz48YXV0aG9ycz48YXV0aG9yPjxzdHlsZSBmYWNlPSJub3JtYWwi
IGZvbnQ9ImRlZmF1bHQiIGNoYXJzZXQ9IjEzNiIgc2l6ZT0iMTAwJSI+5p2O5bCP6JmOPC9zdHls
ZT48c3R5bGUgZmFjZT0ibm9ybWFsIiBmb250PSJkZWZhdWx0IiBzaXplPSIxMDAlIj47PC9zdHls
ZT48c3R5bGUgZmFjZT0ibm9ybWFsIiBmb250PSJkZWZhdWx0IiBjaGFyc2V0PSIxMzYiIHNpemU9
IjEwMCUiPua9mOe6ouWIqTwvc3R5bGU+PHN0eWxlIGZhY2U9Im5vcm1hbCIgZm9udD0iZGVmYXVs
dCIgc2l6ZT0iMTAwJSI+Ozwvc3R5bGU+PHN0eWxlIGZhY2U9Im5vcm1hbCIgZm9udD0iZGVmYXVs
dCIgY2hhcnNldD0iMTM2IiBzaXplPSIxMDAlIj7mnZ/mmbboi4c8L3N0eWxlPjxzdHlsZSBmYWNl
PSJub3JtYWwiIGZvbnQ9ImRlZmF1bHQiIHNpemU9IjEwMCUiPjs8L3N0eWxlPjxzdHlsZSBmYWNl
PSJub3JtYWwiIGZvbnQ9ImRlZmF1bHQiIGNoYXJzZXQ9IjEzNiIgc2l6ZT0iMTAwJSI+6ZKx6ZO2
6ZSLPC9zdHlsZT48c3R5bGUgZmFjZT0ibm9ybWFsIiBmb250PSJkZWZhdWx0IiBzaXplPSIxMDAl
Ij47PC9zdHlsZT48c3R5bGUgZmFjZT0ibm9ybWFsIiBmb250PSJkZWZhdWx0IiBjaGFyc2V0PSIx
MzYiIHNpemU9IjEwMCUiPuWQtOWFtOaXujwvc3R5bGU+PHN0eWxlIGZhY2U9Im5vcm1hbCIgZm9u
dD0iZGVmYXVsdCIgc2l6ZT0iMTAwJSI+Ozwvc3R5bGU+PHN0eWxlIGZhY2U9Im5vcm1hbCIgZm9u
dD0iZGVmYXVsdCIgY2hhcnNldD0iMTM2IiBzaXplPSIxMDAlIj7njovmtbflrp08L3N0eWxlPjxz
dHlsZSBmYWNlPSJub3JtYWwiIGZvbnQ9ImRlZmF1bHQiIHNpemU9IjEwMCUiPjs8L3N0eWxlPjxz
dHlsZSBmYWNlPSJub3JtYWwiIGZvbnQ9ImRlZmF1bHQiIGNoYXJzZXQ9IjEzNiIgc2l6ZT0iMTAw
JSI+5p2O5pmT6IiSPC9zdHlsZT48c3R5bGUgZmFjZT0ibm9ybWFsIiBmb250PSJkZWZhdWx0IiBz
aXplPSIxMDAlIj47PC9zdHlsZT48c3R5bGUgZmFjZT0ibm9ybWFsIiBmb250PSJkZWZhdWx0IiBj
aGFyc2V0PSIxMzYiIHNpemU9IjEwMCUiPuadn+Wuj+aVjzwvc3R5bGU+PHN0eWxlIGZhY2U9Im5v
cm1hbCIgZm9udD0iZGVmYXVsdCIgc2l6ZT0iMTAwJSI+Ozwvc3R5bGU+PHN0eWxlIGZhY2U9Im5v
cm1hbCIgZm9udD0iZGVmYXVsdCIgY2hhcnNldD0iMTM2IiBzaXplPSIxMDAlIj7mnY7ku4HmsJE8
L3N0eWxlPjxzdHlsZSBmYWNlPSJub3JtYWwiIGZvbnQ9ImRlZmF1bHQiIHNpemU9IjEwMCUiPjs8
L3N0eWxlPjxzdHlsZSBmYWNlPSJub3JtYWwiIGZvbnQ9ImRlZmF1bHQiIGNoYXJzZXQ9IjEzNiIg
c2l6ZT0iMTAwJSI+5YiY5ZK46IuxPC9zdHlsZT48c3R5bGUgZmFjZT0ibm9ybWFsIiBmb250PSJk
ZWZhdWx0IiBzaXplPSIxMDAlIj47PC9zdHlsZT48c3R5bGUgZmFjZT0ibm9ybWFsIiBmb250PSJk
ZWZhdWx0IiBjaGFyc2V0PSIxMzYiIHNpemU9IjEwMCUiPueOi+eOieiQjTwvc3R5bGU+PHN0eWxl
IGZhY2U9Im5vcm1hbCIgZm9udD0iZGVmYXVsdCIgc2l6ZT0iMTAwJSI+Ozwvc3R5bGU+PHN0eWxl
IGZhY2U9Im5vcm1hbCIgZm9udD0iZGVmYXVsdCIgY2hhcnNldD0iMTM2IiBzaXplPSIxMDAlIj7l
iJjmlow8L3N0eWxlPjxzdHlsZSBmYWNlPSJub3JtYWwiIGZvbnQ9ImRlZmF1bHQiIHNpemU9IjEw
MCUiPjs8L3N0eWxlPjxzdHlsZSBmYWNlPSJub3JtYWwiIGZvbnQ9ImRlZmF1bHQiIGNoYXJzZXQ9
IjEzNiIgc2l6ZT0iMTAwJSI+5L2Z5rC45by6PC9zdHlsZT48c3R5bGUgZmFjZT0ibm9ybWFsIiBm
b250PSJkZWZhdWx0IiBzaXplPSIxMDAlIj4uPC9zdHlsZT48L2F1dGhvcj48L2F1dGhvcnM+PC9j
b250cmlidXRvcnM+PHRpdGxlcz48dGl0bGU+PHN0eWxlIGZhY2U9Im5vcm1hbCIgZm9udD0iZGVm
YXVsdCIgY2hhcnNldD0iMTM2IiBzaXplPSIxMDAlIj7ovpPlhaXmgKfmlrDlnovlhqDnirbnl4Xm
r5Logrrngo7kuLTluorlkow8L3N0eWxlPjxzdHlsZSBmYWNlPSJub3JtYWwiIGZvbnQ9ImRlZmF1
bHQiIHNpemU9IjEwMCUiPkNUPC9zdHlsZT48c3R5bGUgZmFjZT0ibm9ybWFsIiBmb250PSJkZWZh
dWx0IiBjaGFyc2V0PSIxMzYiIHNpemU9IjEwMCUiPueJueW+gTwvc3R5bGU+PC90aXRsZT48c2Vj
b25kYXJ5LXRpdGxlPjxzdHlsZSBmYWNlPSJub3JtYWwiIGZvbnQ9ImRlZmF1bHQiIGNoYXJzZXQ9
IjEzNiIgc2l6ZT0iMTAwJSI+5Lit5Zu95Yy75a2m5b2x5YOP5oqA5pyvPC9zdHlsZT48c3R5bGUg
ZmFjZT0ibm9ybWFsIiBmb250PSJkZWZhdWx0IiBzaXplPSIxMDAlIj4yMDIwPC9zdHlsZT48c3R5
bGUgZmFjZT0ibm9ybWFsIiBmb250PSJkZWZhdWx0IiBjaGFyc2V0PSIxMzYiIHNpemU9IjEwMCUi
PuW5tOesrDAy5pyfPC9zdHlsZT48L3NlY29uZGFyeS10aXRsZT48L3RpdGxlcz48cGVyaW9kaWNh
bD48ZnVsbC10aXRsZT7kuK3lm73ljLvlrablvbHlg4/mioDmnK8yMDIw5bm056ysMDLmnJ88L2Z1
bGwtdGl0bGU+PC9wZXJpb2RpY2FsPjxwYWdlcz4yNDgtMjUxPC9wYWdlcz48dm9sdW1lPjM2PC92
b2x1bWU+PGRhdGVzPjx5ZWFyPjIwMjA8L3llYXI+PC9kYXRlcz48dXJscz48L3VybHM+PC9yZWNv
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D92BD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AAC7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A312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1C68D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F021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4615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A229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2894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C94B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672BB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66.7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03F4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D04B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F5F55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D1CB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6A32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33.3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17118D" w14:textId="6CBDA27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fatigue;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324A3D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195913" w14:textId="6228B9BF" w:rsidR="000E4295" w:rsidRPr="008D2EFC" w:rsidRDefault="000E4295" w:rsidP="00D92BD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 FY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钟飞扬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&lt;/Author&gt;&lt;Year&gt;2020&lt;/Year&gt;&lt;RecNum&gt;176&lt;/RecNum&gt;&lt;DisplayText&gt;&lt;style face="superscript"&gt;151&lt;/style&gt;&lt;/DisplayText&gt;&lt;record&gt;&lt;rec-number&gt;176&lt;/rec-number&gt;&lt;foreign-keys&gt;&lt;key app="EN" db-id="ewt9sdd99pxa9vewzwbvzv52xf22rexsp99f" timestamp="1602815294"&gt;176&lt;/key&gt;&lt;/foreign-keys&gt;&lt;ref-type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钟飞扬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张寒菲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王彬宸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安文婷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廖美焱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新型冠状病毒肺炎的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CT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影像学表现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武汉大学学报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(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)&lt;/secondary-title&gt;&lt;/titles&gt;&lt;periodical&gt;&lt;full-title&gt;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武汉大学学报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(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)&lt;/full-title&gt;&lt;/periodical&gt;&lt;pages&gt;1&lt;/pages&gt;&lt;number&gt;3&lt;/number&gt;&lt;dates&gt;&lt;year&gt;2020&lt;/year&gt;&lt;/dates&gt;&lt;urls&gt;&lt;/urls&gt;&lt;/record&gt;&lt;/Cite&gt;&lt;/EndNote&gt;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D92BD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7B04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551C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2638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5328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3BE2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6300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50.17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15F2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FC83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4254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9D9C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79186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D8FF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DFE2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1142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3CFF8D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644D8EEF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ADF386" w14:textId="54311267" w:rsidR="000E4295" w:rsidRPr="008D2EFC" w:rsidRDefault="000E4295" w:rsidP="00D92BD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 YJ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庄英杰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&lt;/Author&gt;&lt;Year&gt;2020&lt;/Year&gt;&lt;RecNum&gt;177&lt;/RecNum&gt;&lt;DisplayText&gt;&lt;style face="superscript"&gt;152&lt;/style&gt;&lt;/DisplayText&gt;&lt;record&gt;&lt;rec-number&gt;177&lt;/rec-number&gt;&lt;foreign-keys&gt;&lt;key app="EN" db-id="ewt9sdd99pxa9vewzwbvzv52xf22rexsp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99f" timestamp="1602815383"&gt;177&lt;/key&gt;&lt;/foreign-keys&gt;&lt;ref-type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庄英杰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陈竹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李进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杨兴龙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李靖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袁月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管群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贾红军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马婧怡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吴丹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&lt;/author&gt;&lt;/authors&gt;&lt;/contributors&gt;&lt;titles&gt;&lt;title&gt;26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例新型冠状病毒肺炎确诊病例临床和流行病学特征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中华医院感染学杂志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中华医院感染学杂志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&lt;/full-title&gt;&lt;/periodical&gt;&lt;pages&gt;8&lt;/pages&gt;&lt;number&gt;6&lt;/number&gt;&lt;dates&gt;&lt;year&gt;2020&lt;/year&gt;&lt;/dates&gt;&lt;urls&gt;&lt;/urls&gt;&lt;/record&gt;&lt;/Cite&gt;&lt;/EndNote&gt;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D92BD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6451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87D1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78FB1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4479D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20-Jan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021B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D55AB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39.77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058B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B530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FFFA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69.2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405D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526F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9203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9966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0E6A2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0AAAF6" w14:textId="3D24291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E14707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715280" w14:textId="58E4FB3F" w:rsidR="000E4295" w:rsidRPr="008D2EFC" w:rsidRDefault="000E4295" w:rsidP="00BD77CE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Sun HY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孙宏源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&lt;/Author&gt;&lt;Year&gt;2020&lt;/Year&gt;&lt;RecNum&gt;178&lt;/RecNum&gt;&lt;DisplayText&gt;&lt;style face="superscript"&gt;153&lt;/style&gt;&lt;/DisplayText&gt;&lt;record&gt;&lt;rec-number&gt;178&lt;/rec-number&gt;&lt;foreign-keys&gt;&lt;key app="EN" db-id="ewt9sdd99pxa9vewzwbvzv52xf22rexsp99f" timestamp="1602819813"&gt;178&lt;/key&gt;&lt;/foreign-keys&gt;&lt;ref-type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孙宏源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毕颖斐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朱振刚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刘旻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刘新桥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马兆润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王贤良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赵国元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苏全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毛静远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天津地区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88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例新型冠状病毒肺炎患者中医证候特征初探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中医杂志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中医杂志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&lt;/full-title&gt;&lt;/periodical&gt;&lt;pages&gt;837-841&lt;/pages&gt;&lt;volume&gt;61&lt;/volume&gt;&lt;number&gt;10&lt;/number&gt;&lt;dates&gt;&lt;year&gt;2020&lt;/year&gt;&lt;/dates&gt;&lt;urls&gt;&lt;/urls&gt;&lt;/record&gt;&lt;/Cite&gt;&lt;/EndNote&gt;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BD77CE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76ACA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CA46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F8DF2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96B9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4FDE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0BFD8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48.52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0AFED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DE3D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E318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2C08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6.8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4746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6B05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11.4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B98E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A4B2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5B4FE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myalgia; headache</w:t>
            </w:r>
          </w:p>
        </w:tc>
      </w:tr>
      <w:tr w:rsidR="000E4295" w:rsidRPr="008D2EFC" w14:paraId="1700273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2C27A8" w14:textId="46792956" w:rsidR="000E4295" w:rsidRPr="008D2EFC" w:rsidRDefault="000E4295" w:rsidP="001012C2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Cheng DZ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&lt;EndNote&gt;&lt;Cite&gt;&lt;Author&gt;Technology&lt;/Author&gt;&lt;Year&gt;2020&lt;/Year&gt;&lt;RecNum&gt;179&lt;/RecNum&gt;&lt;DisplayText&gt;&lt;style face="superscript"&gt;154&lt;/style&gt;&lt;/DisplayText&gt;&lt;record&gt;&lt;rec-number&gt;179&lt;/rec-number&gt;&lt;foreign-keys&gt;&lt;key app="EN" db-id="ewt9sdd99pxa9vewzwbvzv52xf22rexsp99f" timestamp="1602829665"&gt;179&lt;/key&gt;&lt;/foreign-keys&gt;&lt;ref-type name="Journal Article"&gt;17&lt;/ref-type&gt;&lt;contributors&gt;&lt;authors&gt;&lt;author&gt;CHENG Dezhong;LI Yi;The Puren affiliated Hospital of Wuhan University of Science and Technology&lt;/author&gt;&lt;/authors&gt;&lt;/contributors&gt;&lt;titles&gt;&lt;title&gt;&lt;style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连花清瘟颗粒治疗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&lt;/style&gt;&lt;style face="normal" font="default" size="100%"&gt;54&lt;/style&gt;&lt;style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例新型冠状病毒肺炎患者临床分析及典型病例报道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&lt;/style&gt;&lt;/title&gt;&lt;secondary-title&gt;&lt;style face="normal" font="default" charset="136" size="100%"&gt;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世界中医药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&lt;/style&gt;&lt;/secondary-title&gt;&lt;/titles&gt;&lt;periodical&gt;&lt;full-title&gt;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世界中医药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&lt;/full-title&gt;&lt;/periodical&gt;&lt;pages&gt;150-154&lt;/pages&gt;&lt;volume&gt;15&lt;/volume&gt;&lt;dates&gt;&lt;year&gt;2020&lt;/year&gt;&lt;/dates&gt;&lt;urls&gt;&lt;/urls&gt;&lt;/record&gt;&lt;/Cite&gt;&lt;/EndNote&gt;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1012C2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FA0D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D1C9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24D5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2949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E9D5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A54E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C0E2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AC37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E6A1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D42A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7A0D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38.9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68A9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4359A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D307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D0BD6F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fatigue; shortness of breath</w:t>
            </w:r>
          </w:p>
        </w:tc>
      </w:tr>
      <w:tr w:rsidR="000E4295" w:rsidRPr="008D2EFC" w14:paraId="6BD109F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EC2A6F" w14:textId="0F1F9F08" w:rsidR="000E4295" w:rsidRPr="008D2EFC" w:rsidRDefault="000E4295" w:rsidP="003615BB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Xiang TX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&lt;EndNote&gt;&lt;Cite&gt;&lt;Author&gt;XIANG Tianxin&lt;/Author&gt;&lt;Year&gt;2020&lt;/Year&gt;&lt;RecNum&gt;180&lt;/RecNum&gt;&lt;DisplayText&gt;&lt;style face="superscript"&gt;155&lt;/style&gt;&lt;/DisplayText&gt;&lt;record&gt;&lt;rec-number&gt;180&lt;/rec-number&gt;&lt;foreign-keys&gt;&lt;key app="EN" db-id="ewt9sdd99pxa9vewzwbvzv52xf22rexsp99f" timestamp="1602830377"&gt;180&lt;/key&gt;&lt;/foreign-keys&gt;&lt;ref-type name="Journal Article"&gt;17&lt;/ref-type&gt;&lt;contributors&gt;&lt;authors&gt;&lt;author&gt;XIANG Tianxin, LIU Jiaming, XU Fei, CHENG Na, LIU Yang, QIAN Kejian, ZHANG Wei&lt;/author&gt;&lt;/authors&gt;&lt;/contributors&gt;&lt;titles&gt;&lt;title&gt;Analysis of clinical characteristics of 49 patients with coronavirus disease 2019 in Jaingxi.&lt;/title&gt;&lt;secondary-title&gt;Chinese Journal of Respiratory and Critical Care Medicine&lt;/secondary-title&gt;&lt;/titles&gt;&lt;periodical&gt;&lt;full-title&gt;Chinese Journal of Respiratory and Critical Care Medicine&lt;/full-title&gt;&lt;/periodical&gt;&lt;pages&gt;154-160&lt;/pages&gt;&lt;volume&gt;19&lt;/volume&gt;&lt;dates&gt;&lt;year&gt;2020&lt;/year&gt;&lt;/dates&gt;&lt;urls&gt;&lt;/urls&gt;&lt;/record&gt;&lt;/Cite&gt;&lt;/EndNote&gt;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615BB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24E7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E13A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9D42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1E43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0B0D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126CC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42.9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E3D0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18.4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BDFB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53E1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67.4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F47C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50CC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12.2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D2296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8AA8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7DD1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6.1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E85351" w14:textId="4FF858C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E99613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7823C5" w14:textId="7C653D47" w:rsidR="000E4295" w:rsidRPr="008D2EFC" w:rsidRDefault="000E4295" w:rsidP="003615BB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Xiong J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&lt;EndNote&gt;&lt;Cite&gt;&lt;Author&gt;Xiong&lt;/Author&gt;&lt;Year&gt;2020&lt;/Year&gt;&lt;RecNum&gt;181&lt;/RecNum&gt;&lt;DisplayText&gt;&lt;style face="superscript"&gt;156&lt;/style&gt;&lt;/DisplayText&gt;&lt;record&gt;&lt;rec-number&gt;181&lt;/rec-number&gt;&lt;foreign-keys&gt;&lt;key app="EN" db-id="ewt9sdd99pxa9vewzwbvzv52xf22rexsp99f" timestamp="1602830586"&gt;181&lt;/key&gt;&lt;/foreign-keys&gt;&lt;ref-type name="Journal Article"&gt;17&lt;/ref-type&gt;&lt;contributors&gt;&lt;authors&gt;&lt;author&gt;Xiong, Juan&lt;/author&gt;&lt;author&gt;Jiang, Wanli&lt;/author&gt;&lt;author&gt;Zhou, Qian&lt;/author&gt;&lt;author&gt;Hu, Xiaoqing&lt;/author&gt;&lt;author&gt;Liu, Chunying&lt;/author&gt;&lt;/authors&gt;&lt;/contributors&gt;&lt;titles&gt;&lt;title&gt;Clinical characteristics, treatment, and prognosis in 89 cases of COVID-19&lt;/title&gt;&lt;secondary-title&gt;Medical Journal of Wuhan University&lt;/secondary-title&gt;&lt;/titles&gt;&lt;periodical&gt;&lt;full-title&gt;Medical Journal of Wuhan University&lt;/full-title&gt;&lt;/periodical&gt;&lt;dates&gt;&lt;year&gt;2020&lt;/year&gt;&lt;/dates&gt;&lt;urls&gt;&lt;/urls&gt;&lt;/record&gt;&lt;/Cite&gt;&lt;/EndNote&gt;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3615BB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0116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BFA5B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4518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D34B3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F9C2D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B58D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0138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34.8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D1C2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7.9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0FD0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B46C8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B3817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29.2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7B25B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15.7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63F6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5.6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062E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3C97D3" w14:textId="0E08E889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C1E46A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32E2EE" w14:textId="50BDB628" w:rsidR="000E4295" w:rsidRPr="008D2EFC" w:rsidRDefault="000E4295" w:rsidP="0065716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Fang L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PEVuZE5vdGU+PENpdGU+PEF1dGhvcj5NaW48L0F1dGhvcj48WWVhcj4yMDIwPC9ZZWFyPjxSZWNO
dW0+MTgyPC9SZWNOdW0+PERpc3BsYXlUZXh0PjxzdHlsZSBmYWNlPSJzdXBlcnNjcmlwdCI+MTU3
PC9zdHlsZT48L0Rpc3BsYXlUZXh0PjxyZWNvcmQ+PHJlYy1udW1iZXI+MTgyPC9yZWMtbnVtYmVy
Pjxmb3JlaWduLWtleXM+PGtleSBhcHA9IkVOIiBkYi1pZD0iZXd0OXNkZDk5cHhhOXZld3p3YnZ6
djUyeGYyMnJleHNwOTlmIiB0aW1lc3RhbXA9IjE2MDI4MzA4NzYiPjE4Mjwva2V5PjwvZm9yZWln
bi1rZXlzPjxyZWYtdHlwZSBuYW1lPSJKb3VybmFsIEFydGljbGUiPjE3PC9yZWYtdHlwZT48Y29u
dHJpYnV0b3JzPjxhdXRob3JzPjxhdXRob3I+PHN0eWxlIGZhY2U9Im5vcm1hbCIgZm9udD0iZGVm
YXVsdCIgc2l6ZT0iMTAwJSI+RkFORyBMZWk8L3N0eWxlPjxzdHlsZSBmYWNlPSJub3JtYWwiIGZv
bnQ9ImRlZmF1bHQiIGNoYXJzZXQ9IjEzNiIgc2l6ZT0iMTAwJSI+77yMPC9zdHlsZT48c3R5bGUg
ZmFjZT0ibm9ybWFsIiBmb250PSJkZWZhdWx0IiBzaXplPSIxMDAlIj5aSFUgUWluZ2d1YW5nPC9z
dHlsZT48c3R5bGUgZmFjZT0ibm9ybWFsIiBmb250PSJkZWZhdWx0IiBjaGFyc2V0PSIxMzYiIHNp
emU9IjEwMCUiPu+8jDwvc3R5bGU+PHN0eWxlIGZhY2U9Im5vcm1hbCIgZm9udD0iZGVmYXVsdCIg
c2l6ZT0iMTAwJSI+Q0hFTkcgV2VpPC9zdHlsZT48c3R5bGUgZmFjZT0ibm9ybWFsIiBmb250PSJk
ZWZhdWx0IiBjaGFyc2V0PSIxMzYiIHNpemU9IjEwMCUiPu+8jDwvc3R5bGU+PHN0eWxlIGZhY2U9
Im5vcm1hbCIgZm9udD0iZGVmYXVsdCIgc2l6ZT0iMTAwJSI+WkhBTiBDaGFvPC9zdHlsZT48c3R5
bGUgZmFjZT0ibm9ybWFsIiBmb250PSJkZWZhdWx0IiBjaGFyc2V0PSIxMzYiIHNpemU9IjEwMCUi
Pu+8jDwvc3R5bGU+PHN0eWxlIGZhY2U9Im5vcm1hbCIgZm9udD0iZGVmYXVsdCIgc2l6ZT0iMTAw
JSI+RkFORyBYaWFvbWluZzwvc3R5bGU+PHN0eWxlIGZhY2U9Im5vcm1hbCIgZm9udD0iZGVmYXVs
dCIgY2hhcnNldD0iMTM2IiBzaXplPSIxMDAlIj7vvIw8L3N0eWxlPjxzdHlsZSBmYWNlPSJub3Jt
YWwiIGZvbnQ9ImRlZmF1bHQiIHNpemU9IjEwMCUiPkdVTyBDaGFveWFuZzwvc3R5bGU+PHN0eWxl
IGZhY2U9Im5vcm1hbCIgZm9udD0iZGVmYXVsdCIgY2hhcnNldD0iMTM2IiBzaXplPSIxMDAlIj7v
vIw8L3N0eWxlPjxzdHlsZSBmYWNlPSJub3JtYWwiIGZvbnQ9ImRlZmF1bHQiIHNpemU9IjEwMCUi
PkxJIFpoZW5ydWk8L3N0eWxlPjxzdHlsZSBmYWNlPSJub3JtYWwiIGZvbnQ9ImRlZmF1bHQiIGNo
YXJzZXQ9IjEzNiIgc2l6ZT0iMTAwJSI+77yMPC9zdHlsZT48c3R5bGUgZmFjZT0ibm9ybWFsIiBm
b250PSJkZWZhdWx0IiBzaXplPSIxMDAlIj5ZQU8gRmVpPC9zdHlsZT48c3R5bGUgZmFjZT0ibm9y
bWFsIiBmb250PSJkZWZhdWx0IiBjaGFyc2V0PSIxMzYiIHNpemU9IjEwMCUiPu+8jDwvc3R5bGU+
PHN0eWxlIGZhY2U9Im5vcm1hbCIgZm9udD0iZGVmYXVsdCIgc2l6ZT0iMTAwJSI+RkFORyBNaW48
L3N0eWxlPjwvYXV0aG9yPjwvYXV0aG9ycz48L2NvbnRyaWJ1dG9ycz48dGl0bGVzPjx0aXRsZT48
c3R5bGUgZmFjZT0ibm9ybWFsIiBmb250PSJkZWZhdWx0IiBjaGFyc2V0PSIxMzYiIHNpemU9IjEw
MCUiPu+8sjwvc3R5bGU+PHN0eWxlIGZhY2U9Im5vcm1hbCIgZm9udD0iZGVmYXVsdCIgc2l6ZT0i
MTAwJSI+ZXRyb3NwZWN0aXZlIGFuYWx5c2lzIG9uIDMwOCBjYXNlcyBvZiBDT1ZJRC0xOSBhbmQg
Y2xpbmljYWwgYXBwbGljYXRpb24gcHJvdG9jb2wgb2YgS2FuZ3lpPC9zdHlsZT48c3R5bGUgZmFj
ZT0ibm9ybWFsIiBmb250PSJkZWZhdWx0IiBjaGFyc2V0PSIxMzYiIHNpemU9IjEwMCUiPiA8L3N0
eWxlPjxzdHlsZSBmYWNlPSJub3JtYWwiIGZvbnQ9ImRlZmF1bHQiIHNpemU9IjEwMCUiPlFpYW5n
c2hlbiBHb25nIGV4ZXJjaXNlIHByZXNjcmlwdGlvbjwvc3R5bGU+PC90aXRsZT48c2Vjb25kYXJ5
LXRpdGxlPjxzdHlsZSBmYWNlPSJub3JtYWwiIGZvbnQ9ImRlZmF1bHQiIHNpemU9IjEwMCUiPlNI
PC9zdHlsZT48c3R5bGUgZmFjZT0ibm9ybWFsIiBmb250PSJkZWZhdWx0IiBjaGFyc2V0PSIxMzYi
IHNpemU9IjEwMCUiPu+8jjwvc3R5bGU+PHN0eWxlIGZhY2U9Im5vcm1hbCIgZm9udD0iZGVmYXVs
dCIgc2l6ZT0iMTAwJSI+Sjwvc3R5bGU+PHN0eWxlIGZhY2U9Im5vcm1hbCIgZm9udD0iZGVmYXVs
dCIgY2hhcnNldD0iMTM2IiBzaXplPSIxMDAlIj7vvI48L3N0eWxlPjxzdHlsZSBmYWNlPSJub3Jt
YWwiIGZvbnQ9ImRlZmF1bHQiIHNpemU9IjEwMCUiPlRDTTwvc3R5bGU+PC9zZWNvbmRhcnktdGl0
bGU+PC90aXRsZXM+PHBlcmlvZGljYWw+PGZ1bGwtdGl0bGU+U0jvvI5K77yOVENNPC9mdWxsLXRp
dGxlPjwvcGVyaW9kaWNhbD48cGFnZXM+NDAtNDU8L3BhZ2VzPjx2b2x1bWU+NTQ8L3ZvbHVtZT48
ZGF0ZXM+PHllYXI+MjAyMDwveWVhcj48L2RhdGVzPjx1cmxzPjwvdXJscz48L3JlY29yZD48L0Np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PEVuZE5vdGU+PENpdGU+PEF1dGhvcj5NaW48L0F1dGhvcj48WWVhcj4yMDIwPC9ZZWFyPjxSZWNO
dW0+MTgyPC9SZWNOdW0+PERpc3BsYXlUZXh0PjxzdHlsZSBmYWNlPSJzdXBlcnNjcmlwdCI+MTU3
PC9zdHlsZT48L0Rpc3BsYXlUZXh0PjxyZWNvcmQ+PHJlYy1udW1iZXI+MTgyPC9yZWMtbnVtYmVy
Pjxmb3JlaWduLWtleXM+PGtleSBhcHA9IkVOIiBkYi1pZD0iZXd0OXNkZDk5cHhhOXZld3p3YnZ6
djUyeGYyMnJleHNwOTlmIiB0aW1lc3RhbXA9IjE2MDI4MzA4NzYiPjE4Mjwva2V5PjwvZm9yZWln
bi1rZXlzPjxyZWYtdHlwZSBuYW1lPSJKb3VybmFsIEFydGljbGUiPjE3PC9yZWYtdHlwZT48Y29u
dHJpYnV0b3JzPjxhdXRob3JzPjxhdXRob3I+PHN0eWxlIGZhY2U9Im5vcm1hbCIgZm9udD0iZGVm
YXVsdCIgc2l6ZT0iMTAwJSI+RkFORyBMZWk8L3N0eWxlPjxzdHlsZSBmYWNlPSJub3JtYWwiIGZv
bnQ9ImRlZmF1bHQiIGNoYXJzZXQ9IjEzNiIgc2l6ZT0iMTAwJSI+77yMPC9zdHlsZT48c3R5bGUg
ZmFjZT0ibm9ybWFsIiBmb250PSJkZWZhdWx0IiBzaXplPSIxMDAlIj5aSFUgUWluZ2d1YW5nPC9z
dHlsZT48c3R5bGUgZmFjZT0ibm9ybWFsIiBmb250PSJkZWZhdWx0IiBjaGFyc2V0PSIxMzYiIHNp
emU9IjEwMCUiPu+8jDwvc3R5bGU+PHN0eWxlIGZhY2U9Im5vcm1hbCIgZm9udD0iZGVmYXVsdCIg
c2l6ZT0iMTAwJSI+Q0hFTkcgV2VpPC9zdHlsZT48c3R5bGUgZmFjZT0ibm9ybWFsIiBmb250PSJk
ZWZhdWx0IiBjaGFyc2V0PSIxMzYiIHNpemU9IjEwMCUiPu+8jDwvc3R5bGU+PHN0eWxlIGZhY2U9
Im5vcm1hbCIgZm9udD0iZGVmYXVsdCIgc2l6ZT0iMTAwJSI+WkhBTiBDaGFvPC9zdHlsZT48c3R5
bGUgZmFjZT0ibm9ybWFsIiBmb250PSJkZWZhdWx0IiBjaGFyc2V0PSIxMzYiIHNpemU9IjEwMCUi
Pu+8jDwvc3R5bGU+PHN0eWxlIGZhY2U9Im5vcm1hbCIgZm9udD0iZGVmYXVsdCIgc2l6ZT0iMTAw
JSI+RkFORyBYaWFvbWluZzwvc3R5bGU+PHN0eWxlIGZhY2U9Im5vcm1hbCIgZm9udD0iZGVmYXVs
dCIgY2hhcnNldD0iMTM2IiBzaXplPSIxMDAlIj7vvIw8L3N0eWxlPjxzdHlsZSBmYWNlPSJub3Jt
YWwiIGZvbnQ9ImRlZmF1bHQiIHNpemU9IjEwMCUiPkdVTyBDaGFveWFuZzwvc3R5bGU+PHN0eWxl
IGZhY2U9Im5vcm1hbCIgZm9udD0iZGVmYXVsdCIgY2hhcnNldD0iMTM2IiBzaXplPSIxMDAlIj7v
vIw8L3N0eWxlPjxzdHlsZSBmYWNlPSJub3JtYWwiIGZvbnQ9ImRlZmF1bHQiIHNpemU9IjEwMCUi
PkxJIFpoZW5ydWk8L3N0eWxlPjxzdHlsZSBmYWNlPSJub3JtYWwiIGZvbnQ9ImRlZmF1bHQiIGNo
YXJzZXQ9IjEzNiIgc2l6ZT0iMTAwJSI+77yMPC9zdHlsZT48c3R5bGUgZmFjZT0ibm9ybWFsIiBm
b250PSJkZWZhdWx0IiBzaXplPSIxMDAlIj5ZQU8gRmVpPC9zdHlsZT48c3R5bGUgZmFjZT0ibm9y
bWFsIiBmb250PSJkZWZhdWx0IiBjaGFyc2V0PSIxMzYiIHNpemU9IjEwMCUiPu+8jDwvc3R5bGU+
PHN0eWxlIGZhY2U9Im5vcm1hbCIgZm9udD0iZGVmYXVsdCIgc2l6ZT0iMTAwJSI+RkFORyBNaW48
L3N0eWxlPjwvYXV0aG9yPjwvYXV0aG9ycz48L2NvbnRyaWJ1dG9ycz48dGl0bGVzPjx0aXRsZT48
c3R5bGUgZmFjZT0ibm9ybWFsIiBmb250PSJkZWZhdWx0IiBjaGFyc2V0PSIxMzYiIHNpemU9IjEw
MCUiPu+8sjwvc3R5bGU+PHN0eWxlIGZhY2U9Im5vcm1hbCIgZm9udD0iZGVmYXVsdCIgc2l6ZT0i
MTAwJSI+ZXRyb3NwZWN0aXZlIGFuYWx5c2lzIG9uIDMwOCBjYXNlcyBvZiBDT1ZJRC0xOSBhbmQg
Y2xpbmljYWwgYXBwbGljYXRpb24gcHJvdG9jb2wgb2YgS2FuZ3lpPC9zdHlsZT48c3R5bGUgZmFj
ZT0ibm9ybWFsIiBmb250PSJkZWZhdWx0IiBjaGFyc2V0PSIxMzYiIHNpemU9IjEwMCUiPiA8L3N0
eWxlPjxzdHlsZSBmYWNlPSJub3JtYWwiIGZvbnQ9ImRlZmF1bHQiIHNpemU9IjEwMCUiPlFpYW5n
c2hlbiBHb25nIGV4ZXJjaXNlIHByZXNjcmlwdGlvbjwvc3R5bGU+PC90aXRsZT48c2Vjb25kYXJ5
LXRpdGxlPjxzdHlsZSBmYWNlPSJub3JtYWwiIGZvbnQ9ImRlZmF1bHQiIHNpemU9IjEwMCUiPlNI
PC9zdHlsZT48c3R5bGUgZmFjZT0ibm9ybWFsIiBmb250PSJkZWZhdWx0IiBjaGFyc2V0PSIxMzYi
IHNpemU9IjEwMCUiPu+8jjwvc3R5bGU+PHN0eWxlIGZhY2U9Im5vcm1hbCIgZm9udD0iZGVmYXVs
dCIgc2l6ZT0iMTAwJSI+Sjwvc3R5bGU+PHN0eWxlIGZhY2U9Im5vcm1hbCIgZm9udD0iZGVmYXVs
dCIgY2hhcnNldD0iMTM2IiBzaXplPSIxMDAlIj7vvI48L3N0eWxlPjxzdHlsZSBmYWNlPSJub3Jt
YWwiIGZvbnQ9ImRlZmF1bHQiIHNpemU9IjEwMCUiPlRDTTwvc3R5bGU+PC9zZWNvbmRhcnktdGl0
bGU+PC90aXRsZXM+PHBlcmlvZGljYWw+PGZ1bGwtdGl0bGU+U0jvvI5K77yOVENNPC9mdWxsLXRp
dGxlPjwvcGVyaW9kaWNhbD48cGFnZXM+NDAtNDU8L3BhZ2VzPjx2b2x1bWU+NTQ8L3ZvbHVtZT48
ZGF0ZXM+PHllYXI+MjAyMDwveWVhcj48L2RhdGVzPjx1cmxzPjwvdXJscz48L3JlY29yZD48L0Np
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5716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3892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5A75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6BBF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9E4B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2020/1/25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BA71A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A605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4035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51DF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5.2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035C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49.4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03F1C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5F79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B950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502B1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91C6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7DEDF3" w14:textId="1567771B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8067F6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88C05F" w14:textId="0AB023C5" w:rsidR="000E4295" w:rsidRPr="008D2EFC" w:rsidRDefault="000E4295" w:rsidP="0065716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Cheng KB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&lt;EndNote&gt;&lt;Cite&gt;&lt;Author&gt;CHENG Kebin&lt;/Author&gt;&lt;Year&gt;2020&lt;/Year&gt;&lt;RecNum&gt;183&lt;/RecNum&gt;&lt;DisplayText&gt;&lt;style face="superscript"&gt;158&lt;/style&gt;&lt;/DisplayText&gt;&lt;record&gt;&lt;rec-number&gt;183&lt;/rec-number&gt;&lt;foreign-keys&gt;&lt;key app="EN" db-id="ewt9sdd99pxa9vewzwbvzv52xf22rexsp99f" timestamp="1602831235"&gt;183&lt;/key&gt;&lt;/foreign-keys&gt;&lt;ref-type name="Journal Article"&gt;17&lt;/ref-type&gt;&lt;contributors&gt;&lt;authors&gt;&lt;author&gt;CHENG Kebin,WEI Ming, SHEN Hong, WU Chaomin,CHEN Dechang, XIONG Weining, ZHOU Xin, ZHANG Dingyu, ZHENG Junhua .&lt;/author&gt;&lt;/authors&gt;&lt;/contributors&gt;&lt;titles&gt;&lt;title&gt;Clinical characteristics of 463 patients with common and severe type coronavirus disease 2019&lt;/title&gt;&lt;secondary-title&gt;Shanghai Medical Journal&lt;/secondary-title&gt;&lt;/titles&gt;&lt;periodical&gt;&lt;full-title&gt;Shanghai Medical Journal&lt;/full-title&gt;&lt;/periodical&gt;&lt;dates&gt;&lt;year&gt;2020&lt;/year&gt;&lt;/dates&gt;&lt;isbn&gt;0253-9934&lt;/isbn&gt;&lt;urls&gt;&lt;/urls&gt;&lt;/record&gt;&lt;/Cite&gt;&lt;/EndNote&gt;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65716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948B83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D0805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D90E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2105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EFD0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0EF51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DC90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39.1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AFAD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AC9B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E5800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6D4C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23.1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125C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6FED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0974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4.5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D0B6ED" w14:textId="6650F7A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BCDDC98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51B1E9" w14:textId="4EC31356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Chen T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&lt;EndNote&gt;&lt;Cite&gt;&lt;Author&gt;CHEN Tian&lt;/Author&gt;&lt;Year&gt;2020&lt;/Year&gt;&lt;RecNum&gt;184&lt;/RecNum&gt;&lt;DisplayText&gt;&lt;style face="superscript"&gt;159&lt;/style&gt;&lt;/DisplayText&gt;&lt;record&gt;&lt;rec-number&gt;184&lt;/rec-number&gt;&lt;foreign-keys&gt;&lt;key app="EN" db-id="ewt9sdd99pxa9vewzwbvzv52xf22rexsp99f" timestamp="1602831486"&gt;184&lt;/key&gt;&lt;/foreign-keys&gt;&lt;ref-type name="Journal Article"&gt;17&lt;/ref-type&gt;&lt;contributors&gt;&lt;authors&gt;&lt;author&gt;CHEN Tian, JIANG Zongyan, XU Wei, ZHANG Qing &lt;/author&gt;&lt;/authors&gt;&lt;/contributors&gt;&lt;titles&gt;&lt;title&gt;Clinical features and CT imaging analysis of 76 patiens with Corona Virus Disease 2019&lt;/title&gt;&lt;secondary-title&gt;Journal of Jinan University&lt;/secondary-title&gt;&lt;/titles&gt;&lt;periodical&gt;&lt;full-title&gt;Journal of Jinan University&lt;/full-title&gt;&lt;/periodical&gt;&lt;dates&gt;&lt;year&gt;2020&lt;/year&gt;&lt;/dates&gt;&lt;urls&gt;&lt;/urls&gt;&lt;/record&gt;&lt;/Cite&gt;&lt;/EndNote&gt;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159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2313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A790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63C0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E0F7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9589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CEE4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1ED1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4EEE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1131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52.6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A369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1E46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30.3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8DCB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17.1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D742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2EBF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2798AC7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throat; myalgia; fatigue; nausea</w:t>
            </w:r>
          </w:p>
        </w:tc>
      </w:tr>
      <w:tr w:rsidR="000E4295" w:rsidRPr="008D2EFC" w14:paraId="20F6830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948710" w14:textId="5BA5CACB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Cheng JL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&lt;EndNote&gt;&lt;Cite&gt;&lt;Author&gt;Cheng&lt;/Author&gt;&lt;Year&gt;2020&lt;/Year&gt;&lt;RecNum&gt;185&lt;/RecNum&gt;&lt;DisplayText&gt;&lt;style face="superscript"&gt;160&lt;/style&gt;&lt;/DisplayText&gt;&lt;record&gt;&lt;rec-number&gt;185&lt;/rec-number&gt;&lt;foreign-keys&gt;&lt;key app="EN" db-id="ewt9sdd99pxa9vewzwbvzv52xf22rexsp99f" timestamp="1602831650"&gt;185&lt;/key&gt;&lt;/foreign-keys&gt;&lt;ref-type name="Journal Article"&gt;17&lt;/ref-type&gt;&lt;contributors&gt;&lt;authors&gt;&lt;author&gt;Cheng, JL&lt;/author&gt;&lt;author&gt;Huang, C&lt;/author&gt;&lt;author&gt;Zhang, GJ&lt;/author&gt;&lt;author&gt;Liu, DW&lt;/author&gt;&lt;author&gt;Li, P&lt;/author&gt;&lt;author&gt;Lu, CY&lt;/author&gt;&lt;author&gt;Li, J&lt;/author&gt;&lt;/authors&gt;&lt;/contributors&gt;&lt;titles&gt;&lt;title&gt;Epidemiological characteristics of novel coronavirus pneumonia in Henan&lt;/title&gt;&lt;secondary-title&gt;Zhonghua jie he he hu xi za zhi= Zhonghua Jiehe he Huxi Zazhi= Chinese Journal of Tuberculosis and Respiratory Diseases&lt;/secondary-title&gt;&lt;/titles&gt;&lt;periodical&gt;&lt;full-title&gt;Zhonghua jie he he hu xi za zhi= Zhonghua Jiehe he Huxi Zazhi= Chinese Journal of Tuberculosis and Respiratory Diseases&lt;/full-title&gt;&lt;/periodical&gt;&lt;pages&gt;E027-E027&lt;/pages&gt;&lt;volume&gt;43&lt;/volume&gt;&lt;dates&gt;&lt;year&gt;2020&lt;/year&gt;&lt;/dates&gt;&lt;isbn&gt;1001-0939&lt;/isbn&gt;&lt;urls&gt;&lt;/urls&gt;&lt;/record&gt;&lt;/Cite&gt;&lt;/EndNote&gt;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0E54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CB49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CBA4A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7933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B6A7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1079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3FF25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4156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AB53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9D36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53.1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52927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CAFA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EDCE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2ADD4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7717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DCB41D" w14:textId="2969B18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E34714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C0E13EA" w14:textId="3416EC78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Xu S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&lt;EndNote&gt;&lt;Cite&gt;&lt;Author&gt;Xu&lt;/Author&gt;&lt;Year&gt;2020&lt;/Year&gt;&lt;RecNum&gt;186&lt;/RecNum&gt;&lt;DisplayText&gt;&lt;style face="superscript"&gt;161&lt;/style&gt;&lt;/DisplayText&gt;&lt;record&gt;&lt;rec-number&gt;186&lt;/rec-number&gt;&lt;foreign-keys&gt;&lt;key app="EN" db-id="ewt9sdd99pxa9vewzwbvzv52xf22rexsp99f" timestamp="1602831741"&gt;186&lt;/key&gt;&lt;/foreign-keys&gt;&lt;ref-type name="Journal Article"&gt;17&lt;/ref-type&gt;&lt;contributors&gt;&lt;authors&gt;&lt;author&gt;Xu, Shen&lt;/author&gt;&lt;author&gt;Hu, Hongtao&lt;/author&gt;&lt;author&gt;Hu, Yugang&lt;/author&gt;&lt;author&gt;Shui, Hua&lt;/author&gt;&lt;/authors&gt;&lt;/contributors&gt;&lt;titles&gt;&lt;title&gt;Clinical features of 62 cases of coronavirus disease 2019 complicated with acute renal injury&lt;/title&gt;&lt;secondary-title&gt;Med. J. Wuhan Univ.&lt;/secondary-title&gt;&lt;/titles&gt;&lt;periodical&gt;&lt;full-title&gt;Med. J. Wuhan Univ.&lt;/full-title&gt;&lt;/periodical&gt;&lt;pages&gt;537-541&lt;/pages&gt;&lt;dates&gt;&lt;year&gt;2020&lt;/year&gt;&lt;/dates&gt;&lt;urls&gt;&lt;/urls&gt;&lt;/record&gt;&lt;/Cite&gt;&lt;/EndNote&gt;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1EC6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B057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0CA5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443E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2020/1/8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0C0F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C5DD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C0BE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6AAE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22.6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C464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E553B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17.7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D37E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41.9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B86A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14.5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DA1F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8.1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0834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E5E94F" w14:textId="1CF6381D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myalgia; fatigue; shortness of breath;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324315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E9F0F4" w14:textId="639FB7B0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Sun WW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&lt;EndNote&gt;&lt;Cite&gt;&lt;Author&gt;Sun&lt;/Author&gt;&lt;Year&gt;2020&lt;/Year&gt;&lt;RecNum&gt;187&lt;/RecNum&gt;&lt;DisplayText&gt;&lt;style face="superscript"&gt;162&lt;/style&gt;&lt;/DisplayText&gt;&lt;record&gt;&lt;rec-number&gt;187&lt;/rec-number&gt;&lt;foreign-keys&gt;&lt;key app="EN" db-id="ewt9sdd99pxa9vewzwbvzv52xf22rexsp99f" timestamp="1602831827"&gt;187&lt;/key&gt;&lt;/foreign-keys&gt;&lt;ref-type name="Journal Article"&gt;17&lt;/ref-type&gt;&lt;contributors&gt;&lt;authors&gt;&lt;author&gt;Sun, WW&lt;/author&gt;&lt;author&gt;Ling, F&lt;/author&gt;&lt;author&gt;Pan, JR&lt;/author&gt;&lt;author&gt;Cai, J&lt;/author&gt;&lt;author&gt;Miao, ZP&lt;/author&gt;&lt;author&gt;Liu, SL&lt;/author&gt;&lt;author&gt;Cheng, W&lt;/author&gt;&lt;author&gt;Chen, EF&lt;/author&gt;&lt;/authors&gt;&lt;/contributors&gt;&lt;titles&gt;&lt;title&gt;Epidemiological characteristics of 2019 novel coronavirus family clustering in Zhejiang Province&lt;/title&gt;&lt;secondary-title&gt;Zhonghua yu Fang yi xue za zhi [Chinese Journal of Preventive Medicine]&lt;/secondary-title&gt;&lt;/titles&gt;&lt;periodical&gt;&lt;full-title&gt;Zhonghua yu Fang yi xue za zhi [Chinese Journal of Preventive Medicine]&lt;/full-title&gt;&lt;/periodical&gt;&lt;pages&gt;E027-E027&lt;/pages&gt;&lt;volume&gt;54&lt;/volume&gt;&lt;dates&gt;&lt;year&gt;2020&lt;/year&gt;&lt;/dates&gt;&lt;isbn&gt;0253-9624&lt;/isbn&gt;&lt;urls&gt;&lt;/urls&gt;&lt;/record&gt;&lt;/Cite&gt;&lt;/EndNote&gt;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CDA3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10A2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2FF0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3931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1F3B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337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48B5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5F21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9750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FFD6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D476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C333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A681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BA8A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52388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4F8EBF" w14:textId="49A9FF78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D16B5B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84DB0C" w14:textId="232667F5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SM Y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余思邈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&lt;/Author&gt;&lt;Year&gt;2020&lt;/Year&gt;&lt;RecNum&gt;188&lt;/RecNum&gt;&lt;DisplayText&gt;&lt;style face="superscript"&gt;163&lt;/style&gt;&lt;/DisplayText&gt;&lt;record&gt;&lt;rec-number&gt;188&lt;/rec-number&gt;&lt;foreign-keys&gt;&lt;key app="EN" db-id="ewt9sdd99pxa9vewzwbvzv52xf22rexsp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99f" timestamp="1602831977"&gt;188&lt;/key&gt;&lt;/foreign-keys&gt;&lt;ref-type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余思邈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崔延飞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王仲霞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景婧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王立福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孙永强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田淼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桑秀秀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许文涛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王丽苹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新型冠状病毒肺炎患者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40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例临床特点与舌象关系研究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北京中医药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北京中医药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&lt;/full-title&gt;&lt;/periodical&gt;&lt;pages&gt;111-114&lt;/pages&gt;&lt;volume&gt;39&lt;/volume&gt;&lt;number&gt;2&lt;/number&gt;&lt;dates&gt;&lt;year&gt;2020&lt;/year&gt;&lt;/dates&gt;&lt;urls&gt;&lt;/urls&gt;&lt;/record&gt;&lt;/Cite&gt;&lt;/EndNote&gt;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D447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C437E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A23C2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EAF2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66BB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2C2A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39.9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646C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B42F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807C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65.0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3026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4680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CF8B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2012E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82844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199FDC" w14:textId="23F8517C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91C913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46959C" w14:textId="140E90DF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COVID-19 National Incident Room Surveillance T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PEVuZE5vdGU+PENpdGU+PEF1dGhvcj5UZWFtPC9BdXRob3I+PFllYXI+MjAyMDwvWWVhcj48UmVj
TnVtPjEzMzwvUmVjTnVtPjxEaXNwbGF5VGV4dD48c3R5bGUgZmFjZT0ic3VwZXJzY3JpcHQiPjE2
NDwvc3R5bGU+PC9EaXNwbGF5VGV4dD48cmVjb3JkPjxyZWMtbnVtYmVyPjEzMzwvcmVjLW51bWJl
cj48Zm9yZWlnbi1rZXlzPjxrZXkgYXBwPSJFTiIgZGItaWQ9ImV3dDlzZGQ5OXB4YTl2ZXd6d2J2
enY1MnhmMjJyZXhzcDk5ZiIgdGltZXN0YW1wPSIxNjAyNzI5MjAwIj4xMzM8L2tleT48L2ZvcmVp
Z24ta2V5cz48cmVmLXR5cGUgbmFtZT0iSm91cm5hbCBBcnRpY2xlIj4xNzwvcmVmLXR5cGU+PGNv
bnRyaWJ1dG9ycz48YXV0aG9ycz48YXV0aG9yPkNvdmlkLSBOYXRpb25hbCBJbmNpZGVudCBSb29t
IFN1cnZlaWxsYW5jZSBUZWFtPC9hdXRob3I+PC9hdXRob3JzPjwvY29udHJpYnV0b3JzPjx0aXRs
ZXM+PHRpdGxlPkNPVklELTE5LCBBdXN0cmFsaWE6IEVwaWRlbWlvbG9neSBSZXBvcnQgNiAoUmVw
b3J0aW5nIHdlZWsgZW5kaW5nIDE5OjAwIEFFRFQgNyBNYXJjaCAyMDIwKTwvdGl0bGU+PHNlY29u
ZGFyeS10aXRsZT5Db21tdW4gRGlzIEludGVsbCAoMjAxOCk8L3NlY29uZGFyeS10aXRsZT48L3Rp
dGxlcz48cGVyaW9kaWNhbD48ZnVsbC10aXRsZT5Db21tdW4gRGlzIEludGVsbCAoMjAxOCk8L2Z1
bGwtdGl0bGU+PC9wZXJpb2RpY2FsPjx2b2x1bWU+NDQ8L3ZvbHVtZT48ZWRpdGlvbj4yMDIwLzAz
LzEyPC9lZGl0aW9uPjxrZXl3b3Jkcz48a2V5d29yZD5BZG9sZXNjZW50PC9rZXl3b3JkPjxrZXl3
b3JkPkFkdWx0PC9rZXl3b3JkPjxrZXl3b3JkPkFnZWQ8L2tleXdvcmQ+PGtleXdvcmQ+QXVzdHJh
bGlhL2VwaWRlbWlvbG9neTwva2V5d29yZD48a2V5d29yZD4qQmV0YWNvcm9uYXZpcnVzL3BhdGhv
Z2VuaWNpdHk8L2tleXdvcmQ+PGtleXdvcmQ+Q2hpbGQ8L2tleXdvcmQ+PGtleXdvcmQ+Q2hpbGQs
IFByZXNjaG9vbDwva2V5d29yZD48a2V5d29yZD4qQ29yb25hdmlydXMgSW5mZWN0aW9ucy9kaWFn
bm9zaXMvZXBpZGVtaW9sb2d5L3RyYW5zbWlzc2lvbjwva2V5d29yZD48a2V5d29yZD5GZW1hbGU8
L2tleXdvcmQ+PGtleXdvcmQ+R2xvYmFsIEhlYWx0aDwva2V5d29yZD48a2V5d29yZD5IdW1hbnM8
L2tleXdvcmQ+PGtleXdvcmQ+SW5jaWRlbmNlPC9rZXl3b3JkPjxrZXl3b3JkPkluZmFudDwva2V5
d29yZD48a2V5d29yZD5NYWxlPC9rZXl3b3JkPjxrZXl3b3JkPk1pZGRsZSBBZ2VkPC9rZXl3b3Jk
PjxrZXl3b3JkPipQbmV1bW9uaWEsIFZpcmFsL2RpYWdub3Npcy9lcGlkZW1pb2xvZ3kvdHJhbnNt
aXNzaW9uPC9rZXl3b3JkPjxrZXl3b3JkPlBvcHVsYXRpb24gU3VydmVpbGxhbmNlPC9rZXl3b3Jk
PjxrZXl3b3JkPlRyYXZlbDwva2V5d29yZD48a2V5d29yZD5Zb3VuZyBBZHVsdDwva2V5d29yZD48
a2V5d29yZD4yMDE5LW5Db1Y8L2tleXdvcmQ+PGtleXdvcmQ+QXVzdHJhbGlhPC9rZXl3b3JkPjxr
ZXl3b3JkPkNvdmlkLTE5PC9rZXl3b3JkPjxrZXl3b3JkPlNBUlMtQ29WLTI8L2tleXdvcmQ+PGtl
eXdvcmQ+YWN1dGUgcmVzcGlyYXRvcnkgZGlzZWFzZTwva2V5d29yZD48a2V5d29yZD5jYXNlIGRl
ZmluaXRpb248L2tleXdvcmQ+PGtleXdvcmQ+Y29yb25hdmlydXMgZGlzZWFzZSAyMDE5PC9rZXl3
b3JkPjxrZXl3b3JkPmVwaWRlbWlvbG9neTwva2V5d29yZD48a2V5d29yZD5ub3ZlbCBjb3JvbmF2
aXJ1czwva2V5d29yZD48L2tleXdvcmRzPjxkYXRlcz48eWVhcj4yMDIwPC95ZWFyPjxwdWItZGF0
ZXM+PGRhdGU+TWFyIDExPC9kYXRlPjwvcHViLWRhdGVzPjwvZGF0ZXM+PGlzYm4+MjIwOS02MDUx
IChFbGVjdHJvbmljKSYjeEQ7MjIwOS02MDUxIChMaW5raW5nKTwvaXNibj48YWNjZXNzaW9uLW51
bT4zMjE1NjIyNDwvYWNjZXNzaW9uLW51bT48dXJscz48cmVsYXRlZC11cmxzPjx1cmw+aHR0cHM6
Ly93d3cubmNiaS5ubG0ubmloLmdvdi9wdWJtZWQvMzIxNTYyMjQ8L3VybD48L3JlbGF0ZWQtdXJs
cz48L3VybHM+PGVsZWN0cm9uaWMtcmVzb3VyY2UtbnVtPjEwLjMzMzIxL2NkaS4yMDIwLjQ0LjIx
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PEVuZE5vdGU+PENpdGU+PEF1dGhvcj5UZWFtPC9BdXRob3I+PFllYXI+MjAyMDwvWWVhcj48UmVj
TnVtPjEzMzwvUmVjTnVtPjxEaXNwbGF5VGV4dD48c3R5bGUgZmFjZT0ic3VwZXJzY3JpcHQiPjE2
NDwvc3R5bGU+PC9EaXNwbGF5VGV4dD48cmVjb3JkPjxyZWMtbnVtYmVyPjEzMzwvcmVjLW51bWJl
cj48Zm9yZWlnbi1rZXlzPjxrZXkgYXBwPSJFTiIgZGItaWQ9ImV3dDlzZGQ5OXB4YTl2ZXd6d2J2
enY1MnhmMjJyZXhzcDk5ZiIgdGltZXN0YW1wPSIxNjAyNzI5MjAwIj4xMzM8L2tleT48L2ZvcmVp
Z24ta2V5cz48cmVmLXR5cGUgbmFtZT0iSm91cm5hbCBBcnRpY2xlIj4xNzwvcmVmLXR5cGU+PGNv
bnRyaWJ1dG9ycz48YXV0aG9ycz48YXV0aG9yPkNvdmlkLSBOYXRpb25hbCBJbmNpZGVudCBSb29t
IFN1cnZlaWxsYW5jZSBUZWFtPC9hdXRob3I+PC9hdXRob3JzPjwvY29udHJpYnV0b3JzPjx0aXRs
ZXM+PHRpdGxlPkNPVklELTE5LCBBdXN0cmFsaWE6IEVwaWRlbWlvbG9neSBSZXBvcnQgNiAoUmVw
b3J0aW5nIHdlZWsgZW5kaW5nIDE5OjAwIEFFRFQgNyBNYXJjaCAyMDIwKTwvdGl0bGU+PHNlY29u
ZGFyeS10aXRsZT5Db21tdW4gRGlzIEludGVsbCAoMjAxOCk8L3NlY29uZGFyeS10aXRsZT48L3Rp
dGxlcz48cGVyaW9kaWNhbD48ZnVsbC10aXRsZT5Db21tdW4gRGlzIEludGVsbCAoMjAxOCk8L2Z1
bGwtdGl0bGU+PC9wZXJpb2RpY2FsPjx2b2x1bWU+NDQ8L3ZvbHVtZT48ZWRpdGlvbj4yMDIwLzAz
LzEyPC9lZGl0aW9uPjxrZXl3b3Jkcz48a2V5d29yZD5BZG9sZXNjZW50PC9rZXl3b3JkPjxrZXl3
b3JkPkFkdWx0PC9rZXl3b3JkPjxrZXl3b3JkPkFnZWQ8L2tleXdvcmQ+PGtleXdvcmQ+QXVzdHJh
bGlhL2VwaWRlbWlvbG9neTwva2V5d29yZD48a2V5d29yZD4qQmV0YWNvcm9uYXZpcnVzL3BhdGhv
Z2VuaWNpdHk8L2tleXdvcmQ+PGtleXdvcmQ+Q2hpbGQ8L2tleXdvcmQ+PGtleXdvcmQ+Q2hpbGQs
IFByZXNjaG9vbDwva2V5d29yZD48a2V5d29yZD4qQ29yb25hdmlydXMgSW5mZWN0aW9ucy9kaWFn
bm9zaXMvZXBpZGVtaW9sb2d5L3RyYW5zbWlzc2lvbjwva2V5d29yZD48a2V5d29yZD5GZW1hbGU8
L2tleXdvcmQ+PGtleXdvcmQ+R2xvYmFsIEhlYWx0aDwva2V5d29yZD48a2V5d29yZD5IdW1hbnM8
L2tleXdvcmQ+PGtleXdvcmQ+SW5jaWRlbmNlPC9rZXl3b3JkPjxrZXl3b3JkPkluZmFudDwva2V5
d29yZD48a2V5d29yZD5NYWxlPC9rZXl3b3JkPjxrZXl3b3JkPk1pZGRsZSBBZ2VkPC9rZXl3b3Jk
PjxrZXl3b3JkPipQbmV1bW9uaWEsIFZpcmFsL2RpYWdub3Npcy9lcGlkZW1pb2xvZ3kvdHJhbnNt
aXNzaW9uPC9rZXl3b3JkPjxrZXl3b3JkPlBvcHVsYXRpb24gU3VydmVpbGxhbmNlPC9rZXl3b3Jk
PjxrZXl3b3JkPlRyYXZlbDwva2V5d29yZD48a2V5d29yZD5Zb3VuZyBBZHVsdDwva2V5d29yZD48
a2V5d29yZD4yMDE5LW5Db1Y8L2tleXdvcmQ+PGtleXdvcmQ+QXVzdHJhbGlhPC9rZXl3b3JkPjxr
ZXl3b3JkPkNvdmlkLTE5PC9rZXl3b3JkPjxrZXl3b3JkPlNBUlMtQ29WLTI8L2tleXdvcmQ+PGtl
eXdvcmQ+YWN1dGUgcmVzcGlyYXRvcnkgZGlzZWFzZTwva2V5d29yZD48a2V5d29yZD5jYXNlIGRl
ZmluaXRpb248L2tleXdvcmQ+PGtleXdvcmQ+Y29yb25hdmlydXMgZGlzZWFzZSAyMDE5PC9rZXl3
b3JkPjxrZXl3b3JkPmVwaWRlbWlvbG9neTwva2V5d29yZD48a2V5d29yZD5ub3ZlbCBjb3JvbmF2
aXJ1czwva2V5d29yZD48L2tleXdvcmRzPjxkYXRlcz48eWVhcj4yMDIwPC95ZWFyPjxwdWItZGF0
ZXM+PGRhdGU+TWFyIDExPC9kYXRlPjwvcHViLWRhdGVzPjwvZGF0ZXM+PGlzYm4+MjIwOS02MDUx
IChFbGVjdHJvbmljKSYjeEQ7MjIwOS02MDUxIChMaW5raW5nKTwvaXNibj48YWNjZXNzaW9uLW51
bT4zMjE1NjIyNDwvYWNjZXNzaW9uLW51bT48dXJscz48cmVsYXRlZC11cmxzPjx1cmw+aHR0cHM6
Ly93d3cubmNiaS5ubG0ubmloLmdvdi9wdWJtZWQvMzIxNTYyMjQ8L3VybD48L3JlbGF0ZWQtdXJs
cz48L3VybHM+PGVsZWN0cm9uaWMtcmVzb3VyY2UtbnVtPjEwLjMzMzIxL2NkaS4yMDIwLjQ0LjIx
PC9lbGVjdHJvbmljLXJlc291cmNlLW51bT48L3JlY29yZD48L0NpdGU+PC9FbmROb3RlPn==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E650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7B954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Australia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F061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CFE05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DF43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23C49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38D2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DE131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2.8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2462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E460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48CD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07FB4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40D0C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963C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9375D6" w14:textId="20818756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myalgia;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8F36F4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FC028F" w14:textId="7FF7C1F9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Lin M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PEVuZE5vdGU+PENpdGU+PEF1dGhvcj5MaW48L0F1dGhvcj48WWVhcj4yMDIwPC9ZZWFyPjxSZWNO
dW0+MTM0PC9SZWNOdW0+PERpc3BsYXlUZXh0PjxzdHlsZSBmYWNlPSJzdXBlcnNjcmlwdCI+MTY1
PC9zdHlsZT48L0Rpc3BsYXlUZXh0PjxyZWNvcmQ+PHJlYy1udW1iZXI+MTM0PC9yZWMtbnVtYmVy
Pjxmb3JlaWduLWtleXM+PGtleSBhcHA9IkVOIiBkYi1pZD0iZXd0OXNkZDk5cHhhOXZld3p3YnZ6
djUyeGYyMnJleHNwOTlmIiB0aW1lc3RhbXA9IjE2MDI3MzI5OTkiPjEzNDwva2V5PjwvZm9yZWln
bi1rZXlzPjxyZWYtdHlwZSBuYW1lPSJKb3VybmFsIEFydGljbGUiPjE3PC9yZWYtdHlwZT48Y29u
dHJpYnV0b3JzPjxhdXRob3JzPjxhdXRob3I+TGluLCBNLjwvYXV0aG9yPjxhdXRob3I+QmVsaWF2
c2t5LCBBLjwvYXV0aG9yPjxhdXRob3I+S2F0eiwgSy48L2F1dGhvcj48YXV0aG9yPlBvd2lzLCBK
LiBFLjwvYXV0aG9yPjxhdXRob3I+TmcsIFcuPC9hdXRob3I+PGF1dGhvcj5XaWxsaWFtcywgVi48
L2F1dGhvcj48YXV0aG9yPlNjaWVuY2UsIE0uPC9hdXRob3I+PGF1dGhvcj5Hcm92ZXMsIEguPC9h
dXRob3I+PGF1dGhvcj5NdWxsZXIsIE0uIFAuPC9hdXRob3I+PGF1dGhvcj5WYWlzbWFuLCBBLjwv
YXV0aG9yPjxhdXRob3I+SG90YSwgUy48L2F1dGhvcj48YXV0aG9yPkpvaG5zdG9uZSwgSi48L2F1
dGhvcj48YXV0aG9yPkxlaXMsIEouIEEuPC9hdXRob3I+PC9hdXRob3JzPjwvY29udHJpYnV0b3Jz
PjxhdXRoLWFkZHJlc3M+RGVwYXJ0bWVudCBvZiBNZWRpY2luZSAoTGluLCBCZWxpYXZza3ksIEth
dHosIFBvd2lzLCBNdWxsZXIsIFZhaXNtYW4sIEhvdGEsIExlaXMpLCBVbml2ZXJzaXR5IG9mIFRv
cm9udG87IE5vcnRoIFlvcmsgR2VuZXJhbCBIb3NwaXRhbCAoS2F0eiwgTmcpLCBUb3JvbnRvLCBP
bnQuOyBNaWNoYWVsIEdhcnJvbiBIb3NwaXRhbCAoUG93aXMpLCBFYXN0IFlvcmssIE9udC47IFN1
bm55YnJvb2sgSGVhbHRoIFNjaWVuY2VzIENlbnRyZSAoV2lsbGlhbXMsIExlaXMpOyBIb3NwaXRh
bCBmb3IgU2ljayBDaGlsZHJlbiAoU2NpZW5jZSwgR3JvdmVzKTsgU2luYWkgSGVhbHRoIFN5c3Rl
bSAoSm9obnN0b25lKTsgRGVwYXJ0bWVudHMgb2YgUGFlZGlhdHJpY3MgKFNjaWVuY2UsIEdyb3Zl
cyksIGFuZCBMYWJvcmF0b3J5IE1lZGljaW5lIGFuZCBQYXRob2Jpb2xvZ3kgKEthdHosIEpvaG5z
dG9uZSksIFVuaXZlcnNpdHkgb2YgVG9yb250bzsgVW5pdHkgSGVhbHRoIFRvcm9udG8gKE11bGxl
cik7IFVuaXZlcnNpdHkgSGVhbHRoIE5ldHdvcmsgKFZhaXNtYW4sIEhvdGEpLCBUb3JvbnRvLCBP
bnQuJiN4RDtEZXBhcnRtZW50IG9mIE1lZGljaW5lIChMaW4sIEJlbGlhdnNreSwgS2F0eiwgUG93
aXMsIE11bGxlciwgVmFpc21hbiwgSG90YSwgTGVpcyksIFVuaXZlcnNpdHkgb2YgVG9yb250bzsg
Tm9ydGggWW9yayBHZW5lcmFsIEhvc3BpdGFsIChLYXR6LCBOZyksIFRvcm9udG8sIE9udC47IE1p
Y2hhZWwgR2Fycm9uIEhvc3BpdGFsIChQb3dpcyksIEVhc3QgWW9yaywgT250LjsgU3Vubnlicm9v
ayBIZWFsdGggU2NpZW5jZXMgQ2VudHJlIChXaWxsaWFtcywgTGVpcyk7IEhvc3BpdGFsIGZvciBT
aWNrIENoaWxkcmVuIChTY2llbmNlLCBHcm92ZXMpOyBTaW5haSBIZWFsdGggU3lzdGVtIChKb2hu
c3RvbmUpOyBEZXBhcnRtZW50cyBvZiBQYWVkaWF0cmljcyAoU2NpZW5jZSwgR3JvdmVzKSwgYW5k
IExhYm9yYXRvcnkgTWVkaWNpbmUgYW5kIFBhdGhvYmlvbG9neSAoS2F0eiwgSm9obnN0b25lKSwg
VW5pdmVyc2l0eSBvZiBUb3JvbnRvOyBVbml0eSBIZWFsdGggVG9yb250byAoTXVsbGVyKTsgVW5p
dmVyc2l0eSBIZWFsdGggTmV0d29yayAoVmFpc21hbiwgSG90YSksIFRvcm9udG8sIE9udC4gSmVy
b21lLkxlaXNAc3Vubnlicm9vay5jYS48L2F1dGgtYWRkcmVzcz48dGl0bGVzPjx0aXRsZT5XaGF0
IGNhbiBlYXJseSBDYW5hZGlhbiBleHBlcmllbmNlIHNjcmVlbmluZyBmb3IgQ09WSUQtMTkgdGVh
Y2ggdXMgYWJvdXQgaG93IHRvIHByZXBhcmUgZm9yIGEgcGFuZGVtaWM/PC90aXRsZT48c2Vjb25k
YXJ5LXRpdGxlPkNNQUo8L3NlY29uZGFyeS10aXRsZT48L3RpdGxlcz48cGVyaW9kaWNhbD48ZnVs
bC10aXRsZT5DTUFKPC9mdWxsLXRpdGxlPjwvcGVyaW9kaWNhbD48cGFnZXM+RTMxNC1FMzE4PC9w
YWdlcz48dm9sdW1lPjE5Mjwvdm9sdW1lPjxudW1iZXI+MTI8L251bWJlcj48ZWRpdGlvbj4yMDIw
LzAzLzA4PC9lZGl0aW9uPjxrZXl3b3Jkcz48a2V5d29yZD5BZHVsdDwva2V5d29yZD48a2V5d29y
ZD5CZXRhY29yb25hdmlydXM8L2tleXdvcmQ+PGtleXdvcmQ+Q2FuYWRhL2VwaWRlbWlvbG9neTwv
a2V5d29yZD48a2V5d29yZD5DbGluaWNhbCBMYWJvcmF0b3J5IFRlY2huaXF1ZXM8L2tleXdvcmQ+
PGtleXdvcmQ+KkNvbW11bml0eSBIZWFsdGggU2VydmljZXM8L2tleXdvcmQ+PGtleXdvcmQ+KkNv
cm9uYXZpcnVzIEluZmVjdGlvbnMvZGlhZ25vc2lzL2VwaWRlbWlvbG9neTwva2V5d29yZD48a2V5
d29yZD5Dcm93ZGluZzwva2V5d29yZD48a2V5d29yZD4qRW1lcmdlbmN5IFNlcnZpY2UsIEhvc3Bp
dGFsL3N0YXRpc3RpY3MgJmFtcDsgbnVtZXJpY2FsIGRhdGE8L2tleXdvcmQ+PGtleXdvcmQ+RmVt
YWxlPC9rZXl3b3JkPjxrZXl3b3JkPipIZWFsdGggU2VydmljZXMgQWNjZXNzaWJpbGl0eTwva2V5
d29yZD48a2V5d29yZD5IdW1hbnM8L2tleXdvcmQ+PGtleXdvcmQ+TWFsZTwva2V5d29yZD48a2V5
d29yZD4qUGFuZGVtaWNzPC9rZXl3b3JkPjxrZXl3b3JkPipQYXRpZW50IEFjY2VwdGFuY2Ugb2Yg
SGVhbHRoIENhcmU8L2tleXdvcmQ+PGtleXdvcmQ+KlBuZXVtb25pYSwgVmlyYWwvZGlhZ25vc2lz
L2VwaWRlbWlvbG9neTwva2V5d29yZD48a2V5d29yZD5SZXRyb3NwZWN0aXZlIFN0dWRpZXM8L2tl
eXdvcmQ+PGtleXdvcmQ+WW91bmcgQWR1bHQ8L2tleXdvcmQ+PC9rZXl3b3Jkcz48ZGF0ZXM+PHll
YXI+MjAyMDwveWVhcj48cHViLWRhdGVzPjxkYXRlPk1hciAyMzwvZGF0ZT48L3B1Yi1kYXRlcz48
L2RhdGVzPjxpc2JuPjE0ODgtMjMyOSAoRWxlY3Ryb25pYykmI3hEOzA4MjAtMzk0NiAoTGlua2lu
Zyk8L2lzYm4+PGFjY2Vzc2lvbi1udW0+MzIxNDQwOTc8L2FjY2Vzc2lvbi1udW0+PHVybHM+PHJl
bGF0ZWQtdXJscz48dXJsPmh0dHBzOi8vd3d3Lm5jYmkubmxtLm5paC5nb3YvcHVibWVkLzMyMTQ0
MDk3PC91cmw+PC9yZWxhdGVkLXVybHM+PC91cmxzPjxjdXN0b20yPlBNQzcxMDExNzcgc3VibWl0
dGVkIHdvcmsuIEhlbGVuIEdyb3ZlcyByZXBvcnRzIGFuIGhvbm9yYXJpdW0gcmVjZWl2ZWQgZm9y
IHByZXNlbnRpbmcgcmVzZWFyY2ggYXQgZWR1Y2F0aW9uYWwgbWVldGluZyBzcG9uc29yZWQgYnkg
QWJiVmllLCBvdXRzaWRlIHRoZSBzdWJtaXR0ZWQgd29yay4gU3VzeSBIb3RhIHJlcG9ydHMgYSBn
cmFudCBmcm9tIEZpbmNoIFRoZXJhcGV1dGljcywgb3V0c2lkZSB0aGUgc3VibWl0dGVkIHdvcmsu
IE5vIG90aGVyIGNvbXBldGluZyBpbnRlcmVzdHMgd2VyZSBkZWNsYXJlZC48L2N1c3RvbTI+PGVs
ZWN0cm9uaWMtcmVzb3VyY2UtbnVtPjEwLjE1MDMvY21hai4yMDAzMDU8L2VsZWN0cm9uaWMtcmVz
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PEVuZE5vdGU+PENpdGU+PEF1dGhvcj5MaW48L0F1dGhvcj48WWVhcj4yMDIwPC9ZZWFyPjxSZWNO
dW0+MTM0PC9SZWNOdW0+PERpc3BsYXlUZXh0PjxzdHlsZSBmYWNlPSJzdXBlcnNjcmlwdCI+MTY1
PC9zdHlsZT48L0Rpc3BsYXlUZXh0PjxyZWNvcmQ+PHJlYy1udW1iZXI+MTM0PC9yZWMtbnVtYmVy
Pjxmb3JlaWduLWtleXM+PGtleSBhcHA9IkVOIiBkYi1pZD0iZXd0OXNkZDk5cHhhOXZld3p3YnZ6
djUyeGYyMnJleHNwOTlmIiB0aW1lc3RhbXA9IjE2MDI3MzI5OTkiPjEzNDwva2V5PjwvZm9yZWln
bi1rZXlzPjxyZWYtdHlwZSBuYW1lPSJKb3VybmFsIEFydGljbGUiPjE3PC9yZWYtdHlwZT48Y29u
dHJpYnV0b3JzPjxhdXRob3JzPjxhdXRob3I+TGluLCBNLjwvYXV0aG9yPjxhdXRob3I+QmVsaWF2
c2t5LCBBLjwvYXV0aG9yPjxhdXRob3I+S2F0eiwgSy48L2F1dGhvcj48YXV0aG9yPlBvd2lzLCBK
LiBFLjwvYXV0aG9yPjxhdXRob3I+TmcsIFcuPC9hdXRob3I+PGF1dGhvcj5XaWxsaWFtcywgVi48
L2F1dGhvcj48YXV0aG9yPlNjaWVuY2UsIE0uPC9hdXRob3I+PGF1dGhvcj5Hcm92ZXMsIEguPC9h
dXRob3I+PGF1dGhvcj5NdWxsZXIsIE0uIFAuPC9hdXRob3I+PGF1dGhvcj5WYWlzbWFuLCBBLjwv
YXV0aG9yPjxhdXRob3I+SG90YSwgUy48L2F1dGhvcj48YXV0aG9yPkpvaG5zdG9uZSwgSi48L2F1
dGhvcj48YXV0aG9yPkxlaXMsIEouIEEuPC9hdXRob3I+PC9hdXRob3JzPjwvY29udHJpYnV0b3Jz
PjxhdXRoLWFkZHJlc3M+RGVwYXJ0bWVudCBvZiBNZWRpY2luZSAoTGluLCBCZWxpYXZza3ksIEth
dHosIFBvd2lzLCBNdWxsZXIsIFZhaXNtYW4sIEhvdGEsIExlaXMpLCBVbml2ZXJzaXR5IG9mIFRv
cm9udG87IE5vcnRoIFlvcmsgR2VuZXJhbCBIb3NwaXRhbCAoS2F0eiwgTmcpLCBUb3JvbnRvLCBP
bnQuOyBNaWNoYWVsIEdhcnJvbiBIb3NwaXRhbCAoUG93aXMpLCBFYXN0IFlvcmssIE9udC47IFN1
bm55YnJvb2sgSGVhbHRoIFNjaWVuY2VzIENlbnRyZSAoV2lsbGlhbXMsIExlaXMpOyBIb3NwaXRh
bCBmb3IgU2ljayBDaGlsZHJlbiAoU2NpZW5jZSwgR3JvdmVzKTsgU2luYWkgSGVhbHRoIFN5c3Rl
bSAoSm9obnN0b25lKTsgRGVwYXJ0bWVudHMgb2YgUGFlZGlhdHJpY3MgKFNjaWVuY2UsIEdyb3Zl
cyksIGFuZCBMYWJvcmF0b3J5IE1lZGljaW5lIGFuZCBQYXRob2Jpb2xvZ3kgKEthdHosIEpvaG5z
dG9uZSksIFVuaXZlcnNpdHkgb2YgVG9yb250bzsgVW5pdHkgSGVhbHRoIFRvcm9udG8gKE11bGxl
cik7IFVuaXZlcnNpdHkgSGVhbHRoIE5ldHdvcmsgKFZhaXNtYW4sIEhvdGEpLCBUb3JvbnRvLCBP
bnQuJiN4RDtEZXBhcnRtZW50IG9mIE1lZGljaW5lIChMaW4sIEJlbGlhdnNreSwgS2F0eiwgUG93
aXMsIE11bGxlciwgVmFpc21hbiwgSG90YSwgTGVpcyksIFVuaXZlcnNpdHkgb2YgVG9yb250bzsg
Tm9ydGggWW9yayBHZW5lcmFsIEhvc3BpdGFsIChLYXR6LCBOZyksIFRvcm9udG8sIE9udC47IE1p
Y2hhZWwgR2Fycm9uIEhvc3BpdGFsIChQb3dpcyksIEVhc3QgWW9yaywgT250LjsgU3Vubnlicm9v
ayBIZWFsdGggU2NpZW5jZXMgQ2VudHJlIChXaWxsaWFtcywgTGVpcyk7IEhvc3BpdGFsIGZvciBT
aWNrIENoaWxkcmVuIChTY2llbmNlLCBHcm92ZXMpOyBTaW5haSBIZWFsdGggU3lzdGVtIChKb2hu
c3RvbmUpOyBEZXBhcnRtZW50cyBvZiBQYWVkaWF0cmljcyAoU2NpZW5jZSwgR3JvdmVzKSwgYW5k
IExhYm9yYXRvcnkgTWVkaWNpbmUgYW5kIFBhdGhvYmlvbG9neSAoS2F0eiwgSm9obnN0b25lKSwg
VW5pdmVyc2l0eSBvZiBUb3JvbnRvOyBVbml0eSBIZWFsdGggVG9yb250byAoTXVsbGVyKTsgVW5p
dmVyc2l0eSBIZWFsdGggTmV0d29yayAoVmFpc21hbiwgSG90YSksIFRvcm9udG8sIE9udC4gSmVy
b21lLkxlaXNAc3Vubnlicm9vay5jYS48L2F1dGgtYWRkcmVzcz48dGl0bGVzPjx0aXRsZT5XaGF0
IGNhbiBlYXJseSBDYW5hZGlhbiBleHBlcmllbmNlIHNjcmVlbmluZyBmb3IgQ09WSUQtMTkgdGVh
Y2ggdXMgYWJvdXQgaG93IHRvIHByZXBhcmUgZm9yIGEgcGFuZGVtaWM/PC90aXRsZT48c2Vjb25k
YXJ5LXRpdGxlPkNNQUo8L3NlY29uZGFyeS10aXRsZT48L3RpdGxlcz48cGVyaW9kaWNhbD48ZnVs
bC10aXRsZT5DTUFKPC9mdWxsLXRpdGxlPjwvcGVyaW9kaWNhbD48cGFnZXM+RTMxNC1FMzE4PC9w
YWdlcz48dm9sdW1lPjE5Mjwvdm9sdW1lPjxudW1iZXI+MTI8L251bWJlcj48ZWRpdGlvbj4yMDIw
LzAzLzA4PC9lZGl0aW9uPjxrZXl3b3Jkcz48a2V5d29yZD5BZHVsdDwva2V5d29yZD48a2V5d29y
ZD5CZXRhY29yb25hdmlydXM8L2tleXdvcmQ+PGtleXdvcmQ+Q2FuYWRhL2VwaWRlbWlvbG9neTwv
a2V5d29yZD48a2V5d29yZD5DbGluaWNhbCBMYWJvcmF0b3J5IFRlY2huaXF1ZXM8L2tleXdvcmQ+
PGtleXdvcmQ+KkNvbW11bml0eSBIZWFsdGggU2VydmljZXM8L2tleXdvcmQ+PGtleXdvcmQ+KkNv
cm9uYXZpcnVzIEluZmVjdGlvbnMvZGlhZ25vc2lzL2VwaWRlbWlvbG9neTwva2V5d29yZD48a2V5
d29yZD5Dcm93ZGluZzwva2V5d29yZD48a2V5d29yZD4qRW1lcmdlbmN5IFNlcnZpY2UsIEhvc3Bp
dGFsL3N0YXRpc3RpY3MgJmFtcDsgbnVtZXJpY2FsIGRhdGE8L2tleXdvcmQ+PGtleXdvcmQ+RmVt
YWxlPC9rZXl3b3JkPjxrZXl3b3JkPipIZWFsdGggU2VydmljZXMgQWNjZXNzaWJpbGl0eTwva2V5
d29yZD48a2V5d29yZD5IdW1hbnM8L2tleXdvcmQ+PGtleXdvcmQ+TWFsZTwva2V5d29yZD48a2V5
d29yZD4qUGFuZGVtaWNzPC9rZXl3b3JkPjxrZXl3b3JkPipQYXRpZW50IEFjY2VwdGFuY2Ugb2Yg
SGVhbHRoIENhcmU8L2tleXdvcmQ+PGtleXdvcmQ+KlBuZXVtb25pYSwgVmlyYWwvZGlhZ25vc2lz
L2VwaWRlbWlvbG9neTwva2V5d29yZD48a2V5d29yZD5SZXRyb3NwZWN0aXZlIFN0dWRpZXM8L2tl
eXdvcmQ+PGtleXdvcmQ+WW91bmcgQWR1bHQ8L2tleXdvcmQ+PC9rZXl3b3Jkcz48ZGF0ZXM+PHll
YXI+MjAyMDwveWVhcj48cHViLWRhdGVzPjxkYXRlPk1hciAyMzwvZGF0ZT48L3B1Yi1kYXRlcz48
L2RhdGVzPjxpc2JuPjE0ODgtMjMyOSAoRWxlY3Ryb25pYykmI3hEOzA4MjAtMzk0NiAoTGlua2lu
Zyk8L2lzYm4+PGFjY2Vzc2lvbi1udW0+MzIxNDQwOTc8L2FjY2Vzc2lvbi1udW0+PHVybHM+PHJl
bGF0ZWQtdXJscz48dXJsPmh0dHBzOi8vd3d3Lm5jYmkubmxtLm5paC5nb3YvcHVibWVkLzMyMTQ0
MDk3PC91cmw+PC9yZWxhdGVkLXVybHM+PC91cmxzPjxjdXN0b20yPlBNQzcxMDExNzcgc3VibWl0
dGVkIHdvcmsuIEhlbGVuIEdyb3ZlcyByZXBvcnRzIGFuIGhvbm9yYXJpdW0gcmVjZWl2ZWQgZm9y
IHByZXNlbnRpbmcgcmVzZWFyY2ggYXQgZWR1Y2F0aW9uYWwgbWVldGluZyBzcG9uc29yZWQgYnkg
QWJiVmllLCBvdXRzaWRlIHRoZSBzdWJtaXR0ZWQgd29yay4gU3VzeSBIb3RhIHJlcG9ydHMgYSBn
cmFudCBmcm9tIEZpbmNoIFRoZXJhcGV1dGljcywgb3V0c2lkZSB0aGUgc3VibWl0dGVkIHdvcmsu
IE5vIG90aGVyIGNvbXBldGluZyBpbnRlcmVzdHMgd2VyZSBkZWNsYXJlZC48L2N1c3RvbTI+PGVs
ZWN0cm9uaWMtcmVzb3VyY2UtbnVtPjEwLjE1MDMvY21hai4yMDAzMDU8L2VsZWN0cm9uaWMtcmVz
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FB13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23F5A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Canadian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944A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05B4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DEBE5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3860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C8B9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7865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EA46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43.7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B0D8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5C79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9FD9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58AC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E97C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48E12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sore throat; fatigue</w:t>
            </w:r>
          </w:p>
        </w:tc>
      </w:tr>
      <w:tr w:rsidR="000E4295" w:rsidRPr="008D2EFC" w14:paraId="52EFC9E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00371B" w14:textId="5C3C4C73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Du W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PEVuZE5vdGU+PENpdGU+PEF1dGhvcj5EdTwvQXV0aG9yPjxZZWFyPjIwMjA8L1llYXI+PFJlY051
bT4xMzU8L1JlY051bT48RGlzcGxheVRleHQ+PHN0eWxlIGZhY2U9InN1cGVyc2NyaXB0Ij4xNjY8
L3N0eWxlPjwvRGlzcGxheVRleHQ+PHJlY29yZD48cmVjLW51bWJlcj4xMzU8L3JlYy1udW1iZXI+
PGZvcmVpZ24ta2V5cz48a2V5IGFwcD0iRU4iIGRiLWlkPSJld3Q5c2RkOTlweGE5dmV3endidnp2
NTJ4ZjIycmV4c3A5OWYiIHRpbWVzdGFtcD0iMTYwMjczMzA2MSI+MTM1PC9rZXk+PC9mb3JlaWdu
LWtleXM+PHJlZi10eXBlIG5hbWU9IkpvdXJuYWwgQXJ0aWNsZSI+MTc8L3JlZi10eXBlPjxjb250
cmlidXRvcnM+PGF1dGhvcnM+PGF1dGhvcj5EdSwgVy48L2F1dGhvcj48YXV0aG9yPll1LCBKLjwv
YXV0aG9yPjxhdXRob3I+V2FuZywgSC48L2F1dGhvcj48YXV0aG9yPlpoYW5nLCBYLjwvYXV0aG9y
PjxhdXRob3I+WmhhbmcsIFMuPC9hdXRob3I+PGF1dGhvcj5MaSwgUS48L2F1dGhvcj48YXV0aG9y
PlpoYW5nLCBaLjwvYXV0aG9yPjwvYXV0aG9ycz48L2NvbnRyaWJ1dG9ycz48YXV0aC1hZGRyZXNz
PkppbmFuIEluZmVjdGlvdXMgRGlzZWFzZXMgSG9zcGl0YWwsIFNoYW5kb25nIFVuaXZlcnNpdHks
IDIyMDI5IyBKaW5nU2hpIFJvYWQsIEppbmFuLCAyNTAwMTIsIENoaW5hLiYjeEQ7RGVwYXJ0bWVu
dCBvZiBJbmZlY3Rpb3VzIERpc2Vhc2VzLCBSaXpoYW8gUGVvcGxlJmFwb3M7cyBIb3NwaXRhbCwg
Uml6aGFvLCBDaGluYS4mI3hEO0ppbmFuIEluZmVjdGlvdXMgRGlzZWFzZXMgSG9zcGl0YWwsIFNo
YW5kb25nIFVuaXZlcnNpdHksIDIyMDI5IyBKaW5nU2hpIFJvYWQsIEppbmFuLCAyNTAwMTIsIENo
aW5hLiBkb2N0b3JsaXFpYW5nQGdtYWlsLmNvbS4mI3hEO0ppbmFuIEluZmVjdGlvdXMgRGlzZWFz
ZXMgSG9zcGl0YWwsIFNoYW5kb25nIFVuaXZlcnNpdHksIDIyMDI5IyBKaW5nU2hpIFJvYWQsIEpp
bmFuLCAyNTAwMTIsIENoaW5hLiB6emYyMzZAMTI2LmNvbS48L2F1dGgtYWRkcmVzcz48dGl0bGVz
Pjx0aXRsZT5DbGluaWNhbCBjaGFyYWN0ZXJpc3RpY3Mgb2YgQ09WSUQtMTkgaW4gY2hpbGRyZW4g
Y29tcGFyZWQgd2l0aCBhZHVsdHMgaW4gU2hhbmRvbmcgUHJvdmluY2UsIENoaW5hPC90aXRsZT48
c2Vjb25kYXJ5LXRpdGxlPkluZmVjdGlvbjwvc2Vjb25kYXJ5LXRpdGxlPjwvdGl0bGVzPjxwZXJp
b2RpY2FsPjxmdWxsLXRpdGxlPkluZmVjdGlvbjwvZnVsbC10aXRsZT48L3BlcmlvZGljYWw+PHBh
Z2VzPjQ0NS00NTI8L3BhZ2VzPjx2b2x1bWU+NDg8L3ZvbHVtZT48bnVtYmVyPjM8L251bWJlcj48
ZWRpdGlvbj4yMDIwLzA0LzE4PC9lZGl0aW9uPjxrZXl3b3Jkcz48a2V5d29yZD5BZHVsdDwva2V5
d29yZD48a2V5d29yZD5BZ2UgRmFjdG9yczwva2V5d29yZD48a2V5d29yZD5Bc3ltcHRvbWF0aWMg
RGlzZWFzZXM8L2tleXdvcmQ+PGtleXdvcmQ+QmV0YWNvcm9uYXZpcnVzLypwYXRob2dlbmljaXR5
PC9rZXl3b3JkPjxrZXl3b3JkPkMtUmVhY3RpdmUgUHJvdGVpbi9pbW11bm9sb2d5L21ldGFib2xp
c208L2tleXdvcmQ+PGtleXdvcmQ+Q2hpbGQ8L2tleXdvcmQ+PGtleXdvcmQ+Q2hpbmEvZXBpZGVt
aW9sb2d5PC9rZXl3b3JkPjxrZXl3b3JkPkNvcm9uYXZpcnVzIEluZmVjdGlvbnMvZGlhZ25vc3Rp
YyBpbWFnaW5nL2VwaWRlbWlvbG9neS8qcGF0aG9sb2d5PC9rZXl3b3JkPjxrZXl3b3JkPkNvdWdo
L2RpYWdub3N0aWMgaW1hZ2luZy9lcGlkZW1pb2xvZ3kvKnBhdGhvbG9neTwva2V5d29yZD48a2V5
d29yZD5DeXRva2luZXMvaW1tdW5vbG9neS9tZXRhYm9saXNtPC9rZXl3b3JkPjxrZXl3b3JkPkZl
dmVyL2RpYWdub3N0aWMgaW1hZ2luZy9lcGlkZW1pb2xvZ3kvKnBhdGhvbG9neTwva2V5d29yZD48
a2V5d29yZD5IdW1hbnM8L2tleXdvcmQ+PGtleXdvcmQ+THVuZy9kaWFnbm9zdGljIGltYWdpbmcv
aW1tdW5vbG9neS9wYXRob2xvZ3kvKnZpcm9sb2d5PC9rZXl3b3JkPjxrZXl3b3JkPkx5bXBob2N5
dGVzL2ltbXVub2xvZ3kvdmlyb2xvZ3k8L2tleXdvcmQ+PGtleXdvcmQ+TmV1dHJvcGhpbHMvaW1t
dW5vbG9neS92aXJvbG9neTwva2V5d29yZD48a2V5d29yZD5QYW5kZW1pY3M8L2tleXdvcmQ+PGtl
eXdvcmQ+UG5ldW1vbmlhLCBWaXJhbC9kaWFnbm9zdGljIGltYWdpbmcvZXBpZGVtaW9sb2d5Lypw
YXRob2xvZ3k8L2tleXdvcmQ+PGtleXdvcmQ+UmV0cm9zcGVjdGl2ZSBTdHVkaWVzPC9rZXl3b3Jk
PjxrZXl3b3JkPlRvbW9ncmFwaHksIFgtUmF5IENvbXB1dGVkPC9rZXl3b3JkPjxrZXl3b3JkPkNo
aWxkcmVuPC9rZXl3b3JkPjxrZXl3b3JkPkNsaW5pY2FsIGNoYXJhY3RlcmlzdGljczwva2V5d29y
ZD48a2V5d29yZD5Db3JvbmF2aXJ1cyBkaXNlYXNlIDIwMTk8L2tleXdvcmQ+PGtleXdvcmQ+U2V2
ZXJlIGFjdXRlIHJlc3BpcmF0b3J5IHN5bmRyb21lIGNvcm9uYXZpcnVzLTI8L2tleXdvcmQ+PC9r
ZXl3b3Jkcz48ZGF0ZXM+PHllYXI+MjAyMDwveWVhcj48cHViLWRhdGVzPjxkYXRlPkp1bjwvZGF0
ZT48L3B1Yi1kYXRlcz48L2RhdGVzPjxpc2JuPjE0MzktMDk3MyAoRWxlY3Ryb25pYykmI3hEOzAz
MDAtODEyNiAoTGlua2luZyk8L2lzYm4+PGFjY2Vzc2lvbi1udW0+MzIzMDEwOTk8L2FjY2Vzc2lv
bi1udW0+PHVybHM+PHJlbGF0ZWQtdXJscz48dXJsPmh0dHBzOi8vd3d3Lm5jYmkubmxtLm5paC5n
b3YvcHVibWVkLzMyMzAxMDk5PC91cmw+PC9yZWxhdGVkLXVybHM+PC91cmxzPjxjdXN0b20yPlBN
QzcxNjEwOTQ8L2N1c3RvbTI+PGVsZWN0cm9uaWMtcmVzb3VyY2UtbnVtPjEwLjEwMDcvczE1MDEw
LTAyMC0wMTQyNy0yPC9lbGVjdHJvbmljLXJlc291cmNlLW51bT48L3JlY29yZD48L0NpdGU+PC9F
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PEVuZE5vdGU+PENpdGU+PEF1dGhvcj5EdTwvQXV0aG9yPjxZZWFyPjIwMjA8L1llYXI+PFJlY051
bT4xMzU8L1JlY051bT48RGlzcGxheVRleHQ+PHN0eWxlIGZhY2U9InN1cGVyc2NyaXB0Ij4xNjY8
L3N0eWxlPjwvRGlzcGxheVRleHQ+PHJlY29yZD48cmVjLW51bWJlcj4xMzU8L3JlYy1udW1iZXI+
PGZvcmVpZ24ta2V5cz48a2V5IGFwcD0iRU4iIGRiLWlkPSJld3Q5c2RkOTlweGE5dmV3endidnp2
NTJ4ZjIycmV4c3A5OWYiIHRpbWVzdGFtcD0iMTYwMjczMzA2MSI+MTM1PC9rZXk+PC9mb3JlaWdu
LWtleXM+PHJlZi10eXBlIG5hbWU9IkpvdXJuYWwgQXJ0aWNsZSI+MTc8L3JlZi10eXBlPjxjb250
cmlidXRvcnM+PGF1dGhvcnM+PGF1dGhvcj5EdSwgVy48L2F1dGhvcj48YXV0aG9yPll1LCBKLjwv
YXV0aG9yPjxhdXRob3I+V2FuZywgSC48L2F1dGhvcj48YXV0aG9yPlpoYW5nLCBYLjwvYXV0aG9y
PjxhdXRob3I+WmhhbmcsIFMuPC9hdXRob3I+PGF1dGhvcj5MaSwgUS48L2F1dGhvcj48YXV0aG9y
PlpoYW5nLCBaLjwvYXV0aG9yPjwvYXV0aG9ycz48L2NvbnRyaWJ1dG9ycz48YXV0aC1hZGRyZXNz
PkppbmFuIEluZmVjdGlvdXMgRGlzZWFzZXMgSG9zcGl0YWwsIFNoYW5kb25nIFVuaXZlcnNpdHks
IDIyMDI5IyBKaW5nU2hpIFJvYWQsIEppbmFuLCAyNTAwMTIsIENoaW5hLiYjeEQ7RGVwYXJ0bWVu
dCBvZiBJbmZlY3Rpb3VzIERpc2Vhc2VzLCBSaXpoYW8gUGVvcGxlJmFwb3M7cyBIb3NwaXRhbCwg
Uml6aGFvLCBDaGluYS4mI3hEO0ppbmFuIEluZmVjdGlvdXMgRGlzZWFzZXMgSG9zcGl0YWwsIFNo
YW5kb25nIFVuaXZlcnNpdHksIDIyMDI5IyBKaW5nU2hpIFJvYWQsIEppbmFuLCAyNTAwMTIsIENo
aW5hLiBkb2N0b3JsaXFpYW5nQGdtYWlsLmNvbS4mI3hEO0ppbmFuIEluZmVjdGlvdXMgRGlzZWFz
ZXMgSG9zcGl0YWwsIFNoYW5kb25nIFVuaXZlcnNpdHksIDIyMDI5IyBKaW5nU2hpIFJvYWQsIEpp
bmFuLCAyNTAwMTIsIENoaW5hLiB6emYyMzZAMTI2LmNvbS48L2F1dGgtYWRkcmVzcz48dGl0bGVz
Pjx0aXRsZT5DbGluaWNhbCBjaGFyYWN0ZXJpc3RpY3Mgb2YgQ09WSUQtMTkgaW4gY2hpbGRyZW4g
Y29tcGFyZWQgd2l0aCBhZHVsdHMgaW4gU2hhbmRvbmcgUHJvdmluY2UsIENoaW5hPC90aXRsZT48
c2Vjb25kYXJ5LXRpdGxlPkluZmVjdGlvbjwvc2Vjb25kYXJ5LXRpdGxlPjwvdGl0bGVzPjxwZXJp
b2RpY2FsPjxmdWxsLXRpdGxlPkluZmVjdGlvbjwvZnVsbC10aXRsZT48L3BlcmlvZGljYWw+PHBh
Z2VzPjQ0NS00NTI8L3BhZ2VzPjx2b2x1bWU+NDg8L3ZvbHVtZT48bnVtYmVyPjM8L251bWJlcj48
ZWRpdGlvbj4yMDIwLzA0LzE4PC9lZGl0aW9uPjxrZXl3b3Jkcz48a2V5d29yZD5BZHVsdDwva2V5
d29yZD48a2V5d29yZD5BZ2UgRmFjdG9yczwva2V5d29yZD48a2V5d29yZD5Bc3ltcHRvbWF0aWMg
RGlzZWFzZXM8L2tleXdvcmQ+PGtleXdvcmQ+QmV0YWNvcm9uYXZpcnVzLypwYXRob2dlbmljaXR5
PC9rZXl3b3JkPjxrZXl3b3JkPkMtUmVhY3RpdmUgUHJvdGVpbi9pbW11bm9sb2d5L21ldGFib2xp
c208L2tleXdvcmQ+PGtleXdvcmQ+Q2hpbGQ8L2tleXdvcmQ+PGtleXdvcmQ+Q2hpbmEvZXBpZGVt
aW9sb2d5PC9rZXl3b3JkPjxrZXl3b3JkPkNvcm9uYXZpcnVzIEluZmVjdGlvbnMvZGlhZ25vc3Rp
YyBpbWFnaW5nL2VwaWRlbWlvbG9neS8qcGF0aG9sb2d5PC9rZXl3b3JkPjxrZXl3b3JkPkNvdWdo
L2RpYWdub3N0aWMgaW1hZ2luZy9lcGlkZW1pb2xvZ3kvKnBhdGhvbG9neTwva2V5d29yZD48a2V5
d29yZD5DeXRva2luZXMvaW1tdW5vbG9neS9tZXRhYm9saXNtPC9rZXl3b3JkPjxrZXl3b3JkPkZl
dmVyL2RpYWdub3N0aWMgaW1hZ2luZy9lcGlkZW1pb2xvZ3kvKnBhdGhvbG9neTwva2V5d29yZD48
a2V5d29yZD5IdW1hbnM8L2tleXdvcmQ+PGtleXdvcmQ+THVuZy9kaWFnbm9zdGljIGltYWdpbmcv
aW1tdW5vbG9neS9wYXRob2xvZ3kvKnZpcm9sb2d5PC9rZXl3b3JkPjxrZXl3b3JkPkx5bXBob2N5
dGVzL2ltbXVub2xvZ3kvdmlyb2xvZ3k8L2tleXdvcmQ+PGtleXdvcmQ+TmV1dHJvcGhpbHMvaW1t
dW5vbG9neS92aXJvbG9neTwva2V5d29yZD48a2V5d29yZD5QYW5kZW1pY3M8L2tleXdvcmQ+PGtl
eXdvcmQ+UG5ldW1vbmlhLCBWaXJhbC9kaWFnbm9zdGljIGltYWdpbmcvZXBpZGVtaW9sb2d5Lypw
YXRob2xvZ3k8L2tleXdvcmQ+PGtleXdvcmQ+UmV0cm9zcGVjdGl2ZSBTdHVkaWVzPC9rZXl3b3Jk
PjxrZXl3b3JkPlRvbW9ncmFwaHksIFgtUmF5IENvbXB1dGVkPC9rZXl3b3JkPjxrZXl3b3JkPkNo
aWxkcmVuPC9rZXl3b3JkPjxrZXl3b3JkPkNsaW5pY2FsIGNoYXJhY3RlcmlzdGljczwva2V5d29y
ZD48a2V5d29yZD5Db3JvbmF2aXJ1cyBkaXNlYXNlIDIwMTk8L2tleXdvcmQ+PGtleXdvcmQ+U2V2
ZXJlIGFjdXRlIHJlc3BpcmF0b3J5IHN5bmRyb21lIGNvcm9uYXZpcnVzLTI8L2tleXdvcmQ+PC9r
ZXl3b3Jkcz48ZGF0ZXM+PHllYXI+MjAyMDwveWVhcj48cHViLWRhdGVzPjxkYXRlPkp1bjwvZGF0
ZT48L3B1Yi1kYXRlcz48L2RhdGVzPjxpc2JuPjE0MzktMDk3MyAoRWxlY3Ryb25pYykmI3hEOzAz
MDAtODEyNiAoTGlua2luZyk8L2lzYm4+PGFjY2Vzc2lvbi1udW0+MzIzMDEwOTk8L2FjY2Vzc2lv
bi1udW0+PHVybHM+PHJlbGF0ZWQtdXJscz48dXJsPmh0dHBzOi8vd3d3Lm5jYmkubmxtLm5paC5n
b3YvcHVibWVkLzMyMzAxMDk5PC91cmw+PC9yZWxhdGVkLXVybHM+PC91cmxzPjxjdXN0b20yPlBN
QzcxNjEwOTQ8L2N1c3RvbTI+PGVsZWN0cm9uaWMtcmVzb3VyY2UtbnVtPjEwLjEwMDcvczE1MDEw
LTAyMC0wMTQyNy0yPC9lbGVjdHJvbmljLXJlc291cmNlLW51bT48L3JlY29yZD48L0NpdGU+PC9F
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4ED1A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CE2B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74C31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6CA6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343E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4B91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34.1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15B9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7CBC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54954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EED6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AD77B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D5B5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AFB7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229B1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A53BB0" w14:textId="23C48B9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fatigue; shortness of breath; headache; nausea;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11203864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2132E0" w14:textId="414A3FAE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Ma H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PEVuZE5vdGU+PENpdGU+PEF1dGhvcj5NYTwvQXV0aG9yPjxZZWFyPjIwMjA8L1llYXI+PFJlY051
bT4xMzY8L1JlY051bT48RGlzcGxheVRleHQ+PHN0eWxlIGZhY2U9InN1cGVyc2NyaXB0Ij4xNjc8
L3N0eWxlPjwvRGlzcGxheVRleHQ+PHJlY29yZD48cmVjLW51bWJlcj4xMzY8L3JlYy1udW1iZXI+
PGZvcmVpZ24ta2V5cz48a2V5IGFwcD0iRU4iIGRiLWlkPSJld3Q5c2RkOTlweGE5dmV3endidnp2
NTJ4ZjIycmV4c3A5OWYiIHRpbWVzdGFtcD0iMTYwMjczNDQ2MyI+MTM2PC9rZXk+PC9mb3JlaWdu
LWtleXM+PHJlZi10eXBlIG5hbWU9IkpvdXJuYWwgQXJ0aWNsZSI+MTc8L3JlZi10eXBlPjxjb250
cmlidXRvcnM+PGF1dGhvcnM+PGF1dGhvcj5NYSwgSC48L2F1dGhvcj48YXV0aG9yPkh1LCBKLjwv
YXV0aG9yPjxhdXRob3I+VGlhbiwgSi48L2F1dGhvcj48YXV0aG9yPlpob3UsIFguPC9hdXRob3I+
PGF1dGhvcj5MaSwgSC48L2F1dGhvcj48YXV0aG9yPkxhd3MsIE0uIFQuPC9hdXRob3I+PGF1dGhv
cj5XZXNlbWFubiwgTC4gRC48L2F1dGhvcj48YXV0aG9yPlpodSwgQi48L2F1dGhvcj48YXV0aG9y
PkNoZW4sIFcuPC9hdXRob3I+PGF1dGhvcj5SYW1vcywgUi48L2F1dGhvcj48YXV0aG9yPlhpYSwg
Si48L2F1dGhvcj48YXV0aG9yPlNoYW8sIEouPC9hdXRob3I+PC9hdXRob3JzPjwvY29udHJpYnV0
b3JzPjxhdXRoLWFkZHJlc3M+SW1hZ2luZyBDZW50ZXIsIFd1aGFuIENoaWxkcmVuJmFwb3M7cyBI
b3NwaXRhbCAoV3VoYW4gTWF0ZXJuYWwgYW5kIENoaWxkIEhlYWx0aGNhcmUgSG9zcGl0YWwpLCBU
b25namkgTWVkaWNhbCBDb2xsZWdlLCBIdWF6aG9uZyBVbml2ZXJzaXR5IG9mIFNjaWVuY2UgJmFt
cDsgVGVjaG5vbG9neSwgTm8uMTAwIEhvbmdrb25nIFJvYWQsIFd1aGFuLCA0MzAwMTYsIENoaW5h
LiYjeEQ7RGVwYXJ0bWVudCBvZiBSYWRpb2xvZ3ksIFNjaG9vbCBvZiBNZWRpY2luZSwgV2F5bmUg
U3RhdGUgVW5pdmVyc2l0eSwgRGV0cm9pdCwgTUksIDQ4MjAxLCBVU0EuJiN4RDtCZWlqaW5nIEFk
dmFuY2VkIElubm92YXRpb24gQ2VudGVyIGZvciBCaWcgRGF0YS1CYXNlZCBQcmVjaXNpb24gTWVk
aWNpbmUsIFNjaG9vbCBvZiBNZWRpY2luZSBhbmQgRW5naW5lZXJpbmcsIEJlaWhhbmcgVW5pdmVy
c2l0eSwgQmVpamluZywgMTAwMTkxLCBDaGluYS4mI3hEO0RlcGFydG1lbnQgb2YgUmFkaW9sb2d5
LCBTaGVuemhlbiBTZWNvbmQgUGVvcGxlJmFwb3M7cyBIb3NwaXRhbCwgVGhlIEZpcnN0IEFmZmls
aWF0ZWQgSG9zcGl0YWwgb2YgU2hlbnpoZW4gVW5pdmVyc2l0eSBIZWFsdGggU2NpZW5jZSBDZW50
ZXIsIDMwMDIgU3VuR2FuZyBYaSBSb2FkIFdlc3QsIFNoZW56aGVuLCA1MTgwMzUsIENoaW5hLiYj
eEQ7TWVkaWNhbCBkZXBhcnRtZW50LCBXdWhhbiBDaGlsZHJlbiZhcG9zO3MgSG9zcGl0YWwgKFd1
aGFuIE1hdGVybmFsIGFuZCBDaGlsZCBIZWFsdGhjYXJlIEhvc3BpdGFsKSwgVG9uZ2ppIE1lZGlj
YWwgQ29sbGVnZSwgSHVhemhvbmcgVW5pdmVyc2l0eSBvZiBTY2llbmNlICZhbXA7IFRlY2hub2xv
Z3ksIE5vLjEwMCBIb25na29uZyBSb2FkLCBXdWhhbiwgNDMwMDE2LCBDaGluYS4mI3hEO0RlcGFy
dG1lbnQgb2YgUmFkaW9sb2d5LCBUb25namkgSG9zcGl0YWwsIFRvbmdqaSBVbml2ZXJzaXR5IFNj
aG9vbCBvZiBNZWRpY2luZSwgU2hhbmdoYWksIDIwMDA2NSwgQ2hpbmEuJiN4RDtQaW5nc2hhbiBE
aXN0cmljdCBQZW9wbGUmYXBvcztzIEhvc3BpdGFsLCBQaW5nc2hhbiBHZW5lcmFsIEhvc3BpdGFs
IG9mIFNvdXRoZXJuIE1lZGljYWwgVW5pdmVyc2l0eSwgU2hlbnpoZW4sIDUxODExOCwgR3Vhbmdk
b25nLCBDaGluYS4mI3hEO0RlcGFydG1lbnQgb2YgUmFkaW9sb2d5LCBTaGVuemhlbiBTZWNvbmQg
UGVvcGxlJmFwb3M7cyBIb3NwaXRhbCwgVGhlIEZpcnN0IEFmZmlsaWF0ZWQgSG9zcGl0YWwgb2Yg
U2hlbnpoZW4gVW5pdmVyc2l0eSBIZWFsdGggU2NpZW5jZSBDZW50ZXIsIDMwMDIgU3VuR2FuZyBY
aSBSb2FkIFdlc3QsIFNoZW56aGVuLCA1MTgwMzUsIENoaW5hLiB4aWFqdW5AZW1haWwuc3p1LmVk
dS5jbi4mI3hEO0ltYWdpbmcgQ2VudGVyLCBXdWhhbiBDaGlsZHJlbiZhcG9zO3MgSG9zcGl0YWwg
KFd1aGFuIE1hdGVybmFsIGFuZCBDaGlsZCBIZWFsdGhjYXJlIEhvc3BpdGFsKSwgVG9uZ2ppIE1l
ZGljYWwgQ29sbGVnZSwgSHVhemhvbmcgVW5pdmVyc2l0eSBvZiBTY2llbmNlICZhbXA7IFRlY2hu
b2xvZ3ksIE5vLjEwMCBIb25na29uZyBSb2FkLCBXdWhhbiwgNDMwMDE2LCBDaGluYS4gZHJzaGFv
amJAc2luYS5jb20uPC9hdXRoLWFkZHJlc3M+PHRpdGxlcz48dGl0bGU+QSBzaW5nbGUtY2VudGVy
LCByZXRyb3NwZWN0aXZlIHN0dWR5IG9mIENPVklELTE5IGZlYXR1cmVzIGluIGNoaWxkcmVuOiBh
IGRlc2NyaXB0aXZlIGludmVzdGlnYXRpb248L3RpdGxlPjxzZWNvbmRhcnktdGl0bGU+Qk1DIE1l
ZDwvc2Vjb25kYXJ5LXRpdGxlPjwvdGl0bGVzPjxwZXJpb2RpY2FsPjxmdWxsLXRpdGxlPkJNQyBN
ZWQ8L2Z1bGwtdGl0bGU+PC9wZXJpb2RpY2FsPjxwYWdlcz4xMjM8L3BhZ2VzPjx2b2x1bWU+MTg8
L3ZvbHVtZT48bnVtYmVyPjE8L251bWJlcj48ZWRpdGlvbj4yMDIwLzA1LzA3PC9lZGl0aW9uPjxr
ZXl3b3Jkcz48a2V5d29yZD5CZXRhY29yb25hdmlydXM8L2tleXdvcmQ+PGtleXdvcmQ+Q2hpbGQ8
L2tleXdvcmQ+PGtleXdvcmQ+Q2hpbGQsIFByZXNjaG9vbDwva2V5d29yZD48a2V5d29yZD5DaGlu
YTwva2V5d29yZD48a2V5d29yZD5Db3JvbmF2aXJ1cyBJbmZlY3Rpb25zLypkaWFnbm9zaXMvZGlh
Z25vc3RpYyBpbWFnaW5nL3RoZXJhcHk8L2tleXdvcmQ+PGtleXdvcmQ+RGlzZWFzZSBPdXRicmVh
a3M8L2tleXdvcmQ+PGtleXdvcmQ+RmVtYWxlPC9rZXl3b3JkPjxrZXl3b3JkPkh1bWFuczwva2V5
d29yZD48a2V5d29yZD5MdW5nL2RpYWdub3N0aWMgaW1hZ2luZzwva2V5d29yZD48a2V5d29yZD5N
YWxlPC9rZXl3b3JkPjxrZXl3b3JkPlBhbmRlbWljczwva2V5d29yZD48a2V5d29yZD5QbmV1bW9u
aWEsIFZpcmFsLypkaWFnbm9zaXMvZGlhZ25vc3RpYyBpbWFnaW5nL3RoZXJhcHk8L2tleXdvcmQ+
PGtleXdvcmQ+UmVhbC1UaW1lIFBvbHltZXJhc2UgQ2hhaW4gUmVhY3Rpb248L2tleXdvcmQ+PGtl
eXdvcmQ+UmVmZXJlbmNlIFZhbHVlczwva2V5d29yZD48a2V5d29yZD5SZXRyb3NwZWN0aXZlIFN0
dWRpZXM8L2tleXdvcmQ+PGtleXdvcmQ+VG9tb2dyYXBoeSwgWC1SYXkgQ29tcHV0ZWQvbWV0aG9k
czwva2V5d29yZD48a2V5d29yZD4qY292aWQtMTk8L2tleXdvcmQ+PGtleXdvcmQ+KkNoaWxkcmVu
PC9rZXl3b3JkPjxrZXl3b3JkPipDbGluaWNhbCBmZWF0dXJlczwva2V5d29yZD48a2V5d29yZD4q
Q29tcHV0ZXJpemVkIHRvbW9ncmFwaHk8L2tleXdvcmQ+PGtleXdvcmQ+KkNvcm9uYXZpcnVzPC9r
ZXl3b3JkPjxrZXl3b3JkPipFcGlkZW1pb2xvZ3k8L2tleXdvcmQ+PGtleXdvcmQ+KlBlZGlhdHJp
Yzwva2V5d29yZD48a2V5d29yZD4qU0FSUy1Db1YtMjwva2V5d29yZD48L2tleXdvcmRzPjxkYXRl
cz48eWVhcj4yMDIwPC95ZWFyPjxwdWItZGF0ZXM+PGRhdGU+TWF5IDY8L2RhdGU+PC9wdWItZGF0
ZXM+PC9kYXRlcz48aXNibj4xNzQxLTcwMTUgKEVsZWN0cm9uaWMpJiN4RDsxNzQxLTcwMTUgKExp
bmtpbmcpPC9pc2JuPjxhY2Nlc3Npb24tbnVtPjMyMzcwNzQ3PC9hY2Nlc3Npb24tbnVtPjx1cmxz
PjxyZWxhdGVkLXVybHM+PHVybD5odHRwczovL3d3dy5uY2JpLm5sbS5uaWguZ292L3B1Ym1lZC8z
MjM3MDc0NzwvdXJsPjwvcmVsYXRlZC11cmxzPjwvdXJscz48Y3VzdG9tMj5QTUM3MjAwMjA5PC9j
dXN0b20yPjxlbGVjdHJvbmljLXJlc291cmNlLW51bT4xMC4xMTg2L3MxMjkxNi0wMjAtMDE1OTYt
OTwvZWxlY3Ryb25pYy1yZXNvdXJjZS1udW0+PC9yZWNvcmQ+PC9DaXRlPjwvRW5kTm90ZT4A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PEVuZE5vdGU+PENpdGU+PEF1dGhvcj5NYTwvQXV0aG9yPjxZZWFyPjIwMjA8L1llYXI+PFJlY051
bT4xMzY8L1JlY051bT48RGlzcGxheVRleHQ+PHN0eWxlIGZhY2U9InN1cGVyc2NyaXB0Ij4xNjc8
L3N0eWxlPjwvRGlzcGxheVRleHQ+PHJlY29yZD48cmVjLW51bWJlcj4xMzY8L3JlYy1udW1iZXI+
PGZvcmVpZ24ta2V5cz48a2V5IGFwcD0iRU4iIGRiLWlkPSJld3Q5c2RkOTlweGE5dmV3endidnp2
NTJ4ZjIycmV4c3A5OWYiIHRpbWVzdGFtcD0iMTYwMjczNDQ2MyI+MTM2PC9rZXk+PC9mb3JlaWdu
LWtleXM+PHJlZi10eXBlIG5hbWU9IkpvdXJuYWwgQXJ0aWNsZSI+MTc8L3JlZi10eXBlPjxjb250
cmlidXRvcnM+PGF1dGhvcnM+PGF1dGhvcj5NYSwgSC48L2F1dGhvcj48YXV0aG9yPkh1LCBKLjwv
YXV0aG9yPjxhdXRob3I+VGlhbiwgSi48L2F1dGhvcj48YXV0aG9yPlpob3UsIFguPC9hdXRob3I+
PGF1dGhvcj5MaSwgSC48L2F1dGhvcj48YXV0aG9yPkxhd3MsIE0uIFQuPC9hdXRob3I+PGF1dGhv
cj5XZXNlbWFubiwgTC4gRC48L2F1dGhvcj48YXV0aG9yPlpodSwgQi48L2F1dGhvcj48YXV0aG9y
PkNoZW4sIFcuPC9hdXRob3I+PGF1dGhvcj5SYW1vcywgUi48L2F1dGhvcj48YXV0aG9yPlhpYSwg
Si48L2F1dGhvcj48YXV0aG9yPlNoYW8sIEouPC9hdXRob3I+PC9hdXRob3JzPjwvY29udHJpYnV0
b3JzPjxhdXRoLWFkZHJlc3M+SW1hZ2luZyBDZW50ZXIsIFd1aGFuIENoaWxkcmVuJmFwb3M7cyBI
b3NwaXRhbCAoV3VoYW4gTWF0ZXJuYWwgYW5kIENoaWxkIEhlYWx0aGNhcmUgSG9zcGl0YWwpLCBU
b25namkgTWVkaWNhbCBDb2xsZWdlLCBIdWF6aG9uZyBVbml2ZXJzaXR5IG9mIFNjaWVuY2UgJmFt
cDsgVGVjaG5vbG9neSwgTm8uMTAwIEhvbmdrb25nIFJvYWQsIFd1aGFuLCA0MzAwMTYsIENoaW5h
LiYjeEQ7RGVwYXJ0bWVudCBvZiBSYWRpb2xvZ3ksIFNjaG9vbCBvZiBNZWRpY2luZSwgV2F5bmUg
U3RhdGUgVW5pdmVyc2l0eSwgRGV0cm9pdCwgTUksIDQ4MjAxLCBVU0EuJiN4RDtCZWlqaW5nIEFk
dmFuY2VkIElubm92YXRpb24gQ2VudGVyIGZvciBCaWcgRGF0YS1CYXNlZCBQcmVjaXNpb24gTWVk
aWNpbmUsIFNjaG9vbCBvZiBNZWRpY2luZSBhbmQgRW5naW5lZXJpbmcsIEJlaWhhbmcgVW5pdmVy
c2l0eSwgQmVpamluZywgMTAwMTkxLCBDaGluYS4mI3hEO0RlcGFydG1lbnQgb2YgUmFkaW9sb2d5
LCBTaGVuemhlbiBTZWNvbmQgUGVvcGxlJmFwb3M7cyBIb3NwaXRhbCwgVGhlIEZpcnN0IEFmZmls
aWF0ZWQgSG9zcGl0YWwgb2YgU2hlbnpoZW4gVW5pdmVyc2l0eSBIZWFsdGggU2NpZW5jZSBDZW50
ZXIsIDMwMDIgU3VuR2FuZyBYaSBSb2FkIFdlc3QsIFNoZW56aGVuLCA1MTgwMzUsIENoaW5hLiYj
eEQ7TWVkaWNhbCBkZXBhcnRtZW50LCBXdWhhbiBDaGlsZHJlbiZhcG9zO3MgSG9zcGl0YWwgKFd1
aGFuIE1hdGVybmFsIGFuZCBDaGlsZCBIZWFsdGhjYXJlIEhvc3BpdGFsKSwgVG9uZ2ppIE1lZGlj
YWwgQ29sbGVnZSwgSHVhemhvbmcgVW5pdmVyc2l0eSBvZiBTY2llbmNlICZhbXA7IFRlY2hub2xv
Z3ksIE5vLjEwMCBIb25na29uZyBSb2FkLCBXdWhhbiwgNDMwMDE2LCBDaGluYS4mI3hEO0RlcGFy
dG1lbnQgb2YgUmFkaW9sb2d5LCBUb25namkgSG9zcGl0YWwsIFRvbmdqaSBVbml2ZXJzaXR5IFNj
aG9vbCBvZiBNZWRpY2luZSwgU2hhbmdoYWksIDIwMDA2NSwgQ2hpbmEuJiN4RDtQaW5nc2hhbiBE
aXN0cmljdCBQZW9wbGUmYXBvcztzIEhvc3BpdGFsLCBQaW5nc2hhbiBHZW5lcmFsIEhvc3BpdGFs
IG9mIFNvdXRoZXJuIE1lZGljYWwgVW5pdmVyc2l0eSwgU2hlbnpoZW4sIDUxODExOCwgR3Vhbmdk
b25nLCBDaGluYS4mI3hEO0RlcGFydG1lbnQgb2YgUmFkaW9sb2d5LCBTaGVuemhlbiBTZWNvbmQg
UGVvcGxlJmFwb3M7cyBIb3NwaXRhbCwgVGhlIEZpcnN0IEFmZmlsaWF0ZWQgSG9zcGl0YWwgb2Yg
U2hlbnpoZW4gVW5pdmVyc2l0eSBIZWFsdGggU2NpZW5jZSBDZW50ZXIsIDMwMDIgU3VuR2FuZyBY
aSBSb2FkIFdlc3QsIFNoZW56aGVuLCA1MTgwMzUsIENoaW5hLiB4aWFqdW5AZW1haWwuc3p1LmVk
dS5jbi4mI3hEO0ltYWdpbmcgQ2VudGVyLCBXdWhhbiBDaGlsZHJlbiZhcG9zO3MgSG9zcGl0YWwg
KFd1aGFuIE1hdGVybmFsIGFuZCBDaGlsZCBIZWFsdGhjYXJlIEhvc3BpdGFsKSwgVG9uZ2ppIE1l
ZGljYWwgQ29sbGVnZSwgSHVhemhvbmcgVW5pdmVyc2l0eSBvZiBTY2llbmNlICZhbXA7IFRlY2hu
b2xvZ3ksIE5vLjEwMCBIb25na29uZyBSb2FkLCBXdWhhbiwgNDMwMDE2LCBDaGluYS4gZHJzaGFv
amJAc2luYS5jb20uPC9hdXRoLWFkZHJlc3M+PHRpdGxlcz48dGl0bGU+QSBzaW5nbGUtY2VudGVy
LCByZXRyb3NwZWN0aXZlIHN0dWR5IG9mIENPVklELTE5IGZlYXR1cmVzIGluIGNoaWxkcmVuOiBh
IGRlc2NyaXB0aXZlIGludmVzdGlnYXRpb248L3RpdGxlPjxzZWNvbmRhcnktdGl0bGU+Qk1DIE1l
ZDwvc2Vjb25kYXJ5LXRpdGxlPjwvdGl0bGVzPjxwZXJpb2RpY2FsPjxmdWxsLXRpdGxlPkJNQyBN
ZWQ8L2Z1bGwtdGl0bGU+PC9wZXJpb2RpY2FsPjxwYWdlcz4xMjM8L3BhZ2VzPjx2b2x1bWU+MTg8
L3ZvbHVtZT48bnVtYmVyPjE8L251bWJlcj48ZWRpdGlvbj4yMDIwLzA1LzA3PC9lZGl0aW9uPjxr
ZXl3b3Jkcz48a2V5d29yZD5CZXRhY29yb25hdmlydXM8L2tleXdvcmQ+PGtleXdvcmQ+Q2hpbGQ8
L2tleXdvcmQ+PGtleXdvcmQ+Q2hpbGQsIFByZXNjaG9vbDwva2V5d29yZD48a2V5d29yZD5DaGlu
YTwva2V5d29yZD48a2V5d29yZD5Db3JvbmF2aXJ1cyBJbmZlY3Rpb25zLypkaWFnbm9zaXMvZGlh
Z25vc3RpYyBpbWFnaW5nL3RoZXJhcHk8L2tleXdvcmQ+PGtleXdvcmQ+RGlzZWFzZSBPdXRicmVh
a3M8L2tleXdvcmQ+PGtleXdvcmQ+RmVtYWxlPC9rZXl3b3JkPjxrZXl3b3JkPkh1bWFuczwva2V5
d29yZD48a2V5d29yZD5MdW5nL2RpYWdub3N0aWMgaW1hZ2luZzwva2V5d29yZD48a2V5d29yZD5N
YWxlPC9rZXl3b3JkPjxrZXl3b3JkPlBhbmRlbWljczwva2V5d29yZD48a2V5d29yZD5QbmV1bW9u
aWEsIFZpcmFsLypkaWFnbm9zaXMvZGlhZ25vc3RpYyBpbWFnaW5nL3RoZXJhcHk8L2tleXdvcmQ+
PGtleXdvcmQ+UmVhbC1UaW1lIFBvbHltZXJhc2UgQ2hhaW4gUmVhY3Rpb248L2tleXdvcmQ+PGtl
eXdvcmQ+UmVmZXJlbmNlIFZhbHVlczwva2V5d29yZD48a2V5d29yZD5SZXRyb3NwZWN0aXZlIFN0
dWRpZXM8L2tleXdvcmQ+PGtleXdvcmQ+VG9tb2dyYXBoeSwgWC1SYXkgQ29tcHV0ZWQvbWV0aG9k
czwva2V5d29yZD48a2V5d29yZD4qY292aWQtMTk8L2tleXdvcmQ+PGtleXdvcmQ+KkNoaWxkcmVu
PC9rZXl3b3JkPjxrZXl3b3JkPipDbGluaWNhbCBmZWF0dXJlczwva2V5d29yZD48a2V5d29yZD4q
Q29tcHV0ZXJpemVkIHRvbW9ncmFwaHk8L2tleXdvcmQ+PGtleXdvcmQ+KkNvcm9uYXZpcnVzPC9r
ZXl3b3JkPjxrZXl3b3JkPipFcGlkZW1pb2xvZ3k8L2tleXdvcmQ+PGtleXdvcmQ+KlBlZGlhdHJp
Yzwva2V5d29yZD48a2V5d29yZD4qU0FSUy1Db1YtMjwva2V5d29yZD48L2tleXdvcmRzPjxkYXRl
cz48eWVhcj4yMDIwPC95ZWFyPjxwdWItZGF0ZXM+PGRhdGU+TWF5IDY8L2RhdGU+PC9wdWItZGF0
ZXM+PC9kYXRlcz48aXNibj4xNzQxLTcwMTUgKEVsZWN0cm9uaWMpJiN4RDsxNzQxLTcwMTUgKExp
bmtpbmcpPC9pc2JuPjxhY2Nlc3Npb24tbnVtPjMyMzcwNzQ3PC9hY2Nlc3Npb24tbnVtPjx1cmxz
PjxyZWxhdGVkLXVybHM+PHVybD5odHRwczovL3d3dy5uY2JpLm5sbS5uaWguZ292L3B1Ym1lZC8z
MjM3MDc0NzwvdXJsPjwvcmVsYXRlZC11cmxzPjwvdXJscz48Y3VzdG9tMj5QTUM3MjAwMjA5PC9j
dXN0b20yPjxlbGVjdHJvbmljLXJlc291cmNlLW51bT4xMC4xMTg2L3MxMjkxNi0wMjAtMDE1OTYt
OTwvZWxlY3Ryb25pYy1yZXNvdXJjZS1udW0+PC9yZWNvcmQ+PC9DaXRlPjwvRW5kTm90ZT4A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A9AF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C4E3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C45537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9FB5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F93A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158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53BE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CF412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02D5E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D5A27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26.6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C6800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5.1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2978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0E69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E810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CAA8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B872FC" w14:textId="1B73C8C0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042C74A9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201E23" w14:textId="6D7836F8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H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bT4xMzc8L1JlY051bT48RGlzcGxheVRleHQ+PHN0eWxlIGZhY2U9InN1cGVyc2NyaXB0Ij4xNjg8
L3N0eWxlPjwvRGlzcGxheVRleHQ+PHJlY29yZD48cmVjLW51bWJlcj4xMzc8L3JlYy1udW1iZXI+
PGZvcmVpZ24ta2V5cz48a2V5IGFwcD0iRU4iIGRiLWlkPSJld3Q5c2RkOTlweGE5dmV3endidnp2
NTJ4ZjIycmV4c3A5OWYiIHRpbWVzdGFtcD0iMTYwMjc0MTUxMyI+MTM3PC9rZXk+PC9mb3JlaWdu
LWtleXM+PHJlZi10eXBlIG5hbWU9IkpvdXJuYWwgQXJ0aWNsZSI+MTc8L3JlZi10eXBlPjxjb250
cmlidXRvcnM+PGF1dGhvcnM+PGF1dGhvcj5MaSwgSC48L2F1dGhvcj48YXV0aG9yPkNoZW4sIEsu
PC9hdXRob3I+PGF1dGhvcj5MaXUsIE0uPC9hdXRob3I+PGF1dGhvcj5YdSwgSC48L2F1dGhvcj48
YXV0aG9yPlh1LCBRLjwvYXV0aG9yPjwvYXV0aG9ycz48L2NvbnRyaWJ1dG9ycz48YXV0aC1hZGRy
ZXNzPkRlcGFydG1lbnQgb2YgSGVtYXRvbG9neSwgV3VoYW4gQ2hpbGRyZW4mYXBvcztzIEhvc3Bp
dGFsLCBUb25namkgTWVkaWNhbCBDb2xsZWdlLCBIdWF6aG9uZyBVbml2ZXJzaXR5IG9mIFNjaWVu
Y2UgJmFtcDsgVGVjaG5vbG9neSwgV3VoYW4sIEh1YmVpLCBDaGluYS4mI3hEO0RlcGFydG1lbnQg
b2YgQ2xpbmljYWwgUGhhcm1hY29sb2d5LCBXdWhhbiBDaGlsZHJlbiZhcG9zO3MgSG9zcGl0YWws
IFRvbmdqaSBNZWRpY2FsIENvbGxlZ2UsIEh1YXpob25nIFVuaXZlcnNpdHkgb2YgU2NpZW5jZSAm
YW1wOyBUZWNobm9sb2d5LCAxMDAgSG9uZyBLb25nIHJvYWQsIEppYW5nJmFwb3M7YW4gRGlzdHJp
Y3QsIFd1aGFuLCBIdWJlaSA0MzAwMTYsIENoaW5hLiYjeEQ7RGVwYXJ0bWVudCBvZiBDbGluaWNh
bCBQaGFybWFjb2xvZ3ksIFd1aGFuIENoaWxkcmVuJmFwb3M7cyBIb3NwaXRhbCwgVG9uZ2ppIE1l
ZGljYWwgQ29sbGVnZSwgSHVhemhvbmcgVW5pdmVyc2l0eSBvZiBTY2llbmNlICZhbXA7IFRlY2hu
b2xvZ3ksIDEwMCBIb25nIEtvbmcgcm9hZCwgSmlhbmcmYXBvczthbiBEaXN0cmljdCwgV3VoYW4s
IEh1YmVpIDQzMDAxNiwgQ2hpbmEuIEVsZWN0cm9uaWMgYWRkcmVzczogcG9sYXJpc3l4dEBob3Rt
YWlsLmNvbS48L2F1dGgtYWRkcmVzcz48dGl0bGVzPjx0aXRsZT5UaGUgcHJvZmlsZSBvZiBwZXJp
cGhlcmFsIGJsb29kIGx5bXBob2N5dGUgc3Vic2V0cyBhbmQgc2VydW0gY3l0b2tpbmVzIGluIGNo
aWxkcmVuIHdpdGggMjAxOSBub3ZlbCBjb3JvbmF2aXJ1cyBwbmV1bW9uaWE8L3RpdGxlPjxzZWNv
bmRhcnktdGl0bGU+SiBJbmZlY3Q8L3NlY29uZGFyeS10aXRsZT48L3RpdGxlcz48cGVyaW9kaWNh
bD48ZnVsbC10aXRsZT5KIEluZmVjdDwvZnVsbC10aXRsZT48L3BlcmlvZGljYWw+PHBhZ2VzPjEx
NS0xMjA8L3BhZ2VzPjx2b2x1bWU+ODE8L3ZvbHVtZT48bnVtYmVyPjE8L251bWJlcj48ZWRpdGlv
bj4yMDIwLzA0LzI0PC9lZGl0aW9uPjxrZXl3b3Jkcz48a2V5d29yZD4qQmV0YWNvcm9uYXZpcnVz
PC9rZXl3b3JkPjxrZXl3b3JkPkNoaWxkPC9rZXl3b3JkPjxrZXl3b3JkPkNoaWxkLCBQcmVzY2hv
b2w8L2tleXdvcmQ+PGtleXdvcmQ+Q29yb25hdmlydXMgSW5mZWN0aW9ucy8qYmxvb2QvaW1tdW5v
bG9neTwva2V5d29yZD48a2V5d29yZD5DeXRva2luZXMvKmJsb29kPC9rZXl3b3JkPjxrZXl3b3Jk
PkZlbWFsZTwva2V5d29yZD48a2V5d29yZD5IdW1hbnM8L2tleXdvcmQ+PGtleXdvcmQ+SW5mYW50
PC9rZXl3b3JkPjxrZXl3b3JkPipMeW1waG9jeXRlIENvdW50PC9rZXl3b3JkPjxrZXl3b3JkPk1h
bGU8L2tleXdvcmQ+PGtleXdvcmQ+UGFuZGVtaWNzPC9rZXl3b3JkPjxrZXl3b3JkPlBuZXVtb25p
YSwgVmlyYWwvKmJsb29kL2ltbXVub2xvZ3k8L2tleXdvcmQ+PGtleXdvcmQ+UmVzcGlyYXRvcnkg
U3luY3l0aWFsIFZpcnVzIEluZmVjdGlvbnMvYmxvb2QvaW1tdW5vbG9neTwva2V5d29yZD48a2V5
d29yZD4qVC1MeW1waG9jeXRlIFN1YnNldHM8L2tleXdvcmQ+PGtleXdvcmQ+KjIwMTkgbm92ZWwg
Y29yb25hdmlydXMgcG5ldW1vbmlhPC9rZXl3b3JkPjxrZXl3b3JkPipDaGlsZHJlbjwva2V5d29y
ZD48a2V5d29yZD4qTHltcGhvY3l0ZSBzdWJzZXRzPC9rZXl3b3JkPjxrZXl3b3JkPipTZXJ1bSBj
eXRva2luZXM8L2tleXdvcmQ+PGtleXdvcmQ+Y3JlYXRlIGEgY29uZmxpY3Qgb2YgaW50ZXJlc3Qg
YWJvdXQgdGhlIHdvcmsuPC9rZXl3b3JkPjwva2V5d29yZHM+PGRhdGVzPjx5ZWFyPjIwMjA8L3ll
YXI+PHB1Yi1kYXRlcz48ZGF0ZT5KdWw8L2RhdGU+PC9wdWItZGF0ZXM+PC9kYXRlcz48aXNibj4x
NTMyLTI3NDIgKEVsZWN0cm9uaWMpJiN4RDswMTYzLTQ0NTMgKExpbmtpbmcpPC9pc2JuPjxhY2Nl
c3Npb24tbnVtPjMyMzI1MTI5PC9hY2Nlc3Npb24tbnVtPjx1cmxzPjxyZWxhdGVkLXVybHM+PHVy
bD5odHRwczovL3d3dy5uY2JpLm5sbS5uaWguZ292L3B1Ym1lZC8zMjMyNTEyOTwvdXJsPjwvcmVs
YXRlZC11cmxzPjwvdXJscz48Y3VzdG9tMj5QTUM3MTY5ODk5PC9jdXN0b20yPjxlbGVjdHJvbmlj
LXJlc291cmNlLW51bT4xMC4xMDE2L2ouamluZi4yMDIwLjA0LjAwMTwvZWxlY3Ryb25pYy1yZXNv
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bT4xMzc8L1JlY051bT48RGlzcGxheVRleHQ+PHN0eWxlIGZhY2U9InN1cGVyc2NyaXB0Ij4xNjg8
L3N0eWxlPjwvRGlzcGxheVRleHQ+PHJlY29yZD48cmVjLW51bWJlcj4xMzc8L3JlYy1udW1iZXI+
PGZvcmVpZ24ta2V5cz48a2V5IGFwcD0iRU4iIGRiLWlkPSJld3Q5c2RkOTlweGE5dmV3endidnp2
NTJ4ZjIycmV4c3A5OWYiIHRpbWVzdGFtcD0iMTYwMjc0MTUxMyI+MTM3PC9rZXk+PC9mb3JlaWdu
LWtleXM+PHJlZi10eXBlIG5hbWU9IkpvdXJuYWwgQXJ0aWNsZSI+MTc8L3JlZi10eXBlPjxjb250
cmlidXRvcnM+PGF1dGhvcnM+PGF1dGhvcj5MaSwgSC48L2F1dGhvcj48YXV0aG9yPkNoZW4sIEsu
PC9hdXRob3I+PGF1dGhvcj5MaXUsIE0uPC9hdXRob3I+PGF1dGhvcj5YdSwgSC48L2F1dGhvcj48
YXV0aG9yPlh1LCBRLjwvYXV0aG9yPjwvYXV0aG9ycz48L2NvbnRyaWJ1dG9ycz48YXV0aC1hZGRy
ZXNzPkRlcGFydG1lbnQgb2YgSGVtYXRvbG9neSwgV3VoYW4gQ2hpbGRyZW4mYXBvcztzIEhvc3Bp
dGFsLCBUb25namkgTWVkaWNhbCBDb2xsZWdlLCBIdWF6aG9uZyBVbml2ZXJzaXR5IG9mIFNjaWVu
Y2UgJmFtcDsgVGVjaG5vbG9neSwgV3VoYW4sIEh1YmVpLCBDaGluYS4mI3hEO0RlcGFydG1lbnQg
b2YgQ2xpbmljYWwgUGhhcm1hY29sb2d5LCBXdWhhbiBDaGlsZHJlbiZhcG9zO3MgSG9zcGl0YWws
IFRvbmdqaSBNZWRpY2FsIENvbGxlZ2UsIEh1YXpob25nIFVuaXZlcnNpdHkgb2YgU2NpZW5jZSAm
YW1wOyBUZWNobm9sb2d5LCAxMDAgSG9uZyBLb25nIHJvYWQsIEppYW5nJmFwb3M7YW4gRGlzdHJp
Y3QsIFd1aGFuLCBIdWJlaSA0MzAwMTYsIENoaW5hLiYjeEQ7RGVwYXJ0bWVudCBvZiBDbGluaWNh
bCBQaGFybWFjb2xvZ3ksIFd1aGFuIENoaWxkcmVuJmFwb3M7cyBIb3NwaXRhbCwgVG9uZ2ppIE1l
ZGljYWwgQ29sbGVnZSwgSHVhemhvbmcgVW5pdmVyc2l0eSBvZiBTY2llbmNlICZhbXA7IFRlY2hu
b2xvZ3ksIDEwMCBIb25nIEtvbmcgcm9hZCwgSmlhbmcmYXBvczthbiBEaXN0cmljdCwgV3VoYW4s
IEh1YmVpIDQzMDAxNiwgQ2hpbmEuIEVsZWN0cm9uaWMgYWRkcmVzczogcG9sYXJpc3l4dEBob3Rt
YWlsLmNvbS48L2F1dGgtYWRkcmVzcz48dGl0bGVzPjx0aXRsZT5UaGUgcHJvZmlsZSBvZiBwZXJp
cGhlcmFsIGJsb29kIGx5bXBob2N5dGUgc3Vic2V0cyBhbmQgc2VydW0gY3l0b2tpbmVzIGluIGNo
aWxkcmVuIHdpdGggMjAxOSBub3ZlbCBjb3JvbmF2aXJ1cyBwbmV1bW9uaWE8L3RpdGxlPjxzZWNv
bmRhcnktdGl0bGU+SiBJbmZlY3Q8L3NlY29uZGFyeS10aXRsZT48L3RpdGxlcz48cGVyaW9kaWNh
bD48ZnVsbC10aXRsZT5KIEluZmVjdDwvZnVsbC10aXRsZT48L3BlcmlvZGljYWw+PHBhZ2VzPjEx
NS0xMjA8L3BhZ2VzPjx2b2x1bWU+ODE8L3ZvbHVtZT48bnVtYmVyPjE8L251bWJlcj48ZWRpdGlv
bj4yMDIwLzA0LzI0PC9lZGl0aW9uPjxrZXl3b3Jkcz48a2V5d29yZD4qQmV0YWNvcm9uYXZpcnVz
PC9rZXl3b3JkPjxrZXl3b3JkPkNoaWxkPC9rZXl3b3JkPjxrZXl3b3JkPkNoaWxkLCBQcmVzY2hv
b2w8L2tleXdvcmQ+PGtleXdvcmQ+Q29yb25hdmlydXMgSW5mZWN0aW9ucy8qYmxvb2QvaW1tdW5v
bG9neTwva2V5d29yZD48a2V5d29yZD5DeXRva2luZXMvKmJsb29kPC9rZXl3b3JkPjxrZXl3b3Jk
PkZlbWFsZTwva2V5d29yZD48a2V5d29yZD5IdW1hbnM8L2tleXdvcmQ+PGtleXdvcmQ+SW5mYW50
PC9rZXl3b3JkPjxrZXl3b3JkPipMeW1waG9jeXRlIENvdW50PC9rZXl3b3JkPjxrZXl3b3JkPk1h
bGU8L2tleXdvcmQ+PGtleXdvcmQ+UGFuZGVtaWNzPC9rZXl3b3JkPjxrZXl3b3JkPlBuZXVtb25p
YSwgVmlyYWwvKmJsb29kL2ltbXVub2xvZ3k8L2tleXdvcmQ+PGtleXdvcmQ+UmVzcGlyYXRvcnkg
U3luY3l0aWFsIFZpcnVzIEluZmVjdGlvbnMvYmxvb2QvaW1tdW5vbG9neTwva2V5d29yZD48a2V5
d29yZD4qVC1MeW1waG9jeXRlIFN1YnNldHM8L2tleXdvcmQ+PGtleXdvcmQ+KjIwMTkgbm92ZWwg
Y29yb25hdmlydXMgcG5ldW1vbmlhPC9rZXl3b3JkPjxrZXl3b3JkPipDaGlsZHJlbjwva2V5d29y
ZD48a2V5d29yZD4qTHltcGhvY3l0ZSBzdWJzZXRzPC9rZXl3b3JkPjxrZXl3b3JkPipTZXJ1bSBj
eXRva2luZXM8L2tleXdvcmQ+PGtleXdvcmQ+Y3JlYXRlIGEgY29uZmxpY3Qgb2YgaW50ZXJlc3Qg
YWJvdXQgdGhlIHdvcmsuPC9rZXl3b3JkPjwva2V5d29yZHM+PGRhdGVzPjx5ZWFyPjIwMjA8L3ll
YXI+PHB1Yi1kYXRlcz48ZGF0ZT5KdWw8L2RhdGU+PC9wdWItZGF0ZXM+PC9kYXRlcz48aXNibj4x
NTMyLTI3NDIgKEVsZWN0cm9uaWMpJiN4RDswMTYzLTQ0NTMgKExpbmtpbmcpPC9pc2JuPjxhY2Nl
c3Npb24tbnVtPjMyMzI1MTI5PC9hY2Nlc3Npb24tbnVtPjx1cmxzPjxyZWxhdGVkLXVybHM+PHVy
bD5odHRwczovL3d3dy5uY2JpLm5sbS5uaWguZ292L3B1Ym1lZC8zMjMyNTEyOTwvdXJsPjwvcmVs
YXRlZC11cmxzPjwvdXJscz48Y3VzdG9tMj5QTUM3MTY5ODk5PC9jdXN0b20yPjxlbGVjdHJvbmlj
LXJlc291cmNlLW51bT4xMC4xMDE2L2ouamluZi4yMDIwLjA0LjAwMTwvZWxlY3Ryb25pYy1yZXNv
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30D4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67070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85AF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9943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2020/1/24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CC58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78D9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5.09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38AE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86FC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A039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D177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F327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2EEB8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0E7BE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B408E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C7A5B3" w14:textId="63B4C85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554A6DA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842673" w14:textId="55E67208" w:rsidR="000E4295" w:rsidRPr="008D2EFC" w:rsidRDefault="000E4295" w:rsidP="00F6312F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Song W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PEVuZE5vdGU+PENpdGU+PEF1dGhvcj5Tb25nPC9BdXRob3I+PFllYXI+MjAyMDwvWWVhcj48UmVj
TnVtPjEzODwvUmVjTnVtPjxEaXNwbGF5VGV4dD48c3R5bGUgZmFjZT0ic3VwZXJzY3JpcHQiPjE2
OTwvc3R5bGU+PC9EaXNwbGF5VGV4dD48cmVjb3JkPjxyZWMtbnVtYmVyPjEzODwvcmVjLW51bWJl
cj48Zm9yZWlnbi1rZXlzPjxrZXkgYXBwPSJFTiIgZGItaWQ9ImV3dDlzZGQ5OXB4YTl2ZXd6d2J2
enY1MnhmMjJyZXhzcDk5ZiIgdGltZXN0YW1wPSIxNjAyNzQxNTg5Ij4xMzg8L2tleT48L2ZvcmVp
Z24ta2V5cz48cmVmLXR5cGUgbmFtZT0iSm91cm5hbCBBcnRpY2xlIj4xNzwvcmVmLXR5cGU+PGNv
bnRyaWJ1dG9ycz48YXV0aG9ycz48YXV0aG9yPlNvbmcsIFcuPC9hdXRob3I+PGF1dGhvcj5MaSwg
Si48L2F1dGhvcj48YXV0aG9yPlpvdSwgTi48L2F1dGhvcj48YXV0aG9yPkd1YW4sIFcuPC9hdXRo
b3I+PGF1dGhvcj5QYW4sIEouPC9hdXRob3I+PGF1dGhvcj5YdSwgVy48L2F1dGhvcj48L2F1dGhv
cnM+PC9jb250cmlidXRvcnM+PGF1dGgtYWRkcmVzcz5EZXBhcnRtZW50IG9mIFBlZGlhdHJpY3Ms
IFNoZW5namluZyBIb3NwaXRhbCBvZiBDaGluYSBNZWRpY2FsIFVuaXZlcnNpdHksIE5vLjM2LCBT
YW5IYW8gU3RyZWV0LCBTaGVueWFuZyBDaXR5LCBMaWFvbmluZyBQcm92aW5jZSAxMTAwMDQsIFBl
b3BsZSZhcG9zO3MgUmVwdWJsaWMgb2YgQ2hpbmEuIEVsZWN0cm9uaWMgYWRkcmVzczogc29uZ3ds
MjAwMmphc29uQDE2My5jb20uJiN4RDtEZXBhcnRtZW50IG9mIFBlZGlhdHJpY3MsIENlbnRyYWwg
SG9zcGl0YWwgb2YgWGlhbmdZYW5nIENpdHksIFhpYW5neWFuZyBDaXR5LCBIdWJlaSBQcm92aW5j
ZSwgUGVvcGxlJmFwb3M7cyBSZXB1YmxpYyBvZiBDaGluYS4gRWxlY3Ryb25pYyBhZGRyZXNzOiBt
MTM3OTc2MzE1MzVAMTYzLmNvbS4mI3hEO0RlcGFydG1lbnQgb2YgUGVkaWF0cmljcywgU2hlbmdq
aW5nIEhvc3BpdGFsIG9mIENoaW5hIE1lZGljYWwgVW5pdmVyc2l0eSwgTm8uMzYsIFNhbkhhbyBT
dHJlZXQsIFNoZW55YW5nIENpdHksIExpYW9uaW5nIFByb3ZpbmNlIDExMDAwNCwgUGVvcGxlJmFw
b3M7cyBSZXB1YmxpYyBvZiBDaGluYS4gRWxlY3Ryb25pYyBhZGRyZXNzOiB4ZHpuaW5nMDIxNUAx
NjMuY29tLiYjeEQ7RGVwYXJ0bWVudCBvZiBQZWRpYXRyaWNzLCBTaGVuZ2ppbmcgSG9zcGl0YWwg
b2YgQ2hpbmEgTWVkaWNhbCBVbml2ZXJzaXR5LCBOby4zNiwgU2FuSGFvIFN0cmVldCwgU2hlbnlh
bmcgQ2l0eSwgTGlhb25pbmcgUHJvdmluY2UgMTEwMDA0LCBQZW9wbGUmYXBvcztzIFJlcHVibGlj
IG9mIENoaW5hLiBFbGVjdHJvbmljIGFkZHJlc3M6IGd1YW53ZW5oZUAxMjYuY29tLiYjeEQ7RGVw
YXJ0bWVudCBvZiBQZWRpYXRyaWNzLCBTaGVuZ2ppbmcgSG9zcGl0YWwgb2YgQ2hpbmEgTWVkaWNh
bCBVbml2ZXJzaXR5LCBOby4zNiwgU2FuSGFvIFN0cmVldCwgU2hlbnlhbmcgQ2l0eSwgTGlhb25p
bmcgUHJvdmluY2UgMTEwMDA0LCBQZW9wbGUmYXBvcztzIFJlcHVibGljIG9mIENoaW5hLiBFbGVj
dHJvbmljIGFkZHJlc3M6IGNtdTEwNzgxOUAxNjMuY29tLiYjeEQ7RGVwYXJ0bWVudCBvZiBQZWRp
YXRyaWNzLCBTaGVuZ2ppbmcgSG9zcGl0YWwgb2YgQ2hpbmEgTWVkaWNhbCBVbml2ZXJzaXR5LCBO
by4zNiwgU2FuSGFvIFN0cmVldCwgU2hlbnlhbmcgQ2l0eSwgTGlhb25pbmcgUHJvdmluY2UgMTEw
MDA0LCBQZW9wbGUmYXBvcztzIFJlcHVibGljIG9mIENoaW5hLiBFbGVjdHJvbmljIGFkZHJlc3M6
IHRvbXh1LjEyM0AxNjMuY29tLjwvYXV0aC1hZGRyZXNzPjx0aXRsZXM+PHRpdGxlPkNsaW5pY2Fs
IGZlYXR1cmVzIG9mIHBlZGlhdHJpYyBwYXRpZW50cyB3aXRoIGNvcm9uYXZpcnVzIGRpc2Vhc2Ug
KENPVklELTE5KTwvdGl0bGU+PHNlY29uZGFyeS10aXRsZT5KIENsaW4gVmlyb2w8L3NlY29uZGFy
eS10aXRsZT48L3RpdGxlcz48cGVyaW9kaWNhbD48ZnVsbC10aXRsZT5KIENsaW4gVmlyb2w8L2Z1
bGwtdGl0bGU+PC9wZXJpb2RpY2FsPjxwYWdlcz4xMDQzNzc8L3BhZ2VzPjx2b2x1bWU+MTI3PC92
b2x1bWU+PGVkaXRpb24+MjAyMC8wNS8wNDwvZWRpdGlvbj48a2V5d29yZHM+PGtleXdvcmQ+QWRv
bGVzY2VudDwva2V5d29yZD48a2V5d29yZD5Bc3ltcHRvbWF0aWMgSW5mZWN0aW9uczwva2V5d29y
ZD48a2V5d29yZD5CZXRhY29yb25hdmlydXM8L2tleXdvcmQ+PGtleXdvcmQ+Q2hpbGQ8L2tleXdv
cmQ+PGtleXdvcmQ+Q2hpbGQsIFByZXNjaG9vbDwva2V5d29yZD48a2V5d29yZD5DaGluYS9lcGlk
ZW1pb2xvZ3k8L2tleXdvcmQ+PGtleXdvcmQ+Q29yb25hdmlydXMgSW5mZWN0aW9ucy9kaWFnbm9z
aXMvKmVwaWRlbWlvbG9neTwva2V5d29yZD48a2V5d29yZD5Db3VnaC92aXJvbG9neTwva2V5d29y
ZD48a2V5d29yZD5GZW1hbGU8L2tleXdvcmQ+PGtleXdvcmQ+RmV2ZXIvdmlyb2xvZ3k8L2tleXdv
cmQ+PGtleXdvcmQ+SHVtYW5zPC9rZXl3b3JkPjxrZXl3b3JkPkluZmFudDwva2V5d29yZD48a2V5
d29yZD5MdW5nL2RpYWdub3N0aWMgaW1hZ2luZy9wYXRob2xvZ3k8L2tleXdvcmQ+PGtleXdvcmQ+
TWFsZTwva2V5d29yZD48a2V5d29yZD5QYW5kZW1pY3M8L2tleXdvcmQ+PGtleXdvcmQ+UG5ldW1v
bmlhLCBWaXJhbC9kaWFnbm9zaXMvKmVwaWRlbWlvbG9neTwva2V5d29yZD48a2V5d29yZD5SZXRy
b3NwZWN0aXZlIFN0dWRpZXM8L2tleXdvcmQ+PGtleXdvcmQ+VG9tb2dyYXBoeSwgWC1SYXkgQ29t
cHV0ZWQ8L2tleXdvcmQ+PGtleXdvcmQ+KkNoaWxkcmVuPC9rZXl3b3JkPjxrZXl3b3JkPipOb3Zl
bCBjb3JvbmF2aXJ1cyBkaXNlYXNlIChDT1ZJRC0xOSk8L2tleXdvcmQ+PGtleXdvcmQ+KlNBUlMt
Q29WLTI8L2tleXdvcmQ+PGtleXdvcmQ+YnkgdGhlIGF1dGhvcnMuPC9rZXl3b3JkPjwva2V5d29y
ZHM+PGRhdGVzPjx5ZWFyPjIwMjA8L3llYXI+PHB1Yi1kYXRlcz48ZGF0ZT5KdW48L2RhdGU+PC9w
dWItZGF0ZXM+PC9kYXRlcz48aXNibj4xODczLTU5NjcgKEVsZWN0cm9uaWMpJiN4RDsxMzg2LTY1
MzIgKExpbmtpbmcpPC9pc2JuPjxhY2Nlc3Npb24tbnVtPjMyMzYxMzIzPC9hY2Nlc3Npb24tbnVt
Pjx1cmxzPjxyZWxhdGVkLXVybHM+PHVybD5odHRwczovL3d3dy5uY2JpLm5sbS5uaWguZ292L3B1
Ym1lZC8zMjM2MTMyMzwvdXJsPjwvcmVsYXRlZC11cmxzPjwvdXJscz48Y3VzdG9tMj5QTUM3MTk1
Mjk0PC9jdXN0b20yPjxlbGVjdHJvbmljLXJlc291cmNlLW51bT4xMC4xMDE2L2ouamN2LjIwMjAu
MTA0Mzc3PC9lbGVjdHJvbmljLXJlc291cmNlLW51bT48L3JlY29yZD48L0NpdGU+PC9FbmROb3Rl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PEVuZE5vdGU+PENpdGU+PEF1dGhvcj5Tb25nPC9BdXRob3I+PFllYXI+MjAyMDwvWWVhcj48UmVj
TnVtPjEzODwvUmVjTnVtPjxEaXNwbGF5VGV4dD48c3R5bGUgZmFjZT0ic3VwZXJzY3JpcHQiPjE2
OTwvc3R5bGU+PC9EaXNwbGF5VGV4dD48cmVjb3JkPjxyZWMtbnVtYmVyPjEzODwvcmVjLW51bWJl
cj48Zm9yZWlnbi1rZXlzPjxrZXkgYXBwPSJFTiIgZGItaWQ9ImV3dDlzZGQ5OXB4YTl2ZXd6d2J2
enY1MnhmMjJyZXhzcDk5ZiIgdGltZXN0YW1wPSIxNjAyNzQxNTg5Ij4xMzg8L2tleT48L2ZvcmVp
Z24ta2V5cz48cmVmLXR5cGUgbmFtZT0iSm91cm5hbCBBcnRpY2xlIj4xNzwvcmVmLXR5cGU+PGNv
bnRyaWJ1dG9ycz48YXV0aG9ycz48YXV0aG9yPlNvbmcsIFcuPC9hdXRob3I+PGF1dGhvcj5MaSwg
Si48L2F1dGhvcj48YXV0aG9yPlpvdSwgTi48L2F1dGhvcj48YXV0aG9yPkd1YW4sIFcuPC9hdXRo
b3I+PGF1dGhvcj5QYW4sIEouPC9hdXRob3I+PGF1dGhvcj5YdSwgVy48L2F1dGhvcj48L2F1dGhv
cnM+PC9jb250cmlidXRvcnM+PGF1dGgtYWRkcmVzcz5EZXBhcnRtZW50IG9mIFBlZGlhdHJpY3Ms
IFNoZW5namluZyBIb3NwaXRhbCBvZiBDaGluYSBNZWRpY2FsIFVuaXZlcnNpdHksIE5vLjM2LCBT
YW5IYW8gU3RyZWV0LCBTaGVueWFuZyBDaXR5LCBMaWFvbmluZyBQcm92aW5jZSAxMTAwMDQsIFBl
b3BsZSZhcG9zO3MgUmVwdWJsaWMgb2YgQ2hpbmEuIEVsZWN0cm9uaWMgYWRkcmVzczogc29uZ3ds
MjAwMmphc29uQDE2My5jb20uJiN4RDtEZXBhcnRtZW50IG9mIFBlZGlhdHJpY3MsIENlbnRyYWwg
SG9zcGl0YWwgb2YgWGlhbmdZYW5nIENpdHksIFhpYW5neWFuZyBDaXR5LCBIdWJlaSBQcm92aW5j
ZSwgUGVvcGxlJmFwb3M7cyBSZXB1YmxpYyBvZiBDaGluYS4gRWxlY3Ryb25pYyBhZGRyZXNzOiBt
MTM3OTc2MzE1MzVAMTYzLmNvbS4mI3hEO0RlcGFydG1lbnQgb2YgUGVkaWF0cmljcywgU2hlbmdq
aW5nIEhvc3BpdGFsIG9mIENoaW5hIE1lZGljYWwgVW5pdmVyc2l0eSwgTm8uMzYsIFNhbkhhbyBT
dHJlZXQsIFNoZW55YW5nIENpdHksIExpYW9uaW5nIFByb3ZpbmNlIDExMDAwNCwgUGVvcGxlJmFw
b3M7cyBSZXB1YmxpYyBvZiBDaGluYS4gRWxlY3Ryb25pYyBhZGRyZXNzOiB4ZHpuaW5nMDIxNUAx
NjMuY29tLiYjeEQ7RGVwYXJ0bWVudCBvZiBQZWRpYXRyaWNzLCBTaGVuZ2ppbmcgSG9zcGl0YWwg
b2YgQ2hpbmEgTWVkaWNhbCBVbml2ZXJzaXR5LCBOby4zNiwgU2FuSGFvIFN0cmVldCwgU2hlbnlh
bmcgQ2l0eSwgTGlhb25pbmcgUHJvdmluY2UgMTEwMDA0LCBQZW9wbGUmYXBvcztzIFJlcHVibGlj
IG9mIENoaW5hLiBFbGVjdHJvbmljIGFkZHJlc3M6IGd1YW53ZW5oZUAxMjYuY29tLiYjeEQ7RGVw
YXJ0bWVudCBvZiBQZWRpYXRyaWNzLCBTaGVuZ2ppbmcgSG9zcGl0YWwgb2YgQ2hpbmEgTWVkaWNh
bCBVbml2ZXJzaXR5LCBOby4zNiwgU2FuSGFvIFN0cmVldCwgU2hlbnlhbmcgQ2l0eSwgTGlhb25p
bmcgUHJvdmluY2UgMTEwMDA0LCBQZW9wbGUmYXBvcztzIFJlcHVibGljIG9mIENoaW5hLiBFbGVj
dHJvbmljIGFkZHJlc3M6IGNtdTEwNzgxOUAxNjMuY29tLiYjeEQ7RGVwYXJ0bWVudCBvZiBQZWRp
YXRyaWNzLCBTaGVuZ2ppbmcgSG9zcGl0YWwgb2YgQ2hpbmEgTWVkaWNhbCBVbml2ZXJzaXR5LCBO
by4zNiwgU2FuSGFvIFN0cmVldCwgU2hlbnlhbmcgQ2l0eSwgTGlhb25pbmcgUHJvdmluY2UgMTEw
MDA0LCBQZW9wbGUmYXBvcztzIFJlcHVibGljIG9mIENoaW5hLiBFbGVjdHJvbmljIGFkZHJlc3M6
IHRvbXh1LjEyM0AxNjMuY29tLjwvYXV0aC1hZGRyZXNzPjx0aXRsZXM+PHRpdGxlPkNsaW5pY2Fs
IGZlYXR1cmVzIG9mIHBlZGlhdHJpYyBwYXRpZW50cyB3aXRoIGNvcm9uYXZpcnVzIGRpc2Vhc2Ug
KENPVklELTE5KTwvdGl0bGU+PHNlY29uZGFyeS10aXRsZT5KIENsaW4gVmlyb2w8L3NlY29uZGFy
eS10aXRsZT48L3RpdGxlcz48cGVyaW9kaWNhbD48ZnVsbC10aXRsZT5KIENsaW4gVmlyb2w8L2Z1
bGwtdGl0bGU+PC9wZXJpb2RpY2FsPjxwYWdlcz4xMDQzNzc8L3BhZ2VzPjx2b2x1bWU+MTI3PC92
b2x1bWU+PGVkaXRpb24+MjAyMC8wNS8wNDwvZWRpdGlvbj48a2V5d29yZHM+PGtleXdvcmQ+QWRv
bGVzY2VudDwva2V5d29yZD48a2V5d29yZD5Bc3ltcHRvbWF0aWMgSW5mZWN0aW9uczwva2V5d29y
ZD48a2V5d29yZD5CZXRhY29yb25hdmlydXM8L2tleXdvcmQ+PGtleXdvcmQ+Q2hpbGQ8L2tleXdv
cmQ+PGtleXdvcmQ+Q2hpbGQsIFByZXNjaG9vbDwva2V5d29yZD48a2V5d29yZD5DaGluYS9lcGlk
ZW1pb2xvZ3k8L2tleXdvcmQ+PGtleXdvcmQ+Q29yb25hdmlydXMgSW5mZWN0aW9ucy9kaWFnbm9z
aXMvKmVwaWRlbWlvbG9neTwva2V5d29yZD48a2V5d29yZD5Db3VnaC92aXJvbG9neTwva2V5d29y
ZD48a2V5d29yZD5GZW1hbGU8L2tleXdvcmQ+PGtleXdvcmQ+RmV2ZXIvdmlyb2xvZ3k8L2tleXdv
cmQ+PGtleXdvcmQ+SHVtYW5zPC9rZXl3b3JkPjxrZXl3b3JkPkluZmFudDwva2V5d29yZD48a2V5
d29yZD5MdW5nL2RpYWdub3N0aWMgaW1hZ2luZy9wYXRob2xvZ3k8L2tleXdvcmQ+PGtleXdvcmQ+
TWFsZTwva2V5d29yZD48a2V5d29yZD5QYW5kZW1pY3M8L2tleXdvcmQ+PGtleXdvcmQ+UG5ldW1v
bmlhLCBWaXJhbC9kaWFnbm9zaXMvKmVwaWRlbWlvbG9neTwva2V5d29yZD48a2V5d29yZD5SZXRy
b3NwZWN0aXZlIFN0dWRpZXM8L2tleXdvcmQ+PGtleXdvcmQ+VG9tb2dyYXBoeSwgWC1SYXkgQ29t
cHV0ZWQ8L2tleXdvcmQ+PGtleXdvcmQ+KkNoaWxkcmVuPC9rZXl3b3JkPjxrZXl3b3JkPipOb3Zl
bCBjb3JvbmF2aXJ1cyBkaXNlYXNlIChDT1ZJRC0xOSk8L2tleXdvcmQ+PGtleXdvcmQ+KlNBUlMt
Q29WLTI8L2tleXdvcmQ+PGtleXdvcmQ+YnkgdGhlIGF1dGhvcnMuPC9rZXl3b3JkPjwva2V5d29y
ZHM+PGRhdGVzPjx5ZWFyPjIwMjA8L3llYXI+PHB1Yi1kYXRlcz48ZGF0ZT5KdW48L2RhdGU+PC9w
dWItZGF0ZXM+PC9kYXRlcz48aXNibj4xODczLTU5NjcgKEVsZWN0cm9uaWMpJiN4RDsxMzg2LTY1
MzIgKExpbmtpbmcpPC9pc2JuPjxhY2Nlc3Npb24tbnVtPjMyMzYxMzIzPC9hY2Nlc3Npb24tbnVt
Pjx1cmxzPjxyZWxhdGVkLXVybHM+PHVybD5odHRwczovL3d3dy5uY2JpLm5sbS5uaWguZ292L3B1
Ym1lZC8zMjM2MTMyMzwvdXJsPjwvcmVsYXRlZC11cmxzPjwvdXJscz48Y3VzdG9tMj5QTUM3MTk1
Mjk0PC9jdXN0b20yPjxlbGVjdHJvbmljLXJlc291cmNlLW51bT4xMC4xMDE2L2ouamN2LjIwMjAu
MTA0Mzc3PC9lbGVjdHJvbmljLXJlc291cmNlLW51bT48L3JlY29yZD48L0NpdGU+PC9FbmROb3Rl
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F6312F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169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C3E6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66771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76CDF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C964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33FD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A31E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E5A83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73EC9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488B8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62.5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1D09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91324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A02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C2E9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8D29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8F8E58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</w:t>
            </w:r>
          </w:p>
        </w:tc>
      </w:tr>
      <w:tr w:rsidR="000E4295" w:rsidRPr="008D2EFC" w14:paraId="74BAD34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91CDB7" w14:textId="74B4CD41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 YH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杜永浩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&lt;/Author&gt;&lt;Year&gt;2020&lt;/Year&gt;&lt;RecNum&gt;189&lt;/RecNum&gt;&lt;DisplayText&gt;&lt;style face="superscript"&gt;170&lt;/style&gt;&lt;/DisplayText&gt;&lt;record&gt;&lt;rec-number&gt;189&lt;/rec-number&gt;&lt;foreign-keys&gt;&lt;key app="EN" db-id="ewt9sdd99pxa9vewzwbvzv52xf22rexsp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99f" timestamp="1602832107"&gt;189&lt;/key&gt;&lt;/foreign-keys&gt;&lt;ref-type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杜永浩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金晨望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杨健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陈天艳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张曦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张丹丹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杜红文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张蕴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郭佑民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牛刚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家庭聚集性早期新型冠状病毒肺炎的临床与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CT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表现初步探讨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西安交通大学学报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(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)&lt;/secondary-title&gt;&lt;/titles&gt;&lt;periodical&gt;&lt;full-title&gt;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西安交通大学学报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(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)&lt;/full-title&gt;&lt;/periodical&gt;&lt;pages&gt;16&lt;/pages&gt;&lt;number&gt;2&lt;/number&gt;&lt;dates&gt;&lt;year&gt;2020&lt;/year&gt;&lt;/dates&gt;&lt;urls&gt;&lt;/urls&gt;&lt;/record&gt;&lt;/Cite&gt;&lt;/EndNote&gt;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8DBB1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5085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2624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4E7CD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1861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73A9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2D4E9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2D597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CD02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DEB5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D6212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C1A6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1ADA0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2BE3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C6DA8A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540134A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48EB7E" w14:textId="19D352AF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Yaoling M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马耀玲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&lt;/Author&gt;&lt;Year&gt;2020&lt;/Year&gt;&lt;RecNum&gt;190&lt;/RecNum&gt;&lt;DisplayText&gt;&lt;style face="superscript"&gt;171&lt;/style&gt;&lt;/DisplayText&gt;&lt;record&gt;&lt;rec-number&gt;190&lt;/rec-number&gt;&lt;foreign-keys&gt;&lt;key app="EN" db-id="ewt9sdd99pxa9vewzwbvzv52xf22rexsp99f" timestamp="1602832172"&gt;190&lt;/key&gt;&lt;/foreign-keys&gt;&lt;ref-type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马耀玲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夏胜英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王敏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张思敏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杜文辉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陈琼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&lt;/author&gt;&lt;/authors&gt;&lt;/contributors&gt;&lt;titles&gt;&lt;title&gt;115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例新型冠状病毒感染儿童的临床特点分析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中国当代儿科杂志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中国当代儿科杂志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290-293&lt;/pages&gt;&lt;volume&gt;22&lt;/volume&gt;&lt;number&gt;4&lt;/number&gt;&lt;dates&gt;&lt;year&gt;2020&lt;/year&gt;&lt;/dates&gt;&lt;isbn&gt;1008-8830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E7F15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C6393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2866C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FC7A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F350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5298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C0A6C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CA86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9D23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60A20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35E5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BDC6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849F8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E8D1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B795F9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</w:t>
            </w:r>
          </w:p>
        </w:tc>
      </w:tr>
      <w:tr w:rsidR="000E4295" w:rsidRPr="008D2EFC" w14:paraId="28E6093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4E5B56" w14:textId="125E6C43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Zhang B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Y051bT4xMzk8L1JlY051bT48RGlzcGxheVRleHQ+PHN0eWxlIGZhY2U9InN1cGVyc2NyaXB0Ij4x
NzI8L3N0eWxlPjwvRGlzcGxheVRleHQ+PHJlY29yZD48cmVjLW51bWJlcj4xMzk8L3JlYy1udW1i
ZXI+PGZvcmVpZ24ta2V5cz48a2V5IGFwcD0iRU4iIGRiLWlkPSJld3Q5c2RkOTlweGE5dmV3endi
dnp2NTJ4ZjIycmV4c3A5OWYiIHRpbWVzdGFtcD0iMTYwMjc0MTY5MCI+MTM5PC9rZXk+PC9mb3Jl
aWduLWtleXM+PHJlZi10eXBlIG5hbWU9IkpvdXJuYWwgQXJ0aWNsZSI+MTc8L3JlZi10eXBlPjxj
b250cmlidXRvcnM+PGF1dGhvcnM+PGF1dGhvcj5aaGFuZywgQi48L2F1dGhvcj48YXV0aG9yPkxp
dSwgUy48L2F1dGhvcj48YXV0aG9yPlpoYW5nLCBKLjwvYXV0aG9yPjxhdXRob3I+WGlhbywgSi48
L2F1dGhvcj48YXV0aG9yPlpodSwgUy48L2F1dGhvcj48YXV0aG9yPkRvbmcsIFkuPC9hdXRob3I+
PGF1dGhvcj5ZdWFuLCBILjwvYXV0aG9yPjxhdXRob3I+WmhvbmcsIFEuPC9hdXRob3I+PGF1dGhv
cj5ZYW5nLCBLLjwvYXV0aG9yPjxhdXRob3I+Wm91LCBZLjwvYXV0aG9yPjxhdXRob3I+Wmhhbmcs
IFMuPC9hdXRob3I+PC9hdXRob3JzPjwvY29udHJpYnV0b3JzPjxhdXRoLWFkZHJlc3M+VGhlIEZp
cnN0IEFmZmlsaWF0ZWQgSG9zcGl0YWwgb2YgSmluYW4gVW5pdmVyc2l0eSwgTm8uIDYxMyBIdWFu
Z3B1IFdlc3QgUm9hZCwgVGlhbmhlIERpc3RyaWN0LCBHdWFuZ3pob3UgNTEwNjI3LCBHdWFuZ2Rv
bmcsIENoaW5hLiYjeEQ7VGhlIEZpcnN0IFBlb3BsZSZhcG9zO3MgSG9zcGl0YWwgb2YgVGlhbm1l
biBDaXR5LCBOby4xIEppbmdsaW5nIFJlbm1pbiBFYXN0IFJvYWQsIFRpYW5tZW4gQ2l0eSA0MzE3
MDAsIEh1YmVpLCBDaGluYS4mI3hEO1RoZSBUaGlyZCBBZmZpbGlhdGVkIEhvc3BpdGFsIG9mIFNv
dXRoZXJuIE1lZGljYWwgVW5pdmVyc2l0eSwgR3Vhbmd6aG91LCBHdWFuZ2RvbmcsIENoaW5hLiYj
eEQ7VGhlIEFmZmlsaWF0ZWQgSG9zcGl0YWwgb2YgWGlhbmduYW4gVW5pdmVyc2l0eSwgQ2hlbnpo
b3UsIEh1bmFuLCBDaGluYS4mI3hEO0d1YW5nZG9uZyBQcm92aW5jaWFsIFBlb3BsZSZhcG9zO3Mg
SG9zcGl0YWwvR3Vhbmdkb25nIGFjYWRlbXkgb2YgbWVkaWNhbCBzY2llbmNlcywgR3Vhbmd6aG91
LCBHdWFuZ2RvbmcsIENoaW5hLiYjeEQ7RG9uZ2d1YW4gUGVvcGxlJmFwb3M7cyBIb3NwaXRhbCwg
Tm8uMyBYaW5ndXlvbmd3YW5kYW8gU291dGggUm9hZCwgV2FuamlhbmcgRGlzdHJpY3QsIERvbmdn
dWFuIDUyMzAwMCwgR3Vhbmdkb25nLCBDaGluYS4mI3hEO0RvbmdndWFuIE5pbnRoIFBlb3BsZSZh
cG9zO3MgSG9zcGl0YWwsIERvbmdndWFuLCBHdWFuZ2RvbmcsIENoaW5hLiYjeEQ7VGhlIEZpcnN0
IFBlb3BsZSZhcG9zO3MgSG9zcGl0YWwgb2YgVGlhbm1lbiBDaXR5LCBOby4xIEppbmdsaW5nIFJl
bm1pbiBFYXN0IFJvYWQsIFRpYW5tZW4gQ2l0eSA0MzE3MDAsIEh1YmVpLCBDaGluYS4gRWxlY3Ry
b25pYyBhZGRyZXNzOiB0bXlhbmdrZTIwMTlAc2luYS5jb20uJiN4RDtEb25nZ3VhbiBQZW9wbGUm
YXBvcztzIEhvc3BpdGFsLCBOby4zIFhpbmd1eW9uZ3dhbmRhbyBTb3V0aCBSb2FkLCBXYW5qaWFu
ZyBEaXN0cmljdCwgRG9uZ2d1YW4gNTIzMDAwLCBHdWFuZ2RvbmcsIENoaW5hLiBFbGVjdHJvbmlj
IGFkZHJlc3M6IHpvdXl1amlhbkBzb2h1LmNvbS4mI3hEO1RoZSBGaXJzdCBBZmZpbGlhdGVkIEhv
c3BpdGFsIG9mIEppbmFuIFVuaXZlcnNpdHksIE5vLiA2MTMgSHVhbmdwdSBXZXN0IFJvYWQsIFRp
YW5oZSBEaXN0cmljdCwgR3Vhbmd6aG91IDUxMDYyNywgR3Vhbmdkb25nLCBDaGluYS4gRWxlY3Ry
b25pYyBhZGRyZXNzOiBzaHVpNzUxNUAxMjYuY29tLjwvYXV0aC1hZGRyZXNzPjx0aXRsZXM+PHRp
dGxlPkNoaWxkcmVuIGhvc3BpdGFsaXplZCBmb3IgY29yb25hdmlydXMgZGlzZWFzZSAyMDE5IChD
T1ZJRC0xOSk6IEEgbXVsdGljZW50ZXIgcmV0cm9zcGVjdGl2ZSBkZXNjcmlwdGl2ZSBzdHVkeTwv
dGl0bGU+PHNlY29uZGFyeS10aXRsZT5KIEluZmVjdDwvc2Vjb25kYXJ5LXRpdGxlPjwvdGl0bGVz
PjxwZXJpb2RpY2FsPjxmdWxsLXRpdGxlPkogSW5mZWN0PC9mdWxsLXRpdGxlPjwvcGVyaW9kaWNh
bD48cGFnZXM+ZTc0LWU3NTwvcGFnZXM+PHZvbHVtZT44MTwvdm9sdW1lPjxudW1iZXI+MjwvbnVt
YmVyPjxlZGl0aW9uPjIwMjAvMDUvMTE8L2VkaXRpb24+PGtleXdvcmRzPjxrZXl3b3JkPkJlaWpp
bmc8L2tleXdvcmQ+PGtleXdvcmQ+QmV0YWNvcm9uYXZpcnVzPC9rZXl3b3JkPjxrZXl3b3JkPkNo
aWxkPC9rZXl3b3JkPjxrZXl3b3JkPkNoaW5hPC9rZXl3b3JkPjxrZXl3b3JkPipDb3JvbmF2aXJ1
czwva2V5d29yZD48a2V5d29yZD5Db3JvbmF2aXJ1cyBJbmZlY3Rpb25zLyplcGlkZW1pb2xvZ3k8
L2tleXdvcmQ+PGtleXdvcmQ+SHVtYW5zPC9rZXl3b3JkPjxrZXl3b3JkPipQYW5kZW1pY3M8L2tl
eXdvcmQ+PGtleXdvcmQ+UG5ldW1vbmlhLCBWaXJhbC8qZXBpZGVtaW9sb2d5PC9rZXl3b3JkPjxr
ZXl3b3JkPlJldHJvc3BlY3RpdmUgU3R1ZGllczwva2V5d29yZD48L2tleXdvcmRzPjxkYXRlcz48
eWVhcj4yMDIwPC95ZWFyPjxwdWItZGF0ZXM+PGRhdGU+QXVnPC9kYXRlPjwvcHViLWRhdGVzPjwv
ZGF0ZXM+PGlzYm4+MTUzMi0yNzQyIChFbGVjdHJvbmljKSYjeEQ7MDE2My00NDUzIChMaW5raW5n
KTwvaXNibj48YWNjZXNzaW9uLW51bT4zMjM4NzQ3NDwvYWNjZXNzaW9uLW51bT48dXJscz48cmVs
YXRlZC11cmxzPjx1cmw+aHR0cHM6Ly93d3cubmNiaS5ubG0ubmloLmdvdi9wdWJtZWQvMzIzODc0
NzQ8L3VybD48L3JlbGF0ZWQtdXJscz48L3VybHM+PGN1c3RvbTI+UE1DNzIwNDc2MDwvY3VzdG9t
Mj48ZWxlY3Ryb25pYy1yZXNvdXJjZS1udW0+MTAuMTAxNi9qLmppbmYuMjAyMC4wNC4wNDU8L2Vs
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PEVuZE5vdGU+PENpdGU+PEF1dGhvcj5aaGFuZzwvQXV0aG9yPjxZZWFyPjIwMjA8L1llYXI+PFJl
Y051bT4xMzk8L1JlY051bT48RGlzcGxheVRleHQ+PHN0eWxlIGZhY2U9InN1cGVyc2NyaXB0Ij4x
NzI8L3N0eWxlPjwvRGlzcGxheVRleHQ+PHJlY29yZD48cmVjLW51bWJlcj4xMzk8L3JlYy1udW1i
ZXI+PGZvcmVpZ24ta2V5cz48a2V5IGFwcD0iRU4iIGRiLWlkPSJld3Q5c2RkOTlweGE5dmV3endi
dnp2NTJ4ZjIycmV4c3A5OWYiIHRpbWVzdGFtcD0iMTYwMjc0MTY5MCI+MTM5PC9rZXk+PC9mb3Jl
aWduLWtleXM+PHJlZi10eXBlIG5hbWU9IkpvdXJuYWwgQXJ0aWNsZSI+MTc8L3JlZi10eXBlPjxj
b250cmlidXRvcnM+PGF1dGhvcnM+PGF1dGhvcj5aaGFuZywgQi48L2F1dGhvcj48YXV0aG9yPkxp
dSwgUy48L2F1dGhvcj48YXV0aG9yPlpoYW5nLCBKLjwvYXV0aG9yPjxhdXRob3I+WGlhbywgSi48
L2F1dGhvcj48YXV0aG9yPlpodSwgUy48L2F1dGhvcj48YXV0aG9yPkRvbmcsIFkuPC9hdXRob3I+
PGF1dGhvcj5ZdWFuLCBILjwvYXV0aG9yPjxhdXRob3I+WmhvbmcsIFEuPC9hdXRob3I+PGF1dGhv
cj5ZYW5nLCBLLjwvYXV0aG9yPjxhdXRob3I+Wm91LCBZLjwvYXV0aG9yPjxhdXRob3I+Wmhhbmcs
IFMuPC9hdXRob3I+PC9hdXRob3JzPjwvY29udHJpYnV0b3JzPjxhdXRoLWFkZHJlc3M+VGhlIEZp
cnN0IEFmZmlsaWF0ZWQgSG9zcGl0YWwgb2YgSmluYW4gVW5pdmVyc2l0eSwgTm8uIDYxMyBIdWFu
Z3B1IFdlc3QgUm9hZCwgVGlhbmhlIERpc3RyaWN0LCBHdWFuZ3pob3UgNTEwNjI3LCBHdWFuZ2Rv
bmcsIENoaW5hLiYjeEQ7VGhlIEZpcnN0IFBlb3BsZSZhcG9zO3MgSG9zcGl0YWwgb2YgVGlhbm1l
biBDaXR5LCBOby4xIEppbmdsaW5nIFJlbm1pbiBFYXN0IFJvYWQsIFRpYW5tZW4gQ2l0eSA0MzE3
MDAsIEh1YmVpLCBDaGluYS4mI3hEO1RoZSBUaGlyZCBBZmZpbGlhdGVkIEhvc3BpdGFsIG9mIFNv
dXRoZXJuIE1lZGljYWwgVW5pdmVyc2l0eSwgR3Vhbmd6aG91LCBHdWFuZ2RvbmcsIENoaW5hLiYj
eEQ7VGhlIEFmZmlsaWF0ZWQgSG9zcGl0YWwgb2YgWGlhbmduYW4gVW5pdmVyc2l0eSwgQ2hlbnpo
b3UsIEh1bmFuLCBDaGluYS4mI3hEO0d1YW5nZG9uZyBQcm92aW5jaWFsIFBlb3BsZSZhcG9zO3Mg
SG9zcGl0YWwvR3Vhbmdkb25nIGFjYWRlbXkgb2YgbWVkaWNhbCBzY2llbmNlcywgR3Vhbmd6aG91
LCBHdWFuZ2RvbmcsIENoaW5hLiYjeEQ7RG9uZ2d1YW4gUGVvcGxlJmFwb3M7cyBIb3NwaXRhbCwg
Tm8uMyBYaW5ndXlvbmd3YW5kYW8gU291dGggUm9hZCwgV2FuamlhbmcgRGlzdHJpY3QsIERvbmdn
dWFuIDUyMzAwMCwgR3Vhbmdkb25nLCBDaGluYS4mI3hEO0RvbmdndWFuIE5pbnRoIFBlb3BsZSZh
cG9zO3MgSG9zcGl0YWwsIERvbmdndWFuLCBHdWFuZ2RvbmcsIENoaW5hLiYjeEQ7VGhlIEZpcnN0
IFBlb3BsZSZhcG9zO3MgSG9zcGl0YWwgb2YgVGlhbm1lbiBDaXR5LCBOby4xIEppbmdsaW5nIFJl
bm1pbiBFYXN0IFJvYWQsIFRpYW5tZW4gQ2l0eSA0MzE3MDAsIEh1YmVpLCBDaGluYS4gRWxlY3Ry
b25pYyBhZGRyZXNzOiB0bXlhbmdrZTIwMTlAc2luYS5jb20uJiN4RDtEb25nZ3VhbiBQZW9wbGUm
YXBvcztzIEhvc3BpdGFsLCBOby4zIFhpbmd1eW9uZ3dhbmRhbyBTb3V0aCBSb2FkLCBXYW5qaWFu
ZyBEaXN0cmljdCwgRG9uZ2d1YW4gNTIzMDAwLCBHdWFuZ2RvbmcsIENoaW5hLiBFbGVjdHJvbmlj
IGFkZHJlc3M6IHpvdXl1amlhbkBzb2h1LmNvbS4mI3hEO1RoZSBGaXJzdCBBZmZpbGlhdGVkIEhv
c3BpdGFsIG9mIEppbmFuIFVuaXZlcnNpdHksIE5vLiA2MTMgSHVhbmdwdSBXZXN0IFJvYWQsIFRp
YW5oZSBEaXN0cmljdCwgR3Vhbmd6aG91IDUxMDYyNywgR3Vhbmdkb25nLCBDaGluYS4gRWxlY3Ry
b25pYyBhZGRyZXNzOiBzaHVpNzUxNUAxMjYuY29tLjwvYXV0aC1hZGRyZXNzPjx0aXRsZXM+PHRp
dGxlPkNoaWxkcmVuIGhvc3BpdGFsaXplZCBmb3IgY29yb25hdmlydXMgZGlzZWFzZSAyMDE5IChD
T1ZJRC0xOSk6IEEgbXVsdGljZW50ZXIgcmV0cm9zcGVjdGl2ZSBkZXNjcmlwdGl2ZSBzdHVkeTwv
dGl0bGU+PHNlY29uZGFyeS10aXRsZT5KIEluZmVjdDwvc2Vjb25kYXJ5LXRpdGxlPjwvdGl0bGVz
PjxwZXJpb2RpY2FsPjxmdWxsLXRpdGxlPkogSW5mZWN0PC9mdWxsLXRpdGxlPjwvcGVyaW9kaWNh
bD48cGFnZXM+ZTc0LWU3NTwvcGFnZXM+PHZvbHVtZT44MTwvdm9sdW1lPjxudW1iZXI+MjwvbnVt
YmVyPjxlZGl0aW9uPjIwMjAvMDUvMTE8L2VkaXRpb24+PGtleXdvcmRzPjxrZXl3b3JkPkJlaWpp
bmc8L2tleXdvcmQ+PGtleXdvcmQ+QmV0YWNvcm9uYXZpcnVzPC9rZXl3b3JkPjxrZXl3b3JkPkNo
aWxkPC9rZXl3b3JkPjxrZXl3b3JkPkNoaW5hPC9rZXl3b3JkPjxrZXl3b3JkPipDb3JvbmF2aXJ1
czwva2V5d29yZD48a2V5d29yZD5Db3JvbmF2aXJ1cyBJbmZlY3Rpb25zLyplcGlkZW1pb2xvZ3k8
L2tleXdvcmQ+PGtleXdvcmQ+SHVtYW5zPC9rZXl3b3JkPjxrZXl3b3JkPipQYW5kZW1pY3M8L2tl
eXdvcmQ+PGtleXdvcmQ+UG5ldW1vbmlhLCBWaXJhbC8qZXBpZGVtaW9sb2d5PC9rZXl3b3JkPjxr
ZXl3b3JkPlJldHJvc3BlY3RpdmUgU3R1ZGllczwva2V5d29yZD48L2tleXdvcmRzPjxkYXRlcz48
eWVhcj4yMDIwPC95ZWFyPjxwdWItZGF0ZXM+PGRhdGU+QXVnPC9kYXRlPjwvcHViLWRhdGVzPjwv
ZGF0ZXM+PGlzYm4+MTUzMi0yNzQyIChFbGVjdHJvbmljKSYjeEQ7MDE2My00NDUzIChMaW5raW5n
KTwvaXNibj48YWNjZXNzaW9uLW51bT4zMjM4NzQ3NDwvYWNjZXNzaW9uLW51bT48dXJscz48cmVs
YXRlZC11cmxzPjx1cmw+aHR0cHM6Ly93d3cubmNiaS5ubG0ubmloLmdvdi9wdWJtZWQvMzIzODc0
NzQ8L3VybD48L3JlbGF0ZWQtdXJscz48L3VybHM+PGN1c3RvbTI+UE1DNzIwNDc2MDwvY3VzdG9t
Mj48ZWxlY3Ryb25pYy1yZXNvdXJjZS1udW0+MTAuMTAxNi9qLmppbmYuMjAyMC4wNC4wNDU8L2Vs
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212DC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A476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8704A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DF8C9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22740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9C9CF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8.75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3828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6E013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31512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63.0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032B8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A96B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9973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E4B8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86EB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16C73B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3FEA321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BFD24BB" w14:textId="7F8FB5F5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Xin T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谭鑫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&lt;/Author&gt;&lt;Year&gt;2020&lt;/Year&gt;&lt;RecNum&gt;191&lt;/RecNum&gt;&lt;DisplayText&gt;&lt;style face="superscript"&gt;173&lt;/style&gt;&lt;/DisplayText&gt;&lt;record&gt;&lt;rec-number&gt;191&lt;/rec-number&gt;&lt;foreign-keys&gt;&lt;key app="EN" db-id="ewt9sdd99pxa9vewzwbvzv52xf22rexsp99f" timestamp="1602832298"&gt;191&lt;/key&gt;&lt;/foreign-keys&gt;&lt;ref-type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谭鑫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黄娟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赵芬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周燕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李洁琼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王香云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长沙市儿童新型冠状病毒感染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13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例临床特征分析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中国当代儿科杂志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中国当代儿科杂志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294-298&lt;/pages&gt;&lt;volume&gt;22&lt;/volume&gt;&lt;number&gt;4&lt;/number&gt;&lt;dates&gt;&lt;year&gt;2020&lt;/year&gt;&lt;/dates&gt;&lt;isbn&gt;1008-8830&lt;/isbn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76DC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060C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08F8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3920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A565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03F54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7.90769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A6C7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3F41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B15B9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144F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352E2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393F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3A72F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59A6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5299FD" w14:textId="3B72E66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708CD42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905228" w14:textId="2C9DE2DC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Wu Q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bT4xNDA8L1JlY051bT48RGlzcGxheVRleHQ+PHN0eWxlIGZhY2U9InN1cGVyc2NyaXB0Ij4xNzQ8
L3N0eWxlPjwvRGlzcGxheVRleHQ+PHJlY29yZD48cmVjLW51bWJlcj4xNDA8L3JlYy1udW1iZXI+
PGZvcmVpZ24ta2V5cz48a2V5IGFwcD0iRU4iIGRiLWlkPSJld3Q5c2RkOTlweGE5dmV3endidnp2
NTJ4ZjIycmV4c3A5OWYiIHRpbWVzdGFtcD0iMTYwMjc0MTc5MCI+MTQwPC9rZXk+PC9mb3JlaWdu
LWtleXM+PHJlZi10eXBlIG5hbWU9IkpvdXJuYWwgQXJ0aWNsZSI+MTc8L3JlZi10eXBlPjxjb250
cmlidXRvcnM+PGF1dGhvcnM+PGF1dGhvcj5XdSwgUS48L2F1dGhvcj48YXV0aG9yPlhpbmcsIFku
PC9hdXRob3I+PGF1dGhvcj5TaGksIEwuPC9hdXRob3I+PGF1dGhvcj5MaSwgVy48L2F1dGhvcj48
YXV0aG9yPkdhbywgWS48L2F1dGhvcj48YXV0aG9yPlBhbiwgUy48L2F1dGhvcj48YXV0aG9yPldh
bmcsIFkuPC9hdXRob3I+PGF1dGhvcj5XYW5nLCBXLjwvYXV0aG9yPjxhdXRob3I+WGluZywgUS48
L2F1dGhvcj48L2F1dGhvcnM+PC9jb250cmlidXRvcnM+PGF1dGgtYWRkcmVzcz5RaW5nZGFvIFdv
bWVuIGFuZCBDaGlsZHJlbiZhcG9zO3MgSG9zcGl0YWwgb2YgUWluZ2RhbyBVbml2ZXJzaXR5LCBR
aW5nZGFvLCBDaGluYS4mI3hEO0NvbnRyaWJ1dGVkIGVxdWFsbHkgYXMgY28tZmlyc3QgYXV0aG9y
cy4mI3hEO0RlcGFydG1lbnQgb2YgUGVkaWF0cmljcywgRmFjdWx0eSBvZiBNZWRpY2luZSwgVGhl
IENoaW5lc2UgVW5pdmVyc2l0eSBvZiBIb25nIEtvbmcsIEhvbmcgS29uZyBTcGVjaWFsIEFkbWlu
aXN0cmF0aXZlIFJlZ2lvbiwgQ2hpbmE7IGFuZCB4aW5ncXMwNTMyQDE2My5jb20uJiN4RDtXdWhh
biBDaGlsZHJlbiZhcG9zO3MgSG9zcGl0YWwgYW5kIFRvbmdqaSBNZWRpY2FsIENvbGxlZ2UsIEh1
YXpob25nIFVuaXZlcnNpdHkgb2YgU2NpZW5jZSBhbmQgVGVjaG5vbG9neSwgV3VoYW4sIENoaW5h
LiYjeEQ7UWluZ2RhbyBXb21lbiBhbmQgQ2hpbGRyZW4mYXBvcztzIEhvc3BpdGFsIG9mIFFpbmdk
YW8gVW5pdmVyc2l0eSwgUWluZ2RhbywgQ2hpbmE7IHhpbmdxczA1MzJAMTYzLmNvbS48L2F1dGgt
YWRkcmVzcz48dGl0bGVzPjx0aXRsZT5Db2luZmVjdGlvbiBhbmQgT3RoZXIgQ2xpbmljYWwgQ2hh
cmFjdGVyaXN0aWNzIG9mIENPVklELTE5IGluIENoaWxkcmVuPC90aXRsZT48c2Vjb25kYXJ5LXRp
dGxlPlBlZGlhdHJpY3M8L3NlY29uZGFyeS10aXRsZT48L3RpdGxlcz48cGVyaW9kaWNhbD48ZnVs
bC10aXRsZT5QZWRpYXRyaWNzPC9mdWxsLXRpdGxlPjwvcGVyaW9kaWNhbD48dm9sdW1lPjE0Njwv
dm9sdW1lPjxudW1iZXI+MTwvbnVtYmVyPjxlZGl0aW9uPjIwMjAvMDUvMDg8L2VkaXRpb24+PGtl
eXdvcmRzPjxrZXl3b3JkPipCZXRhY29yb25hdmlydXM8L2tleXdvcmQ+PGtleXdvcmQ+Q2hpbGQ8
L2tleXdvcmQ+PGtleXdvcmQ+Q2hpbGQsIFByZXNjaG9vbDwva2V5d29yZD48a2V5d29yZD5DaGlu
YS9lcGlkZW1pb2xvZ3k8L2tleXdvcmQ+PGtleXdvcmQ+Q29pbmZlY3Rpb24vYmxvb2QvKmRpYWdu
b3N0aWMgaW1hZ2luZy8qZXBpZGVtaW9sb2d5PC9rZXl3b3JkPjxrZXl3b3JkPkNvcm9uYXZpcnVz
IEluZmVjdGlvbnMvYmxvb2QvKmRpYWdub3N0aWMgaW1hZ2luZy8qZXBpZGVtaW9sb2d5PC9rZXl3
b3JkPjxrZXl3b3JkPkZlbWFsZTwva2V5d29yZD48a2V5d29yZD5Gb2xsb3ctVXAgU3R1ZGllczwv
a2V5d29yZD48a2V5d29yZD5Ib3NwaXRhbGl6YXRpb24vdHJlbmRzPC9rZXl3b3JkPjxrZXl3b3Jk
Pkh1bWFuczwva2V5d29yZD48a2V5d29yZD5JbmZhbnQ8L2tleXdvcmQ+PGtleXdvcmQ+TWFsZTwv
a2V5d29yZD48a2V5d29yZD5QYW5kZW1pY3M8L2tleXdvcmQ+PGtleXdvcmQ+UG5ldW1vbmlhLCBW
aXJhbC9ibG9vZC8qZGlhZ25vc3RpYyBpbWFnaW5nLyplcGlkZW1pb2xvZ3k8L2tleXdvcmQ+PGtl
eXdvcmQ+UmV0cm9zcGVjdGl2ZSBTdHVkaWVzPC9rZXl3b3JkPjxrZXl3b3JkPmNvbmZsaWN0cyBv
ZiBpbnRlcmVzdCB0byBkaXNjbG9zZS48L2tleXdvcmQ+PC9rZXl3b3Jkcz48ZGF0ZXM+PHllYXI+
MjAyMDwveWVhcj48cHViLWRhdGVzPjxkYXRlPkp1bDwvZGF0ZT48L3B1Yi1kYXRlcz48L2RhdGVz
Pjxpc2JuPjEwOTgtNDI3NSAoRWxlY3Ryb25pYykmI3hEOzAwMzEtNDAwNSAoTGlua2luZyk8L2lz
Ym4+PGFjY2Vzc2lvbi1udW0+MzIzNzY3MjU8L2FjY2Vzc2lvbi1udW0+PHVybHM+PHJlbGF0ZWQt
dXJscz48dXJsPmh0dHBzOi8vd3d3Lm5jYmkubmxtLm5paC5nb3YvcHVibWVkLzMyMzc2NzI1PC91
cmw+PC9yZWxhdGVkLXVybHM+PC91cmxzPjxlbGVjdHJvbmljLXJlc291cmNlLW51bT4xMC4xNTQy
L3BlZHMuMjAyMC0wOTYxPC9lbGVjdHJvbmljLXJlc291cmNlLW51bT48L3JlY29yZD48L0NpdGU+
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PEVuZE5vdGU+PENpdGU+PEF1dGhvcj5XdTwvQXV0aG9yPjxZZWFyPjIwMjA8L1llYXI+PFJlY051
bT4xNDA8L1JlY051bT48RGlzcGxheVRleHQ+PHN0eWxlIGZhY2U9InN1cGVyc2NyaXB0Ij4xNzQ8
L3N0eWxlPjwvRGlzcGxheVRleHQ+PHJlY29yZD48cmVjLW51bWJlcj4xNDA8L3JlYy1udW1iZXI+
PGZvcmVpZ24ta2V5cz48a2V5IGFwcD0iRU4iIGRiLWlkPSJld3Q5c2RkOTlweGE5dmV3endidnp2
NTJ4ZjIycmV4c3A5OWYiIHRpbWVzdGFtcD0iMTYwMjc0MTc5MCI+MTQwPC9rZXk+PC9mb3JlaWdu
LWtleXM+PHJlZi10eXBlIG5hbWU9IkpvdXJuYWwgQXJ0aWNsZSI+MTc8L3JlZi10eXBlPjxjb250
cmlidXRvcnM+PGF1dGhvcnM+PGF1dGhvcj5XdSwgUS48L2F1dGhvcj48YXV0aG9yPlhpbmcsIFku
PC9hdXRob3I+PGF1dGhvcj5TaGksIEwuPC9hdXRob3I+PGF1dGhvcj5MaSwgVy48L2F1dGhvcj48
YXV0aG9yPkdhbywgWS48L2F1dGhvcj48YXV0aG9yPlBhbiwgUy48L2F1dGhvcj48YXV0aG9yPldh
bmcsIFkuPC9hdXRob3I+PGF1dGhvcj5XYW5nLCBXLjwvYXV0aG9yPjxhdXRob3I+WGluZywgUS48
L2F1dGhvcj48L2F1dGhvcnM+PC9jb250cmlidXRvcnM+PGF1dGgtYWRkcmVzcz5RaW5nZGFvIFdv
bWVuIGFuZCBDaGlsZHJlbiZhcG9zO3MgSG9zcGl0YWwgb2YgUWluZ2RhbyBVbml2ZXJzaXR5LCBR
aW5nZGFvLCBDaGluYS4mI3hEO0NvbnRyaWJ1dGVkIGVxdWFsbHkgYXMgY28tZmlyc3QgYXV0aG9y
cy4mI3hEO0RlcGFydG1lbnQgb2YgUGVkaWF0cmljcywgRmFjdWx0eSBvZiBNZWRpY2luZSwgVGhl
IENoaW5lc2UgVW5pdmVyc2l0eSBvZiBIb25nIEtvbmcsIEhvbmcgS29uZyBTcGVjaWFsIEFkbWlu
aXN0cmF0aXZlIFJlZ2lvbiwgQ2hpbmE7IGFuZCB4aW5ncXMwNTMyQDE2My5jb20uJiN4RDtXdWhh
biBDaGlsZHJlbiZhcG9zO3MgSG9zcGl0YWwgYW5kIFRvbmdqaSBNZWRpY2FsIENvbGxlZ2UsIEh1
YXpob25nIFVuaXZlcnNpdHkgb2YgU2NpZW5jZSBhbmQgVGVjaG5vbG9neSwgV3VoYW4sIENoaW5h
LiYjeEQ7UWluZ2RhbyBXb21lbiBhbmQgQ2hpbGRyZW4mYXBvcztzIEhvc3BpdGFsIG9mIFFpbmdk
YW8gVW5pdmVyc2l0eSwgUWluZ2RhbywgQ2hpbmE7IHhpbmdxczA1MzJAMTYzLmNvbS48L2F1dGgt
YWRkcmVzcz48dGl0bGVzPjx0aXRsZT5Db2luZmVjdGlvbiBhbmQgT3RoZXIgQ2xpbmljYWwgQ2hh
cmFjdGVyaXN0aWNzIG9mIENPVklELTE5IGluIENoaWxkcmVuPC90aXRsZT48c2Vjb25kYXJ5LXRp
dGxlPlBlZGlhdHJpY3M8L3NlY29uZGFyeS10aXRsZT48L3RpdGxlcz48cGVyaW9kaWNhbD48ZnVs
bC10aXRsZT5QZWRpYXRyaWNzPC9mdWxsLXRpdGxlPjwvcGVyaW9kaWNhbD48dm9sdW1lPjE0Njwv
dm9sdW1lPjxudW1iZXI+MTwvbnVtYmVyPjxlZGl0aW9uPjIwMjAvMDUvMDg8L2VkaXRpb24+PGtl
eXdvcmRzPjxrZXl3b3JkPipCZXRhY29yb25hdmlydXM8L2tleXdvcmQ+PGtleXdvcmQ+Q2hpbGQ8
L2tleXdvcmQ+PGtleXdvcmQ+Q2hpbGQsIFByZXNjaG9vbDwva2V5d29yZD48a2V5d29yZD5DaGlu
YS9lcGlkZW1pb2xvZ3k8L2tleXdvcmQ+PGtleXdvcmQ+Q29pbmZlY3Rpb24vYmxvb2QvKmRpYWdu
b3N0aWMgaW1hZ2luZy8qZXBpZGVtaW9sb2d5PC9rZXl3b3JkPjxrZXl3b3JkPkNvcm9uYXZpcnVz
IEluZmVjdGlvbnMvYmxvb2QvKmRpYWdub3N0aWMgaW1hZ2luZy8qZXBpZGVtaW9sb2d5PC9rZXl3
b3JkPjxrZXl3b3JkPkZlbWFsZTwva2V5d29yZD48a2V5d29yZD5Gb2xsb3ctVXAgU3R1ZGllczwv
a2V5d29yZD48a2V5d29yZD5Ib3NwaXRhbGl6YXRpb24vdHJlbmRzPC9rZXl3b3JkPjxrZXl3b3Jk
Pkh1bWFuczwva2V5d29yZD48a2V5d29yZD5JbmZhbnQ8L2tleXdvcmQ+PGtleXdvcmQ+TWFsZTwv
a2V5d29yZD48a2V5d29yZD5QYW5kZW1pY3M8L2tleXdvcmQ+PGtleXdvcmQ+UG5ldW1vbmlhLCBW
aXJhbC9ibG9vZC8qZGlhZ25vc3RpYyBpbWFnaW5nLyplcGlkZW1pb2xvZ3k8L2tleXdvcmQ+PGtl
eXdvcmQ+UmV0cm9zcGVjdGl2ZSBTdHVkaWVzPC9rZXl3b3JkPjxrZXl3b3JkPmNvbmZsaWN0cyBv
ZiBpbnRlcmVzdCB0byBkaXNjbG9zZS48L2tleXdvcmQ+PC9rZXl3b3Jkcz48ZGF0ZXM+PHllYXI+
MjAyMDwveWVhcj48cHViLWRhdGVzPjxkYXRlPkp1bDwvZGF0ZT48L3B1Yi1kYXRlcz48L2RhdGVz
Pjxpc2JuPjEwOTgtNDI3NSAoRWxlY3Ryb25pYykmI3hEOzAwMzEtNDAwNSAoTGlua2luZyk8L2lz
Ym4+PGFjY2Vzc2lvbi1udW0+MzIzNzY3MjU8L2FjY2Vzc2lvbi1udW0+PHVybHM+PHJlbGF0ZWQt
dXJscz48dXJsPmh0dHBzOi8vd3d3Lm5jYmkubmxtLm5paC5nb3YvcHVibWVkLzMyMzc2NzI1PC91
cmw+PC9yZWxhdGVkLXVybHM+PC91cmxzPjxlbGVjdHJvbmljLXJlc291cmNlLW51bT4xMC4xNTQy
L3BlZHMuMjAyMC0wOTYxPC9lbGVjdHJvbmljLXJlc291cmNlLW51bT48L3JlY29yZD48L0NpdGU+
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AC8C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B854E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29E90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DE430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BE634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F428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CF65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75851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808A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59.5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4AFF6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3474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783F8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D2A5BC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0F1E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80D7330" w14:textId="704F9DC3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31EF0385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B72822" w14:textId="23BCEFDB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 B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bT4xNDE8L1JlY051bT48RGlzcGxheVRleHQ+PHN0eWxlIGZhY2U9InN1cGVyc2NyaXB0Ij4xNzU8
L3N0eWxlPjwvRGlzcGxheVRleHQ+PHJlY29yZD48cmVjLW51bWJlcj4xNDE8L3JlYy1udW1iZXI+
PGZvcmVpZ24ta2V5cz48a2V5IGFwcD0iRU4iIGRiLWlkPSJld3Q5c2RkOTlweGE5dmV3endidnp2
NTJ4ZjIycmV4c3A5OWYiIHRpbWVzdGFtcD0iMTYwMjc0MTk3MCI+MTQxPC9rZXk+PC9mb3JlaWdu
LWtleXM+PHJlZi10eXBlIG5hbWU9IkpvdXJuYWwgQXJ0aWNsZSI+MTc8L3JlZi10eXBlPjxjb250
cmlidXRvcnM+PGF1dGhvcnM+PGF1dGhvcj5MaSwgQi48L2F1dGhvcj48YXV0aG9yPlNoZW4sIEou
PC9hdXRob3I+PGF1dGhvcj5MaSwgTC48L2F1dGhvcj48YXV0aG9yPll1LCBDLjwvYXV0aG9yPjwv
YXV0aG9ycz48L2NvbnRyaWJ1dG9ycz48YXV0aC1hZGRyZXNzPkRlcGFydG1lbnQgb2YgUmFkaW9s
b2d5LCBUaGUgRmlyc3QgQ29sbGVnZSBvZiBDbGluaWNhbCBNZWRpY2FsIFNjaWVuY2Ugb2YgQ2hp
bmEsIFRocmVlIEdvcmdlcyBVbml2ZXJzaXR5IGFuZCBZaWNoYW5nIENlbnRyYWwgUGVvcGxlJmFw
b3M7cyBIb3NwaXRhbCwgWWljaGFuZywgQ2hpbmEuJiN4RDtEZXBhcnRtZW50IG9mIFJhZGlvbG9n
eSwgVGhlIEFmZmlsaWF0ZWQgSml1amlhbmcgSG9zcGl0YWwgb2YgTmFuY2hhbmcgVW5pdmVyc2l0
eSBhbmQgSml1IEppYW5nIE5vLjEgUGVvcGxlJmFwb3M7cyBhbmQgV2F0ZXIgb2YgTGlmZSBIb3Nw
aXRhbCwgSmlhbmd4aSwgQ2hpbmEuPC9hdXRoLWFkZHJlc3M+PHRpdGxlcz48dGl0bGU+UmFkaW9n
cmFwaGljIGFuZCBDbGluaWNhbCBGZWF0dXJlcyBvZiBDaGlsZHJlbiBXaXRoIENvcm9uYXZpcnVz
IERpc2Vhc2UgKENPVklELTE5KSBQbmV1bW9uaWE8L3RpdGxlPjxzZWNvbmRhcnktdGl0bGU+SW5k
aWFuIFBlZGlhdHI8L3NlY29uZGFyeS10aXRsZT48L3RpdGxlcz48cGVyaW9kaWNhbD48ZnVsbC10
aXRsZT5JbmRpYW4gUGVkaWF0cjwvZnVsbC10aXRsZT48L3BlcmlvZGljYWw+PHBhZ2VzPjQyMy00
MjY8L3BhZ2VzPjx2b2x1bWU+NTc8L3ZvbHVtZT48bnVtYmVyPjU8L251bWJlcj48ZWRpdGlvbj4y
MDIwLzA0LzA4PC9lZGl0aW9uPjxrZXl3b3Jkcz48a2V5d29yZD5CZXRhY29yb25hdmlydXMvKmlz
b2xhdGlvbiAmYW1wOyBwdXJpZmljYXRpb248L2tleXdvcmQ+PGtleXdvcmQ+Q2hpbGQ8L2tleXdv
cmQ+PGtleXdvcmQ+Q2hpbmEvZXBpZGVtaW9sb2d5PC9rZXl3b3JkPjxrZXl3b3JkPkNsaW5pY2Fs
IExhYm9yYXRvcnkgVGVjaG5pcXVlcy9tZXRob2RzPC9rZXl3b3JkPjxrZXl3b3JkPipDb3JvbmF2
aXJ1cyBJbmZlY3Rpb25zL2RpYWdub3Npcy9lcGlkZW1pb2xvZ3kvcGh5c2lvcGF0aG9sb2d5PC9r
ZXl3b3JkPjxrZXl3b3JkPkZlbWFsZTwva2V5d29yZD48a2V5d29yZD5IdW1hbnM8L2tleXdvcmQ+
PGtleXdvcmQ+THVuZy8qZGlhZ25vc3RpYyBpbWFnaW5nPC9rZXl3b3JkPjxrZXl3b3JkPk1hbGU8
L2tleXdvcmQ+PGtleXdvcmQ+T3V0Y29tZSBhbmQgUHJvY2VzcyBBc3Nlc3NtZW50LCBIZWFsdGgg
Q2FyZTwva2V5d29yZD48a2V5d29yZD4qUGFuZGVtaWNzPC9rZXl3b3JkPjxrZXl3b3JkPipQbmV1
bW9uaWEsIFZpcmFsL2RpYWdub3Npcy9lcGlkZW1pb2xvZ3kvZXRpb2xvZ3kvcGh5c2lvcGF0aG9s
b2d5PC9rZXl3b3JkPjxrZXl3b3JkPlJlcHJvZHVjaWJpbGl0eSBvZiBSZXN1bHRzPC9rZXl3b3Jk
PjxrZXl3b3JkPlN5bXB0b20gQXNzZXNzbWVudC8qbWV0aG9kczwva2V5d29yZD48a2V5d29yZD5U
b21vZ3JhcGh5LCBYLVJheSBDb21wdXRlZC8qbWV0aG9kczwva2V5d29yZD48L2tleXdvcmRzPjxk
YXRlcz48eWVhcj4yMDIwPC95ZWFyPjxwdWItZGF0ZXM+PGRhdGU+TWF5IDE1PC9kYXRlPjwvcHVi
LWRhdGVzPjwvZGF0ZXM+PGlzYm4+MDk3NC03NTU5IChFbGVjdHJvbmljKSYjeEQ7MDAxOS02MDYx
IChMaW5raW5nKTwvaXNibj48YWNjZXNzaW9uLW51bT4zMjI1NTQzNzwvYWNjZXNzaW9uLW51bT48
dXJscz48cmVsYXRlZC11cmxzPjx1cmw+aHR0cHM6Ly93d3cubmNiaS5ubG0ubmloLmdvdi9wdWJt
ZWQvMzIyNTU0Mzc8L3VybD48L3JlbGF0ZWQtdXJscz48L3VybHM+PGN1c3RvbTI+UE1DNzI0MDIz
OTwvY3VzdG9tMj48L3JlY29yZD48L0NpdGU+PC9FbmROb3RlPgB=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PEVuZE5vdGU+PENpdGU+PEF1dGhvcj5MaTwvQXV0aG9yPjxZZWFyPjIwMjA8L1llYXI+PFJlY051
bT4xNDE8L1JlY051bT48RGlzcGxheVRleHQ+PHN0eWxlIGZhY2U9InN1cGVyc2NyaXB0Ij4xNzU8
L3N0eWxlPjwvRGlzcGxheVRleHQ+PHJlY29yZD48cmVjLW51bWJlcj4xNDE8L3JlYy1udW1iZXI+
PGZvcmVpZ24ta2V5cz48a2V5IGFwcD0iRU4iIGRiLWlkPSJld3Q5c2RkOTlweGE5dmV3endidnp2
NTJ4ZjIycmV4c3A5OWYiIHRpbWVzdGFtcD0iMTYwMjc0MTk3MCI+MTQxPC9rZXk+PC9mb3JlaWdu
LWtleXM+PHJlZi10eXBlIG5hbWU9IkpvdXJuYWwgQXJ0aWNsZSI+MTc8L3JlZi10eXBlPjxjb250
cmlidXRvcnM+PGF1dGhvcnM+PGF1dGhvcj5MaSwgQi48L2F1dGhvcj48YXV0aG9yPlNoZW4sIEou
PC9hdXRob3I+PGF1dGhvcj5MaSwgTC48L2F1dGhvcj48YXV0aG9yPll1LCBDLjwvYXV0aG9yPjwv
YXV0aG9ycz48L2NvbnRyaWJ1dG9ycz48YXV0aC1hZGRyZXNzPkRlcGFydG1lbnQgb2YgUmFkaW9s
b2d5LCBUaGUgRmlyc3QgQ29sbGVnZSBvZiBDbGluaWNhbCBNZWRpY2FsIFNjaWVuY2Ugb2YgQ2hp
bmEsIFRocmVlIEdvcmdlcyBVbml2ZXJzaXR5IGFuZCBZaWNoYW5nIENlbnRyYWwgUGVvcGxlJmFw
b3M7cyBIb3NwaXRhbCwgWWljaGFuZywgQ2hpbmEuJiN4RDtEZXBhcnRtZW50IG9mIFJhZGlvbG9n
eSwgVGhlIEFmZmlsaWF0ZWQgSml1amlhbmcgSG9zcGl0YWwgb2YgTmFuY2hhbmcgVW5pdmVyc2l0
eSBhbmQgSml1IEppYW5nIE5vLjEgUGVvcGxlJmFwb3M7cyBhbmQgV2F0ZXIgb2YgTGlmZSBIb3Nw
aXRhbCwgSmlhbmd4aSwgQ2hpbmEuPC9hdXRoLWFkZHJlc3M+PHRpdGxlcz48dGl0bGU+UmFkaW9n
cmFwaGljIGFuZCBDbGluaWNhbCBGZWF0dXJlcyBvZiBDaGlsZHJlbiBXaXRoIENvcm9uYXZpcnVz
IERpc2Vhc2UgKENPVklELTE5KSBQbmV1bW9uaWE8L3RpdGxlPjxzZWNvbmRhcnktdGl0bGU+SW5k
aWFuIFBlZGlhdHI8L3NlY29uZGFyeS10aXRsZT48L3RpdGxlcz48cGVyaW9kaWNhbD48ZnVsbC10
aXRsZT5JbmRpYW4gUGVkaWF0cjwvZnVsbC10aXRsZT48L3BlcmlvZGljYWw+PHBhZ2VzPjQyMy00
MjY8L3BhZ2VzPjx2b2x1bWU+NTc8L3ZvbHVtZT48bnVtYmVyPjU8L251bWJlcj48ZWRpdGlvbj4y
MDIwLzA0LzA4PC9lZGl0aW9uPjxrZXl3b3Jkcz48a2V5d29yZD5CZXRhY29yb25hdmlydXMvKmlz
b2xhdGlvbiAmYW1wOyBwdXJpZmljYXRpb248L2tleXdvcmQ+PGtleXdvcmQ+Q2hpbGQ8L2tleXdv
cmQ+PGtleXdvcmQ+Q2hpbmEvZXBpZGVtaW9sb2d5PC9rZXl3b3JkPjxrZXl3b3JkPkNsaW5pY2Fs
IExhYm9yYXRvcnkgVGVjaG5pcXVlcy9tZXRob2RzPC9rZXl3b3JkPjxrZXl3b3JkPipDb3JvbmF2
aXJ1cyBJbmZlY3Rpb25zL2RpYWdub3Npcy9lcGlkZW1pb2xvZ3kvcGh5c2lvcGF0aG9sb2d5PC9r
ZXl3b3JkPjxrZXl3b3JkPkZlbWFsZTwva2V5d29yZD48a2V5d29yZD5IdW1hbnM8L2tleXdvcmQ+
PGtleXdvcmQ+THVuZy8qZGlhZ25vc3RpYyBpbWFnaW5nPC9rZXl3b3JkPjxrZXl3b3JkPk1hbGU8
L2tleXdvcmQ+PGtleXdvcmQ+T3V0Y29tZSBhbmQgUHJvY2VzcyBBc3Nlc3NtZW50LCBIZWFsdGgg
Q2FyZTwva2V5d29yZD48a2V5d29yZD4qUGFuZGVtaWNzPC9rZXl3b3JkPjxrZXl3b3JkPipQbmV1
bW9uaWEsIFZpcmFsL2RpYWdub3Npcy9lcGlkZW1pb2xvZ3kvZXRpb2xvZ3kvcGh5c2lvcGF0aG9s
b2d5PC9rZXl3b3JkPjxrZXl3b3JkPlJlcHJvZHVjaWJpbGl0eSBvZiBSZXN1bHRzPC9rZXl3b3Jk
PjxrZXl3b3JkPlN5bXB0b20gQXNzZXNzbWVudC8qbWV0aG9kczwva2V5d29yZD48a2V5d29yZD5U
b21vZ3JhcGh5LCBYLVJheSBDb21wdXRlZC8qbWV0aG9kczwva2V5d29yZD48L2tleXdvcmRzPjxk
YXRlcz48eWVhcj4yMDIwPC95ZWFyPjxwdWItZGF0ZXM+PGRhdGU+TWF5IDE1PC9kYXRlPjwvcHVi
LWRhdGVzPjwvZGF0ZXM+PGlzYm4+MDk3NC03NTU5IChFbGVjdHJvbmljKSYjeEQ7MDAxOS02MDYx
IChMaW5raW5nKTwvaXNibj48YWNjZXNzaW9uLW51bT4zMjI1NTQzNzwvYWNjZXNzaW9uLW51bT48
dXJscz48cmVsYXRlZC11cmxzPjx1cmw+aHR0cHM6Ly93d3cubmNiaS5ubG0ubmloLmdvdi9wdWJt
ZWQvMzIyNTU0Mzc8L3VybD48L3JlbGF0ZWQtdXJscz48L3VybHM+PGN1c3RvbTI+UE1DNzI0MDIz
OTwvY3VzdG9tMj48L3JlY29yZD48L0NpdGU+PC9FbmROb3RlPgB=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B5A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2CD1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6A2DF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7142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FDF6D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3F3148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67865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19A794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2B43F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54.6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CDAB31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1581A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1D16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F9E2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06B664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3FCED8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</w:t>
            </w:r>
          </w:p>
        </w:tc>
      </w:tr>
      <w:tr w:rsidR="000E4295" w:rsidRPr="008D2EFC" w14:paraId="618354C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66DC7F" w14:textId="068B9743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Parri N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&lt;EndNote&gt;&lt;Cite&gt;&lt;Author&gt;Parri&lt;/Author&gt;&lt;Year&gt;2020&lt;/Year&gt;&lt;RecNum&gt;142&lt;/RecNum&gt;&lt;DisplayText&gt;&lt;style face="superscript"&gt;176&lt;/style&gt;&lt;/DisplayText&gt;&lt;record&gt;&lt;rec-number&gt;142&lt;/rec-number&gt;&lt;foreign-keys&gt;&lt;key app="EN" db-id="ewt9sdd99pxa9vewzwbvzv52xf22rexsp99f" timestamp="1602742021"&gt;142&lt;/key&gt;&lt;/foreign-keys&gt;&lt;ref-type name="Journal Article"&gt;17&lt;/ref-type&gt;&lt;contributors&gt;&lt;authors&gt;&lt;author&gt;Parri, N.&lt;/author&gt;&lt;author&gt;Lenge, M.&lt;/author&gt;&lt;author&gt;Buonsenso, D.&lt;/author&gt;&lt;author&gt;Coronavirus Infection in Pediatric Emergency Departments Research, Group&lt;/author&gt;&lt;/authors&gt;&lt;/contributors&gt;&lt;auth-address&gt;Meyer University Children&amp;apos;s Hospital, Florence, Italy niccolo.parri@meyer.it.&amp;#xD;Fondazione Policlinico Universitario A. Gemelli IRCCS, Rome, Italy.&lt;/auth-address&gt;&lt;titles&gt;&lt;title&gt;Children with Covid-19 in Pediatric Emergency Departments in Italy&lt;/title&gt;&lt;secondary-title&gt;N Engl J Med&lt;/secondary-title&gt;&lt;/titles&gt;&lt;periodical&gt;&lt;full-title&gt;N Engl J Med&lt;/full-title&gt;&lt;/periodical&gt;&lt;pages&gt;187-190&lt;/pages&gt;&lt;volume&gt;383&lt;/volume&gt;&lt;number&gt;2&lt;/number&gt;&lt;edition&gt;2020/05/02&lt;/edition&gt;&lt;keywords&gt;&lt;keyword&gt;Betacoronavirus&lt;/keyword&gt;&lt;keyword&gt;Child&lt;/keyword&gt;&lt;keyword&gt;China&lt;/keyword&gt;&lt;keyword&gt;*Coronavirus Infections&lt;/keyword&gt;&lt;keyword&gt;*Emergency Service, Hospital&lt;/keyword&gt;&lt;keyword&gt;Humans&lt;/keyword&gt;&lt;keyword&gt;Italy&lt;/keyword&gt;&lt;keyword&gt;*Pandemics&lt;/keyword&gt;&lt;keyword&gt;*Pneumonia, Viral&lt;/keyword&gt;&lt;/keywords&gt;&lt;dates&gt;&lt;year&gt;2020&lt;/year&gt;&lt;pub-dates&gt;&lt;date&gt;Jul 9&lt;/date&gt;&lt;/pub-dates&gt;&lt;/dates&gt;&lt;isbn&gt;1533-4406 (Electronic)&amp;#xD;0028-4793 (Linking)&lt;/isbn&gt;&lt;accession-num&gt;32356945&lt;/accession-num&gt;&lt;urls&gt;&lt;related-urls&gt;&lt;url&gt;https://www.ncbi.nlm.nih.gov/pubmed/32356945&lt;/url&gt;&lt;/related-urls&gt;&lt;/urls&gt;&lt;custom2&gt;PMC7206930&lt;/custom2&gt;&lt;electronic-resource-num&gt;10.1056/NEJMc2007617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A25C7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6E9C3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Italy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C6B281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EEED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2020/3/3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21CDF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E719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C47A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975ED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31E06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57.0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F7656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FACB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61DE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F9A77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DC05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C8B98E" w14:textId="5666106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sore throat;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6DBB9F11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58281E" w14:textId="321E6274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Garazzino S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PEVuZE5vdGU+PENpdGU+PEF1dGhvcj5HYXJhenppbm88L0F1dGhvcj48WWVhcj4yMDIwPC9ZZWFy
PjxSZWNOdW0+MTQzPC9SZWNOdW0+PERpc3BsYXlUZXh0PjxzdHlsZSBmYWNlPSJzdXBlcnNjcmlw
dCI+MTc3PC9zdHlsZT48L0Rpc3BsYXlUZXh0PjxyZWNvcmQ+PHJlYy1udW1iZXI+MTQzPC9yZWMt
bnVtYmVyPjxmb3JlaWduLWtleXM+PGtleSBhcHA9IkVOIiBkYi1pZD0iZXd0OXNkZDk5cHhhOXZl
d3p3YnZ6djUyeGYyMnJleHNwOTlmIiB0aW1lc3RhbXA9IjE2MDI3NDIxMDMiPjE0Mzwva2V5Pjwv
Zm9yZWlnbi1rZXlzPjxyZWYtdHlwZSBuYW1lPSJKb3VybmFsIEFydGljbGUiPjE3PC9yZWYtdHlw
ZT48Y29udHJpYnV0b3JzPjxhdXRob3JzPjxhdXRob3I+R2FyYXp6aW5vLCBTLjwvYXV0aG9yPjxh
dXRob3I+TW9udGFnbmFuaSwgQy48L2F1dGhvcj48YXV0aG9yPkRvbmEsIEQuPC9hdXRob3I+PGF1
dGhvcj5NZWluaSwgQS48L2F1dGhvcj48YXV0aG9yPkZlbGljaSwgRS48L2F1dGhvcj48YXV0aG9y
PlZlcmdpbmUsIEcuPC9hdXRob3I+PGF1dGhvcj5CZXJuYXJkaSwgUy48L2F1dGhvcj48YXV0aG9y
PkdpYWNjaGVybywgUi48L2F1dGhvcj48YXV0aG9yPkxvIFZlY2NoaW8sIEEuPC9hdXRob3I+PGF1
dGhvcj5NYXJjaGlzaW8sIFAuPC9hdXRob3I+PGF1dGhvcj5OaWNvbGluaSwgRy48L2F1dGhvcj48
YXV0aG9yPlBpZXJhbnRvbmksIEwuPC9hdXRob3I+PGF1dGhvcj5SYWJib25lLCBJLjwvYXV0aG9y
PjxhdXRob3I+QmFuZGVyYWxpLCBHLjwvYXV0aG9yPjxhdXRob3I+RGVuaW5hLCBNLjwvYXV0aG9y
PjxhdXRob3I+VmVudHVyaW5pLCBFLjwvYXV0aG9yPjxhdXRob3I+S3J6eXN6dG9maWFrLCBBLjwv
YXV0aG9yPjxhdXRob3I+QmFkb2xhdG8sIFIuPC9hdXRob3I+PGF1dGhvcj5CaWFuY2hpbmksIFMu
PC9hdXRob3I+PGF1dGhvcj5HYWxsaSwgTC48L2F1dGhvcj48YXV0aG9yPlZpbGxhbmksIEEuPC9h
dXRob3I+PGF1dGhvcj5DYXN0ZWxsaS1HYXR0aW5hcmEsIEcuPC9hdXRob3I+PGF1dGhvcj5JdGFs
aWFuLCBTaXRpcC0gUy4gSS4gUC4gUGVkaWF0cmljIEluZmVjdGlvbiBTdHVkeSBHcm91cDwvYXV0
aG9yPjxhdXRob3I+SXRhbGlhbiwgU2l0aXAtIFMuIEkuIFAuIFNhcnMtQ29WLXBhZWRpYXRyaWMg
aW5mZWN0aW9uIHN0dWR5IGdyb3VwPC9hdXRob3I+PC9hdXRob3JzPjwvY29udHJpYnV0b3JzPjxh
dXRoLWFkZHJlc3M+UGFlZGlhdHJpYyBJbmZlY3Rpb3VzIERpc2Vhc2VzIFVuaXQsIFJlZ2luYSBN
YXJnaGVyaXRhIENoaWxkcmVuJmFwb3M7cyBIb3NwaXRhbCwgVW5pdmVyc2l0eSBvZiBUdXJpbiwg
VHVyaW4sIEl0YWx5LiYjeEQ7SW5mZWN0aW9uIERpc2Vhc2UgVW5pdCwgTWV5ZXIgQ2hpbGRyZW4m
YXBvcztzIFVuaXZlcnNpdHkgSG9zcGl0YWwsIEZsb3JlbmNlLCBJdGFseS4mI3hEO0RpdmlzaW9u
IG9mIFBhZWRpYXRyaWMgSW5mZWN0aW91cyBEaXNlYXNlcywgRGVwYXJ0bWVudCBmb3IgV29tYW4g
YW5kIENoaWxkIEhlYWx0aCwgVW5pdmVyc2l0eSBvZiBQYWR1YSwgUGFkdWEsIEl0YWx5LiYjeEQ7
UGVkaWF0cmljcyBDbGluaWMsIFVuaXZlcnNpdHkgb2YgQnJlc2NpYSBhbmQgQVNTVC1TcGVkYWxp
IENpdmlsaSBvZiBCcmVzY2lhLCwgQnJlc2NpYSwgSXRhbHkuJiN4RDtQYWVkaWF0cmljIGFuZCBQ
ZWRpYXRyaWMgRW1lcmdlbmN5IFVuaXQsIFRoZSBDaGlsZHJlbiBIb3NwaXRhbCwgQU8gU1MgQW50
b25pbyBlIEJpYWdpbyBlIENlc2FyZSBBcnJpZ28sIEFsZXNzYW5kcmlhLCBJdGFseS4mI3hEO1VP
QyBQZWRpYXRyaWEsIE9zcGVkYWxlIGRlZ2xpIEluZmVybWkgZGkgUmltaW5pLCBSaW1pbmksIEl0
YWx5LiYjeEQ7VW5pdmVyc2l0YXJpYW4tSG9zcGl0YWwgRGVwYXJ0bWVudCwgT3NwZWRhbGUgQmFt
YmlubyBHZXN1IElSQ0NTLCBSb21lLCBJdGFseS4mI3hEO1VPQyBQZWRpYXRyaWEgZSBQYXRvbG9n
aWEgTmVvbmF0YWxlIC1BU1NUIExvZGksIExvZGksIEl0YWx5LiYjeEQ7RGVwYXJ0bWVudCBvZiBU
cmFuc2xhdGlvbmFsIE1lZGljYWwgU2NpZW5jZSwgU2VjdGlvbiBvZiBQYWVkaWF0cmljcywgVW5p
dmVyc2l0eSBvZiBOYXBsZXMgRmVkZXJpY28gSUksIE5hcGxlcywgSXRhbHkuJiN4RDtGb25kYXpp
b25lIElSQ0NTIENhIEdyYW5kYSBPc3BlZGFsZSBNYWdnaW9yZSBQb2xpY2xpbmljbywgTWlsYW4s
IEl0YWx5LiYjeEQ7VU9DIFBlZGlhdHJpYSwgU2FuIE1hcnRpbm8gSG9zcGl0YWwsIEJlbGx1bm8s
IEl0YWx5LiYjeEQ7UGFlZGlhdHJpYyBFbWVyZ2VuY3kgVW5pdCwgUG9saWNsaW5pY28gZGkgU2Fu
dCZhcG9zO09yc29sYSwgQm9sb2duYSwgSXRhbHkuJiN4RDtEaXZpc2lvbiBvZiBQYWVkaWF0cmlj
cywgRGVwYXJ0bWVudCBvZiBIZWFsdGggU2NpZW5jZXMsIFVuaXZlcnNpdHkgb2YgUGllbW9udGUg
T3JpZW50YWxlLCBOb3ZhcmEsIEl0YWx5LiYjeEQ7RGVwYXJ0bWVudCBvZiBQYWVkaWF0cmljcywg
QVNTVCBTYW50aSBQYW9sbyBlIENhcmxvLCBVbml2ZXJzaXR5IG9mIE1pbGFuLCBNaWxhbiwgSXRh
bHkuJiN4RDtUaGUgbWVtYmVycyBvZiB0aGUgSXRhbGlhbiBTSVRJUC1TSVAgU0FSUy1Db1YtMiBw
YWVkaWF0cmljIGluZmVjdGlvbiBzdHVkeSBncm91cCBhcmUgbGlzdGVkIGF0IHRoZSBlbmQgb2Yg
dGhpcyBhcnRpY2xlLjwvYXV0aC1hZGRyZXNzPjx0aXRsZXM+PHRpdGxlPk11bHRpY2VudHJlIEl0
YWxpYW4gc3R1ZHkgb2YgU0FSUy1Db1YtMiBpbmZlY3Rpb24gaW4gY2hpbGRyZW4gYW5kIGFkb2xl
c2NlbnRzLCBwcmVsaW1pbmFyeSBkYXRhIGFzIGF0IDEwIEFwcmlsIDIwMjA8L3RpdGxlPjxzZWNv
bmRhcnktdGl0bGU+RXVybyBTdXJ2ZWlsbDwvc2Vjb25kYXJ5LXRpdGxlPjwvdGl0bGVzPjxwZXJp
b2RpY2FsPjxmdWxsLXRpdGxlPkV1cm8gU3VydmVpbGw8L2Z1bGwtdGl0bGU+PC9wZXJpb2RpY2Fs
Pjx2b2x1bWU+MjU8L3ZvbHVtZT48bnVtYmVyPjE4PC9udW1iZXI+PGVkaXRpb24+MjAyMC8wNS8x
NDwvZWRpdGlvbj48a2V5d29yZHM+PGtleXdvcmQ+QWRvbGVzY2VudDwva2V5d29yZD48a2V5d29y
ZD5BbnRpdmlyYWwgQWdlbnRzL3RoZXJhcGV1dGljIHVzZTwva2V5d29yZD48a2V5d29yZD5CZXRh
Y29yb25hdmlydXM8L2tleXdvcmQ+PGtleXdvcmQ+Q2hpbGQ8L2tleXdvcmQ+PGtleXdvcmQ+Q2hp
bGQsIFByZXNjaG9vbDwva2V5d29yZD48a2V5d29yZD5DaHJvbmljIERpc2Vhc2UvKmVwaWRlbWlv
bG9neTwva2V5d29yZD48a2V5d29yZD5DbGluaWNhbCBMYWJvcmF0b3J5IFRlY2huaXF1ZXM8L2tl
eXdvcmQ+PGtleXdvcmQ+Q29pbmZlY3Rpb24vKmVwaWRlbWlvbG9neS92aXJvbG9neTwva2V5d29y
ZD48a2V5d29yZD5Db21vcmJpZGl0eTwva2V5d29yZD48a2V5d29yZD5Db3JvbmF2aXJ1cy8qaXNv
bGF0aW9uICZhbXA7IHB1cmlmaWNhdGlvbjwva2V5d29yZD48a2V5d29yZD5Db3JvbmF2aXJ1cyBJ
bmZlY3Rpb25zLypkaWFnbm9zaXMvZXBpZGVtaW9sb2d5L3RoZXJhcHk8L2tleXdvcmQ+PGtleXdv
cmQ+RGlhcnJoZWEvZXRpb2xvZ3k8L2tleXdvcmQ+PGtleXdvcmQ+RGlzZWFzZSBPdXRicmVha3M8
L2tleXdvcmQ+PGtleXdvcmQ+RmVjZXMvdmlyb2xvZ3k8L2tleXdvcmQ+PGtleXdvcmQ+RmVtYWxl
PC9rZXl3b3JkPjxrZXl3b3JkPkZldmVyL2V0aW9sb2d5PC9rZXl3b3JkPjxrZXl3b3JkPkhvc3Bp
dGFscywgUGVkaWF0cmljPC9rZXl3b3JkPjxrZXl3b3JkPkh1bWFuczwva2V5d29yZD48a2V5d29y
ZD5JbW11bm9jb21wcm9taXNlZCBIb3N0PC9rZXl3b3JkPjxrZXl3b3JkPkluZmFudDwva2V5d29y
ZD48a2V5d29yZD5JbmZhbnQsIE5ld2Jvcm48L2tleXdvcmQ+PGtleXdvcmQ+SXRhbHkvZXBpZGVt
aW9sb2d5PC9rZXl3b3JkPjxrZXl3b3JkPk1hbGU8L2tleXdvcmQ+PGtleXdvcmQ+Tm9uaW52YXNp
dmUgVmVudGlsYXRpb24vbWV0aG9kczwva2V5d29yZD48a2V5d29yZD5QYW5kZW1pY3MvKnByZXZl
bnRpb24gJmFtcDsgY29udHJvbDwva2V5d29yZD48a2V5d29yZD5QbmV1bW9uaWEsIFZpcmFsLypk
aWFnbm9zaXMvZXBpZGVtaW9sb2d5L3RoZXJhcHk8L2tleXdvcmQ+PGtleXdvcmQ+UHJvdGVhc2Ug
SW5oaWJpdG9ycy90aGVyYXBldXRpYyB1c2U8L2tleXdvcmQ+PGtleXdvcmQ+UmV0cm9zcGVjdGl2
ZSBTdHVkaWVzPC9rZXl3b3JkPjxrZXl3b3JkPlNldmVyZSBBY3V0ZSBSZXNwaXJhdG9yeSBTeW5k
cm9tZS9kaWFnbm9zaXMvZXBpZGVtaW9sb2d5L3RoZXJhcHk8L2tleXdvcmQ+PGtleXdvcmQ+VHJl
YXRtZW50IE91dGNvbWU8L2tleXdvcmQ+PGtleXdvcmQ+KlNBUlMtQ29WLTIgaW5mZWN0aW9uPC9r
ZXl3b3JkPjxrZXl3b3JkPipjaGlsZHJlbjwva2V5d29yZD48a2V5d29yZD4qY292aWQtMTk8L2tl
eXdvcmQ+PGtleXdvcmQ+Kmh5ZHJveHljaGxvcm9xdWluZTwva2V5d29yZD48a2V5d29yZD4qcG5l
dW1vbmlhPC9rZXl3b3JkPjwva2V5d29yZHM+PGRhdGVzPjx5ZWFyPjIwMjA8L3llYXI+PHB1Yi1k
YXRlcz48ZGF0ZT5NYXk8L2RhdGU+PC9wdWItZGF0ZXM+PC9kYXRlcz48aXNibj4xNTYwLTc5MTcg
KEVsZWN0cm9uaWMpJiN4RDsxMDI1LTQ5NlggKExpbmtpbmcpPC9pc2JuPjxhY2Nlc3Npb24tbnVt
PjMyNDAwMzYyPC9hY2Nlc3Npb24tbnVtPjx1cmxzPjxyZWxhdGVkLXVybHM+PHVybD5odHRwczov
L3d3dy5uY2JpLm5sbS5uaWguZ292L3B1Ym1lZC8zMjQwMDM2MjwvdXJsPjwvcmVsYXRlZC11cmxz
PjwvdXJscz48Y3VzdG9tMj5QTUM3MjE5MDI4PC9jdXN0b20yPjxlbGVjdHJvbmljLXJlc291cmNl
LW51bT4xMC4yODA3LzE1NjAtNzkxNy5FUy4yMDIwLjI1LjE4LjIwMDA2MDA8L2VsZWN0cm9uaWMt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PEVuZE5vdGU+PENpdGU+PEF1dGhvcj5HYXJhenppbm88L0F1dGhvcj48WWVhcj4yMDIwPC9ZZWFy
PjxSZWNOdW0+MTQzPC9SZWNOdW0+PERpc3BsYXlUZXh0PjxzdHlsZSBmYWNlPSJzdXBlcnNjcmlw
dCI+MTc3PC9zdHlsZT48L0Rpc3BsYXlUZXh0PjxyZWNvcmQ+PHJlYy1udW1iZXI+MTQzPC9yZWMt
bnVtYmVyPjxmb3JlaWduLWtleXM+PGtleSBhcHA9IkVOIiBkYi1pZD0iZXd0OXNkZDk5cHhhOXZl
d3p3YnZ6djUyeGYyMnJleHNwOTlmIiB0aW1lc3RhbXA9IjE2MDI3NDIxMDMiPjE0Mzwva2V5Pjwv
Zm9yZWlnbi1rZXlzPjxyZWYtdHlwZSBuYW1lPSJKb3VybmFsIEFydGljbGUiPjE3PC9yZWYtdHlw
ZT48Y29udHJpYnV0b3JzPjxhdXRob3JzPjxhdXRob3I+R2FyYXp6aW5vLCBTLjwvYXV0aG9yPjxh
dXRob3I+TW9udGFnbmFuaSwgQy48L2F1dGhvcj48YXV0aG9yPkRvbmEsIEQuPC9hdXRob3I+PGF1
dGhvcj5NZWluaSwgQS48L2F1dGhvcj48YXV0aG9yPkZlbGljaSwgRS48L2F1dGhvcj48YXV0aG9y
PlZlcmdpbmUsIEcuPC9hdXRob3I+PGF1dGhvcj5CZXJuYXJkaSwgUy48L2F1dGhvcj48YXV0aG9y
PkdpYWNjaGVybywgUi48L2F1dGhvcj48YXV0aG9yPkxvIFZlY2NoaW8sIEEuPC9hdXRob3I+PGF1
dGhvcj5NYXJjaGlzaW8sIFAuPC9hdXRob3I+PGF1dGhvcj5OaWNvbGluaSwgRy48L2F1dGhvcj48
YXV0aG9yPlBpZXJhbnRvbmksIEwuPC9hdXRob3I+PGF1dGhvcj5SYWJib25lLCBJLjwvYXV0aG9y
PjxhdXRob3I+QmFuZGVyYWxpLCBHLjwvYXV0aG9yPjxhdXRob3I+RGVuaW5hLCBNLjwvYXV0aG9y
PjxhdXRob3I+VmVudHVyaW5pLCBFLjwvYXV0aG9yPjxhdXRob3I+S3J6eXN6dG9maWFrLCBBLjwv
YXV0aG9yPjxhdXRob3I+QmFkb2xhdG8sIFIuPC9hdXRob3I+PGF1dGhvcj5CaWFuY2hpbmksIFMu
PC9hdXRob3I+PGF1dGhvcj5HYWxsaSwgTC48L2F1dGhvcj48YXV0aG9yPlZpbGxhbmksIEEuPC9h
dXRob3I+PGF1dGhvcj5DYXN0ZWxsaS1HYXR0aW5hcmEsIEcuPC9hdXRob3I+PGF1dGhvcj5JdGFs
aWFuLCBTaXRpcC0gUy4gSS4gUC4gUGVkaWF0cmljIEluZmVjdGlvbiBTdHVkeSBHcm91cDwvYXV0
aG9yPjxhdXRob3I+SXRhbGlhbiwgU2l0aXAtIFMuIEkuIFAuIFNhcnMtQ29WLXBhZWRpYXRyaWMg
aW5mZWN0aW9uIHN0dWR5IGdyb3VwPC9hdXRob3I+PC9hdXRob3JzPjwvY29udHJpYnV0b3JzPjxh
dXRoLWFkZHJlc3M+UGFlZGlhdHJpYyBJbmZlY3Rpb3VzIERpc2Vhc2VzIFVuaXQsIFJlZ2luYSBN
YXJnaGVyaXRhIENoaWxkcmVuJmFwb3M7cyBIb3NwaXRhbCwgVW5pdmVyc2l0eSBvZiBUdXJpbiwg
VHVyaW4sIEl0YWx5LiYjeEQ7SW5mZWN0aW9uIERpc2Vhc2UgVW5pdCwgTWV5ZXIgQ2hpbGRyZW4m
YXBvcztzIFVuaXZlcnNpdHkgSG9zcGl0YWwsIEZsb3JlbmNlLCBJdGFseS4mI3hEO0RpdmlzaW9u
IG9mIFBhZWRpYXRyaWMgSW5mZWN0aW91cyBEaXNlYXNlcywgRGVwYXJ0bWVudCBmb3IgV29tYW4g
YW5kIENoaWxkIEhlYWx0aCwgVW5pdmVyc2l0eSBvZiBQYWR1YSwgUGFkdWEsIEl0YWx5LiYjeEQ7
UGVkaWF0cmljcyBDbGluaWMsIFVuaXZlcnNpdHkgb2YgQnJlc2NpYSBhbmQgQVNTVC1TcGVkYWxp
IENpdmlsaSBvZiBCcmVzY2lhLCwgQnJlc2NpYSwgSXRhbHkuJiN4RDtQYWVkaWF0cmljIGFuZCBQ
ZWRpYXRyaWMgRW1lcmdlbmN5IFVuaXQsIFRoZSBDaGlsZHJlbiBIb3NwaXRhbCwgQU8gU1MgQW50
b25pbyBlIEJpYWdpbyBlIENlc2FyZSBBcnJpZ28sIEFsZXNzYW5kcmlhLCBJdGFseS4mI3hEO1VP
QyBQZWRpYXRyaWEsIE9zcGVkYWxlIGRlZ2xpIEluZmVybWkgZGkgUmltaW5pLCBSaW1pbmksIEl0
YWx5LiYjeEQ7VW5pdmVyc2l0YXJpYW4tSG9zcGl0YWwgRGVwYXJ0bWVudCwgT3NwZWRhbGUgQmFt
YmlubyBHZXN1IElSQ0NTLCBSb21lLCBJdGFseS4mI3hEO1VPQyBQZWRpYXRyaWEgZSBQYXRvbG9n
aWEgTmVvbmF0YWxlIC1BU1NUIExvZGksIExvZGksIEl0YWx5LiYjeEQ7RGVwYXJ0bWVudCBvZiBU
cmFuc2xhdGlvbmFsIE1lZGljYWwgU2NpZW5jZSwgU2VjdGlvbiBvZiBQYWVkaWF0cmljcywgVW5p
dmVyc2l0eSBvZiBOYXBsZXMgRmVkZXJpY28gSUksIE5hcGxlcywgSXRhbHkuJiN4RDtGb25kYXpp
b25lIElSQ0NTIENhIEdyYW5kYSBPc3BlZGFsZSBNYWdnaW9yZSBQb2xpY2xpbmljbywgTWlsYW4s
IEl0YWx5LiYjeEQ7VU9DIFBlZGlhdHJpYSwgU2FuIE1hcnRpbm8gSG9zcGl0YWwsIEJlbGx1bm8s
IEl0YWx5LiYjeEQ7UGFlZGlhdHJpYyBFbWVyZ2VuY3kgVW5pdCwgUG9saWNsaW5pY28gZGkgU2Fu
dCZhcG9zO09yc29sYSwgQm9sb2duYSwgSXRhbHkuJiN4RDtEaXZpc2lvbiBvZiBQYWVkaWF0cmlj
cywgRGVwYXJ0bWVudCBvZiBIZWFsdGggU2NpZW5jZXMsIFVuaXZlcnNpdHkgb2YgUGllbW9udGUg
T3JpZW50YWxlLCBOb3ZhcmEsIEl0YWx5LiYjeEQ7RGVwYXJ0bWVudCBvZiBQYWVkaWF0cmljcywg
QVNTVCBTYW50aSBQYW9sbyBlIENhcmxvLCBVbml2ZXJzaXR5IG9mIE1pbGFuLCBNaWxhbiwgSXRh
bHkuJiN4RDtUaGUgbWVtYmVycyBvZiB0aGUgSXRhbGlhbiBTSVRJUC1TSVAgU0FSUy1Db1YtMiBw
YWVkaWF0cmljIGluZmVjdGlvbiBzdHVkeSBncm91cCBhcmUgbGlzdGVkIGF0IHRoZSBlbmQgb2Yg
dGhpcyBhcnRpY2xlLjwvYXV0aC1hZGRyZXNzPjx0aXRsZXM+PHRpdGxlPk11bHRpY2VudHJlIEl0
YWxpYW4gc3R1ZHkgb2YgU0FSUy1Db1YtMiBpbmZlY3Rpb24gaW4gY2hpbGRyZW4gYW5kIGFkb2xl
c2NlbnRzLCBwcmVsaW1pbmFyeSBkYXRhIGFzIGF0IDEwIEFwcmlsIDIwMjA8L3RpdGxlPjxzZWNv
bmRhcnktdGl0bGU+RXVybyBTdXJ2ZWlsbDwvc2Vjb25kYXJ5LXRpdGxlPjwvdGl0bGVzPjxwZXJp
b2RpY2FsPjxmdWxsLXRpdGxlPkV1cm8gU3VydmVpbGw8L2Z1bGwtdGl0bGU+PC9wZXJpb2RpY2Fs
Pjx2b2x1bWU+MjU8L3ZvbHVtZT48bnVtYmVyPjE4PC9udW1iZXI+PGVkaXRpb24+MjAyMC8wNS8x
NDwvZWRpdGlvbj48a2V5d29yZHM+PGtleXdvcmQ+QWRvbGVzY2VudDwva2V5d29yZD48a2V5d29y
ZD5BbnRpdmlyYWwgQWdlbnRzL3RoZXJhcGV1dGljIHVzZTwva2V5d29yZD48a2V5d29yZD5CZXRh
Y29yb25hdmlydXM8L2tleXdvcmQ+PGtleXdvcmQ+Q2hpbGQ8L2tleXdvcmQ+PGtleXdvcmQ+Q2hp
bGQsIFByZXNjaG9vbDwva2V5d29yZD48a2V5d29yZD5DaHJvbmljIERpc2Vhc2UvKmVwaWRlbWlv
bG9neTwva2V5d29yZD48a2V5d29yZD5DbGluaWNhbCBMYWJvcmF0b3J5IFRlY2huaXF1ZXM8L2tl
eXdvcmQ+PGtleXdvcmQ+Q29pbmZlY3Rpb24vKmVwaWRlbWlvbG9neS92aXJvbG9neTwva2V5d29y
ZD48a2V5d29yZD5Db21vcmJpZGl0eTwva2V5d29yZD48a2V5d29yZD5Db3JvbmF2aXJ1cy8qaXNv
bGF0aW9uICZhbXA7IHB1cmlmaWNhdGlvbjwva2V5d29yZD48a2V5d29yZD5Db3JvbmF2aXJ1cyBJ
bmZlY3Rpb25zLypkaWFnbm9zaXMvZXBpZGVtaW9sb2d5L3RoZXJhcHk8L2tleXdvcmQ+PGtleXdv
cmQ+RGlhcnJoZWEvZXRpb2xvZ3k8L2tleXdvcmQ+PGtleXdvcmQ+RGlzZWFzZSBPdXRicmVha3M8
L2tleXdvcmQ+PGtleXdvcmQ+RmVjZXMvdmlyb2xvZ3k8L2tleXdvcmQ+PGtleXdvcmQ+RmVtYWxl
PC9rZXl3b3JkPjxrZXl3b3JkPkZldmVyL2V0aW9sb2d5PC9rZXl3b3JkPjxrZXl3b3JkPkhvc3Bp
dGFscywgUGVkaWF0cmljPC9rZXl3b3JkPjxrZXl3b3JkPkh1bWFuczwva2V5d29yZD48a2V5d29y
ZD5JbW11bm9jb21wcm9taXNlZCBIb3N0PC9rZXl3b3JkPjxrZXl3b3JkPkluZmFudDwva2V5d29y
ZD48a2V5d29yZD5JbmZhbnQsIE5ld2Jvcm48L2tleXdvcmQ+PGtleXdvcmQ+SXRhbHkvZXBpZGVt
aW9sb2d5PC9rZXl3b3JkPjxrZXl3b3JkPk1hbGU8L2tleXdvcmQ+PGtleXdvcmQ+Tm9uaW52YXNp
dmUgVmVudGlsYXRpb24vbWV0aG9kczwva2V5d29yZD48a2V5d29yZD5QYW5kZW1pY3MvKnByZXZl
bnRpb24gJmFtcDsgY29udHJvbDwva2V5d29yZD48a2V5d29yZD5QbmV1bW9uaWEsIFZpcmFsLypk
aWFnbm9zaXMvZXBpZGVtaW9sb2d5L3RoZXJhcHk8L2tleXdvcmQ+PGtleXdvcmQ+UHJvdGVhc2Ug
SW5oaWJpdG9ycy90aGVyYXBldXRpYyB1c2U8L2tleXdvcmQ+PGtleXdvcmQ+UmV0cm9zcGVjdGl2
ZSBTdHVkaWVzPC9rZXl3b3JkPjxrZXl3b3JkPlNldmVyZSBBY3V0ZSBSZXNwaXJhdG9yeSBTeW5k
cm9tZS9kaWFnbm9zaXMvZXBpZGVtaW9sb2d5L3RoZXJhcHk8L2tleXdvcmQ+PGtleXdvcmQ+VHJl
YXRtZW50IE91dGNvbWU8L2tleXdvcmQ+PGtleXdvcmQ+KlNBUlMtQ29WLTIgaW5mZWN0aW9uPC9r
ZXl3b3JkPjxrZXl3b3JkPipjaGlsZHJlbjwva2V5d29yZD48a2V5d29yZD4qY292aWQtMTk8L2tl
eXdvcmQ+PGtleXdvcmQ+Kmh5ZHJveHljaGxvcm9xdWluZTwva2V5d29yZD48a2V5d29yZD4qcG5l
dW1vbmlhPC9rZXl3b3JkPjwva2V5d29yZHM+PGRhdGVzPjx5ZWFyPjIwMjA8L3llYXI+PHB1Yi1k
YXRlcz48ZGF0ZT5NYXk8L2RhdGU+PC9wdWItZGF0ZXM+PC9kYXRlcz48aXNibj4xNTYwLTc5MTcg
KEVsZWN0cm9uaWMpJiN4RDsxMDI1LTQ5NlggKExpbmtpbmcpPC9pc2JuPjxhY2Nlc3Npb24tbnVt
PjMyNDAwMzYyPC9hY2Nlc3Npb24tbnVtPjx1cmxzPjxyZWxhdGVkLXVybHM+PHVybD5odHRwczov
L3d3dy5uY2JpLm5sbS5uaWguZ292L3B1Ym1lZC8zMjQwMDM2MjwvdXJsPjwvcmVsYXRlZC11cmxz
PjwvdXJscz48Y3VzdG9tMj5QTUM3MjE5MDI4PC9jdXN0b20yPjxlbGVjdHJvbmljLXJlc291cmNl
LW51bT4xMC4yODA3LzE1NjAtNzkxNy5FUy4yMDIwLjI1LjE4LjIwMDA2MDA8L2VsZWN0cm9uaWMt
cmVzb3VyY2UtbnVtPjwvcmVjb3JkPjwvQ2l0ZT48L0VuZE5vdGU+AG==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F07C7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B2F4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Italy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EA136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BD03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2020/4/10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344594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021AB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BB062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FE8334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030EB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5874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8C3C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09A9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6B02BE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91740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A1DA123" w14:textId="3CA063D4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fatigue; shortness of breath;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4BE9B0B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D249D5" w14:textId="343FEFD8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COVID-19 National Emergency </w:t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Response Center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&lt;EndNote&gt;&lt;Cite&gt;&lt;Author&gt;Covid-19 National Emergency Response Center&lt;/Author&gt;&lt;Year&gt;2020&lt;/Year&gt;&lt;RecNum&gt;144&lt;/RecNum&gt;&lt;DisplayText&gt;&lt;style face="superscript"&gt;178&lt;/style&gt;&lt;/DisplayText&gt;&lt;record&gt;&lt;rec-number&gt;144&lt;/rec-number&gt;&lt;foreign-keys&gt;&lt;key app="EN" db-id="ewt9sdd99pxa9vewzwbvzv52xf22rexsp99f" timestamp="1602742167"&gt;144&lt;/key&gt;&lt;/foreign-keys&gt;&lt;ref-type name="Journal Article"&gt;17&lt;/ref-type&gt;&lt;contributors&gt;&lt;authors&gt;&lt;author&gt;Covid-19 National Emergency Response Center, Epidemiology&lt;/author&gt;&lt;author&gt;Case Management Team, Korea Centers for Disease Control&lt;/author&gt;&lt;author&gt;Prevention,&lt;/author&gt;&lt;/authors&gt;&lt;/contributors&gt;&lt;titles&gt;&lt;title&gt;Coronavirus Disease-19: The First 7,755 Cases in the Republic of Korea&lt;/title&gt;&lt;secondary-title&gt;Osong Public Health Res Perspect&lt;/secondary-title&gt;&lt;/titles&gt;&lt;periodical&gt;&lt;full-title&gt;Osong Public Health Res Perspect&lt;/full-title&gt;&lt;/periodical&gt;&lt;pages&gt;85-90&lt;/pages&gt;&lt;volume&gt;11&lt;/volume&gt;&lt;number&gt;2&lt;/number&gt;&lt;edition&gt;2020/04/08&lt;/edition&gt;&lt;keywords&gt;&lt;keyword&gt;Covid-19&lt;/keyword&gt;&lt;keyword&gt;SARS-CoV-2&lt;/keyword&gt;&lt;keyword&gt;epidemiology&lt;/keyword&gt;&lt;/keywords&gt;&lt;dates&gt;&lt;year&gt;2020&lt;/year&gt;&lt;pub-dates&gt;&lt;date&gt;Apr&lt;/date&gt;&lt;/pub-dates&gt;&lt;/dates&gt;&lt;isbn&gt;2210-9099 (Print)&amp;#xD;2210-9099 (Linking)&lt;/isbn&gt;&lt;accession-num&gt;32257774&lt;/accession-num&gt;&lt;urls&gt;&lt;related-urls&gt;&lt;url&gt;https://www.ncbi.nlm.nih.gov/pubmed/32257774&lt;/url&gt;&lt;/related-urls&gt;&lt;/urls&gt;&lt;custom2&gt;PMC7104685&lt;/custom2&gt;&lt;electronic-resource-num&gt;10.24171/j.phrp.2020.11.2.05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6757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lastRenderedPageBreak/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96C10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Korea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76CB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6532C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5A2E1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7755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A750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BC633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36C84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0.9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6AF79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0.5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E0BE7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0.1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F77A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0.4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254A3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A9CF56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7F269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F85535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</w:tr>
      <w:tr w:rsidR="000E4295" w:rsidRPr="008D2EFC" w14:paraId="74B6044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2E1E5F" w14:textId="5ED78EA1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Chang D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PEVuZE5vdGU+PENpdGU+PEF1dGhvcj5DaGFuZzwvQXV0aG9yPjxZZWFyPjIwMjA8L1llYXI+PFJl
Y051bT4xNDU8L1JlY051bT48RGlzcGxheVRleHQ+PHN0eWxlIGZhY2U9InN1cGVyc2NyaXB0Ij4x
Nzk8L3N0eWxlPjwvRGlzcGxheVRleHQ+PHJlY29yZD48cmVjLW51bWJlcj4xNDU8L3JlYy1udW1i
ZXI+PGZvcmVpZ24ta2V5cz48a2V5IGFwcD0iRU4iIGRiLWlkPSJld3Q5c2RkOTlweGE5dmV3endi
dnp2NTJ4ZjIycmV4c3A5OWYiIHRpbWVzdGFtcD0iMTYwMjc0MzU2MyI+MTQ1PC9rZXk+PC9mb3Jl
aWduLWtleXM+PHJlZi10eXBlIG5hbWU9IkpvdXJuYWwgQXJ0aWNsZSI+MTc8L3JlZi10eXBlPjxj
b250cmlidXRvcnM+PGF1dGhvcnM+PGF1dGhvcj5DaGFuZyw8L2F1dGhvcj48YXV0aG9yPkxpbiwg
TS48L2F1dGhvcj48YXV0aG9yPldlaSwgTC48L2F1dGhvcj48YXV0aG9yPlhpZSwgTC48L2F1dGhv
cj48YXV0aG9yPlpodSwgRy48L2F1dGhvcj48YXV0aG9yPkRlbGEgQ3J1eiwgQy4gUy48L2F1dGhv
cj48YXV0aG9yPlNoYXJtYSwgTC48L2F1dGhvcj48L2F1dGhvcnM+PC9jb250cmlidXRvcnM+PGF1
dGgtYWRkcmVzcz5Db2xsZWdlIG9mIFJlc3BpcmF0b3J5IGFuZCBDcml0aWNhbCBDYXJlIE1lZGlj
aW5lLCBDaGluZXNlIFBMQSBHZW5lcmFsIEhvc3BpdGFsLCBCZWlqaW5nLCBDaGluYS4mI3hEO0Jl
aWppbmcgVHNpbmdodWEgQ2hhbmdndW5nIEhvc3BpdGFsLCBUc2luZ2h1YSBVbml2ZXJzaXR5IFNj
aG9vbCBvZiBNZWRpY2luZSwgQmVpamluZywgQ2hpbmEuJiN4RDtJbnN0aXR1dGUgZm9yIFByZWNp
c2lvbiBNZWRpY2luZSwgVHNpbmdodWEgVW5pdmVyc2l0eSwgQmVpamluZywgQ2hpbmEuJiN4RDtE
ZXBhcnRtZW50IG9mIEluZmVjdGlvdXMgRGlzZWFzZXMsIEJlaWppbmcgQW56aGVuIEhvc3BpdGFs
LCBCZWlqaW5nLCBDaGluYS4mI3hEO1NlY3Rpb24gb2YgUHVsbW9uYXJ5IGFuZCBDcml0aWNhbCBD
YXJlIGFuZCBTbGVlcCBNZWRpY2luZSwgWWFsZSBVbml2ZXJzaXR5IFNjaG9vbCBvZiBNZWRpY2lu
ZSwgTmV3IEhhdmVuLCBDb25uZWN0aWN1dC48L2F1dGgtYWRkcmVzcz48dGl0bGVzPjx0aXRsZT5F
cGlkZW1pb2xvZ2ljIGFuZCBDbGluaWNhbCBDaGFyYWN0ZXJpc3RpY3Mgb2YgTm92ZWwgQ29yb25h
dmlydXMgSW5mZWN0aW9ucyBJbnZvbHZpbmcgMTMgUGF0aWVudHMgT3V0c2lkZSBXdWhhbiwgQ2hp
bmE8L3RpdGxlPjxzZWNvbmRhcnktdGl0bGU+SkFNQTwvc2Vjb25kYXJ5LXRpdGxlPjwvdGl0bGVz
PjxwZXJpb2RpY2FsPjxmdWxsLXRpdGxlPkpBTUE8L2Z1bGwtdGl0bGU+PC9wZXJpb2RpY2FsPjxw
YWdlcz4xMDkyLTEwOTM8L3BhZ2VzPjx2b2x1bWU+MzIzPC92b2x1bWU+PG51bWJlcj4xMTwvbnVt
YmVyPjxlZGl0aW9uPjIwMjAvMDIvMDg8L2VkaXRpb24+PGtleXdvcmRzPjxrZXl3b3JkPkFkb2xl
c2NlbnQ8L2tleXdvcmQ+PGtleXdvcmQ+QWR1bHQ8L2tleXdvcmQ+PGtleXdvcmQ+KkJldGFjb3Jv
bmF2aXJ1czwva2V5d29yZD48a2V5d29yZD5DaGlsZCwgUHJlc2Nob29sPC9rZXl3b3JkPjxrZXl3
b3JkPkNoaW5hL2VwaWRlbWlvbG9neTwva2V5d29yZD48a2V5d29yZD5Db3JvbmF2aXJ1cyBJbmZl
Y3Rpb25zLyplcGlkZW1pb2xvZ3kvcGF0aG9sb2d5PC9rZXl3b3JkPjxrZXl3b3JkPkZlbWFsZTwv
a2V5d29yZD48a2V5d29yZD5IdW1hbnM8L2tleXdvcmQ+PGtleXdvcmQ+THVuZy9kaWFnbm9zdGlj
IGltYWdpbmcvKnBhdGhvbG9neTwva2V5d29yZD48a2V5d29yZD5NYWxlPC9rZXl3b3JkPjxrZXl3
b3JkPk1pZGRsZSBBZ2VkPC9rZXl3b3JkPjxrZXl3b3JkPlBhbmRlbWljczwva2V5d29yZD48a2V5
d29yZD5QbmV1bW9uaWEsIFZpcmFsL2RpYWdub3N0aWMgaW1hZ2luZy9lcGlkZW1pb2xvZ3kvKnBh
dGhvbG9neTwva2V5d29yZD48a2V5d29yZD5SYWRpb2dyYXBoeTwva2V5d29yZD48a2V5d29yZD5U
b21vZ3JhcGh5LCBYLVJheSBDb21wdXRlZDwva2V5d29yZD48L2tleXdvcmRzPjxkYXRlcz48eWVh
cj4yMDIwPC95ZWFyPjxwdWItZGF0ZXM+PGRhdGU+TWFyIDE3PC9kYXRlPjwvcHViLWRhdGVzPjwv
ZGF0ZXM+PGlzYm4+MTUzOC0zNTk4IChFbGVjdHJvbmljKSYjeEQ7MDA5OC03NDg0IChMaW5raW5n
KTwvaXNibj48YWNjZXNzaW9uLW51bT4zMjAzMTU2ODwvYWNjZXNzaW9uLW51bT48dXJscz48cmVs
YXRlZC11cmxzPjx1cmw+aHR0cHM6Ly93d3cubmNiaS5ubG0ubmloLmdvdi9wdWJtZWQvMzIwMzE1
Njg8L3VybD48L3JlbGF0ZWQtdXJscz48L3VybHM+PGN1c3RvbTI+UE1DNzA0Mjg3MTwvY3VzdG9t
Mj48ZWxlY3Ryb25pYy1yZXNvdXJjZS1udW0+MTAuMTAwMS9qYW1hLjIwMjAuMTYyMzwvZWxlY3Ry
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PEVuZE5vdGU+PENpdGU+PEF1dGhvcj5DaGFuZzwvQXV0aG9yPjxZZWFyPjIwMjA8L1llYXI+PFJl
Y051bT4xNDU8L1JlY051bT48RGlzcGxheVRleHQ+PHN0eWxlIGZhY2U9InN1cGVyc2NyaXB0Ij4x
Nzk8L3N0eWxlPjwvRGlzcGxheVRleHQ+PHJlY29yZD48cmVjLW51bWJlcj4xNDU8L3JlYy1udW1i
ZXI+PGZvcmVpZ24ta2V5cz48a2V5IGFwcD0iRU4iIGRiLWlkPSJld3Q5c2RkOTlweGE5dmV3endi
dnp2NTJ4ZjIycmV4c3A5OWYiIHRpbWVzdGFtcD0iMTYwMjc0MzU2MyI+MTQ1PC9rZXk+PC9mb3Jl
aWduLWtleXM+PHJlZi10eXBlIG5hbWU9IkpvdXJuYWwgQXJ0aWNsZSI+MTc8L3JlZi10eXBlPjxj
b250cmlidXRvcnM+PGF1dGhvcnM+PGF1dGhvcj5DaGFuZyw8L2F1dGhvcj48YXV0aG9yPkxpbiwg
TS48L2F1dGhvcj48YXV0aG9yPldlaSwgTC48L2F1dGhvcj48YXV0aG9yPlhpZSwgTC48L2F1dGhv
cj48YXV0aG9yPlpodSwgRy48L2F1dGhvcj48YXV0aG9yPkRlbGEgQ3J1eiwgQy4gUy48L2F1dGhv
cj48YXV0aG9yPlNoYXJtYSwgTC48L2F1dGhvcj48L2F1dGhvcnM+PC9jb250cmlidXRvcnM+PGF1
dGgtYWRkcmVzcz5Db2xsZWdlIG9mIFJlc3BpcmF0b3J5IGFuZCBDcml0aWNhbCBDYXJlIE1lZGlj
aW5lLCBDaGluZXNlIFBMQSBHZW5lcmFsIEhvc3BpdGFsLCBCZWlqaW5nLCBDaGluYS4mI3hEO0Jl
aWppbmcgVHNpbmdodWEgQ2hhbmdndW5nIEhvc3BpdGFsLCBUc2luZ2h1YSBVbml2ZXJzaXR5IFNj
aG9vbCBvZiBNZWRpY2luZSwgQmVpamluZywgQ2hpbmEuJiN4RDtJbnN0aXR1dGUgZm9yIFByZWNp
c2lvbiBNZWRpY2luZSwgVHNpbmdodWEgVW5pdmVyc2l0eSwgQmVpamluZywgQ2hpbmEuJiN4RDtE
ZXBhcnRtZW50IG9mIEluZmVjdGlvdXMgRGlzZWFzZXMsIEJlaWppbmcgQW56aGVuIEhvc3BpdGFs
LCBCZWlqaW5nLCBDaGluYS4mI3hEO1NlY3Rpb24gb2YgUHVsbW9uYXJ5IGFuZCBDcml0aWNhbCBD
YXJlIGFuZCBTbGVlcCBNZWRpY2luZSwgWWFsZSBVbml2ZXJzaXR5IFNjaG9vbCBvZiBNZWRpY2lu
ZSwgTmV3IEhhdmVuLCBDb25uZWN0aWN1dC48L2F1dGgtYWRkcmVzcz48dGl0bGVzPjx0aXRsZT5F
cGlkZW1pb2xvZ2ljIGFuZCBDbGluaWNhbCBDaGFyYWN0ZXJpc3RpY3Mgb2YgTm92ZWwgQ29yb25h
dmlydXMgSW5mZWN0aW9ucyBJbnZvbHZpbmcgMTMgUGF0aWVudHMgT3V0c2lkZSBXdWhhbiwgQ2hp
bmE8L3RpdGxlPjxzZWNvbmRhcnktdGl0bGU+SkFNQTwvc2Vjb25kYXJ5LXRpdGxlPjwvdGl0bGVz
PjxwZXJpb2RpY2FsPjxmdWxsLXRpdGxlPkpBTUE8L2Z1bGwtdGl0bGU+PC9wZXJpb2RpY2FsPjxw
YWdlcz4xMDkyLTEwOTM8L3BhZ2VzPjx2b2x1bWU+MzIzPC92b2x1bWU+PG51bWJlcj4xMTwvbnVt
YmVyPjxlZGl0aW9uPjIwMjAvMDIvMDg8L2VkaXRpb24+PGtleXdvcmRzPjxrZXl3b3JkPkFkb2xl
c2NlbnQ8L2tleXdvcmQ+PGtleXdvcmQ+QWR1bHQ8L2tleXdvcmQ+PGtleXdvcmQ+KkJldGFjb3Jv
bmF2aXJ1czwva2V5d29yZD48a2V5d29yZD5DaGlsZCwgUHJlc2Nob29sPC9rZXl3b3JkPjxrZXl3
b3JkPkNoaW5hL2VwaWRlbWlvbG9neTwva2V5d29yZD48a2V5d29yZD5Db3JvbmF2aXJ1cyBJbmZl
Y3Rpb25zLyplcGlkZW1pb2xvZ3kvcGF0aG9sb2d5PC9rZXl3b3JkPjxrZXl3b3JkPkZlbWFsZTwv
a2V5d29yZD48a2V5d29yZD5IdW1hbnM8L2tleXdvcmQ+PGtleXdvcmQ+THVuZy9kaWFnbm9zdGlj
IGltYWdpbmcvKnBhdGhvbG9neTwva2V5d29yZD48a2V5d29yZD5NYWxlPC9rZXl3b3JkPjxrZXl3
b3JkPk1pZGRsZSBBZ2VkPC9rZXl3b3JkPjxrZXl3b3JkPlBhbmRlbWljczwva2V5d29yZD48a2V5
d29yZD5QbmV1bW9uaWEsIFZpcmFsL2RpYWdub3N0aWMgaW1hZ2luZy9lcGlkZW1pb2xvZ3kvKnBh
dGhvbG9neTwva2V5d29yZD48a2V5d29yZD5SYWRpb2dyYXBoeTwva2V5d29yZD48a2V5d29yZD5U
b21vZ3JhcGh5LCBYLVJheSBDb21wdXRlZDwva2V5d29yZD48L2tleXdvcmRzPjxkYXRlcz48eWVh
cj4yMDIwPC95ZWFyPjxwdWItZGF0ZXM+PGRhdGU+TWFyIDE3PC9kYXRlPjwvcHViLWRhdGVzPjwv
ZGF0ZXM+PGlzYm4+MTUzOC0zNTk4IChFbGVjdHJvbmljKSYjeEQ7MDA5OC03NDg0IChMaW5raW5n
KTwvaXNibj48YWNjZXNzaW9uLW51bT4zMjAzMTU2ODwvYWNjZXNzaW9uLW51bT48dXJscz48cmVs
YXRlZC11cmxzPjx1cmw+aHR0cHM6Ly93d3cubmNiaS5ubG0ubmloLmdvdi9wdWJtZWQvMzIwMzE1
Njg8L3VybD48L3JlbGF0ZWQtdXJscz48L3VybHM+PGN1c3RvbTI+UE1DNzA0Mjg3MTwvY3VzdG9t
Mj48ZWxlY3Ryb25pYy1yZXNvdXJjZS1udW0+MTAuMTAwMS9qYW1hLjIwMjAuMTYyMzwvZWxlY3Ry
b25pYy1yZXNvdXJjZS1udW0+PC9yZWNvcmQ+PC9DaXRlPjwvRW5kTm90ZT4A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179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75008F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473C4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4B9F2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261B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2020/1/16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F6E0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20294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0BE6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A921D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285371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76.9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B9E2C9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E2082A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4121B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B6B2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4EA0C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1EC639B" w14:textId="77CDBBE5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myalgia;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5A921306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5CE0E61" w14:textId="5007C326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Tan YP et</w:t>
            </w: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PEVuZE5vdGU+PENpdGU+PEF1dGhvcj5UYW48L0F1dGhvcj48WWVhcj4yMDIwPC9ZZWFyPjxSZWNO
dW0+MTQ2PC9SZWNOdW0+PERpc3BsYXlUZXh0PjxzdHlsZSBmYWNlPSJzdXBlcnNjcmlwdCI+MTgw
PC9zdHlsZT48L0Rpc3BsYXlUZXh0PjxyZWNvcmQ+PHJlYy1udW1iZXI+MTQ2PC9yZWMtbnVtYmVy
Pjxmb3JlaWduLWtleXM+PGtleSBhcHA9IkVOIiBkYi1pZD0iZXd0OXNkZDk5cHhhOXZld3p3YnZ6
djUyeGYyMnJleHNwOTlmIiB0aW1lc3RhbXA9IjE2MDI3NDM2MTciPjE0Njwva2V5PjwvZm9yZWln
bi1rZXlzPjxyZWYtdHlwZSBuYW1lPSJKb3VybmFsIEFydGljbGUiPjE3PC9yZWYtdHlwZT48Y29u
dHJpYnV0b3JzPjxhdXRob3JzPjxhdXRob3I+VGFuLCBZLiBQLjwvYXV0aG9yPjxhdXRob3I+VGFu
LCBCLiBZLjwvYXV0aG9yPjxhdXRob3I+UGFuLCBKLjwvYXV0aG9yPjxhdXRob3I+V3UsIEouPC9h
dXRob3I+PGF1dGhvcj5aZW5nLCBTLiBaLjwvYXV0aG9yPjxhdXRob3I+V2VpLCBILiBZLjwvYXV0
aG9yPjwvYXV0aG9ycz48L2NvbnRyaWJ1dG9ycz48YXV0aC1hZGRyZXNzPkRpdmlzaW9uIG9mIFBl
ZGlhdHJpY3MsIFRoZSBGaXJzdCBBZmZpbGlhdGVkIEhvc3BpdGFsIG9mIEh1bmFuIE5vcm1hbCBV
bml2ZXJzaXR5IChIdW5hbiBQcm92aW5jaWFsIFBlb3BsZSZhcG9zO3MgSG9zcGl0YWwpLCBDaGFu
Z3NoYSwgNDEwMDA1LCBQUiBDaGluYS4gRWxlY3Ryb25pYyBhZGRyZXNzOiB0YW5feXVwaW5AMTYz
LmNvbS4mI3hEO0RpdmlzaW9uIG9mIENsaW5pY2FsIFBoYXJtYWN5LCBUaGUgRmlyc3QgQWZmaWxp
YXRlZCBIb3NwaXRhbCBvZiBIdW5hbiBOb3JtYWwgVW5pdmVyc2l0eSAoSHVuYW4gUHJvdmluY2lh
bCBQZW9wbGUmYXBvcztzIEhvc3BpdGFsKSwgQ2hhbmdzaGEsIEh1bmFuLCA0MTAwMDUsIFBSIENo
aW5hLiBFbGVjdHJvbmljIGFkZHJlc3M6IHRhbmJveXVAaHVubnUuZWR1LmNuLiYjeEQ7RGl2aXNp
b24gb2YgR2FzdHJvZW50ZXJvbG9neSwgQ2hhbmdzaGEgUHVibGljIEhlYWx0aCBSZXNjdWUgQ2Vu
dGVyLCBOb3J0aCBIb3NwaXRhbCBvZiBDaGFuZ3NoYSBGaXJzdCBIb3NwaXRhbCwgQ2hhbmdzaGEs
IDQxMDAwNSwgUFIgQ2hpbmEuIEVsZWN0cm9uaWMgYWRkcmVzczogMzQ0ODQ1MDMyQHFxLmNvbS4m
I3hEO0RpdmlzaW9uIG9mIFBoYXJtYWN5LCBDb2xsZWdlIG9mIE1lZGljaW5lLCBIdW5hbiBOb3Jt
YWwgVW5pdmVyc2l0eSwgQ2hhbmdzaGEsIDQxMDAwNSwgUFIgQ2hpbmE7IERpdmlzaW9uIG9mIENs
aW5pY2FsIFBoYXJtYWN5LCBUaGUgRmlyc3QgQWZmaWxpYXRlZCBIb3NwaXRhbCBvZiBIdW5hbiBO
b3JtYWwgVW5pdmVyc2l0eSAoSHVuYW4gUHJvdmluY2lhbCBQZW9wbGUmYXBvcztzIEhvc3BpdGFs
KSwgQ2hhbmdzaGEsIEh1bmFuLCA0MTAwMDUsIFBSIENoaW5hLiBFbGVjdHJvbmljIGFkZHJlc3M6
IDQ3NDkyMTU4NUBxcS5jb20uJiN4RDtEaXZpc2lvbiBvZiBQZWRpYXRyaWNzLCBUaGUgRmlyc3Qg
QWZmaWxpYXRlZCBIb3NwaXRhbCBvZiBIdW5hbiBOb3JtYWwgVW5pdmVyc2l0eSAoSHVuYW4gUHJv
dmluY2lhbCBQZW9wbGUmYXBvcztzIEhvc3BpdGFsKSwgQ2hhbmdzaGEsIDQxMDAwNSwgUFIgQ2hp
bmEuIEVsZWN0cm9uaWMgYWRkcmVzczogNTU0NDUzMjFAcXEuY29tLiYjeEQ7RGl2aXNpb24gb2Yg
Q2xpbmljYWwgUGhhcm1hY3ksIFRoZSBGaXJzdCBBZmZpbGlhdGVkIEhvc3BpdGFsIG9mIEh1bmFu
IE5vcm1hbCBVbml2ZXJzaXR5IChIdW5hbiBQcm92aW5jaWFsIFBlb3BsZSZhcG9zO3MgSG9zcGl0
YWwpLCBDaGFuZ3NoYSwgSHVuYW4sIDQxMDAwNSwgUFIgQ2hpbmEuIEVsZWN0cm9uaWMgYWRkcmVz
czogd2VpaG9uZ3lhbkBodW5udS5lZHUuY24uPC9hdXRoLWFkZHJlc3M+PHRpdGxlcz48dGl0bGU+
RXBpZGVtaW9sb2dpYyBhbmQgY2xpbmljYWwgY2hhcmFjdGVyaXN0aWNzIG9mIDEwIGNoaWxkcmVu
IHdpdGggY29yb25hdmlydXMgZGlzZWFzZSAyMDE5IGluIENoYW5nc2hhLCBDaGluYTwvdGl0bGU+
PHNlY29uZGFyeS10aXRsZT5KIENsaW4gVmlyb2w8L3NlY29uZGFyeS10aXRsZT48L3RpdGxlcz48
cGVyaW9kaWNhbD48ZnVsbC10aXRsZT5KIENsaW4gVmlyb2w8L2Z1bGwtdGl0bGU+PC9wZXJpb2Rp
Y2FsPjxwYWdlcz4xMDQzNTM8L3BhZ2VzPjx2b2x1bWU+MTI3PC92b2x1bWU+PGVkaXRpb24+MjAy
MC8wNC8xODwvZWRpdGlvbj48a2V5d29yZHM+PGtleXdvcmQ+QWJkb21pbmFsIFBhaW4vZXBpZGVt
aW9sb2d5L2V0aW9sb2d5PC9rZXl3b3JkPjxrZXl3b3JkPkFzeW1wdG9tYXRpYyBJbmZlY3Rpb25z
L2VwaWRlbWlvbG9neTwva2V5d29yZD48a2V5d29yZD5CZXRhY29yb25hdmlydXM8L2tleXdvcmQ+
PGtleXdvcmQ+Q2hpbGQ8L2tleXdvcmQ+PGtleXdvcmQ+Q2hpbGQsIFByZXNjaG9vbDwva2V5d29y
ZD48a2V5d29yZD5DaGluYS9lcGlkZW1pb2xvZ3k8L2tleXdvcmQ+PGtleXdvcmQ+Q29yb25hdmly
dXMgSW5mZWN0aW9ucy8qZGlhZ25vc2lzL3BhdGhvbG9neS90cmFuc21pc3Npb248L2tleXdvcmQ+
PGtleXdvcmQ+RmVjZXMvKnZpcm9sb2d5PC9rZXl3b3JkPjxrZXl3b3JkPkZlbWFsZTwva2V5d29y
ZD48a2V5d29yZD5GZXZlci92aXJvbG9neTwva2V5d29yZD48a2V5d29yZD5IdW1hbnM8L2tleXdv
cmQ+PGtleXdvcmQ+SW5mYW50PC9rZXl3b3JkPjxrZXl3b3JkPkx1bmcvZGlhZ25vc3RpYyBpbWFn
aW5nLyp2aXJvbG9neTwva2V5d29yZD48a2V5d29yZD5NYWxlPC9rZXl3b3JkPjxrZXl3b3JkPlBh
bmRlbWljczwva2V5d29yZD48a2V5d29yZD5QbmV1bW9uaWEsIFZpcmFsLypkaWFnbm9zaXMvcGF0
aG9sb2d5L3RyYW5zbWlzc2lvbjwva2V5d29yZD48a2V5d29yZD5RdWFsaXRhdGl2ZSBSZXNlYXJj
aDwva2V5d29yZD48a2V5d29yZD5SZXRyb3NwZWN0aXZlIFN0dWRpZXM8L2tleXdvcmQ+PGtleXdv
cmQ+VG9tb2dyYXBoeSwgWC1SYXkgQ29tcHV0ZWQ8L2tleXdvcmQ+PGtleXdvcmQ+KkNsaW5pY2Fs
IGNoYXJhY3RlcmlzdGljczwva2V5d29yZD48a2V5d29yZD4qQ29yb25hdmlydXMgZGlzZWFzZSAy
MDE5PC9rZXl3b3JkPjxrZXl3b3JkPipFcGlkZW1pb2xvZ2ljPC9rZXl3b3JkPjxrZXl3b3JkPipz
YXJzLWNvdi0yPC9rZXl3b3JkPjwva2V5d29yZHM+PGRhdGVzPjx5ZWFyPjIwMjA8L3llYXI+PHB1
Yi1kYXRlcz48ZGF0ZT5KdW48L2RhdGU+PC9wdWItZGF0ZXM+PC9kYXRlcz48aXNibj4xODczLTU5
NjcgKEVsZWN0cm9uaWMpJiN4RDsxMzg2LTY1MzIgKExpbmtpbmcpPC9pc2JuPjxhY2Nlc3Npb24t
bnVtPjMyMzAyOTUzPC9hY2Nlc3Npb24tbnVtPjx1cmxzPjxyZWxhdGVkLXVybHM+PHVybD5odHRw
czovL3d3dy5uY2JpLm5sbS5uaWguZ292L3B1Ym1lZC8zMjMwMjk1MzwvdXJsPjwvcmVsYXRlZC11
cmxzPjwvdXJscz48Y3VzdG9tMj5QTUM3MTk1MTA4PC9jdXN0b20yPjxlbGVjdHJvbmljLXJlc291
cmNlLW51bT4xMC4xMDE2L2ouamN2LjIwMjAuMTA0MzUzPC9lbGVjdHJvbmljLXJlc291cmNlLW51
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PEVuZE5vdGU+PENpdGU+PEF1dGhvcj5UYW48L0F1dGhvcj48WWVhcj4yMDIwPC9ZZWFyPjxSZWNO
dW0+MTQ2PC9SZWNOdW0+PERpc3BsYXlUZXh0PjxzdHlsZSBmYWNlPSJzdXBlcnNjcmlwdCI+MTgw
PC9zdHlsZT48L0Rpc3BsYXlUZXh0PjxyZWNvcmQ+PHJlYy1udW1iZXI+MTQ2PC9yZWMtbnVtYmVy
Pjxmb3JlaWduLWtleXM+PGtleSBhcHA9IkVOIiBkYi1pZD0iZXd0OXNkZDk5cHhhOXZld3p3YnZ6
djUyeGYyMnJleHNwOTlmIiB0aW1lc3RhbXA9IjE2MDI3NDM2MTciPjE0Njwva2V5PjwvZm9yZWln
bi1rZXlzPjxyZWYtdHlwZSBuYW1lPSJKb3VybmFsIEFydGljbGUiPjE3PC9yZWYtdHlwZT48Y29u
dHJpYnV0b3JzPjxhdXRob3JzPjxhdXRob3I+VGFuLCBZLiBQLjwvYXV0aG9yPjxhdXRob3I+VGFu
LCBCLiBZLjwvYXV0aG9yPjxhdXRob3I+UGFuLCBKLjwvYXV0aG9yPjxhdXRob3I+V3UsIEouPC9h
dXRob3I+PGF1dGhvcj5aZW5nLCBTLiBaLjwvYXV0aG9yPjxhdXRob3I+V2VpLCBILiBZLjwvYXV0
aG9yPjwvYXV0aG9ycz48L2NvbnRyaWJ1dG9ycz48YXV0aC1hZGRyZXNzPkRpdmlzaW9uIG9mIFBl
ZGlhdHJpY3MsIFRoZSBGaXJzdCBBZmZpbGlhdGVkIEhvc3BpdGFsIG9mIEh1bmFuIE5vcm1hbCBV
bml2ZXJzaXR5IChIdW5hbiBQcm92aW5jaWFsIFBlb3BsZSZhcG9zO3MgSG9zcGl0YWwpLCBDaGFu
Z3NoYSwgNDEwMDA1LCBQUiBDaGluYS4gRWxlY3Ryb25pYyBhZGRyZXNzOiB0YW5feXVwaW5AMTYz
LmNvbS4mI3hEO0RpdmlzaW9uIG9mIENsaW5pY2FsIFBoYXJtYWN5LCBUaGUgRmlyc3QgQWZmaWxp
YXRlZCBIb3NwaXRhbCBvZiBIdW5hbiBOb3JtYWwgVW5pdmVyc2l0eSAoSHVuYW4gUHJvdmluY2lh
bCBQZW9wbGUmYXBvcztzIEhvc3BpdGFsKSwgQ2hhbmdzaGEsIEh1bmFuLCA0MTAwMDUsIFBSIENo
aW5hLiBFbGVjdHJvbmljIGFkZHJlc3M6IHRhbmJveXVAaHVubnUuZWR1LmNuLiYjeEQ7RGl2aXNp
b24gb2YgR2FzdHJvZW50ZXJvbG9neSwgQ2hhbmdzaGEgUHVibGljIEhlYWx0aCBSZXNjdWUgQ2Vu
dGVyLCBOb3J0aCBIb3NwaXRhbCBvZiBDaGFuZ3NoYSBGaXJzdCBIb3NwaXRhbCwgQ2hhbmdzaGEs
IDQxMDAwNSwgUFIgQ2hpbmEuIEVsZWN0cm9uaWMgYWRkcmVzczogMzQ0ODQ1MDMyQHFxLmNvbS4m
I3hEO0RpdmlzaW9uIG9mIFBoYXJtYWN5LCBDb2xsZWdlIG9mIE1lZGljaW5lLCBIdW5hbiBOb3Jt
YWwgVW5pdmVyc2l0eSwgQ2hhbmdzaGEsIDQxMDAwNSwgUFIgQ2hpbmE7IERpdmlzaW9uIG9mIENs
aW5pY2FsIFBoYXJtYWN5LCBUaGUgRmlyc3QgQWZmaWxpYXRlZCBIb3NwaXRhbCBvZiBIdW5hbiBO
b3JtYWwgVW5pdmVyc2l0eSAoSHVuYW4gUHJvdmluY2lhbCBQZW9wbGUmYXBvcztzIEhvc3BpdGFs
KSwgQ2hhbmdzaGEsIEh1bmFuLCA0MTAwMDUsIFBSIENoaW5hLiBFbGVjdHJvbmljIGFkZHJlc3M6
IDQ3NDkyMTU4NUBxcS5jb20uJiN4RDtEaXZpc2lvbiBvZiBQZWRpYXRyaWNzLCBUaGUgRmlyc3Qg
QWZmaWxpYXRlZCBIb3NwaXRhbCBvZiBIdW5hbiBOb3JtYWwgVW5pdmVyc2l0eSAoSHVuYW4gUHJv
dmluY2lhbCBQZW9wbGUmYXBvcztzIEhvc3BpdGFsKSwgQ2hhbmdzaGEsIDQxMDAwNSwgUFIgQ2hp
bmEuIEVsZWN0cm9uaWMgYWRkcmVzczogNTU0NDUzMjFAcXEuY29tLiYjeEQ7RGl2aXNpb24gb2Yg
Q2xpbmljYWwgUGhhcm1hY3ksIFRoZSBGaXJzdCBBZmZpbGlhdGVkIEhvc3BpdGFsIG9mIEh1bmFu
IE5vcm1hbCBVbml2ZXJzaXR5IChIdW5hbiBQcm92aW5jaWFsIFBlb3BsZSZhcG9zO3MgSG9zcGl0
YWwpLCBDaGFuZ3NoYSwgSHVuYW4sIDQxMDAwNSwgUFIgQ2hpbmEuIEVsZWN0cm9uaWMgYWRkcmVz
czogd2VpaG9uZ3lhbkBodW5udS5lZHUuY24uPC9hdXRoLWFkZHJlc3M+PHRpdGxlcz48dGl0bGU+
RXBpZGVtaW9sb2dpYyBhbmQgY2xpbmljYWwgY2hhcmFjdGVyaXN0aWNzIG9mIDEwIGNoaWxkcmVu
IHdpdGggY29yb25hdmlydXMgZGlzZWFzZSAyMDE5IGluIENoYW5nc2hhLCBDaGluYTwvdGl0bGU+
PHNlY29uZGFyeS10aXRsZT5KIENsaW4gVmlyb2w8L3NlY29uZGFyeS10aXRsZT48L3RpdGxlcz48
cGVyaW9kaWNhbD48ZnVsbC10aXRsZT5KIENsaW4gVmlyb2w8L2Z1bGwtdGl0bGU+PC9wZXJpb2Rp
Y2FsPjxwYWdlcz4xMDQzNTM8L3BhZ2VzPjx2b2x1bWU+MTI3PC92b2x1bWU+PGVkaXRpb24+MjAy
MC8wNC8xODwvZWRpdGlvbj48a2V5d29yZHM+PGtleXdvcmQ+QWJkb21pbmFsIFBhaW4vZXBpZGVt
aW9sb2d5L2V0aW9sb2d5PC9rZXl3b3JkPjxrZXl3b3JkPkFzeW1wdG9tYXRpYyBJbmZlY3Rpb25z
L2VwaWRlbWlvbG9neTwva2V5d29yZD48a2V5d29yZD5CZXRhY29yb25hdmlydXM8L2tleXdvcmQ+
PGtleXdvcmQ+Q2hpbGQ8L2tleXdvcmQ+PGtleXdvcmQ+Q2hpbGQsIFByZXNjaG9vbDwva2V5d29y
ZD48a2V5d29yZD5DaGluYS9lcGlkZW1pb2xvZ3k8L2tleXdvcmQ+PGtleXdvcmQ+Q29yb25hdmly
dXMgSW5mZWN0aW9ucy8qZGlhZ25vc2lzL3BhdGhvbG9neS90cmFuc21pc3Npb248L2tleXdvcmQ+
PGtleXdvcmQ+RmVjZXMvKnZpcm9sb2d5PC9rZXl3b3JkPjxrZXl3b3JkPkZlbWFsZTwva2V5d29y
ZD48a2V5d29yZD5GZXZlci92aXJvbG9neTwva2V5d29yZD48a2V5d29yZD5IdW1hbnM8L2tleXdv
cmQ+PGtleXdvcmQ+SW5mYW50PC9rZXl3b3JkPjxrZXl3b3JkPkx1bmcvZGlhZ25vc3RpYyBpbWFn
aW5nLyp2aXJvbG9neTwva2V5d29yZD48a2V5d29yZD5NYWxlPC9rZXl3b3JkPjxrZXl3b3JkPlBh
bmRlbWljczwva2V5d29yZD48a2V5d29yZD5QbmV1bW9uaWEsIFZpcmFsLypkaWFnbm9zaXMvcGF0
aG9sb2d5L3RyYW5zbWlzc2lvbjwva2V5d29yZD48a2V5d29yZD5RdWFsaXRhdGl2ZSBSZXNlYXJj
aDwva2V5d29yZD48a2V5d29yZD5SZXRyb3NwZWN0aXZlIFN0dWRpZXM8L2tleXdvcmQ+PGtleXdv
cmQ+VG9tb2dyYXBoeSwgWC1SYXkgQ29tcHV0ZWQ8L2tleXdvcmQ+PGtleXdvcmQ+KkNsaW5pY2Fs
IGNoYXJhY3RlcmlzdGljczwva2V5d29yZD48a2V5d29yZD4qQ29yb25hdmlydXMgZGlzZWFzZSAy
MDE5PC9rZXl3b3JkPjxrZXl3b3JkPipFcGlkZW1pb2xvZ2ljPC9rZXl3b3JkPjxrZXl3b3JkPipz
YXJzLWNvdi0yPC9rZXl3b3JkPjwva2V5d29yZHM+PGRhdGVzPjx5ZWFyPjIwMjA8L3llYXI+PHB1
Yi1kYXRlcz48ZGF0ZT5KdW48L2RhdGU+PC9wdWItZGF0ZXM+PC9kYXRlcz48aXNibj4xODczLTU5
NjcgKEVsZWN0cm9uaWMpJiN4RDsxMzg2LTY1MzIgKExpbmtpbmcpPC9pc2JuPjxhY2Nlc3Npb24t
bnVtPjMyMzAyOTUzPC9hY2Nlc3Npb24tbnVtPjx1cmxzPjxyZWxhdGVkLXVybHM+PHVybD5odHRw
czovL3d3dy5uY2JpLm5sbS5uaWguZ292L3B1Ym1lZC8zMjMwMjk1MzwvdXJsPjwvcmVsYXRlZC11
cmxzPjwvdXJscz48Y3VzdG9tMj5QTUM3MTk1MTA4PC9jdXN0b20yPjxlbGVjdHJvbmljLXJlc291
cmNlLW51bT4xMC4xMDE2L2ouamN2LjIwMjAuMTA0MzUzPC9lbGVjdHJvbmljLXJlc291cmNlLW51
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180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D0A4DE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5C106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9EF208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C0C43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339F7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7A326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ECC2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1E434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AB8BE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6F419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334AC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CA987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490C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E70F4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6DEFB6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</w:t>
            </w:r>
          </w:p>
        </w:tc>
      </w:tr>
      <w:tr w:rsidR="000E4295" w:rsidRPr="008D2EFC" w14:paraId="67E65EE3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F0BB67" w14:textId="3DA7A28A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Cao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&lt;EndNote&gt;&lt;Cite&gt;&lt;Author&gt;Cao&lt;/Author&gt;&lt;Year&gt;2020&lt;/Year&gt;&lt;RecNum&gt;147&lt;/RecNum&gt;&lt;DisplayText&gt;&lt;style face="superscript"&gt;181&lt;/style&gt;&lt;/DisplayText&gt;&lt;record&gt;&lt;rec-number&gt;147&lt;/rec-number&gt;&lt;foreign-keys&gt;&lt;key app="EN" db-id="ewt9sdd99pxa9vewzwbvzv52xf22rexsp99f" timestamp="1602743735"&gt;147&lt;/key&gt;&lt;/foreign-keys&gt;&lt;ref-type name="Journal Article"&gt;17&lt;/ref-type&gt;&lt;contributors&gt;&lt;authors&gt;&lt;author&gt;Cao, Weiliang&lt;/author&gt;&lt;/authors&gt;&lt;/contributors&gt;&lt;titles&gt;&lt;title&gt;Clinical features and laboratory inspection of novel coronavirus pneumonia (COVID-19) in Xiangyang, Hubei&lt;/title&gt;&lt;secondary-title&gt;medRxiv&lt;/secondary-title&gt;&lt;/titles&gt;&lt;periodical&gt;&lt;full-title&gt;medRxiv&lt;/full-title&gt;&lt;/periodical&gt;&lt;pages&gt;2020.02.23.20026963&lt;/pages&gt;&lt;dates&gt;&lt;year&gt;2020&lt;/year&gt;&lt;/dates&gt;&lt;urls&gt;&lt;related-urls&gt;&lt;url&gt;https://www.medrxiv.org/content/medrxiv/early/2020/02/25/2020.02.23.20026963.full.pdf&lt;/url&gt;&lt;/related-urls&gt;&lt;/urls&gt;&lt;electronic-resource-num&gt;10.1101/2020.02.23.20026963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181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52195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A1E3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909D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04812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DDB573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128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AC91C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6026E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16.4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C12F9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4B32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46.9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DA94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8D68C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4FA791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804EBB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FD4467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A1166E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</w:t>
            </w:r>
          </w:p>
        </w:tc>
      </w:tr>
      <w:tr w:rsidR="000E4295" w:rsidRPr="008D2EFC" w14:paraId="61179C5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D31E02" w14:textId="71A1B96C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PEVuZE5vdGU+PENpdGU+PEF1dGhvcj5GZW5nPC9BdXRob3I+PFllYXI+MjAyMDwvWWVhcj48UmVj
TnVtPjE0ODwvUmVjTnVtPjxEaXNwbGF5VGV4dD48c3R5bGUgZmFjZT0ic3VwZXJzY3JpcHQiPjE4
Mjwvc3R5bGU+PC9EaXNwbGF5VGV4dD48cmVjb3JkPjxyZWMtbnVtYmVyPjE0ODwvcmVjLW51bWJl
cj48Zm9yZWlnbi1rZXlzPjxrZXkgYXBwPSJFTiIgZGItaWQ9ImV3dDlzZGQ5OXB4YTl2ZXd6d2J2
enY1MnhmMjJyZXhzcDk5ZiIgdGltZXN0YW1wPSIxNjAyNzQzODAzIj4xNDg8L2tleT48L2ZvcmVp
Z24ta2V5cz48cmVmLXR5cGUgbmFtZT0iSm91cm5hbCBBcnRpY2xlIj4xNzwvcmVmLXR5cGU+PGNv
bnRyaWJ1dG9ycz48YXV0aG9ycz48YXV0aG9yPkZlbmcsIFkuPC9hdXRob3I+PGF1dGhvcj5MaW5n
LCBZLjwvYXV0aG9yPjxhdXRob3I+QmFpLCBULjwvYXV0aG9yPjxhdXRob3I+WGllLCBZLjwvYXV0
aG9yPjxhdXRob3I+SHVhbmcsIEouPC9hdXRob3I+PGF1dGhvcj5MaSwgSi48L2F1dGhvcj48YXV0
aG9yPlhpb25nLCBXLjwvYXV0aG9yPjxhdXRob3I+WWFuZywgRC48L2F1dGhvcj48YXV0aG9yPkNo
ZW4sIFIuPC9hdXRob3I+PGF1dGhvcj5MdSwgRi48L2F1dGhvcj48YXV0aG9yPkx1LCBZLjwvYXV0
aG9yPjxhdXRob3I+TGl1LCBYLjwvYXV0aG9yPjxhdXRob3I+Q2hlbiwgWS48L2F1dGhvcj48YXV0
aG9yPkxpLCBYLjwvYXV0aG9yPjxhdXRob3I+TGksIFkuPC9hdXRob3I+PGF1dGhvcj5TdW1tYWgs
IEguIEQuPC9hdXRob3I+PGF1dGhvcj5MaW4sIEguPC9hdXRob3I+PGF1dGhvcj5ZYW4sIEouPC9h
dXRob3I+PGF1dGhvcj5aaG91LCBNLjwvYXV0aG9yPjxhdXRob3I+THUsIEguPC9hdXRob3I+PGF1
dGhvcj5RdSwgSi48L2F1dGhvcj48L2F1dGhvcnM+PC9jb250cmlidXRvcnM+PGF1dGgtYWRkcmVz
cz5EZXBhcnRtZW50IG9mIFJlc3BpcmF0b3J5IGFuZCBDcml0aWNhbCBDYXJlIE1lZGljaW5lLiYj
eEQ7SW5zdGl0dXRlIG9mIFJlc3BpcmF0b3J5IERpc2Vhc2VzLiYjeEQ7RGVwYXJ0bWVudCBvZiBJ
bmZlY3Rpb3VzIERpc2Vhc2UuJiN4RDtEZXBhcnRtZW50IG9mIEluZmVjdGlvdXMgRGlzZWFzZSwg
V3VoYW4gSmlueWludGFuIEhvc3BpdGFsLCBXdWhhbiwgQ2hpbmEuJiN4RDtEZXBhcnRtZW50IG9m
IENyaXRpY2FsIE1lZGljaW5lLCBhbmQuJiN4RDtDbGluaWNhbCBSZXNlYXJjaCBDZW50ZXIsIFJ1
aWppbiBIb3NwaXRhbC4mI3hEO0RlcGFydG1lbnQgb2YgUmVzcGlyYXRvcnkgYW5kIENyaXRpY2Fs
IENhcmUgTWVkaWNpbmUsIFRoZSBOaW50aCBQZW9wbGUmYXBvcztzIEhvc3BpdGFsLiYjeEQ7RGVw
YXJ0bWVudCBvZiBSZXNwaXJhdG9yeSBEaXNlYXNlcywgVG9uZ2xpbmcgUGVvcGxlJmFwb3M7cyBI
b3NwaXRhbCwgQW5odWksIENoaW5hLiYjeEQ7RGVwYXJ0bWVudCBvZiBUcmFkaXRpb25hbCBDaGlu
ZXNlIE1lZGljaW5lLCBhbmQuJiN4RDtSZXNwaXJhdG9yeSBhbmQgVHViZXJjdWxvc2lzIERlcGFy
dG1lbnQsIFNoYW5naGFpIFB1YmxpYyBIZWFsdGggQ2xpbmljYWwgQ2VudGVyLCBTaGFuZ2hhaSwg
Q2hpbmEuJiN4RDtEZXBhcnRtZW50IG9mIFJlc3BpcmF0b3J5IGFuZCBDcml0aWNhbCBDYXJlIE1l
ZGljaW5lLCBTaGFuZ2hhaSBDaGVzdCBIb3NwaXRhbCwgYW5kLiYjeEQ7Q2FyZGlvdmFzY3VsYXIg
U3VyZ2VyeSwgWmhvbmdzaGFuIEhvc3BpdGFsLCBGdWRhbiBVbml2ZXJzaXR5LCBTaGFuZ2hhaSwg
Q2hpbmE7IGFuZC4mI3hEO0RlcGFydG1lbnQgb2YgUmVzcGlyYXRvcnkgYW5kIENyaXRpY2FsIENh
cmUgTWVkaWNpbmUsIFJ1aWppbiBOb3J0aCBIb3NwaXRhbCwgU2Nob29sIG9mIE1lZGljaW5lLCBT
aGFuZ2hhaSBKaWFvIFRvbmcgVW5pdmVyc2l0eSwgU2hhbmdoYWksIENoaW5hLiYjeEQ7Q2hlc3Qg
RGVwYXJ0bWVudCwgUG91ZHJlIGQmYXBvcztPciBDaGVzdCBIb3NwaXRhbCwgUml2aWVyZSBkdSBS
ZW1wYXJ0LCBNYXVyaXRpdXMuPC9hdXRoLWFkZHJlc3M+PHRpdGxlcz48dGl0bGU+Q09WSUQtMTkg
d2l0aCBEaWZmZXJlbnQgU2V2ZXJpdGllczogQSBNdWx0aWNlbnRlciBTdHVkeSBvZiBDbGluaWNh
bCBGZWF0dXJlczwvdGl0bGU+PHNlY29uZGFyeS10aXRsZT5BbSBKIFJlc3BpciBDcml0IENhcmUg
TWVkPC9zZWNvbmRhcnktdGl0bGU+PC90aXRsZXM+PHBlcmlvZGljYWw+PGZ1bGwtdGl0bGU+QW0g
SiBSZXNwaXIgQ3JpdCBDYXJlIE1lZDwvZnVsbC10aXRsZT48L3BlcmlvZGljYWw+PHBhZ2VzPjEz
ODAtMTM4ODwvcGFnZXM+PHZvbHVtZT4yMDE8L3ZvbHVtZT48bnVtYmVyPjExPC9udW1iZXI+PGVk
aXRpb24+MjAyMC8wNC8xMTwvZWRpdGlvbj48a2V5d29yZHM+PGtleXdvcmQ+QWR1bHQ8L2tleXdv
cmQ+PGtleXdvcmQ+QWdlIEZhY3RvcnM8L2tleXdvcmQ+PGtleXdvcmQ+QWdlZDwva2V5d29yZD48
a2V5d29yZD5Bbmdpb3RlbnNpbiBSZWNlcHRvciBBbnRhZ29uaXN0cy90aGVyYXBldXRpYyB1c2U8
L2tleXdvcmQ+PGtleXdvcmQ+QW5naW90ZW5zaW4tQ29udmVydGluZyBFbnp5bWUgSW5oaWJpdG9y
cy90aGVyYXBldXRpYyB1c2U8L2tleXdvcmQ+PGtleXdvcmQ+QmV0YWNvcm9uYXZpcnVzPC9rZXl3
b3JkPjxrZXl3b3JkPkNoaW5hL2VwaWRlbWlvbG9neTwva2V5d29yZD48a2V5d29yZD5Db21vcmJp
ZGl0eTwva2V5d29yZD48a2V5d29yZD5Db3JvbmF2aXJ1cyBJbmZlY3Rpb25zL21vcnRhbGl0eS8q
cGh5c2lvcGF0aG9sb2d5PC9rZXl3b3JkPjxrZXl3b3JkPkNyaXRpY2FsIElsbG5lc3M8L2tleXdv
cmQ+PGtleXdvcmQ+RmVtYWxlPC9rZXl3b3JkPjxrZXl3b3JkPkhvc3BpdGFsIE1vcnRhbGl0eTwv
a2V5d29yZD48a2V5d29yZD5IdW1hbnM8L2tleXdvcmQ+PGtleXdvcmQ+SW5jaWRlbmNlPC9rZXl3
b3JkPjxrZXl3b3JkPkx1bmcvcGF0aG9sb2d5PC9rZXl3b3JkPjxrZXl3b3JkPk1hbGU8L2tleXdv
cmQ+PGtleXdvcmQ+TWlkZGxlIEFnZWQ8L2tleXdvcmQ+PGtleXdvcmQ+TXVsdGlwbGUgT3JnYW4g
RmFpbHVyZS92aXJvbG9neTwva2V5d29yZD48a2V5d29yZD5QYW5kZW1pY3M8L2tleXdvcmQ+PGtl
eXdvcmQ+UGxldXJhbCBFZmZ1c2lvbi92aXJvbG9neTwva2V5d29yZD48a2V5d29yZD5QbmV1bW9u
aWEsIFZpcmFsL21vcnRhbGl0eS8qcGh5c2lvcGF0aG9sb2d5PC9rZXl3b3JkPjxrZXl3b3JkPlRv
bW9ncmFwaHksIFgtUmF5IENvbXB1dGVkPC9rZXl3b3JkPjxrZXl3b3JkPiphY2VpL2FyYjwva2V5
d29yZD48a2V5d29yZD4qY292aWQtMTk8L2tleXdvcmQ+PGtleXdvcmQ+Km11bHRpcGxlIGx1bmcg
bG9iZSBpbnZvbHZlbWVudDwva2V5d29yZD48a2V5d29yZD4qcGxldXJhbCBlZmZ1c2lvbjwva2V5
d29yZD48a2V5d29yZD4qc2V2ZXJpdHk8L2tleXdvcmQ+PC9rZXl3b3Jkcz48ZGF0ZXM+PHllYXI+
MjAyMDwveWVhcj48cHViLWRhdGVzPjxkYXRlPkp1biAxPC9kYXRlPjwvcHViLWRhdGVzPjwvZGF0
ZXM+PGlzYm4+MTUzNS00OTcwIChFbGVjdHJvbmljKSYjeEQ7MTA3My00NDlYIChMaW5raW5nKTwv
aXNibj48YWNjZXNzaW9uLW51bT4zMjI3NTQ1MjwvYWNjZXNzaW9uLW51bT48dXJscz48cmVsYXRl
ZC11cmxzPjx1cmw+aHR0cHM6Ly93d3cubmNiaS5ubG0ubmloLmdvdi9wdWJtZWQvMzIyNzU0NTI8
L3VybD48L3JlbGF0ZWQtdXJscz48L3VybHM+PGN1c3RvbTI+UE1DNzI1ODYzOTwvY3VzdG9tMj48
ZWxlY3Ryb25pYy1yZXNvdXJjZS1udW0+MTAuMTE2NC9yY2NtLjIwMjAwMi0wNDQ1T0M8L2VsZWN0
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PEVuZE5vdGU+PENpdGU+PEF1dGhvcj5GZW5nPC9BdXRob3I+PFllYXI+MjAyMDwvWWVhcj48UmVj
TnVtPjE0ODwvUmVjTnVtPjxEaXNwbGF5VGV4dD48c3R5bGUgZmFjZT0ic3VwZXJzY3JpcHQiPjE4
Mjwvc3R5bGU+PC9EaXNwbGF5VGV4dD48cmVjb3JkPjxyZWMtbnVtYmVyPjE0ODwvcmVjLW51bWJl
cj48Zm9yZWlnbi1rZXlzPjxrZXkgYXBwPSJFTiIgZGItaWQ9ImV3dDlzZGQ5OXB4YTl2ZXd6d2J2
enY1MnhmMjJyZXhzcDk5ZiIgdGltZXN0YW1wPSIxNjAyNzQzODAzIj4xNDg8L2tleT48L2ZvcmVp
Z24ta2V5cz48cmVmLXR5cGUgbmFtZT0iSm91cm5hbCBBcnRpY2xlIj4xNzwvcmVmLXR5cGU+PGNv
bnRyaWJ1dG9ycz48YXV0aG9ycz48YXV0aG9yPkZlbmcsIFkuPC9hdXRob3I+PGF1dGhvcj5MaW5n
LCBZLjwvYXV0aG9yPjxhdXRob3I+QmFpLCBULjwvYXV0aG9yPjxhdXRob3I+WGllLCBZLjwvYXV0
aG9yPjxhdXRob3I+SHVhbmcsIEouPC9hdXRob3I+PGF1dGhvcj5MaSwgSi48L2F1dGhvcj48YXV0
aG9yPlhpb25nLCBXLjwvYXV0aG9yPjxhdXRob3I+WWFuZywgRC48L2F1dGhvcj48YXV0aG9yPkNo
ZW4sIFIuPC9hdXRob3I+PGF1dGhvcj5MdSwgRi48L2F1dGhvcj48YXV0aG9yPkx1LCBZLjwvYXV0
aG9yPjxhdXRob3I+TGl1LCBYLjwvYXV0aG9yPjxhdXRob3I+Q2hlbiwgWS48L2F1dGhvcj48YXV0
aG9yPkxpLCBYLjwvYXV0aG9yPjxhdXRob3I+TGksIFkuPC9hdXRob3I+PGF1dGhvcj5TdW1tYWgs
IEguIEQuPC9hdXRob3I+PGF1dGhvcj5MaW4sIEguPC9hdXRob3I+PGF1dGhvcj5ZYW4sIEouPC9h
dXRob3I+PGF1dGhvcj5aaG91LCBNLjwvYXV0aG9yPjxhdXRob3I+THUsIEguPC9hdXRob3I+PGF1
dGhvcj5RdSwgSi48L2F1dGhvcj48L2F1dGhvcnM+PC9jb250cmlidXRvcnM+PGF1dGgtYWRkcmVz
cz5EZXBhcnRtZW50IG9mIFJlc3BpcmF0b3J5IGFuZCBDcml0aWNhbCBDYXJlIE1lZGljaW5lLiYj
eEQ7SW5zdGl0dXRlIG9mIFJlc3BpcmF0b3J5IERpc2Vhc2VzLiYjeEQ7RGVwYXJ0bWVudCBvZiBJ
bmZlY3Rpb3VzIERpc2Vhc2UuJiN4RDtEZXBhcnRtZW50IG9mIEluZmVjdGlvdXMgRGlzZWFzZSwg
V3VoYW4gSmlueWludGFuIEhvc3BpdGFsLCBXdWhhbiwgQ2hpbmEuJiN4RDtEZXBhcnRtZW50IG9m
IENyaXRpY2FsIE1lZGljaW5lLCBhbmQuJiN4RDtDbGluaWNhbCBSZXNlYXJjaCBDZW50ZXIsIFJ1
aWppbiBIb3NwaXRhbC4mI3hEO0RlcGFydG1lbnQgb2YgUmVzcGlyYXRvcnkgYW5kIENyaXRpY2Fs
IENhcmUgTWVkaWNpbmUsIFRoZSBOaW50aCBQZW9wbGUmYXBvcztzIEhvc3BpdGFsLiYjeEQ7RGVw
YXJ0bWVudCBvZiBSZXNwaXJhdG9yeSBEaXNlYXNlcywgVG9uZ2xpbmcgUGVvcGxlJmFwb3M7cyBI
b3NwaXRhbCwgQW5odWksIENoaW5hLiYjeEQ7RGVwYXJ0bWVudCBvZiBUcmFkaXRpb25hbCBDaGlu
ZXNlIE1lZGljaW5lLCBhbmQuJiN4RDtSZXNwaXJhdG9yeSBhbmQgVHViZXJjdWxvc2lzIERlcGFy
dG1lbnQsIFNoYW5naGFpIFB1YmxpYyBIZWFsdGggQ2xpbmljYWwgQ2VudGVyLCBTaGFuZ2hhaSwg
Q2hpbmEuJiN4RDtEZXBhcnRtZW50IG9mIFJlc3BpcmF0b3J5IGFuZCBDcml0aWNhbCBDYXJlIE1l
ZGljaW5lLCBTaGFuZ2hhaSBDaGVzdCBIb3NwaXRhbCwgYW5kLiYjeEQ7Q2FyZGlvdmFzY3VsYXIg
U3VyZ2VyeSwgWmhvbmdzaGFuIEhvc3BpdGFsLCBGdWRhbiBVbml2ZXJzaXR5LCBTaGFuZ2hhaSwg
Q2hpbmE7IGFuZC4mI3hEO0RlcGFydG1lbnQgb2YgUmVzcGlyYXRvcnkgYW5kIENyaXRpY2FsIENh
cmUgTWVkaWNpbmUsIFJ1aWppbiBOb3J0aCBIb3NwaXRhbCwgU2Nob29sIG9mIE1lZGljaW5lLCBT
aGFuZ2hhaSBKaWFvIFRvbmcgVW5pdmVyc2l0eSwgU2hhbmdoYWksIENoaW5hLiYjeEQ7Q2hlc3Qg
RGVwYXJ0bWVudCwgUG91ZHJlIGQmYXBvcztPciBDaGVzdCBIb3NwaXRhbCwgUml2aWVyZSBkdSBS
ZW1wYXJ0LCBNYXVyaXRpdXMuPC9hdXRoLWFkZHJlc3M+PHRpdGxlcz48dGl0bGU+Q09WSUQtMTkg
d2l0aCBEaWZmZXJlbnQgU2V2ZXJpdGllczogQSBNdWx0aWNlbnRlciBTdHVkeSBvZiBDbGluaWNh
bCBGZWF0dXJlczwvdGl0bGU+PHNlY29uZGFyeS10aXRsZT5BbSBKIFJlc3BpciBDcml0IENhcmUg
TWVkPC9zZWNvbmRhcnktdGl0bGU+PC90aXRsZXM+PHBlcmlvZGljYWw+PGZ1bGwtdGl0bGU+QW0g
SiBSZXNwaXIgQ3JpdCBDYXJlIE1lZDwvZnVsbC10aXRsZT48L3BlcmlvZGljYWw+PHBhZ2VzPjEz
ODAtMTM4ODwvcGFnZXM+PHZvbHVtZT4yMDE8L3ZvbHVtZT48bnVtYmVyPjExPC9udW1iZXI+PGVk
aXRpb24+MjAyMC8wNC8xMTwvZWRpdGlvbj48a2V5d29yZHM+PGtleXdvcmQ+QWR1bHQ8L2tleXdv
cmQ+PGtleXdvcmQ+QWdlIEZhY3RvcnM8L2tleXdvcmQ+PGtleXdvcmQ+QWdlZDwva2V5d29yZD48
a2V5d29yZD5Bbmdpb3RlbnNpbiBSZWNlcHRvciBBbnRhZ29uaXN0cy90aGVyYXBldXRpYyB1c2U8
L2tleXdvcmQ+PGtleXdvcmQ+QW5naW90ZW5zaW4tQ29udmVydGluZyBFbnp5bWUgSW5oaWJpdG9y
cy90aGVyYXBldXRpYyB1c2U8L2tleXdvcmQ+PGtleXdvcmQ+QmV0YWNvcm9uYXZpcnVzPC9rZXl3
b3JkPjxrZXl3b3JkPkNoaW5hL2VwaWRlbWlvbG9neTwva2V5d29yZD48a2V5d29yZD5Db21vcmJp
ZGl0eTwva2V5d29yZD48a2V5d29yZD5Db3JvbmF2aXJ1cyBJbmZlY3Rpb25zL21vcnRhbGl0eS8q
cGh5c2lvcGF0aG9sb2d5PC9rZXl3b3JkPjxrZXl3b3JkPkNyaXRpY2FsIElsbG5lc3M8L2tleXdv
cmQ+PGtleXdvcmQ+RmVtYWxlPC9rZXl3b3JkPjxrZXl3b3JkPkhvc3BpdGFsIE1vcnRhbGl0eTwv
a2V5d29yZD48a2V5d29yZD5IdW1hbnM8L2tleXdvcmQ+PGtleXdvcmQ+SW5jaWRlbmNlPC9rZXl3
b3JkPjxrZXl3b3JkPkx1bmcvcGF0aG9sb2d5PC9rZXl3b3JkPjxrZXl3b3JkPk1hbGU8L2tleXdv
cmQ+PGtleXdvcmQ+TWlkZGxlIEFnZWQ8L2tleXdvcmQ+PGtleXdvcmQ+TXVsdGlwbGUgT3JnYW4g
RmFpbHVyZS92aXJvbG9neTwva2V5d29yZD48a2V5d29yZD5QYW5kZW1pY3M8L2tleXdvcmQ+PGtl
eXdvcmQ+UGxldXJhbCBFZmZ1c2lvbi92aXJvbG9neTwva2V5d29yZD48a2V5d29yZD5QbmV1bW9u
aWEsIFZpcmFsL21vcnRhbGl0eS8qcGh5c2lvcGF0aG9sb2d5PC9rZXl3b3JkPjxrZXl3b3JkPlRv
bW9ncmFwaHksIFgtUmF5IENvbXB1dGVkPC9rZXl3b3JkPjxrZXl3b3JkPiphY2VpL2FyYjwva2V5
d29yZD48a2V5d29yZD4qY292aWQtMTk8L2tleXdvcmQ+PGtleXdvcmQ+Km11bHRpcGxlIGx1bmcg
bG9iZSBpbnZvbHZlbWVudDwva2V5d29yZD48a2V5d29yZD4qcGxldXJhbCBlZmZ1c2lvbjwva2V5
d29yZD48a2V5d29yZD4qc2V2ZXJpdHk8L2tleXdvcmQ+PC9rZXl3b3Jkcz48ZGF0ZXM+PHllYXI+
MjAyMDwveWVhcj48cHViLWRhdGVzPjxkYXRlPkp1biAxPC9kYXRlPjwvcHViLWRhdGVzPjwvZGF0
ZXM+PGlzYm4+MTUzNS00OTcwIChFbGVjdHJvbmljKSYjeEQ7MTA3My00NDlYIChMaW5raW5nKTwv
aXNibj48YWNjZXNzaW9uLW51bT4zMjI3NTQ1MjwvYWNjZXNzaW9uLW51bT48dXJscz48cmVsYXRl
ZC11cmxzPjx1cmw+aHR0cHM6Ly93d3cubmNiaS5ubG0ubmloLmdvdi9wdWJtZWQvMzIyNzU0NTI8
L3VybD48L3JlbGF0ZWQtdXJscz48L3VybHM+PGN1c3RvbTI+UE1DNzI1ODYzOTwvY3VzdG9tMj48
ZWxlY3Ryb25pYy1yZXNvdXJjZS1udW0+MTAuMTE2NC9yY2NtLjIwMjAwMi0wNDQ1T0M8L2VsZWN0
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182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D32E9A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3A649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32B6A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96C3F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E7DE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476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44148D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50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7944A6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EF8452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8.0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812E2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56.9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7D3565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8.0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1A53E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23.7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6317B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392AF2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4.6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55A6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9.2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EB4089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myalgia; shortness of breath</w:t>
            </w:r>
          </w:p>
        </w:tc>
      </w:tr>
      <w:tr w:rsidR="000E4295" w:rsidRPr="008D2EFC" w14:paraId="538CA69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1D67865" w14:textId="43CB08DA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G L 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高璐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&lt;/Author&gt;&lt;Year&gt;2020&lt;/Year&gt;&lt;RecNum&gt;192&lt;/RecNum&gt;&lt;DisplayText&gt;&lt;style face="superscript"&gt;183&lt;/style&gt;&lt;/DisplayText&gt;&lt;record&gt;&lt;rec-number&gt;192&lt;/rec-number&gt;&lt;foreign-keys&gt;&lt;key app="EN" db-id="ewt9sdd99pxa9vewzwbvzv52xf22rexsp9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9f" timestamp="1602832385"&gt;192&lt;/key&gt;&lt;/foreign-keys&gt;&lt;ref-type name="Journal Article"&gt;17&lt;/ref-type&gt;&lt;contributors&gt;&lt;authors&gt;&lt;author&gt;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高璐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张静平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杜永浩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金晨望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牛刚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杨健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郭佑民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&lt;/author&gt;&lt;author&gt;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强永乾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&lt;/author&gt;&lt;/authors&gt;&lt;/contributors&gt;&lt;titles&gt;&lt;title&gt;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输入性新型冠状病毒肺炎的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CT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表现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&lt;/title&gt;&lt;secondary-title&gt;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西安交通大学学报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: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&lt;/secondary-title&gt;&lt;/titles&gt;&lt;periodical&gt;&lt;full-title&gt;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西安交通大学学报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: </w:instrText>
            </w:r>
            <w:r>
              <w:rPr>
                <w:rFonts w:ascii="Times New Roman" w:eastAsia="PMingLiU" w:hAnsi="Times New Roman" w:cs="Times New Roman" w:hint="eastAsia"/>
                <w:color w:val="000000"/>
                <w:sz w:val="16"/>
                <w:szCs w:val="16"/>
                <w:lang w:val="en-US" w:eastAsia="zh-TW"/>
              </w:rPr>
              <w:instrText>医学版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>&lt;/full-title&gt;&lt;/periodical&gt;&lt;pages&gt;187-187&lt;/pages&gt;&lt;volume&gt;41&lt;/volume&gt;&lt;number&gt;2&lt;/number&gt;&lt;dates&gt;&lt;year&gt;2020&lt;/year&gt;&lt;/dates&gt;&lt;urls&gt;&lt;/urls&gt;&lt;/record&gt;&lt;/Cite&gt;&lt;/EndNote&gt;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183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BD5A8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E9B55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82A1F6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Case Series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0296B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5CD97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0EEA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41.8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559E0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037A6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7AD1B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60.0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6CBA08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CDA7FC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66127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DE8EF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201ED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B4C9212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sore throat</w:t>
            </w:r>
          </w:p>
        </w:tc>
      </w:tr>
      <w:tr w:rsidR="000E4295" w:rsidRPr="008D2EFC" w14:paraId="5FE5B02D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DEBCFA" w14:textId="1342E57C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Zheng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&lt;EndNote&gt;&lt;Cite&gt;&lt;Author&gt;Zheng&lt;/Author&gt;&lt;Year&gt;2020&lt;/Year&gt;&lt;RecNum&gt;149&lt;/RecNum&gt;&lt;DisplayText&gt;&lt;style face="superscript"&gt;184&lt;/style&gt;&lt;/DisplayText&gt;&lt;record&gt;&lt;rec-number&gt;149&lt;/rec-number&gt;&lt;foreign-keys&gt;&lt;key app="EN" db-id="ewt9sdd99pxa9vewzwbvzv52xf22rexsp99f" timestamp="1602743864"&gt;149&lt;/key&gt;&lt;/foreign-keys&gt;&lt;ref-type name="Journal Article"&gt;17&lt;/ref-type&gt;&lt;contributors&gt;&lt;authors&gt;&lt;author&gt;Zheng, F.&lt;/author&gt;&lt;author&gt;Tang, W.&lt;/author&gt;&lt;author&gt;Li, H.&lt;/author&gt;&lt;author&gt;Huang, Y. X.&lt;/author&gt;&lt;author&gt;Xie, Y. L.&lt;/author&gt;&lt;author&gt;Zhou, Z. G.&lt;/author&gt;&lt;/authors&gt;&lt;/contributors&gt;&lt;auth-address&gt;Department of Infectious Diseases, The First Hospital of Changsha, Changsha, Hunan, China. 1286779459@qq.com.&lt;/auth-address&gt;&lt;titles&gt;&lt;title&gt;Clinical characteristics of 161 cases of corona virus disease 2019 (COVID-19) in Changsha&lt;/title&gt;&lt;secondary-title&gt;Eur Rev Med Pharmacol Sci&lt;/secondary-title&gt;&lt;/titles&gt;&lt;periodical&gt;&lt;full-title&gt;Eur Rev Med Pharmacol Sci&lt;/full-title&gt;&lt;/periodical&gt;&lt;pages&gt;3404-3410&lt;/pages&gt;&lt;volume&gt;24&lt;/volume&gt;&lt;number&gt;6&lt;/number&gt;&lt;edition&gt;2020/04/10&lt;/edition&gt;&lt;keywords&gt;&lt;keyword&gt;Adult&lt;/keyword&gt;&lt;keyword&gt;*Betacoronavirus&lt;/keyword&gt;&lt;keyword&gt;Clinical Laboratory Techniques&lt;/keyword&gt;&lt;keyword&gt;Coronavirus Infections/complications/*diagnosis&lt;/keyword&gt;&lt;keyword&gt;Cough/etiology&lt;/keyword&gt;&lt;keyword&gt;Female&lt;/keyword&gt;&lt;keyword&gt;Fever/etiology&lt;/keyword&gt;&lt;keyword&gt;Humans&lt;/keyword&gt;&lt;keyword&gt;Male&lt;/keyword&gt;&lt;keyword&gt;Middle Aged&lt;/keyword&gt;&lt;keyword&gt;Pandemics&lt;/keyword&gt;&lt;keyword&gt;Pneumonia, Viral/complications/*diagnosis&lt;/keyword&gt;&lt;keyword&gt;Tomography, X-Ray Computed&lt;/keyword&gt;&lt;/keywords&gt;&lt;dates&gt;&lt;year&gt;2020&lt;/year&gt;&lt;pub-dates&gt;&lt;date&gt;Mar&lt;/date&gt;&lt;/pub-dates&gt;&lt;/dates&gt;&lt;isbn&gt;2284-0729 (Electronic)&amp;#xD;1128-3602 (Linking)&lt;/isbn&gt;&lt;accession-num&gt;32271459&lt;/accession-num&gt;&lt;urls&gt;&lt;related-urls&gt;&lt;url&gt;https://www.ncbi.nlm.nih.gov/pubmed/32271459&lt;/url&gt;&lt;/related-urls&gt;&lt;/urls&gt;&lt;electronic-resource-num&gt;10.26355/eurrev_202003_20711&lt;/electronic-resource-num&gt;&lt;/record&gt;&lt;/Cite&gt;&lt;/EndNote&gt;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184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D04946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3BE9F4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2F1D2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228DC9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A3A91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161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59A59C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D7213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18.6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6CE0B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7F624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49.7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F44EE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2.5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83B87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13.7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4901E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4.3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AD9DB4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3.7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BCD6CE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1896B4A" w14:textId="77E3CBB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myalgia;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21EC7C3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A49454" w14:textId="0385D7D6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Lian J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PEVuZE5vdGU+PENpdGU+PEF1dGhvcj5MaWFuPC9BdXRob3I+PFllYXI+MjAyMDwvWWVhcj48UmVj
TnVtPjE1MDwvUmVjTnVtPjxEaXNwbGF5VGV4dD48c3R5bGUgZmFjZT0ic3VwZXJzY3JpcHQiPjE4
NTwvc3R5bGU+PC9EaXNwbGF5VGV4dD48cmVjb3JkPjxyZWMtbnVtYmVyPjE1MDwvcmVjLW51bWJl
cj48Zm9yZWlnbi1rZXlzPjxrZXkgYXBwPSJFTiIgZGItaWQ9ImV3dDlzZGQ5OXB4YTl2ZXd6d2J2
enY1MnhmMjJyZXhzcDk5ZiIgdGltZXN0YW1wPSIxNjAyNzQzOTIzIj4xNTA8L2tleT48L2ZvcmVp
Z24ta2V5cz48cmVmLXR5cGUgbmFtZT0iSm91cm5hbCBBcnRpY2xlIj4xNzwvcmVmLXR5cGU+PGNv
bnRyaWJ1dG9ycz48YXV0aG9ycz48YXV0aG9yPkxpYW4sIEouPC9hdXRob3I+PGF1dGhvcj5KaW4s
IFguPC9hdXRob3I+PGF1dGhvcj5IYW8sIFMuPC9hdXRob3I+PGF1dGhvcj5DYWksIEguPC9hdXRo
b3I+PGF1dGhvcj5aaGFuZywgUy48L2F1dGhvcj48YXV0aG9yPlpoZW5nLCBMLjwvYXV0aG9yPjxh
dXRob3I+SmlhLCBILjwvYXV0aG9yPjxhdXRob3I+SHUsIEouPC9hdXRob3I+PGF1dGhvcj5HYW8s
IEouPC9hdXRob3I+PGF1dGhvcj5aaGFuZywgWS48L2F1dGhvcj48YXV0aG9yPlpoYW5nLCBYLjwv
YXV0aG9yPjxhdXRob3I+WXUsIEcuPC9hdXRob3I+PGF1dGhvcj5XYW5nLCBYLjwvYXV0aG9yPjxh
dXRob3I+R3UsIEouPC9hdXRob3I+PGF1dGhvcj5ZZSwgQy48L2F1dGhvcj48YXV0aG9yPkppbiwg
Qy48L2F1dGhvcj48YXV0aG9yPkx1LCBZLjwvYXV0aG9yPjxhdXRob3I+WXUsIFguPC9hdXRob3I+
PGF1dGhvcj5ZdSwgWC48L2F1dGhvcj48YXV0aG9yPlJlbiwgWS48L2F1dGhvcj48YXV0aG9yPlFp
dSwgWS48L2F1dGhvcj48YXV0aG9yPkxpLCBMLjwvYXV0aG9yPjxhdXRob3I+U2hlbmcsIEouPC9h
dXRob3I+PGF1dGhvcj5ZYW5nLCBZLjwvYXV0aG9yPjwvYXV0aG9ycz48L2NvbnRyaWJ1dG9ycz48
YXV0aC1hZGRyZXNzPlN0YXRlIEtleSBMYWJvcmF0b3J5IGZvciBEaWFnbm9zaXMgYW5kIFRyZWF0
bWVudCBvZiBJbmZlY3Rpb3VzIERpc2Vhc2VzLCBOYXRpb25hbCBDbGluaWNhbCBSZXNlYXJjaCBD
ZW50ZXIgZm9yIEluZmVjdGlvdXMgRGlzZWFzZXMsIENvbGxhYm9yYXRpdmUgSW5ub3ZhdGlvbiBD
ZW50ZXIgZm9yIERpYWdub3NpcyBhbmQgVHJlYXRtZW50IG9mIEluZmVjdGlvdXMgRGlzZWFzZXMs
IERlcGFydG1lbnQgb2YgSW5mZWN0aW91cyBEaXNlYXNlcywgRmlyc3QgQWZmaWxpYXRlZCBIb3Nw
aXRhbCwgQ29sbGVnZSBvZiBNZWRpY2luZSwgWmhlamlhbmcgVW5pdmVyc2l0eSwgSGFuZ3pob3Us
IENoaW5hLiYjeEQ7RGVwYXJ0bWVudCBvZiBHYXN0cm9lbnRlcm9sb2d5LCBGaXJzdCBBZmZpbGlh
dGVkIEhvc3BpdGFsLCBDb2xsZWdlIG9mIE1lZGljaW5lLCBaaGVqaWFuZyBVbml2ZXJzaXR5LCBI
YW5nemhvdSwgQ2hpbmEuPC9hdXRoLWFkZHJlc3M+PHRpdGxlcz48dGl0bGU+QW5hbHlzaXMgb2Yg
RXBpZGVtaW9sb2dpY2FsIGFuZCBDbGluaWNhbCBGZWF0dXJlcyBpbiBPbGRlciBQYXRpZW50cyBX
aXRoIENvcm9uYXZpcnVzIERpc2Vhc2UgMjAxOSAoQ09WSUQtMTkpIE91dHNpZGUgV3VoYW48L3Rp
dGxlPjxzZWNvbmRhcnktdGl0bGU+Q2xpbiBJbmZlY3QgRGlzPC9zZWNvbmRhcnktdGl0bGU+PC90
aXRsZXM+PHBlcmlvZGljYWw+PGZ1bGwtdGl0bGU+Q2xpbiBJbmZlY3QgRGlzPC9mdWxsLXRpdGxl
PjwvcGVyaW9kaWNhbD48cGFnZXM+NzQwLTc0NzwvcGFnZXM+PHZvbHVtZT43MTwvdm9sdW1lPjxu
dW1iZXI+MTU8L251bWJlcj48ZWRpdGlvbj4yMDIwLzAzLzI3PC9lZGl0aW9uPjxrZXl3b3Jkcz48
a2V5d29yZD5BZHVsdDwva2V5d29yZD48a2V5d29yZD5BZ2VkPC9rZXl3b3JkPjxrZXl3b3JkPkJl
dGFjb3JvbmF2aXJ1cy9wYXRob2dlbmljaXR5PC9rZXl3b3JkPjxrZXl3b3JkPkNoaW5hL2VwaWRl
bWlvbG9neTwva2V5d29yZD48a2V5d29yZD5Db3JvbmF2aXJ1cyBJbmZlY3Rpb25zLyplcGlkZW1p
b2xvZ3k8L2tleXdvcmQ+PGtleXdvcmQ+RGlzZWFzZSBPdXRicmVha3M8L2tleXdvcmQ+PGtleXdv
cmQ+RmVtYWxlPC9rZXl3b3JkPjxrZXl3b3JkPkhvc3BpdGFsaXphdGlvbjwva2V5d29yZD48a2V5
d29yZD5IdW1hbnM8L2tleXdvcmQ+PGtleXdvcmQ+SW50ZW5zaXZlIENhcmUgVW5pdHM8L2tleXdv
cmQ+PGtleXdvcmQ+TWFsZTwva2V5d29yZD48a2V5d29yZD5QYW5kZW1pY3M8L2tleXdvcmQ+PGtl
eXdvcmQ+UG5ldW1vbmlhLCBWaXJhbC8qZXBpZGVtaW9sb2d5PC9rZXl3b3JkPjxrZXl3b3JkPlJl
dHJvc3BlY3RpdmUgU3R1ZGllczwva2V5d29yZD48a2V5d29yZD4qY292aWQtMTk8L2tleXdvcmQ+
PGtleXdvcmQ+KkVwaWRlbWlvbG9neTwva2V5d29yZD48a2V5d29yZD4qU0FSUy1Db1YtMjwva2V5
d29yZD48a2V5d29yZD4qZWxkZXJseTwva2V5d29yZD48L2tleXdvcmRzPjxkYXRlcz48eWVhcj4y
MDIwPC95ZWFyPjxwdWItZGF0ZXM+PGRhdGU+SnVsIDI4PC9kYXRlPjwvcHViLWRhdGVzPjwvZGF0
ZXM+PGlzYm4+MTUzNy02NTkxIChFbGVjdHJvbmljKSYjeEQ7MTA1OC00ODM4IChMaW5raW5nKTwv
aXNibj48YWNjZXNzaW9uLW51bT4zMjIxMTg0NDwvYWNjZXNzaW9uLW51bT48dXJscz48cmVsYXRl
ZC11cmxzPjx1cmw+aHR0cHM6Ly93d3cubmNiaS5ubG0ubmloLmdvdi9wdWJtZWQvMzIyMTE4NDQ8
L3VybD48L3JlbGF0ZWQtdXJscz48L3VybHM+PGN1c3RvbTI+UE1DNzE4NDM1NjwvY3VzdG9tMj48
ZWxlY3Ryb25pYy1yZXNvdXJjZS1udW0+MTAuMTA5My9jaWQvY2lhYTI0MjwvZWxlY3Ryb25pYy1y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PEVuZE5vdGU+PENpdGU+PEF1dGhvcj5MaWFuPC9BdXRob3I+PFllYXI+MjAyMDwvWWVhcj48UmVj
TnVtPjE1MDwvUmVjTnVtPjxEaXNwbGF5VGV4dD48c3R5bGUgZmFjZT0ic3VwZXJzY3JpcHQiPjE4
NTwvc3R5bGU+PC9EaXNwbGF5VGV4dD48cmVjb3JkPjxyZWMtbnVtYmVyPjE1MDwvcmVjLW51bWJl
cj48Zm9yZWlnbi1rZXlzPjxrZXkgYXBwPSJFTiIgZGItaWQ9ImV3dDlzZGQ5OXB4YTl2ZXd6d2J2
enY1MnhmMjJyZXhzcDk5ZiIgdGltZXN0YW1wPSIxNjAyNzQzOTIzIj4xNTA8L2tleT48L2ZvcmVp
Z24ta2V5cz48cmVmLXR5cGUgbmFtZT0iSm91cm5hbCBBcnRpY2xlIj4xNzwvcmVmLXR5cGU+PGNv
bnRyaWJ1dG9ycz48YXV0aG9ycz48YXV0aG9yPkxpYW4sIEouPC9hdXRob3I+PGF1dGhvcj5KaW4s
IFguPC9hdXRob3I+PGF1dGhvcj5IYW8sIFMuPC9hdXRob3I+PGF1dGhvcj5DYWksIEguPC9hdXRo
b3I+PGF1dGhvcj5aaGFuZywgUy48L2F1dGhvcj48YXV0aG9yPlpoZW5nLCBMLjwvYXV0aG9yPjxh
dXRob3I+SmlhLCBILjwvYXV0aG9yPjxhdXRob3I+SHUsIEouPC9hdXRob3I+PGF1dGhvcj5HYW8s
IEouPC9hdXRob3I+PGF1dGhvcj5aaGFuZywgWS48L2F1dGhvcj48YXV0aG9yPlpoYW5nLCBYLjwv
YXV0aG9yPjxhdXRob3I+WXUsIEcuPC9hdXRob3I+PGF1dGhvcj5XYW5nLCBYLjwvYXV0aG9yPjxh
dXRob3I+R3UsIEouPC9hdXRob3I+PGF1dGhvcj5ZZSwgQy48L2F1dGhvcj48YXV0aG9yPkppbiwg
Qy48L2F1dGhvcj48YXV0aG9yPkx1LCBZLjwvYXV0aG9yPjxhdXRob3I+WXUsIFguPC9hdXRob3I+
PGF1dGhvcj5ZdSwgWC48L2F1dGhvcj48YXV0aG9yPlJlbiwgWS48L2F1dGhvcj48YXV0aG9yPlFp
dSwgWS48L2F1dGhvcj48YXV0aG9yPkxpLCBMLjwvYXV0aG9yPjxhdXRob3I+U2hlbmcsIEouPC9h
dXRob3I+PGF1dGhvcj5ZYW5nLCBZLjwvYXV0aG9yPjwvYXV0aG9ycz48L2NvbnRyaWJ1dG9ycz48
YXV0aC1hZGRyZXNzPlN0YXRlIEtleSBMYWJvcmF0b3J5IGZvciBEaWFnbm9zaXMgYW5kIFRyZWF0
bWVudCBvZiBJbmZlY3Rpb3VzIERpc2Vhc2VzLCBOYXRpb25hbCBDbGluaWNhbCBSZXNlYXJjaCBD
ZW50ZXIgZm9yIEluZmVjdGlvdXMgRGlzZWFzZXMsIENvbGxhYm9yYXRpdmUgSW5ub3ZhdGlvbiBD
ZW50ZXIgZm9yIERpYWdub3NpcyBhbmQgVHJlYXRtZW50IG9mIEluZmVjdGlvdXMgRGlzZWFzZXMs
IERlcGFydG1lbnQgb2YgSW5mZWN0aW91cyBEaXNlYXNlcywgRmlyc3QgQWZmaWxpYXRlZCBIb3Nw
aXRhbCwgQ29sbGVnZSBvZiBNZWRpY2luZSwgWmhlamlhbmcgVW5pdmVyc2l0eSwgSGFuZ3pob3Us
IENoaW5hLiYjeEQ7RGVwYXJ0bWVudCBvZiBHYXN0cm9lbnRlcm9sb2d5LCBGaXJzdCBBZmZpbGlh
dGVkIEhvc3BpdGFsLCBDb2xsZWdlIG9mIE1lZGljaW5lLCBaaGVqaWFuZyBVbml2ZXJzaXR5LCBI
YW5nemhvdSwgQ2hpbmEuPC9hdXRoLWFkZHJlc3M+PHRpdGxlcz48dGl0bGU+QW5hbHlzaXMgb2Yg
RXBpZGVtaW9sb2dpY2FsIGFuZCBDbGluaWNhbCBGZWF0dXJlcyBpbiBPbGRlciBQYXRpZW50cyBX
aXRoIENvcm9uYXZpcnVzIERpc2Vhc2UgMjAxOSAoQ09WSUQtMTkpIE91dHNpZGUgV3VoYW48L3Rp
dGxlPjxzZWNvbmRhcnktdGl0bGU+Q2xpbiBJbmZlY3QgRGlzPC9zZWNvbmRhcnktdGl0bGU+PC90
aXRsZXM+PHBlcmlvZGljYWw+PGZ1bGwtdGl0bGU+Q2xpbiBJbmZlY3QgRGlzPC9mdWxsLXRpdGxl
PjwvcGVyaW9kaWNhbD48cGFnZXM+NzQwLTc0NzwvcGFnZXM+PHZvbHVtZT43MTwvdm9sdW1lPjxu
dW1iZXI+MTU8L251bWJlcj48ZWRpdGlvbj4yMDIwLzAzLzI3PC9lZGl0aW9uPjxrZXl3b3Jkcz48
a2V5d29yZD5BZHVsdDwva2V5d29yZD48a2V5d29yZD5BZ2VkPC9rZXl3b3JkPjxrZXl3b3JkPkJl
dGFjb3JvbmF2aXJ1cy9wYXRob2dlbmljaXR5PC9rZXl3b3JkPjxrZXl3b3JkPkNoaW5hL2VwaWRl
bWlvbG9neTwva2V5d29yZD48a2V5d29yZD5Db3JvbmF2aXJ1cyBJbmZlY3Rpb25zLyplcGlkZW1p
b2xvZ3k8L2tleXdvcmQ+PGtleXdvcmQ+RGlzZWFzZSBPdXRicmVha3M8L2tleXdvcmQ+PGtleXdv
cmQ+RmVtYWxlPC9rZXl3b3JkPjxrZXl3b3JkPkhvc3BpdGFsaXphdGlvbjwva2V5d29yZD48a2V5
d29yZD5IdW1hbnM8L2tleXdvcmQ+PGtleXdvcmQ+SW50ZW5zaXZlIENhcmUgVW5pdHM8L2tleXdv
cmQ+PGtleXdvcmQ+TWFsZTwva2V5d29yZD48a2V5d29yZD5QYW5kZW1pY3M8L2tleXdvcmQ+PGtl
eXdvcmQ+UG5ldW1vbmlhLCBWaXJhbC8qZXBpZGVtaW9sb2d5PC9rZXl3b3JkPjxrZXl3b3JkPlJl
dHJvc3BlY3RpdmUgU3R1ZGllczwva2V5d29yZD48a2V5d29yZD4qY292aWQtMTk8L2tleXdvcmQ+
PGtleXdvcmQ+KkVwaWRlbWlvbG9neTwva2V5d29yZD48a2V5d29yZD4qU0FSUy1Db1YtMjwva2V5
d29yZD48a2V5d29yZD4qZWxkZXJseTwva2V5d29yZD48L2tleXdvcmRzPjxkYXRlcz48eWVhcj4y
MDIwPC95ZWFyPjxwdWItZGF0ZXM+PGRhdGU+SnVsIDI4PC9kYXRlPjwvcHViLWRhdGVzPjwvZGF0
ZXM+PGlzYm4+MTUzNy02NTkxIChFbGVjdHJvbmljKSYjeEQ7MTA1OC00ODM4IChMaW5raW5nKTwv
aXNibj48YWNjZXNzaW9uLW51bT4zMjIxMTg0NDwvYWNjZXNzaW9uLW51bT48dXJscz48cmVsYXRl
ZC11cmxzPjx1cmw+aHR0cHM6Ly93d3cubmNiaS5ubG0ubmloLmdvdi9wdWJtZWQvMzIyMTE4NDQ8
L3VybD48L3JlbGF0ZWQtdXJscz48L3VybHM+PGN1c3RvbTI+UE1DNzE4NDM1NjwvY3VzdG9tMj48
ZWxlY3Ryb25pYy1yZXNvdXJjZS1udW0+MTAuMTA5My9jaWQvY2lhYTI0MjwvZWxlY3Ryb25pYy1y
ZXNvdXJjZS1udW0+PC9yZWNvcmQ+PC9DaXRlPjwvRW5kTm90ZT4A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185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9DB162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4EDEC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A4256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23B17A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2020/1/17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07A04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788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F9CEDF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45.83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261ADE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58CE2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1E9B59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51.8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E737C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1.4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534D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16.0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E2EEF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7.2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F7868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0.4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6F1A7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6.9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C19E8D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sputum production; sore throat; fatigue; shortness of breath; headache</w:t>
            </w:r>
          </w:p>
        </w:tc>
      </w:tr>
      <w:tr w:rsidR="000E4295" w:rsidRPr="008D2EFC" w14:paraId="709092D7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86505AC" w14:textId="0B657580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Shi S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PEVuZE5vdGU+PENpdGU+PEF1dGhvcj5TaGk8L0F1dGhvcj48WWVhcj4yMDIwPC9ZZWFyPjxSZWNO
dW0+MTUxPC9SZWNOdW0+PERpc3BsYXlUZXh0PjxzdHlsZSBmYWNlPSJzdXBlcnNjcmlwdCI+MTg2
PC9zdHlsZT48L0Rpc3BsYXlUZXh0PjxyZWNvcmQ+PHJlYy1udW1iZXI+MTUxPC9yZWMtbnVtYmVy
Pjxmb3JlaWduLWtleXM+PGtleSBhcHA9IkVOIiBkYi1pZD0iZXd0OXNkZDk5cHhhOXZld3p3YnZ6
djUyeGYyMnJleHNwOTlmIiB0aW1lc3RhbXA9IjE2MDI3NDM5ODQiPjE1MTwva2V5PjwvZm9yZWln
bi1rZXlzPjxyZWYtdHlwZSBuYW1lPSJKb3VybmFsIEFydGljbGUiPjE3PC9yZWYtdHlwZT48Y29u
dHJpYnV0b3JzPjxhdXRob3JzPjxhdXRob3I+U2hpLCBTLjwvYXV0aG9yPjxhdXRob3I+UWluLCBN
LjwvYXV0aG9yPjxhdXRob3I+U2hlbiwgQi48L2F1dGhvcj48YXV0aG9yPkNhaSwgWS48L2F1dGhv
cj48YXV0aG9yPkxpdSwgVC48L2F1dGhvcj48YXV0aG9yPllhbmcsIEYuPC9hdXRob3I+PGF1dGhv
cj5Hb25nLCBXLjwvYXV0aG9yPjxhdXRob3I+TGl1LCBYLjwvYXV0aG9yPjxhdXRob3I+TGlhbmcs
IEouPC9hdXRob3I+PGF1dGhvcj5aaGFvLCBRLjwvYXV0aG9yPjxhdXRob3I+SHVhbmcsIEguPC9h
dXRob3I+PGF1dGhvcj5ZYW5nLCBCLjwvYXV0aG9yPjxhdXRob3I+SHVhbmcsIEMuPC9hdXRob3I+
PC9hdXRob3JzPjwvY29udHJpYnV0b3JzPjxhdXRoLWFkZHJlc3M+RGVwYXJ0bWVudCBvZiBDYXJk
aW9sb2d5LCBSZW5taW4gSG9zcGl0YWwgb2YgV3VoYW4gVW5pdmVyc2l0eSwgV3VoYW4sIENoaW5h
LiYjeEQ7Q2FyZGlvdmFzY3VsYXIgUmVzZWFyY2ggSW5zdGl0dXRlLCBXdWhhbiBVbml2ZXJzaXR5
LCBXdWhhbiwgQ2hpbmEuJiN4RDtIdWJlaSBLZXkgTGFib3JhdG9yeSBvZiBDYXJkaW9sb2d5LCBX
dWhhbiBVbml2ZXJzaXR5LCBXdWhhbiwgQ2hpbmEuJiN4RDtTaGFuZ2hhaSBDaGVzdCBIb3NwaXRh
bCwgRGVwYXJ0bWVudCBvZiBDYXJkaW9sb2d5LCBTaGFuZ2hhaSBKaWFvdG9uZyBVbml2ZXJzaXR5
LCBTaGFuZ2hhaSwgQ2hpbmEuJiN4RDtEZXBhcnRtZW50IG9mIEVuZG9jcmlub2xvZ3ksIFJlbm1p
biBIb3NwaXRhbCBvZiBXdWhhbiBVbml2ZXJzaXR5LCBXdWhhbiwgQ2hpbmEuJiN4RDtEZXBhcnRt
ZW50IG9mIEluZmVjdGlvdXMgRGlzZWFzZXMsIFJlbm1pbiBIb3NwaXRhbCBvZiBXdWhhbiBVbml2
ZXJzaXR5LCBXdWhhbiwgQ2hpbmEuJiN4RDtEZXBhcnRtZW50IG9mIFJhZGlvbG9neSwgUmVubWlu
IEhvc3BpdGFsIG9mIFd1aGFuIFVuaXZlcnNpdHksIFd1aGFuLCBDaGluYS48L2F1dGgtYWRkcmVz
cz48dGl0bGVzPjx0aXRsZT5Bc3NvY2lhdGlvbiBvZiBDYXJkaWFjIEluanVyeSBXaXRoIE1vcnRh
bGl0eSBpbiBIb3NwaXRhbGl6ZWQgUGF0aWVudHMgV2l0aCBDT1ZJRC0xOSBpbiBXdWhhbiwgQ2hp
bmE8L3RpdGxlPjxzZWNvbmRhcnktdGl0bGU+SkFNQSBDYXJkaW9sPC9zZWNvbmRhcnktdGl0bGU+
PC90aXRsZXM+PHBlcmlvZGljYWw+PGZ1bGwtdGl0bGU+SkFNQSBDYXJkaW9sPC9mdWxsLXRpdGxl
PjwvcGVyaW9kaWNhbD48cGFnZXM+ODAyLTgxMDwvcGFnZXM+PHZvbHVtZT41PC92b2x1bWU+PG51
bWJlcj43PC9udW1iZXI+PGVkaXRpb24+MjAyMC8wMy8yNzwvZWRpdGlvbj48a2V5d29yZHM+PGtl
eXdvcmQ+QWR1bHQ8L2tleXdvcmQ+PGtleXdvcmQ+QWdlZDwva2V5d29yZD48a2V5d29yZD5BZ2Vk
LCA4MCBhbmQgb3Zlcjwva2V5d29yZD48a2V5d29yZD4qQmV0YWNvcm9uYXZpcnVzPC9rZXl3b3Jk
PjxrZXl3b3JkPkNoaW5hPC9rZXl3b3JkPjxrZXl3b3JkPkNvaG9ydCBTdHVkaWVzPC9rZXl3b3Jk
PjxrZXl3b3JkPkNvcm9uYXZpcnVzIEluZmVjdGlvbnMvKmNvbXBsaWNhdGlvbnMvKm1vcnRhbGl0
eS90aGVyYXB5PC9rZXl3b3JkPjxrZXl3b3JkPkZlbWFsZTwva2V5d29yZD48a2V5d29yZD5IZWFy
dCBEaXNlYXNlcy9kaWFnbm9zaXMvKmVwaWRlbWlvbG9neS90aGVyYXB5PC9rZXl3b3JkPjxrZXl3
b3JkPkhvc3BpdGFsIE1vcnRhbGl0eTwva2V5d29yZD48a2V5d29yZD4qSG9zcGl0YWxpemF0aW9u
PC9rZXl3b3JkPjxrZXl3b3JkPkh1bWFuczwva2V5d29yZD48a2V5d29yZD5NYWxlPC9rZXl3b3Jk
PjxrZXl3b3JkPk1pZGRsZSBBZ2VkPC9rZXl3b3JkPjxrZXl3b3JkPlBhbmRlbWljczwva2V5d29y
ZD48a2V5d29yZD5QbmV1bW9uaWEsIFZpcmFsLypjb21wbGljYXRpb25zLyptb3J0YWxpdHkvdGhl
cmFweTwva2V5d29yZD48a2V5d29yZD5TdXJ2aXZhbCBSYXRlPC9rZXl3b3JkPjxrZXl3b3JkPllv
dW5nIEFkdWx0PC9rZXl3b3JkPjwva2V5d29yZHM+PGRhdGVzPjx5ZWFyPjIwMjA8L3llYXI+PHB1
Yi1kYXRlcz48ZGF0ZT5KdWwgMTwvZGF0ZT48L3B1Yi1kYXRlcz48L2RhdGVzPjxpc2JuPjIzODAt
NjU5MSAoRWxlY3Ryb25pYyk8L2lzYm4+PGFjY2Vzc2lvbi1udW0+MzIyMTE4MTY8L2FjY2Vzc2lv
bi1udW0+PHVybHM+PHJlbGF0ZWQtdXJscz48dXJsPmh0dHBzOi8vd3d3Lm5jYmkubmxtLm5paC5n
b3YvcHVibWVkLzMyMjExODE2PC91cmw+PC9yZWxhdGVkLXVybHM+PC91cmxzPjxjdXN0b20yPlBN
QzcwOTc4NDE8L2N1c3RvbTI+PGVsZWN0cm9uaWMtcmVzb3VyY2UtbnVtPjEwLjEwMDEvamFtYWNh
cmRpby4yMDIwLjA5NTA8L2VsZWN0cm9uaWMtcmVzb3VyY2UtbnVtPjwvcmVjb3JkPjwvQ2l0ZT48
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PEVuZE5vdGU+PENpdGU+PEF1dGhvcj5TaGk8L0F1dGhvcj48WWVhcj4yMDIwPC9ZZWFyPjxSZWNO
dW0+MTUxPC9SZWNOdW0+PERpc3BsYXlUZXh0PjxzdHlsZSBmYWNlPSJzdXBlcnNjcmlwdCI+MTg2
PC9zdHlsZT48L0Rpc3BsYXlUZXh0PjxyZWNvcmQ+PHJlYy1udW1iZXI+MTUxPC9yZWMtbnVtYmVy
Pjxmb3JlaWduLWtleXM+PGtleSBhcHA9IkVOIiBkYi1pZD0iZXd0OXNkZDk5cHhhOXZld3p3YnZ6
djUyeGYyMnJleHNwOTlmIiB0aW1lc3RhbXA9IjE2MDI3NDM5ODQiPjE1MTwva2V5PjwvZm9yZWln
bi1rZXlzPjxyZWYtdHlwZSBuYW1lPSJKb3VybmFsIEFydGljbGUiPjE3PC9yZWYtdHlwZT48Y29u
dHJpYnV0b3JzPjxhdXRob3JzPjxhdXRob3I+U2hpLCBTLjwvYXV0aG9yPjxhdXRob3I+UWluLCBN
LjwvYXV0aG9yPjxhdXRob3I+U2hlbiwgQi48L2F1dGhvcj48YXV0aG9yPkNhaSwgWS48L2F1dGhv
cj48YXV0aG9yPkxpdSwgVC48L2F1dGhvcj48YXV0aG9yPllhbmcsIEYuPC9hdXRob3I+PGF1dGhv
cj5Hb25nLCBXLjwvYXV0aG9yPjxhdXRob3I+TGl1LCBYLjwvYXV0aG9yPjxhdXRob3I+TGlhbmcs
IEouPC9hdXRob3I+PGF1dGhvcj5aaGFvLCBRLjwvYXV0aG9yPjxhdXRob3I+SHVhbmcsIEguPC9h
dXRob3I+PGF1dGhvcj5ZYW5nLCBCLjwvYXV0aG9yPjxhdXRob3I+SHVhbmcsIEMuPC9hdXRob3I+
PC9hdXRob3JzPjwvY29udHJpYnV0b3JzPjxhdXRoLWFkZHJlc3M+RGVwYXJ0bWVudCBvZiBDYXJk
aW9sb2d5LCBSZW5taW4gSG9zcGl0YWwgb2YgV3VoYW4gVW5pdmVyc2l0eSwgV3VoYW4sIENoaW5h
LiYjeEQ7Q2FyZGlvdmFzY3VsYXIgUmVzZWFyY2ggSW5zdGl0dXRlLCBXdWhhbiBVbml2ZXJzaXR5
LCBXdWhhbiwgQ2hpbmEuJiN4RDtIdWJlaSBLZXkgTGFib3JhdG9yeSBvZiBDYXJkaW9sb2d5LCBX
dWhhbiBVbml2ZXJzaXR5LCBXdWhhbiwgQ2hpbmEuJiN4RDtTaGFuZ2hhaSBDaGVzdCBIb3NwaXRh
bCwgRGVwYXJ0bWVudCBvZiBDYXJkaW9sb2d5LCBTaGFuZ2hhaSBKaWFvdG9uZyBVbml2ZXJzaXR5
LCBTaGFuZ2hhaSwgQ2hpbmEuJiN4RDtEZXBhcnRtZW50IG9mIEVuZG9jcmlub2xvZ3ksIFJlbm1p
biBIb3NwaXRhbCBvZiBXdWhhbiBVbml2ZXJzaXR5LCBXdWhhbiwgQ2hpbmEuJiN4RDtEZXBhcnRt
ZW50IG9mIEluZmVjdGlvdXMgRGlzZWFzZXMsIFJlbm1pbiBIb3NwaXRhbCBvZiBXdWhhbiBVbml2
ZXJzaXR5LCBXdWhhbiwgQ2hpbmEuJiN4RDtEZXBhcnRtZW50IG9mIFJhZGlvbG9neSwgUmVubWlu
IEhvc3BpdGFsIG9mIFd1aGFuIFVuaXZlcnNpdHksIFd1aGFuLCBDaGluYS48L2F1dGgtYWRkcmVz
cz48dGl0bGVzPjx0aXRsZT5Bc3NvY2lhdGlvbiBvZiBDYXJkaWFjIEluanVyeSBXaXRoIE1vcnRh
bGl0eSBpbiBIb3NwaXRhbGl6ZWQgUGF0aWVudHMgV2l0aCBDT1ZJRC0xOSBpbiBXdWhhbiwgQ2hp
bmE8L3RpdGxlPjxzZWNvbmRhcnktdGl0bGU+SkFNQSBDYXJkaW9sPC9zZWNvbmRhcnktdGl0bGU+
PC90aXRsZXM+PHBlcmlvZGljYWw+PGZ1bGwtdGl0bGU+SkFNQSBDYXJkaW9sPC9mdWxsLXRpdGxl
PjwvcGVyaW9kaWNhbD48cGFnZXM+ODAyLTgxMDwvcGFnZXM+PHZvbHVtZT41PC92b2x1bWU+PG51
bWJlcj43PC9udW1iZXI+PGVkaXRpb24+MjAyMC8wMy8yNzwvZWRpdGlvbj48a2V5d29yZHM+PGtl
eXdvcmQ+QWR1bHQ8L2tleXdvcmQ+PGtleXdvcmQ+QWdlZDwva2V5d29yZD48a2V5d29yZD5BZ2Vk
LCA4MCBhbmQgb3Zlcjwva2V5d29yZD48a2V5d29yZD4qQmV0YWNvcm9uYXZpcnVzPC9rZXl3b3Jk
PjxrZXl3b3JkPkNoaW5hPC9rZXl3b3JkPjxrZXl3b3JkPkNvaG9ydCBTdHVkaWVzPC9rZXl3b3Jk
PjxrZXl3b3JkPkNvcm9uYXZpcnVzIEluZmVjdGlvbnMvKmNvbXBsaWNhdGlvbnMvKm1vcnRhbGl0
eS90aGVyYXB5PC9rZXl3b3JkPjxrZXl3b3JkPkZlbWFsZTwva2V5d29yZD48a2V5d29yZD5IZWFy
dCBEaXNlYXNlcy9kaWFnbm9zaXMvKmVwaWRlbWlvbG9neS90aGVyYXB5PC9rZXl3b3JkPjxrZXl3
b3JkPkhvc3BpdGFsIE1vcnRhbGl0eTwva2V5d29yZD48a2V5d29yZD4qSG9zcGl0YWxpemF0aW9u
PC9rZXl3b3JkPjxrZXl3b3JkPkh1bWFuczwva2V5d29yZD48a2V5d29yZD5NYWxlPC9rZXl3b3Jk
PjxrZXl3b3JkPk1pZGRsZSBBZ2VkPC9rZXl3b3JkPjxrZXl3b3JkPlBhbmRlbWljczwva2V5d29y
ZD48a2V5d29yZD5QbmV1bW9uaWEsIFZpcmFsLypjb21wbGljYXRpb25zLyptb3J0YWxpdHkvdGhl
cmFweTwva2V5d29yZD48a2V5d29yZD5TdXJ2aXZhbCBSYXRlPC9rZXl3b3JkPjxrZXl3b3JkPllv
dW5nIEFkdWx0PC9rZXl3b3JkPjwva2V5d29yZHM+PGRhdGVzPjx5ZWFyPjIwMjA8L3llYXI+PHB1
Yi1kYXRlcz48ZGF0ZT5KdWwgMTwvZGF0ZT48L3B1Yi1kYXRlcz48L2RhdGVzPjxpc2JuPjIzODAt
NjU5MSAoRWxlY3Ryb25pYyk8L2lzYm4+PGFjY2Vzc2lvbi1udW0+MzIyMTE4MTY8L2FjY2Vzc2lv
bi1udW0+PHVybHM+PHJlbGF0ZWQtdXJscz48dXJsPmh0dHBzOi8vd3d3Lm5jYmkubmxtLm5paC5n
b3YvcHVibWVkLzMyMjExODE2PC91cmw+PC9yZWxhdGVkLXVybHM+PC91cmxzPjxjdXN0b20yPlBN
QzcwOTc4NDE8L2N1c3RvbTI+PGVsZWN0cm9uaWMtcmVzb3VyY2UtbnVtPjEwLjEwMDEvamFtYWNh
cmRpby4yMDIwLjA5NTA8L2VsZWN0cm9uaWMtcmVzb3VyY2UtbnVtPjwvcmVjb3JkPjwvQ2l0ZT48
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186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974ED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B90A5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6CD885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5F42CF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6D3AB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416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07299E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64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786424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4AA5D9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13.7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26D526A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49.3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A37878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10.6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F56A00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30.5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9470F6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14.4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626C5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2.9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880F11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5AE08B3" w14:textId="39C06B1E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sore throat; fatigue;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  <w:tr w:rsidR="000E4295" w:rsidRPr="008D2EFC" w14:paraId="73A7357B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5E3DCF" w14:textId="607EC50A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Yang S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TnVtPjE1MjwvUmVjTnVtPjxEaXNwbGF5VGV4dD48c3R5bGUgZmFjZT0ic3VwZXJzY3JpcHQiPjE4
Nzwvc3R5bGU+PC9EaXNwbGF5VGV4dD48cmVjb3JkPjxyZWMtbnVtYmVyPjE1MjwvcmVjLW51bWJl
cj48Zm9yZWlnbi1rZXlzPjxrZXkgYXBwPSJFTiIgZGItaWQ9ImV3dDlzZGQ5OXB4YTl2ZXd6d2J2
enY1MnhmMjJyZXhzcDk5ZiIgdGltZXN0YW1wPSIxNjAyNzQ0MDM5Ij4xNTI8L2tleT48L2ZvcmVp
Z24ta2V5cz48cmVmLXR5cGUgbmFtZT0iSm91cm5hbCBBcnRpY2xlIj4xNzwvcmVmLXR5cGU+PGNv
bnRyaWJ1dG9ycz48YXV0aG9ycz48YXV0aG9yPllhbmcsIFMuPC9hdXRob3I+PGF1dGhvcj5TaGks
IFkuPC9hdXRob3I+PGF1dGhvcj5MdSwgSC48L2F1dGhvcj48YXV0aG9yPlh1LCBKLjwvYXV0aG9y
PjxhdXRob3I+TGksIEYuPC9hdXRob3I+PGF1dGhvcj5RaWFuLCBaLjwvYXV0aG9yPjxhdXRob3I+
SmlhbmcsIFkuPC9hdXRob3I+PGF1dGhvcj5IdWEsIFguPC9hdXRob3I+PGF1dGhvcj5EaW5nLCBY
LjwvYXV0aG9yPjxhdXRob3I+U29uZywgRi48L2F1dGhvcj48YXV0aG9yPlNoZW4sIEouPC9hdXRo
b3I+PGF1dGhvcj5MdSwgWS48L2F1dGhvcj48YXV0aG9yPlNoYW4sIEYuPC9hdXRob3I+PGF1dGhv
cj5aaGFuZywgWi48L2F1dGhvcj48L2F1dGhvcnM+PC9jb250cmlidXRvcnM+PGF1dGgtYWRkcmVz
cz5EZXB0IG9mIFJhZGlvbG9neSwgU2hhbmdoYWkgUHVibGljIEhlYWx0aCBDbGluaWNhbCBDZW50
ZXIsIEZ1ZGFuIFVuaXZlcnNpdHksIFNoYW5naGFpLCBDaGluYS4mI3hEO0RlcHQgb2YgSW5mZWN0
aW91cyBEaXNlYXNlLCBTaGFuZ2hhaSBQdWJsaWMgSGVhbHRoIENsaW5pY2FsIENlbnRlciwgRnVk
YW4gVW5pdmVyc2l0eSwgU2hhbmdoYWksIENoaW5hLiYjeEQ7U2hhbmdoYWkgUHVibGljIEhlYWx0
aCBDbGluaWNhbCBDZW50ZXIgYW5kIEluc3RpdHV0ZXMgb2YgQmlvbWVkaWNhbCBTY2llbmNlcywg
RnVkYW4gVW5pdmVyc2l0eSwgU2hhbmdoYWksIENoaW5hLiYjeEQ7U3RhdGUgS2V5IExhYm9yYXRv
cnkgZm9yIEluZmVjdGlvdXMgRGlzZWFzZSBQcmV2ZW50aW9uIGFuZCBDb250cm9sLCBDaGluZXNl
IENlbnRlciBmb3IgRGlzZWFzZSBDb250cm9sIGFuZCBQcmV2ZW50aW9uLCBCZWlqaW5nLCBDaGlu
YS4mI3hEO0RlcHQgb2YgUmVzcGlyYXRvcnksIFNoYW5naGFpIFB1YmxpYyBIZWFsdGggQ2xpbmlj
YWwgQ2VudGVyLCBGdWRhbiBVbml2ZXJzaXR5LCBTaGFuZ2hhaSwgQ2hpbmEuJiN4RDtEZXB0IG9m
IFNldmVyZSBIZXBhdG9wYXRoeSwgU2hhbmdoYWkgUHVibGljIEhlYWx0aCBDbGluaWNhbCBDZW50
ZXIsIEZ1ZGFuIFVuaXZlcnNpdHksIFNoYW5naGFpLCBDaGluYS4mI3hEO0NhbmNlciBDZW50ZXIs
IFVuaXZlcnNpdHkgb2YgTWljaGlnYW4sIEFubiBBcmJvciwgTUksIFVTQS4mI3hEO0YuIFNoYW4g
YW5kIFouIFpoYW5nIGNvbnRyaWJ1dGVkIGVxdWFsbHkgdG8gdGhpcyB3b3JrLiYjeEQ7RGVwdCBv
ZiBSYWRpb2xvZ3ksIFNoYW5naGFpIFB1YmxpYyBIZWFsdGggQ2xpbmljYWwgQ2VudGVyLCBGdWRh
biBVbml2ZXJzaXR5LCBTaGFuZ2hhaSwgQ2hpbmEgemh5emhhbmdAZnVkYW4uZWR1LmNuLiYjeEQ7
RnVkYW4gVW5pdmVyc2l0eSwgU2hhbmdoYWksIENoaW5hLjwvYXV0aC1hZGRyZXNzPjx0aXRsZXM+
PHRpdGxlPkNsaW5pY2FsIGFuZCBDVCBmZWF0dXJlcyBvZiBlYXJseSBzdGFnZSBwYXRpZW50cyB3
aXRoIENPVklELTE5OiBhIHJldHJvc3BlY3RpdmUgYW5hbHlzaXMgb2YgaW1wb3J0ZWQgY2FzZXMg
aW4gU2hhbmdoYWksIENoaW5hPC90aXRsZT48c2Vjb25kYXJ5LXRpdGxlPkV1ciBSZXNwaXIgSjwv
c2Vjb25kYXJ5LXRpdGxlPjwvdGl0bGVzPjxwZXJpb2RpY2FsPjxmdWxsLXRpdGxlPkV1ciBSZXNw
aXIgSjwvZnVsbC10aXRsZT48L3BlcmlvZGljYWw+PHZvbHVtZT41NTwvdm9sdW1lPjxudW1iZXI+
NDwvbnVtYmVyPjxlZGl0aW9uPjIwMjAvMDMvMjk8L2VkaXRpb24+PGtleXdvcmRzPjxrZXl3b3Jk
PkFkdWx0PC9rZXl3b3JkPjxrZXl3b3JkPkFnZWQ8L2tleXdvcmQ+PGtleXdvcmQ+KkJldGFjb3Jv
bmF2aXJ1czwva2V5d29yZD48a2V5d29yZD5DaGluYTwva2V5d29yZD48a2V5d29yZD5Db3JvbmF2
aXJ1cyBJbmZlY3Rpb25zLypkaWFnbm9zdGljIGltYWdpbmc8L2tleXdvcmQ+PGtleXdvcmQ+RmVt
YWxlPC9rZXl3b3JkPjxrZXl3b3JkPkh1bWFuczwva2V5d29yZD48a2V5d29yZD5NYWxlPC9rZXl3
b3JkPjxrZXl3b3JkPk1pZGRsZSBBZ2VkPC9rZXl3b3JkPjxrZXl3b3JkPlBhbmRlbWljczwva2V5
d29yZD48a2V5d29yZD5QbmV1bW9uaWEsIFZpcmFsLypkaWFnbm9zdGljIGltYWdpbmc8L2tleXdv
cmQ+PGtleXdvcmQ+UmV0cm9zcGVjdGl2ZSBTdHVkaWVzPC9rZXl3b3JkPjxrZXl3b3JkPlNldmVy
aXR5IG9mIElsbG5lc3MgSW5kZXg8L2tleXdvcmQ+PGtleXdvcmQ+VG9tb2dyYXBoeSwgWC1SYXkg
Q29tcHV0ZWQ8L2tleXdvcmQ+PGtleXdvcmQ+WW91bmcgQWR1bHQ8L2tleXdvcmQ+PC9rZXl3b3Jk
cz48ZGF0ZXM+PHllYXI+MjAyMDwveWVhcj48cHViLWRhdGVzPjxkYXRlPkFwcjwvZGF0ZT48L3B1
Yi1kYXRlcz48L2RhdGVzPjxpc2JuPjEzOTktMzAwMyAoRWxlY3Ryb25pYykmI3hEOzA5MDMtMTkz
NiAoTGlua2luZyk8L2lzYm4+PGFjY2Vzc2lvbi1udW0+MzIyMTc2NDk8L2FjY2Vzc2lvbi1udW0+
PHVybHM+PHJlbGF0ZWQtdXJscz48dXJsPmh0dHBzOi8vd3d3Lm5jYmkubmxtLm5paC5nb3YvcHVi
bWVkLzMyMjE3NjQ5PC91cmw+PC9yZWxhdGVkLXVybHM+PC91cmxzPjxjdXN0b20yPlBNQzcwOTg0
ODMgU2hpIGhhcyBub3RoaW5nIHRvIGRpc2Nsb3NlLiBDb25mbGljdCBvZiBpbnRlcmVzdDogSC4g
THUgaGFzIG5vdGhpbmcgdG8gZGlzY2xvc2UuIENvbmZsaWN0IG9mIGludGVyZXN0OiBKLiBYdSBo
YXMgbm90aGluZyB0byBkaXNjbG9zZS4gQ29uZmxpY3Qgb2YgaW50ZXJlc3Q6IEYuIExpIGhhcyBu
b3RoaW5nIHRvIGRpc2Nsb3NlLiBDb25mbGljdCBvZiBpbnRlcmVzdDogWi4gUWlhbiBoYXMgbm90
aGluZyB0byBkaXNjbG9zZS4gQ29uZmxpY3Qgb2YgaW50ZXJlc3Q6IFkuIEppYW5nIGhhcyBub3Ro
aW5nIHRvIGRpc2Nsb3NlLiBDb25mbGljdCBvZiBpbnRlcmVzdDogWC4gSHVhIGhhcyBub3RoaW5n
IHRvIGRpc2Nsb3NlLiBDb25mbGljdCBvZiBpbnRlcmVzdDogWC4gRGluZyBoYXMgbm90aGluZyB0
byBkaXNjbG9zZS4gQ29uZmxpY3Qgb2YgaW50ZXJlc3Q6IEYuIFNvbmcgaGFzIG5vdGhpbmcgdG8g
ZGlzY2xvc2UuIENvbmZsaWN0IG9mIGludGVyZXN0OiBKLiBTaGVuIGhhcyBub3RoaW5nIHRvIGRp
c2Nsb3NlLiBDb25mbGljdCBvZiBpbnRlcmVzdDogWS4gTHUgaGFzIG5vdGhpbmcgdG8gZGlzY2xv
c2UuIENvbmZsaWN0IG9mIGludGVyZXN0OiBGLiBTaGFuIGhhcyBub3RoaW5nIHRvIGRpc2Nsb3Nl
LiBDb25mbGljdCBvZiBpbnRlcmVzdDogWi4gWmhhbmcgaGFzIG5vdGhpbmcgdG8gZGlzY2xvc2Uu
PC9jdXN0b20yPjxlbGVjdHJvbmljLXJlc291cmNlLW51bT4xMC4xMTgzLzEzOTkzMDAzLjAwNDA3
LTIwMjA8L2VsZWN0cm9uaWMtcmVzb3VyY2UtbnVtPjwvcmVjb3JkPjwvQ2l0ZT48L0VuZE5vdGU+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PEVuZE5vdGU+PENpdGU+PEF1dGhvcj5ZYW5nPC9BdXRob3I+PFllYXI+MjAyMDwvWWVhcj48UmVj
TnVtPjE1MjwvUmVjTnVtPjxEaXNwbGF5VGV4dD48c3R5bGUgZmFjZT0ic3VwZXJzY3JpcHQiPjE4
Nzwvc3R5bGU+PC9EaXNwbGF5VGV4dD48cmVjb3JkPjxyZWMtbnVtYmVyPjE1MjwvcmVjLW51bWJl
cj48Zm9yZWlnbi1rZXlzPjxrZXkgYXBwPSJFTiIgZGItaWQ9ImV3dDlzZGQ5OXB4YTl2ZXd6d2J2
enY1MnhmMjJyZXhzcDk5ZiIgdGltZXN0YW1wPSIxNjAyNzQ0MDM5Ij4xNTI8L2tleT48L2ZvcmVp
Z24ta2V5cz48cmVmLXR5cGUgbmFtZT0iSm91cm5hbCBBcnRpY2xlIj4xNzwvcmVmLXR5cGU+PGNv
bnRyaWJ1dG9ycz48YXV0aG9ycz48YXV0aG9yPllhbmcsIFMuPC9hdXRob3I+PGF1dGhvcj5TaGks
IFkuPC9hdXRob3I+PGF1dGhvcj5MdSwgSC48L2F1dGhvcj48YXV0aG9yPlh1LCBKLjwvYXV0aG9y
PjxhdXRob3I+TGksIEYuPC9hdXRob3I+PGF1dGhvcj5RaWFuLCBaLjwvYXV0aG9yPjxhdXRob3I+
SmlhbmcsIFkuPC9hdXRob3I+PGF1dGhvcj5IdWEsIFguPC9hdXRob3I+PGF1dGhvcj5EaW5nLCBY
LjwvYXV0aG9yPjxhdXRob3I+U29uZywgRi48L2F1dGhvcj48YXV0aG9yPlNoZW4sIEouPC9hdXRo
b3I+PGF1dGhvcj5MdSwgWS48L2F1dGhvcj48YXV0aG9yPlNoYW4sIEYuPC9hdXRob3I+PGF1dGhv
cj5aaGFuZywgWi48L2F1dGhvcj48L2F1dGhvcnM+PC9jb250cmlidXRvcnM+PGF1dGgtYWRkcmVz
cz5EZXB0IG9mIFJhZGlvbG9neSwgU2hhbmdoYWkgUHVibGljIEhlYWx0aCBDbGluaWNhbCBDZW50
ZXIsIEZ1ZGFuIFVuaXZlcnNpdHksIFNoYW5naGFpLCBDaGluYS4mI3hEO0RlcHQgb2YgSW5mZWN0
aW91cyBEaXNlYXNlLCBTaGFuZ2hhaSBQdWJsaWMgSGVhbHRoIENsaW5pY2FsIENlbnRlciwgRnVk
YW4gVW5pdmVyc2l0eSwgU2hhbmdoYWksIENoaW5hLiYjeEQ7U2hhbmdoYWkgUHVibGljIEhlYWx0
aCBDbGluaWNhbCBDZW50ZXIgYW5kIEluc3RpdHV0ZXMgb2YgQmlvbWVkaWNhbCBTY2llbmNlcywg
RnVkYW4gVW5pdmVyc2l0eSwgU2hhbmdoYWksIENoaW5hLiYjeEQ7U3RhdGUgS2V5IExhYm9yYXRv
cnkgZm9yIEluZmVjdGlvdXMgRGlzZWFzZSBQcmV2ZW50aW9uIGFuZCBDb250cm9sLCBDaGluZXNl
IENlbnRlciBmb3IgRGlzZWFzZSBDb250cm9sIGFuZCBQcmV2ZW50aW9uLCBCZWlqaW5nLCBDaGlu
YS4mI3hEO0RlcHQgb2YgUmVzcGlyYXRvcnksIFNoYW5naGFpIFB1YmxpYyBIZWFsdGggQ2xpbmlj
YWwgQ2VudGVyLCBGdWRhbiBVbml2ZXJzaXR5LCBTaGFuZ2hhaSwgQ2hpbmEuJiN4RDtEZXB0IG9m
IFNldmVyZSBIZXBhdG9wYXRoeSwgU2hhbmdoYWkgUHVibGljIEhlYWx0aCBDbGluaWNhbCBDZW50
ZXIsIEZ1ZGFuIFVuaXZlcnNpdHksIFNoYW5naGFpLCBDaGluYS4mI3hEO0NhbmNlciBDZW50ZXIs
IFVuaXZlcnNpdHkgb2YgTWljaGlnYW4sIEFubiBBcmJvciwgTUksIFVTQS4mI3hEO0YuIFNoYW4g
YW5kIFouIFpoYW5nIGNvbnRyaWJ1dGVkIGVxdWFsbHkgdG8gdGhpcyB3b3JrLiYjeEQ7RGVwdCBv
ZiBSYWRpb2xvZ3ksIFNoYW5naGFpIFB1YmxpYyBIZWFsdGggQ2xpbmljYWwgQ2VudGVyLCBGdWRh
biBVbml2ZXJzaXR5LCBTaGFuZ2hhaSwgQ2hpbmEgemh5emhhbmdAZnVkYW4uZWR1LmNuLiYjeEQ7
RnVkYW4gVW5pdmVyc2l0eSwgU2hhbmdoYWksIENoaW5hLjwvYXV0aC1hZGRyZXNzPjx0aXRsZXM+
PHRpdGxlPkNsaW5pY2FsIGFuZCBDVCBmZWF0dXJlcyBvZiBlYXJseSBzdGFnZSBwYXRpZW50cyB3
aXRoIENPVklELTE5OiBhIHJldHJvc3BlY3RpdmUgYW5hbHlzaXMgb2YgaW1wb3J0ZWQgY2FzZXMg
aW4gU2hhbmdoYWksIENoaW5hPC90aXRsZT48c2Vjb25kYXJ5LXRpdGxlPkV1ciBSZXNwaXIgSjwv
c2Vjb25kYXJ5LXRpdGxlPjwvdGl0bGVzPjxwZXJpb2RpY2FsPjxmdWxsLXRpdGxlPkV1ciBSZXNw
aXIgSjwvZnVsbC10aXRsZT48L3BlcmlvZGljYWw+PHZvbHVtZT41NTwvdm9sdW1lPjxudW1iZXI+
NDwvbnVtYmVyPjxlZGl0aW9uPjIwMjAvMDMvMjk8L2VkaXRpb24+PGtleXdvcmRzPjxrZXl3b3Jk
PkFkdWx0PC9rZXl3b3JkPjxrZXl3b3JkPkFnZWQ8L2tleXdvcmQ+PGtleXdvcmQ+KkJldGFjb3Jv
bmF2aXJ1czwva2V5d29yZD48a2V5d29yZD5DaGluYTwva2V5d29yZD48a2V5d29yZD5Db3JvbmF2
aXJ1cyBJbmZlY3Rpb25zLypkaWFnbm9zdGljIGltYWdpbmc8L2tleXdvcmQ+PGtleXdvcmQ+RmVt
YWxlPC9rZXl3b3JkPjxrZXl3b3JkPkh1bWFuczwva2V5d29yZD48a2V5d29yZD5NYWxlPC9rZXl3
b3JkPjxrZXl3b3JkPk1pZGRsZSBBZ2VkPC9rZXl3b3JkPjxrZXl3b3JkPlBhbmRlbWljczwva2V5
d29yZD48a2V5d29yZD5QbmV1bW9uaWEsIFZpcmFsLypkaWFnbm9zdGljIGltYWdpbmc8L2tleXdv
cmQ+PGtleXdvcmQ+UmV0cm9zcGVjdGl2ZSBTdHVkaWVzPC9rZXl3b3JkPjxrZXl3b3JkPlNldmVy
aXR5IG9mIElsbG5lc3MgSW5kZXg8L2tleXdvcmQ+PGtleXdvcmQ+VG9tb2dyYXBoeSwgWC1SYXkg
Q29tcHV0ZWQ8L2tleXdvcmQ+PGtleXdvcmQ+WW91bmcgQWR1bHQ8L2tleXdvcmQ+PC9rZXl3b3Jk
cz48ZGF0ZXM+PHllYXI+MjAyMDwveWVhcj48cHViLWRhdGVzPjxkYXRlPkFwcjwvZGF0ZT48L3B1
Yi1kYXRlcz48L2RhdGVzPjxpc2JuPjEzOTktMzAwMyAoRWxlY3Ryb25pYykmI3hEOzA5MDMtMTkz
NiAoTGlua2luZyk8L2lzYm4+PGFjY2Vzc2lvbi1udW0+MzIyMTc2NDk8L2FjY2Vzc2lvbi1udW0+
PHVybHM+PHJlbGF0ZWQtdXJscz48dXJsPmh0dHBzOi8vd3d3Lm5jYmkubmxtLm5paC5nb3YvcHVi
bWVkLzMyMjE3NjQ5PC91cmw+PC9yZWxhdGVkLXVybHM+PC91cmxzPjxjdXN0b20yPlBNQzcwOTg0
ODMgU2hpIGhhcyBub3RoaW5nIHRvIGRpc2Nsb3NlLiBDb25mbGljdCBvZiBpbnRlcmVzdDogSC4g
THUgaGFzIG5vdGhpbmcgdG8gZGlzY2xvc2UuIENvbmZsaWN0IG9mIGludGVyZXN0OiBKLiBYdSBo
YXMgbm90aGluZyB0byBkaXNjbG9zZS4gQ29uZmxpY3Qgb2YgaW50ZXJlc3Q6IEYuIExpIGhhcyBu
b3RoaW5nIHRvIGRpc2Nsb3NlLiBDb25mbGljdCBvZiBpbnRlcmVzdDogWi4gUWlhbiBoYXMgbm90
aGluZyB0byBkaXNjbG9zZS4gQ29uZmxpY3Qgb2YgaW50ZXJlc3Q6IFkuIEppYW5nIGhhcyBub3Ro
aW5nIHRvIGRpc2Nsb3NlLiBDb25mbGljdCBvZiBpbnRlcmVzdDogWC4gSHVhIGhhcyBub3RoaW5n
IHRvIGRpc2Nsb3NlLiBDb25mbGljdCBvZiBpbnRlcmVzdDogWC4gRGluZyBoYXMgbm90aGluZyB0
byBkaXNjbG9zZS4gQ29uZmxpY3Qgb2YgaW50ZXJlc3Q6IEYuIFNvbmcgaGFzIG5vdGhpbmcgdG8g
ZGlzY2xvc2UuIENvbmZsaWN0IG9mIGludGVyZXN0OiBKLiBTaGVuIGhhcyBub3RoaW5nIHRvIGRp
c2Nsb3NlLiBDb25mbGljdCBvZiBpbnRlcmVzdDogWS4gTHUgaGFzIG5vdGhpbmcgdG8gZGlzY2xv
c2UuIENvbmZsaWN0IG9mIGludGVyZXN0OiBGLiBTaGFuIGhhcyBub3RoaW5nIHRvIGRpc2Nsb3Nl
LiBDb25mbGljdCBvZiBpbnRlcmVzdDogWi4gWmhhbmcgaGFzIG5vdGhpbmcgdG8gZGlzY2xvc2Uu
PC9jdXN0b20yPjxlbGVjdHJvbmljLXJlc291cmNlLW51bT4xMC4xMTgzLzEzOTkzMDAzLjAwNDA3
LTIwMjA8L2VsZWN0cm9uaWMtcmVzb3VyY2UtbnVtPjwvcmVjb3JkPjwvQ2l0ZT48L0VuZE5vdGU+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187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B762A35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F3DFE68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855BCB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C367A2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2020/1/20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F8D55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44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1CC2F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48.5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B707AA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51D91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A57AD5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56.8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0A1A06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394237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520F946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D07CDFD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F7661C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B91639C" w14:textId="77777777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fever; cough; fatigue</w:t>
            </w:r>
          </w:p>
        </w:tc>
      </w:tr>
      <w:tr w:rsidR="000E4295" w:rsidRPr="008D2EFC" w14:paraId="239A27B0" w14:textId="77777777" w:rsidTr="00D4303A">
        <w:trPr>
          <w:trHeight w:val="312"/>
        </w:trPr>
        <w:tc>
          <w:tcPr>
            <w:tcW w:w="110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0BB9968" w14:textId="2C143DB7" w:rsidR="000E4295" w:rsidRPr="008D2EFC" w:rsidRDefault="000E4295" w:rsidP="000E4295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Deng Y et al.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PEVuZE5vdGU+PENpdGU+PEF1dGhvcj5EZW5nPC9BdXRob3I+PFllYXI+MjAyMDwvWWVhcj48UmVj
TnVtPjE1MzwvUmVjTnVtPjxEaXNwbGF5VGV4dD48c3R5bGUgZmFjZT0ic3VwZXJzY3JpcHQiPjE4
ODwvc3R5bGU+PC9EaXNwbGF5VGV4dD48cmVjb3JkPjxyZWMtbnVtYmVyPjE1MzwvcmVjLW51bWJl
cj48Zm9yZWlnbi1rZXlzPjxrZXkgYXBwPSJFTiIgZGItaWQ9ImV3dDlzZGQ5OXB4YTl2ZXd6d2J2
enY1MnhmMjJyZXhzcDk5ZiIgdGltZXN0YW1wPSIxNjAyNzQ0MDgyIj4xNTM8L2tleT48L2ZvcmVp
Z24ta2V5cz48cmVmLXR5cGUgbmFtZT0iSm91cm5hbCBBcnRpY2xlIj4xNzwvcmVmLXR5cGU+PGNv
bnRyaWJ1dG9ycz48YXV0aG9ycz48YXV0aG9yPkRlbmcsIFkuPC9hdXRob3I+PGF1dGhvcj5MaXUs
IFcuPC9hdXRob3I+PGF1dGhvcj5MaXUsIEsuPC9hdXRob3I+PGF1dGhvcj5GYW5nLCBZLiBZLjwv
YXV0aG9yPjxhdXRob3I+U2hhbmcsIEouPC9hdXRob3I+PGF1dGhvcj5aaG91LCBMLjwvYXV0aG9y
PjxhdXRob3I+V2FuZywgSy48L2F1dGhvcj48YXV0aG9yPkxlbmcsIEYuPC9hdXRob3I+PGF1dGhv
cj5XZWksIFMuPC9hdXRob3I+PGF1dGhvcj5DaGVuLCBMLjwvYXV0aG9yPjxhdXRob3I+TGl1LCBI
LiBHLjwvYXV0aG9yPjwvYXV0aG9ycz48L2NvbnRyaWJ1dG9ycz48YXV0aC1hZGRyZXNzPkRlcGFy
dG1lbnQgb2YgUmVzcGlyYXRvcnkgYW5kIENyaXRpY2FsIENhcmUgTWVkaWNpbmUsIFRvbmdqaSBI
b3NwaXRhbCwgVG9uZ2ppIE1lZGljYWwgQ29sbGVnZSwgSHVhemhvbmcgVW5pdmVyc2l0eSBvZiBT
Y2llbmNlIGFuZCBUZWNobm9sb2d5LCBXdWhhbiwgSHViZWkgNDMwMDMwLCBDaGluYS4mI3hEO0Rl
cGFydG1lbnQgb2YgUmVzcGlyYXRvcnkgYW5kIENyaXRpY2FsIENhcmUgTWVkaWNpbmUsIFRoZSBD
ZW50cmFsIEhvc3BpdGFsIG9mIFd1aGFuLCBUb25namkgTWVkaWNhbCBDb2xsZWdlLCBIdWF6aG9u
ZyBVbml2ZXJzaXR5IG9mIFNjaWVuY2UgYW5kIFRlY2hub2xvZ3ksIFd1aGFuLCBIdWJlaSA0MzAw
MTQsIENoaW5hLjwvYXV0aC1hZGRyZXNzPjx0aXRsZXM+PHRpdGxlPkNsaW5pY2FsIGNoYXJhY3Rl
cmlzdGljcyBvZiBmYXRhbCBhbmQgcmVjb3ZlcmVkIGNhc2VzIG9mIGNvcm9uYXZpcnVzIGRpc2Vh
c2UgMjAxOSBpbiBXdWhhbiwgQ2hpbmE6IGEgcmV0cm9zcGVjdGl2ZSBzdHVkeTwvdGl0bGU+PHNl
Y29uZGFyeS10aXRsZT5DaGluIE1lZCBKIChFbmdsKTwvc2Vjb25kYXJ5LXRpdGxlPjwvdGl0bGVz
PjxwZXJpb2RpY2FsPjxmdWxsLXRpdGxlPkNoaW4gTWVkIEogKEVuZ2wpPC9mdWxsLXRpdGxlPjwv
cGVyaW9kaWNhbD48cGFnZXM+MTI2MS0xMjY3PC9wYWdlcz48dm9sdW1lPjEzMzwvdm9sdW1lPjxu
dW1iZXI+MTE8L251bWJlcj48ZWRpdGlvbj4yMDIwLzAzLzI3PC9lZGl0aW9uPjxrZXl3b3Jkcz48
a2V5d29yZD5BZHVsdDwva2V5d29yZD48a2V5d29yZD5BZ2VkPC9rZXl3b3JkPjxrZXl3b3JkPkFn
ZWQsIDgwIGFuZCBvdmVyPC9rZXl3b3JkPjxrZXl3b3JkPipCZXRhY29yb25hdmlydXM8L2tleXdv
cmQ+PGtleXdvcmQ+Qy1SZWFjdGl2ZSBQcm90ZWluL2FuYWx5c2lzPC9rZXl3b3JkPjxrZXl3b3Jk
PkNvcm9uYXZpcnVzIEluZmVjdGlvbnMvKmNvbXBsaWNhdGlvbnMvbW9ydGFsaXR5PC9rZXl3b3Jk
PjxrZXl3b3JkPkZlbWFsZTwva2V5d29yZD48a2V5d29yZD5IdW1hbnM8L2tleXdvcmQ+PGtleXdv
cmQ+TWFsZTwva2V5d29yZD48a2V5d29yZD5NaWRkbGUgQWdlZDwva2V5d29yZD48a2V5d29yZD5P
eHlnZW4vYmxvb2Q8L2tleXdvcmQ+PGtleXdvcmQ+UGFuZGVtaWNzPC9rZXl3b3JkPjxrZXl3b3Jk
PlBuZXVtb25pYSwgVmlyYWwvKmNvbXBsaWNhdGlvbnMvbW9ydGFsaXR5PC9rZXl3b3JkPjxrZXl3
b3JkPlJldHJvc3BlY3RpdmUgU3R1ZGllczwva2V5d29yZD48L2tleXdvcmRzPjxkYXRlcz48eWVh
cj4yMDIwPC95ZWFyPjxwdWItZGF0ZXM+PGRhdGU+SnVuIDU8L2RhdGU+PC9wdWItZGF0ZXM+PC9k
YXRlcz48aXNibj4yNTQyLTU2NDEgKEVsZWN0cm9uaWMpJiN4RDswMzY2LTY5OTkgKExpbmtpbmcp
PC9pc2JuPjxhY2Nlc3Npb24tbnVtPjMyMjA5ODkwPC9hY2Nlc3Npb24tbnVtPjx1cmxzPjxyZWxh
dGVkLXVybHM+PHVybD5odHRwczovL3d3dy5uY2JpLm5sbS5uaWguZ292L3B1Ym1lZC8zMjIwOTg5
MDwvdXJsPjwvcmVsYXRlZC11cmxzPjwvdXJscz48Y3VzdG9tMj5QTUM3Mjg5MzExPC9jdXN0b20y
PjxlbGVjdHJvbmljLXJlc291cmNlLW51bT4xMC4xMDk3L0NNOS4wMDAwMDAwMDAwMDAwODI0PC9l
bGVjdHJvbmljLXJlc291cmNlLW51bT48L3JlY29yZD48L0NpdGU+PC9FbmROb3RlPgB=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begin">
                <w:fldData xml:space="preserve">PEVuZE5vdGU+PENpdGU+PEF1dGhvcj5EZW5nPC9BdXRob3I+PFllYXI+MjAyMDwvWWVhcj48UmVj
TnVtPjE1MzwvUmVjTnVtPjxEaXNwbGF5VGV4dD48c3R5bGUgZmFjZT0ic3VwZXJzY3JpcHQiPjE4
ODwvc3R5bGU+PC9EaXNwbGF5VGV4dD48cmVjb3JkPjxyZWMtbnVtYmVyPjE1MzwvcmVjLW51bWJl
cj48Zm9yZWlnbi1rZXlzPjxrZXkgYXBwPSJFTiIgZGItaWQ9ImV3dDlzZGQ5OXB4YTl2ZXd6d2J2
enY1MnhmMjJyZXhzcDk5ZiIgdGltZXN0YW1wPSIxNjAyNzQ0MDgyIj4xNTM8L2tleT48L2ZvcmVp
Z24ta2V5cz48cmVmLXR5cGUgbmFtZT0iSm91cm5hbCBBcnRpY2xlIj4xNzwvcmVmLXR5cGU+PGNv
bnRyaWJ1dG9ycz48YXV0aG9ycz48YXV0aG9yPkRlbmcsIFkuPC9hdXRob3I+PGF1dGhvcj5MaXUs
IFcuPC9hdXRob3I+PGF1dGhvcj5MaXUsIEsuPC9hdXRob3I+PGF1dGhvcj5GYW5nLCBZLiBZLjwv
YXV0aG9yPjxhdXRob3I+U2hhbmcsIEouPC9hdXRob3I+PGF1dGhvcj5aaG91LCBMLjwvYXV0aG9y
PjxhdXRob3I+V2FuZywgSy48L2F1dGhvcj48YXV0aG9yPkxlbmcsIEYuPC9hdXRob3I+PGF1dGhv
cj5XZWksIFMuPC9hdXRob3I+PGF1dGhvcj5DaGVuLCBMLjwvYXV0aG9yPjxhdXRob3I+TGl1LCBI
LiBHLjwvYXV0aG9yPjwvYXV0aG9ycz48L2NvbnRyaWJ1dG9ycz48YXV0aC1hZGRyZXNzPkRlcGFy
dG1lbnQgb2YgUmVzcGlyYXRvcnkgYW5kIENyaXRpY2FsIENhcmUgTWVkaWNpbmUsIFRvbmdqaSBI
b3NwaXRhbCwgVG9uZ2ppIE1lZGljYWwgQ29sbGVnZSwgSHVhemhvbmcgVW5pdmVyc2l0eSBvZiBT
Y2llbmNlIGFuZCBUZWNobm9sb2d5LCBXdWhhbiwgSHViZWkgNDMwMDMwLCBDaGluYS4mI3hEO0Rl
cGFydG1lbnQgb2YgUmVzcGlyYXRvcnkgYW5kIENyaXRpY2FsIENhcmUgTWVkaWNpbmUsIFRoZSBD
ZW50cmFsIEhvc3BpdGFsIG9mIFd1aGFuLCBUb25namkgTWVkaWNhbCBDb2xsZWdlLCBIdWF6aG9u
ZyBVbml2ZXJzaXR5IG9mIFNjaWVuY2UgYW5kIFRlY2hub2xvZ3ksIFd1aGFuLCBIdWJlaSA0MzAw
MTQsIENoaW5hLjwvYXV0aC1hZGRyZXNzPjx0aXRsZXM+PHRpdGxlPkNsaW5pY2FsIGNoYXJhY3Rl
cmlzdGljcyBvZiBmYXRhbCBhbmQgcmVjb3ZlcmVkIGNhc2VzIG9mIGNvcm9uYXZpcnVzIGRpc2Vh
c2UgMjAxOSBpbiBXdWhhbiwgQ2hpbmE6IGEgcmV0cm9zcGVjdGl2ZSBzdHVkeTwvdGl0bGU+PHNl
Y29uZGFyeS10aXRsZT5DaGluIE1lZCBKIChFbmdsKTwvc2Vjb25kYXJ5LXRpdGxlPjwvdGl0bGVz
PjxwZXJpb2RpY2FsPjxmdWxsLXRpdGxlPkNoaW4gTWVkIEogKEVuZ2wpPC9mdWxsLXRpdGxlPjwv
cGVyaW9kaWNhbD48cGFnZXM+MTI2MS0xMjY3PC9wYWdlcz48dm9sdW1lPjEzMzwvdm9sdW1lPjxu
dW1iZXI+MTE8L251bWJlcj48ZWRpdGlvbj4yMDIwLzAzLzI3PC9lZGl0aW9uPjxrZXl3b3Jkcz48
a2V5d29yZD5BZHVsdDwva2V5d29yZD48a2V5d29yZD5BZ2VkPC9rZXl3b3JkPjxrZXl3b3JkPkFn
ZWQsIDgwIGFuZCBvdmVyPC9rZXl3b3JkPjxrZXl3b3JkPipCZXRhY29yb25hdmlydXM8L2tleXdv
cmQ+PGtleXdvcmQ+Qy1SZWFjdGl2ZSBQcm90ZWluL2FuYWx5c2lzPC9rZXl3b3JkPjxrZXl3b3Jk
PkNvcm9uYXZpcnVzIEluZmVjdGlvbnMvKmNvbXBsaWNhdGlvbnMvbW9ydGFsaXR5PC9rZXl3b3Jk
PjxrZXl3b3JkPkZlbWFsZTwva2V5d29yZD48a2V5d29yZD5IdW1hbnM8L2tleXdvcmQ+PGtleXdv
cmQ+TWFsZTwva2V5d29yZD48a2V5d29yZD5NaWRkbGUgQWdlZDwva2V5d29yZD48a2V5d29yZD5P
eHlnZW4vYmxvb2Q8L2tleXdvcmQ+PGtleXdvcmQ+UGFuZGVtaWNzPC9rZXl3b3JkPjxrZXl3b3Jk
PlBuZXVtb25pYSwgVmlyYWwvKmNvbXBsaWNhdGlvbnMvbW9ydGFsaXR5PC9rZXl3b3JkPjxrZXl3
b3JkPlJldHJvc3BlY3RpdmUgU3R1ZGllczwva2V5d29yZD48L2tleXdvcmRzPjxkYXRlcz48eWVh
cj4yMDIwPC95ZWFyPjxwdWItZGF0ZXM+PGRhdGU+SnVuIDU8L2RhdGU+PC9wdWItZGF0ZXM+PC9k
YXRlcz48aXNibj4yNTQyLTU2NDEgKEVsZWN0cm9uaWMpJiN4RDswMzY2LTY5OTkgKExpbmtpbmcp
PC9pc2JuPjxhY2Nlc3Npb24tbnVtPjMyMjA5ODkwPC9hY2Nlc3Npb24tbnVtPjx1cmxzPjxyZWxh
dGVkLXVybHM+PHVybD5odHRwczovL3d3dy5uY2JpLm5sbS5uaWguZ292L3B1Ym1lZC8zMjIwOTg5
MDwvdXJsPjwvcmVsYXRlZC11cmxzPjwvdXJscz48Y3VzdG9tMj5QTUM3Mjg5MzExPC9jdXN0b20y
PjxlbGVjdHJvbmljLXJlc291cmNlLW51bT4xMC4xMDk3L0NNOS4wMDAwMDAwMDAwMDAwODI0PC9l
bGVjdHJvbmljLXJlc291cmNlLW51bT48L3JlY29yZD48L0NpdGU+PC9FbmROb3RlPgB=
</w:fldData>
              </w:fldCha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instrText xml:space="preserve"> ADDIN EN.CITE.DATA </w:instrTex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separate"/>
            </w:r>
            <w:r w:rsidRPr="000E4295">
              <w:rPr>
                <w:rFonts w:ascii="Times New Roman" w:eastAsia="PMingLiU" w:hAnsi="Times New Roman" w:cs="Times New Roman"/>
                <w:noProof/>
                <w:color w:val="000000"/>
                <w:sz w:val="16"/>
                <w:szCs w:val="16"/>
                <w:vertAlign w:val="superscript"/>
                <w:lang w:val="en-US" w:eastAsia="zh-TW"/>
              </w:rPr>
              <w:t>188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fldChar w:fldCharType="end"/>
            </w:r>
          </w:p>
        </w:tc>
        <w:tc>
          <w:tcPr>
            <w:tcW w:w="39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67F91002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</w:t>
            </w:r>
          </w:p>
        </w:tc>
        <w:tc>
          <w:tcPr>
            <w:tcW w:w="70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E805D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China</w:t>
            </w:r>
          </w:p>
        </w:tc>
        <w:tc>
          <w:tcPr>
            <w:tcW w:w="5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58354FF7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Cohort</w:t>
            </w:r>
          </w:p>
        </w:tc>
        <w:tc>
          <w:tcPr>
            <w:tcW w:w="80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049936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2020/1/1</w:t>
            </w:r>
          </w:p>
        </w:tc>
        <w:tc>
          <w:tcPr>
            <w:tcW w:w="919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1A93DC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225</w:t>
            </w:r>
          </w:p>
        </w:tc>
        <w:tc>
          <w:tcPr>
            <w:tcW w:w="625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4B4915B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E39063C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714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0CB0EBCA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11.1</w:t>
            </w:r>
          </w:p>
        </w:tc>
        <w:tc>
          <w:tcPr>
            <w:tcW w:w="416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7A525C80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55.1</w:t>
            </w:r>
          </w:p>
        </w:tc>
        <w:tc>
          <w:tcPr>
            <w:tcW w:w="892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4B39C93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7.6</w:t>
            </w:r>
          </w:p>
        </w:tc>
        <w:tc>
          <w:tcPr>
            <w:tcW w:w="98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98A99D4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25.8</w:t>
            </w:r>
          </w:p>
        </w:tc>
        <w:tc>
          <w:tcPr>
            <w:tcW w:w="643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153C3F79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11.6</w:t>
            </w:r>
          </w:p>
        </w:tc>
        <w:tc>
          <w:tcPr>
            <w:tcW w:w="510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35BB62F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661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30690FE1" w14:textId="77777777" w:rsidR="000E4295" w:rsidRPr="008D2EFC" w:rsidRDefault="000E4295" w:rsidP="00285898">
            <w:pPr>
              <w:spacing w:after="0" w:line="240" w:lineRule="auto"/>
              <w:ind w:firstLine="0"/>
              <w:jc w:val="righ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NA</w:t>
            </w:r>
          </w:p>
        </w:tc>
        <w:tc>
          <w:tcPr>
            <w:tcW w:w="2258" w:type="dxa"/>
            <w:tcBorders>
              <w:top w:val="nil"/>
              <w:left w:val="nil"/>
              <w:bottom w:val="nil"/>
              <w:right w:val="nil"/>
            </w:tcBorders>
            <w:shd w:val="clear" w:color="auto" w:fill="auto"/>
            <w:noWrap/>
            <w:vAlign w:val="center"/>
            <w:hideMark/>
          </w:tcPr>
          <w:p w14:paraId="4992E64E" w14:textId="3CE73E5F" w:rsidR="000E4295" w:rsidRPr="008D2EFC" w:rsidRDefault="000E4295" w:rsidP="00285898">
            <w:pPr>
              <w:spacing w:after="0" w:line="240" w:lineRule="auto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</w:pPr>
            <w:r w:rsidRPr="008D2EFC"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 xml:space="preserve">fever; cough; sputum production; shortness of breath; headache; </w:t>
            </w:r>
            <w:r>
              <w:rPr>
                <w:rFonts w:ascii="Times New Roman" w:eastAsia="PMingLiU" w:hAnsi="Times New Roman" w:cs="Times New Roman"/>
                <w:color w:val="000000"/>
                <w:sz w:val="16"/>
                <w:szCs w:val="16"/>
                <w:lang w:val="en-US" w:eastAsia="zh-TW"/>
              </w:rPr>
              <w:t>diarrhoea</w:t>
            </w:r>
          </w:p>
        </w:tc>
      </w:tr>
    </w:tbl>
    <w:p w14:paraId="2FBA45A0" w14:textId="0F89F916" w:rsidR="00086F73" w:rsidRDefault="001F2E38" w:rsidP="00077A74">
      <w:pPr>
        <w:spacing w:after="0"/>
        <w:ind w:firstLine="0"/>
        <w:rPr>
          <w:rFonts w:ascii="Calibri" w:eastAsia="DengXian" w:hAnsi="Calibri" w:cs="SimSun"/>
          <w:sz w:val="22"/>
          <w:szCs w:val="22"/>
          <w:lang w:eastAsia="zh-CN"/>
        </w:rPr>
      </w:pPr>
      <w:r>
        <w:rPr>
          <w:lang w:eastAsia="zh-CN"/>
        </w:rPr>
        <w:fldChar w:fldCharType="begin"/>
      </w:r>
      <w:r>
        <w:rPr>
          <w:lang w:eastAsia="zh-CN"/>
        </w:rPr>
        <w:instrText xml:space="preserve"> LINK </w:instrText>
      </w:r>
      <w:r w:rsidR="00086F73">
        <w:rPr>
          <w:lang w:eastAsia="zh-CN"/>
        </w:rPr>
        <w:instrText xml:space="preserve">Excel.Sheet.12 C:\\Users\\a\\Downloads\\Table1.xlsx "Symptoms 20200716!R1C1:R65C16" </w:instrText>
      </w:r>
      <w:r>
        <w:rPr>
          <w:lang w:eastAsia="zh-CN"/>
        </w:rPr>
        <w:instrText xml:space="preserve">\a \f 4 \h </w:instrText>
      </w:r>
      <w:r>
        <w:rPr>
          <w:lang w:eastAsia="zh-CN"/>
        </w:rPr>
        <w:fldChar w:fldCharType="separate"/>
      </w:r>
    </w:p>
    <w:p w14:paraId="6D4C3A2B" w14:textId="5DF25DB6" w:rsidR="001F2E38" w:rsidRPr="00077A74" w:rsidRDefault="001F2E38" w:rsidP="00077A74">
      <w:pPr>
        <w:spacing w:after="0"/>
        <w:ind w:firstLine="0"/>
        <w:rPr>
          <w:rFonts w:ascii="Times New Roman" w:eastAsiaTheme="minorEastAsia" w:hAnsi="Times New Roman" w:cs="Times New Roman"/>
          <w:lang w:eastAsia="zh-CN"/>
        </w:rPr>
      </w:pPr>
      <w:r>
        <w:rPr>
          <w:rFonts w:ascii="Times New Roman" w:eastAsiaTheme="minorEastAsia" w:hAnsi="Times New Roman" w:cs="Times New Roman"/>
          <w:lang w:eastAsia="zh-CN"/>
        </w:rPr>
        <w:fldChar w:fldCharType="end"/>
      </w:r>
    </w:p>
    <w:p w14:paraId="56E88A58" w14:textId="3AC495B2" w:rsidR="00077A74" w:rsidRPr="00077A74" w:rsidRDefault="00077A74" w:rsidP="00184CCD">
      <w:pPr>
        <w:spacing w:after="0"/>
        <w:ind w:firstLine="0"/>
        <w:rPr>
          <w:b/>
          <w:bCs/>
          <w:lang w:eastAsia="zh-CN"/>
        </w:rPr>
      </w:pPr>
    </w:p>
    <w:p w14:paraId="0923BCD0" w14:textId="7177DDA5" w:rsidR="00077A74" w:rsidRDefault="00077A74" w:rsidP="00184CCD">
      <w:pPr>
        <w:spacing w:after="0"/>
        <w:ind w:firstLine="0"/>
        <w:rPr>
          <w:b/>
          <w:bCs/>
          <w:lang w:eastAsia="zh-CN"/>
        </w:rPr>
      </w:pPr>
    </w:p>
    <w:p w14:paraId="1F937D3D" w14:textId="76A89C25" w:rsidR="00077A74" w:rsidRDefault="00077A74" w:rsidP="00184CCD">
      <w:pPr>
        <w:spacing w:after="0"/>
        <w:ind w:firstLine="0"/>
        <w:rPr>
          <w:rFonts w:eastAsiaTheme="minorEastAsia"/>
          <w:b/>
          <w:bCs/>
          <w:lang w:eastAsia="zh-CN"/>
        </w:rPr>
      </w:pPr>
    </w:p>
    <w:p w14:paraId="3D7B3E77" w14:textId="3CBA69E9" w:rsidR="008D2EFC" w:rsidRDefault="008D2EFC" w:rsidP="00184CCD">
      <w:pPr>
        <w:spacing w:after="0"/>
        <w:ind w:firstLine="0"/>
        <w:rPr>
          <w:rFonts w:eastAsiaTheme="minorEastAsia"/>
          <w:b/>
          <w:bCs/>
          <w:lang w:eastAsia="zh-CN"/>
        </w:rPr>
      </w:pPr>
    </w:p>
    <w:p w14:paraId="567DD9AC" w14:textId="2B30340E" w:rsidR="008D2EFC" w:rsidRDefault="008D2EFC" w:rsidP="00184CCD">
      <w:pPr>
        <w:spacing w:after="0"/>
        <w:ind w:firstLine="0"/>
        <w:rPr>
          <w:rFonts w:eastAsiaTheme="minorEastAsia"/>
          <w:b/>
          <w:bCs/>
          <w:lang w:eastAsia="zh-CN"/>
        </w:rPr>
      </w:pPr>
    </w:p>
    <w:p w14:paraId="7349D9B2" w14:textId="77777777" w:rsidR="008D2EFC" w:rsidRPr="008D2EFC" w:rsidRDefault="008D2EFC" w:rsidP="00184CCD">
      <w:pPr>
        <w:spacing w:after="0"/>
        <w:ind w:firstLine="0"/>
        <w:rPr>
          <w:rFonts w:eastAsiaTheme="minorEastAsia"/>
          <w:b/>
          <w:bCs/>
          <w:lang w:eastAsia="zh-CN"/>
        </w:rPr>
      </w:pPr>
    </w:p>
    <w:p w14:paraId="4B51A2F4" w14:textId="77777777" w:rsidR="003A62FA" w:rsidRDefault="003A62FA" w:rsidP="00184CCD">
      <w:pPr>
        <w:spacing w:after="0"/>
        <w:ind w:firstLine="0"/>
        <w:rPr>
          <w:rFonts w:ascii="Times New Roman" w:hAnsi="Times New Roman" w:cs="Times New Roman"/>
          <w:b/>
          <w:bCs/>
          <w:lang w:eastAsia="zh-CN"/>
        </w:rPr>
        <w:sectPr w:rsidR="003A62FA" w:rsidSect="004609A9">
          <w:pgSz w:w="15840" w:h="12240" w:orient="landscape"/>
          <w:pgMar w:top="1440" w:right="1440" w:bottom="1440" w:left="1440" w:header="709" w:footer="709" w:gutter="0"/>
          <w:cols w:space="708"/>
          <w:docGrid w:linePitch="360"/>
        </w:sectPr>
      </w:pPr>
    </w:p>
    <w:p w14:paraId="36D687CD" w14:textId="77777777" w:rsidR="004609A9" w:rsidRPr="00AF50BD" w:rsidRDefault="004609A9" w:rsidP="004609A9">
      <w:pPr>
        <w:spacing w:after="0"/>
        <w:ind w:firstLine="0"/>
        <w:rPr>
          <w:lang w:val="en-US" w:eastAsia="zh-TW"/>
        </w:rPr>
      </w:pPr>
      <w:r w:rsidRPr="00077A74">
        <w:rPr>
          <w:rFonts w:ascii="Times New Roman" w:hAnsi="Times New Roman" w:cs="Times New Roman"/>
          <w:b/>
          <w:bCs/>
          <w:lang w:eastAsia="zh-CN"/>
        </w:rPr>
        <w:lastRenderedPageBreak/>
        <w:t xml:space="preserve">Table </w:t>
      </w:r>
      <w:r w:rsidRPr="00077A74">
        <w:rPr>
          <w:rFonts w:ascii="Times New Roman" w:eastAsiaTheme="minorEastAsia" w:hAnsi="Times New Roman" w:cs="Times New Roman"/>
          <w:b/>
          <w:lang w:eastAsia="zh-CN"/>
        </w:rPr>
        <w:t>S</w:t>
      </w:r>
      <w:r>
        <w:rPr>
          <w:rFonts w:ascii="Times New Roman" w:hAnsi="Times New Roman" w:cs="Times New Roman"/>
          <w:b/>
          <w:bCs/>
          <w:lang w:eastAsia="zh-CN"/>
        </w:rPr>
        <w:t>4</w:t>
      </w:r>
      <w:r w:rsidRPr="00077A74">
        <w:rPr>
          <w:rFonts w:ascii="Times New Roman" w:hAnsi="Times New Roman" w:cs="Times New Roman"/>
          <w:b/>
          <w:bCs/>
          <w:lang w:eastAsia="zh-CN"/>
        </w:rPr>
        <w:t xml:space="preserve">. </w:t>
      </w:r>
      <w:r>
        <w:rPr>
          <w:rFonts w:ascii="PMingLiU" w:eastAsia="PMingLiU" w:hAnsi="PMingLiU" w:cs="Times New Roman" w:hint="eastAsia"/>
          <w:b/>
          <w:bCs/>
          <w:lang w:eastAsia="zh-TW"/>
        </w:rPr>
        <w:t>Th</w:t>
      </w:r>
      <w:r>
        <w:rPr>
          <w:rFonts w:ascii="PMingLiU" w:eastAsia="PMingLiU" w:hAnsi="PMingLiU" w:cs="Times New Roman"/>
          <w:b/>
          <w:bCs/>
          <w:lang w:eastAsia="zh-TW"/>
        </w:rPr>
        <w:t xml:space="preserve">e pooled proportion of symptoms and outcomes in COVID-19 patients among the overall, different study design groups, different age groups, and different </w:t>
      </w:r>
      <w:r>
        <w:rPr>
          <w:rFonts w:ascii="PMingLiU" w:eastAsia="PMingLiU" w:hAnsi="PMingLiU" w:cs="Times New Roman" w:hint="eastAsia"/>
          <w:b/>
          <w:bCs/>
          <w:lang w:eastAsia="zh-TW"/>
        </w:rPr>
        <w:t>e</w:t>
      </w:r>
      <w:r>
        <w:rPr>
          <w:rFonts w:ascii="PMingLiU" w:eastAsia="PMingLiU" w:hAnsi="PMingLiU" w:cs="Times New Roman"/>
          <w:b/>
          <w:bCs/>
          <w:lang w:eastAsia="zh-TW"/>
        </w:rPr>
        <w:t>thnicity groups.</w:t>
      </w:r>
    </w:p>
    <w:tbl>
      <w:tblPr>
        <w:tblStyle w:val="GridTable6Colorful"/>
        <w:tblpPr w:leftFromText="180" w:rightFromText="180" w:horzAnchor="margin" w:tblpY="448"/>
        <w:tblW w:w="0" w:type="auto"/>
        <w:tblLook w:val="04A0" w:firstRow="1" w:lastRow="0" w:firstColumn="1" w:lastColumn="0" w:noHBand="0" w:noVBand="1"/>
      </w:tblPr>
      <w:tblGrid>
        <w:gridCol w:w="1962"/>
        <w:gridCol w:w="1833"/>
        <w:gridCol w:w="1609"/>
        <w:gridCol w:w="2334"/>
        <w:gridCol w:w="1705"/>
        <w:gridCol w:w="1693"/>
        <w:gridCol w:w="1814"/>
      </w:tblGrid>
      <w:tr w:rsidR="004609A9" w:rsidRPr="00591237" w14:paraId="08DDC71F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</w:tcPr>
          <w:p w14:paraId="5F24A07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lastRenderedPageBreak/>
              <w:t>Symptoms</w:t>
            </w:r>
          </w:p>
        </w:tc>
        <w:tc>
          <w:tcPr>
            <w:tcW w:w="1833" w:type="dxa"/>
          </w:tcPr>
          <w:p w14:paraId="1B2C924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 xml:space="preserve">      Group</w:t>
            </w:r>
          </w:p>
        </w:tc>
        <w:tc>
          <w:tcPr>
            <w:tcW w:w="1609" w:type="dxa"/>
          </w:tcPr>
          <w:p w14:paraId="17F5801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Number of Studies</w:t>
            </w:r>
          </w:p>
        </w:tc>
        <w:tc>
          <w:tcPr>
            <w:tcW w:w="2334" w:type="dxa"/>
          </w:tcPr>
          <w:p w14:paraId="403FF6A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 xml:space="preserve">Proportion </w:t>
            </w:r>
          </w:p>
          <w:p w14:paraId="70E7428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 xml:space="preserve">(95% </w:t>
            </w:r>
            <w:r>
              <w:rPr>
                <w:rFonts w:ascii="Times New Roman" w:eastAsia="PMingLiU" w:hAnsi="Times New Roman" w:cs="Times New Roman"/>
                <w:lang w:eastAsia="zh-TW"/>
              </w:rPr>
              <w:t>C.I.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)</w:t>
            </w:r>
          </w:p>
        </w:tc>
        <w:tc>
          <w:tcPr>
            <w:tcW w:w="1705" w:type="dxa"/>
          </w:tcPr>
          <w:p w14:paraId="72EF522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Q</w:t>
            </w:r>
          </w:p>
        </w:tc>
        <w:tc>
          <w:tcPr>
            <w:tcW w:w="1693" w:type="dxa"/>
          </w:tcPr>
          <w:p w14:paraId="622EEB8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I</w:t>
            </w:r>
            <w:r w:rsidRPr="00591237"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  <w:t>2</w:t>
            </w:r>
          </w:p>
        </w:tc>
        <w:tc>
          <w:tcPr>
            <w:tcW w:w="1814" w:type="dxa"/>
          </w:tcPr>
          <w:p w14:paraId="3D0F23D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i/>
                <w:lang w:eastAsia="zh-TW"/>
              </w:rPr>
              <w:t>p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-value</w:t>
            </w:r>
          </w:p>
        </w:tc>
      </w:tr>
      <w:tr w:rsidR="004609A9" w:rsidRPr="00591237" w14:paraId="2D28864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3F2C9A9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Mortality</w:t>
            </w:r>
          </w:p>
        </w:tc>
        <w:tc>
          <w:tcPr>
            <w:tcW w:w="1833" w:type="dxa"/>
          </w:tcPr>
          <w:p w14:paraId="2D33AB1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32382E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61</w:t>
            </w:r>
          </w:p>
        </w:tc>
        <w:tc>
          <w:tcPr>
            <w:tcW w:w="2334" w:type="dxa"/>
          </w:tcPr>
          <w:p w14:paraId="3060DD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0.06-0.14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F2063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6342.74</w:t>
            </w:r>
          </w:p>
        </w:tc>
        <w:tc>
          <w:tcPr>
            <w:tcW w:w="1693" w:type="dxa"/>
          </w:tcPr>
          <w:p w14:paraId="68A8746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99.1%</w:t>
            </w:r>
          </w:p>
        </w:tc>
        <w:tc>
          <w:tcPr>
            <w:tcW w:w="1814" w:type="dxa"/>
          </w:tcPr>
          <w:p w14:paraId="218602D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A1E6F9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6B4B2F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5D420DF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67AE2F9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CAC73F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EE9785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6DBB530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51</w:t>
            </w:r>
          </w:p>
        </w:tc>
        <w:tc>
          <w:tcPr>
            <w:tcW w:w="2334" w:type="dxa"/>
          </w:tcPr>
          <w:p w14:paraId="466C820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0.06-0.13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BC4AAE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621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3.29</w:t>
            </w:r>
          </w:p>
        </w:tc>
        <w:tc>
          <w:tcPr>
            <w:tcW w:w="1693" w:type="dxa"/>
          </w:tcPr>
          <w:p w14:paraId="52DCEC0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99.2%</w:t>
            </w:r>
          </w:p>
        </w:tc>
        <w:tc>
          <w:tcPr>
            <w:tcW w:w="1814" w:type="dxa"/>
            <w:vMerge w:val="restart"/>
          </w:tcPr>
          <w:p w14:paraId="0058BF4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0.101</w:t>
            </w:r>
          </w:p>
        </w:tc>
      </w:tr>
      <w:tr w:rsidR="004609A9" w:rsidRPr="00591237" w14:paraId="54F3B3B1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0640A2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8E528D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4A5BC6C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</w:t>
            </w:r>
          </w:p>
        </w:tc>
        <w:tc>
          <w:tcPr>
            <w:tcW w:w="2334" w:type="dxa"/>
          </w:tcPr>
          <w:p w14:paraId="3DE6570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0.05-0.33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8A575F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49.49</w:t>
            </w:r>
          </w:p>
        </w:tc>
        <w:tc>
          <w:tcPr>
            <w:tcW w:w="1693" w:type="dxa"/>
          </w:tcPr>
          <w:p w14:paraId="0EAC71E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81.8%</w:t>
            </w:r>
          </w:p>
        </w:tc>
        <w:tc>
          <w:tcPr>
            <w:tcW w:w="1814" w:type="dxa"/>
            <w:vMerge/>
          </w:tcPr>
          <w:p w14:paraId="089B9D7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86D8BE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4417D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F7CFAF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78B4335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</w:t>
            </w:r>
          </w:p>
        </w:tc>
        <w:tc>
          <w:tcPr>
            <w:tcW w:w="2334" w:type="dxa"/>
          </w:tcPr>
          <w:p w14:paraId="34225C3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705" w:type="dxa"/>
          </w:tcPr>
          <w:p w14:paraId="253841B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693" w:type="dxa"/>
          </w:tcPr>
          <w:p w14:paraId="7A3E930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4D9B433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35ACFC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D9E47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3C2C1CD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78635EC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DE2BCB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E6DCE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259BF74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52</w:t>
            </w:r>
          </w:p>
        </w:tc>
        <w:tc>
          <w:tcPr>
            <w:tcW w:w="2334" w:type="dxa"/>
          </w:tcPr>
          <w:p w14:paraId="6B698ED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B99D59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5966.21</w:t>
            </w:r>
          </w:p>
        </w:tc>
        <w:tc>
          <w:tcPr>
            <w:tcW w:w="1693" w:type="dxa"/>
          </w:tcPr>
          <w:p w14:paraId="67A351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99.1%</w:t>
            </w:r>
          </w:p>
        </w:tc>
        <w:tc>
          <w:tcPr>
            <w:tcW w:w="1814" w:type="dxa"/>
            <w:vMerge w:val="restart"/>
          </w:tcPr>
          <w:p w14:paraId="7F86FB4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&lt;0.0001</w:t>
            </w:r>
          </w:p>
        </w:tc>
      </w:tr>
      <w:tr w:rsidR="004609A9" w:rsidRPr="00591237" w14:paraId="1D270EA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739211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5B6320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39A976B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353BBA8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0.00-0.005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F6F66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0.80</w:t>
            </w:r>
          </w:p>
        </w:tc>
        <w:tc>
          <w:tcPr>
            <w:tcW w:w="1693" w:type="dxa"/>
          </w:tcPr>
          <w:p w14:paraId="7FAB8DA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0.0%</w:t>
            </w:r>
          </w:p>
        </w:tc>
        <w:tc>
          <w:tcPr>
            <w:tcW w:w="1814" w:type="dxa"/>
            <w:vMerge/>
          </w:tcPr>
          <w:p w14:paraId="7365A2E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DE518B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E68C51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145E3A0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Ethnics</w:t>
            </w:r>
          </w:p>
        </w:tc>
      </w:tr>
      <w:tr w:rsidR="004609A9" w:rsidRPr="00591237" w14:paraId="195A7EF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8F361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BEC9CB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0F45BCD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</w:t>
            </w:r>
          </w:p>
        </w:tc>
        <w:tc>
          <w:tcPr>
            <w:tcW w:w="2334" w:type="dxa"/>
          </w:tcPr>
          <w:p w14:paraId="016AC7E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0.06-0.13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88367B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1118.57</w:t>
            </w:r>
          </w:p>
        </w:tc>
        <w:tc>
          <w:tcPr>
            <w:tcW w:w="1693" w:type="dxa"/>
          </w:tcPr>
          <w:p w14:paraId="642EDB4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95.4%</w:t>
            </w:r>
          </w:p>
        </w:tc>
        <w:tc>
          <w:tcPr>
            <w:tcW w:w="1814" w:type="dxa"/>
            <w:vMerge w:val="restart"/>
          </w:tcPr>
          <w:p w14:paraId="749F2BA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0.462</w:t>
            </w:r>
          </w:p>
        </w:tc>
      </w:tr>
      <w:tr w:rsidR="004609A9" w:rsidRPr="00591237" w14:paraId="117BA65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FC650C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616BEB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219F17B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</w:t>
            </w:r>
          </w:p>
        </w:tc>
        <w:tc>
          <w:tcPr>
            <w:tcW w:w="2334" w:type="dxa"/>
          </w:tcPr>
          <w:p w14:paraId="6F5DD2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0.03-0.32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D57A40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4668.46</w:t>
            </w:r>
          </w:p>
        </w:tc>
        <w:tc>
          <w:tcPr>
            <w:tcW w:w="1693" w:type="dxa"/>
          </w:tcPr>
          <w:p w14:paraId="263BDAF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99.9%</w:t>
            </w:r>
          </w:p>
        </w:tc>
        <w:tc>
          <w:tcPr>
            <w:tcW w:w="1814" w:type="dxa"/>
            <w:vMerge/>
          </w:tcPr>
          <w:p w14:paraId="614AE68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B6D12D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4FA9E9E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Severity</w:t>
            </w:r>
          </w:p>
        </w:tc>
        <w:tc>
          <w:tcPr>
            <w:tcW w:w="1833" w:type="dxa"/>
          </w:tcPr>
          <w:p w14:paraId="447FB5B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7269E83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27</w:t>
            </w:r>
          </w:p>
        </w:tc>
        <w:tc>
          <w:tcPr>
            <w:tcW w:w="2334" w:type="dxa"/>
          </w:tcPr>
          <w:p w14:paraId="63FD960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0.25-0.37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271C96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548.58</w:t>
            </w:r>
          </w:p>
        </w:tc>
        <w:tc>
          <w:tcPr>
            <w:tcW w:w="1693" w:type="dxa"/>
          </w:tcPr>
          <w:p w14:paraId="3247A6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95.3%</w:t>
            </w:r>
          </w:p>
        </w:tc>
        <w:tc>
          <w:tcPr>
            <w:tcW w:w="1814" w:type="dxa"/>
          </w:tcPr>
          <w:p w14:paraId="01DC4C7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615BE5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278BE1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D2240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60F657DF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B3330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5CDCBD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33125F8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27</w:t>
            </w:r>
          </w:p>
        </w:tc>
        <w:tc>
          <w:tcPr>
            <w:tcW w:w="2334" w:type="dxa"/>
          </w:tcPr>
          <w:p w14:paraId="62E7CF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0.25-0.37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20F6AD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548.58</w:t>
            </w:r>
          </w:p>
        </w:tc>
        <w:tc>
          <w:tcPr>
            <w:tcW w:w="1693" w:type="dxa"/>
          </w:tcPr>
          <w:p w14:paraId="5481923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95.3%</w:t>
            </w:r>
          </w:p>
        </w:tc>
        <w:tc>
          <w:tcPr>
            <w:tcW w:w="1814" w:type="dxa"/>
            <w:vMerge w:val="restart"/>
          </w:tcPr>
          <w:p w14:paraId="09D2398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>
              <w:rPr>
                <w:rFonts w:ascii="Times New Roman" w:eastAsia="PMingLiU" w:hAnsi="Times New Roman" w:cs="Times New Roman"/>
                <w:lang w:eastAsia="zh-TW"/>
              </w:rPr>
              <w:t>N.A.</w:t>
            </w:r>
          </w:p>
        </w:tc>
      </w:tr>
      <w:tr w:rsidR="004609A9" w:rsidRPr="00591237" w14:paraId="3030767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595DFB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1B3C02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27DE6D4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2334" w:type="dxa"/>
          </w:tcPr>
          <w:p w14:paraId="1B124A7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705" w:type="dxa"/>
          </w:tcPr>
          <w:p w14:paraId="27BF16F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693" w:type="dxa"/>
          </w:tcPr>
          <w:p w14:paraId="68DFC40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6B6F84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2BE17A6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E3CB11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96238E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182E2B0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2334" w:type="dxa"/>
          </w:tcPr>
          <w:p w14:paraId="3E3539A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705" w:type="dxa"/>
          </w:tcPr>
          <w:p w14:paraId="1AF0B50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693" w:type="dxa"/>
          </w:tcPr>
          <w:p w14:paraId="1F5D715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5ED2A98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6C95732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19E2E5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C63D2A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68E8E81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C70D17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F2020E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1E9A84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25</w:t>
            </w:r>
          </w:p>
        </w:tc>
        <w:tc>
          <w:tcPr>
            <w:tcW w:w="2334" w:type="dxa"/>
          </w:tcPr>
          <w:p w14:paraId="28E65CC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0.25-0.38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8814A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537.07</w:t>
            </w:r>
          </w:p>
        </w:tc>
        <w:tc>
          <w:tcPr>
            <w:tcW w:w="1693" w:type="dxa"/>
          </w:tcPr>
          <w:p w14:paraId="0317E4C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95.5%</w:t>
            </w:r>
          </w:p>
        </w:tc>
        <w:tc>
          <w:tcPr>
            <w:tcW w:w="1814" w:type="dxa"/>
            <w:vMerge w:val="restart"/>
          </w:tcPr>
          <w:p w14:paraId="46AFFF7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>
              <w:rPr>
                <w:rFonts w:ascii="Times New Roman" w:eastAsia="PMingLiU" w:hAnsi="Times New Roman" w:cs="Times New Roman"/>
                <w:lang w:eastAsia="zh-TW"/>
              </w:rPr>
              <w:t>N.A.</w:t>
            </w:r>
          </w:p>
        </w:tc>
      </w:tr>
      <w:tr w:rsidR="004609A9" w:rsidRPr="00591237" w14:paraId="2DF1086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A1C224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45CD86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68E718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2334" w:type="dxa"/>
          </w:tcPr>
          <w:p w14:paraId="049CFC6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705" w:type="dxa"/>
          </w:tcPr>
          <w:p w14:paraId="158AA8A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693" w:type="dxa"/>
          </w:tcPr>
          <w:p w14:paraId="03749D8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2BCB365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DD7100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2DBBB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12A84E7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34CC131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E8E025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8FC360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0EB2228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27</w:t>
            </w:r>
          </w:p>
        </w:tc>
        <w:tc>
          <w:tcPr>
            <w:tcW w:w="2334" w:type="dxa"/>
          </w:tcPr>
          <w:p w14:paraId="62E484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0.25-0.37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3B3070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548.58</w:t>
            </w:r>
          </w:p>
        </w:tc>
        <w:tc>
          <w:tcPr>
            <w:tcW w:w="1693" w:type="dxa"/>
          </w:tcPr>
          <w:p w14:paraId="3620BD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95.3%</w:t>
            </w:r>
          </w:p>
        </w:tc>
        <w:tc>
          <w:tcPr>
            <w:tcW w:w="1814" w:type="dxa"/>
            <w:vMerge w:val="restart"/>
          </w:tcPr>
          <w:p w14:paraId="2114C4B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</w:tr>
      <w:tr w:rsidR="004609A9" w:rsidRPr="00591237" w14:paraId="51A42FC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40585C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2E988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441F7C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2334" w:type="dxa"/>
          </w:tcPr>
          <w:p w14:paraId="06FD8B0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705" w:type="dxa"/>
          </w:tcPr>
          <w:p w14:paraId="47CB512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693" w:type="dxa"/>
          </w:tcPr>
          <w:p w14:paraId="5DF5153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1E3AD25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A855CD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22C95C1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Fever</w:t>
            </w:r>
          </w:p>
        </w:tc>
        <w:tc>
          <w:tcPr>
            <w:tcW w:w="1833" w:type="dxa"/>
          </w:tcPr>
          <w:p w14:paraId="21DE37F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6516E51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182</w:t>
            </w:r>
          </w:p>
        </w:tc>
        <w:tc>
          <w:tcPr>
            <w:tcW w:w="2334" w:type="dxa"/>
          </w:tcPr>
          <w:p w14:paraId="3A605B3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0.76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0.72-0.79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D97D9A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7618.08</w:t>
            </w:r>
          </w:p>
        </w:tc>
        <w:tc>
          <w:tcPr>
            <w:tcW w:w="1693" w:type="dxa"/>
          </w:tcPr>
          <w:p w14:paraId="65855D2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97.6%</w:t>
            </w:r>
          </w:p>
        </w:tc>
        <w:tc>
          <w:tcPr>
            <w:tcW w:w="1814" w:type="dxa"/>
          </w:tcPr>
          <w:p w14:paraId="4854066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CD653A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947F81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6904EBC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1C4CE16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5546BD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2B9CAE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3CA9074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123</w:t>
            </w:r>
          </w:p>
        </w:tc>
        <w:tc>
          <w:tcPr>
            <w:tcW w:w="2334" w:type="dxa"/>
          </w:tcPr>
          <w:p w14:paraId="3B89446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0.76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0.73-0.79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C12D95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3645.58</w:t>
            </w:r>
          </w:p>
        </w:tc>
        <w:tc>
          <w:tcPr>
            <w:tcW w:w="1693" w:type="dxa"/>
          </w:tcPr>
          <w:p w14:paraId="1A2802D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96.7%</w:t>
            </w:r>
          </w:p>
        </w:tc>
        <w:tc>
          <w:tcPr>
            <w:tcW w:w="1814" w:type="dxa"/>
            <w:vMerge w:val="restart"/>
          </w:tcPr>
          <w:p w14:paraId="0C00F89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0.256</w:t>
            </w:r>
          </w:p>
        </w:tc>
      </w:tr>
      <w:tr w:rsidR="004609A9" w:rsidRPr="00591237" w14:paraId="11E860D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C707A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2117B5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43B4E95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52</w:t>
            </w:r>
          </w:p>
        </w:tc>
        <w:tc>
          <w:tcPr>
            <w:tcW w:w="2334" w:type="dxa"/>
          </w:tcPr>
          <w:p w14:paraId="0E6834F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0.73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0.64-0.81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EC51F2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1663.15</w:t>
            </w:r>
          </w:p>
        </w:tc>
        <w:tc>
          <w:tcPr>
            <w:tcW w:w="1693" w:type="dxa"/>
          </w:tcPr>
          <w:p w14:paraId="7B490E2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96.9%</w:t>
            </w:r>
          </w:p>
        </w:tc>
        <w:tc>
          <w:tcPr>
            <w:tcW w:w="1814" w:type="dxa"/>
            <w:vMerge/>
          </w:tcPr>
          <w:p w14:paraId="3CB1F3F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C39E47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AD8988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25FA31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2A00B0D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</w:t>
            </w:r>
          </w:p>
        </w:tc>
        <w:tc>
          <w:tcPr>
            <w:tcW w:w="2334" w:type="dxa"/>
          </w:tcPr>
          <w:p w14:paraId="778C781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0.82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0.72-0.91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2E7778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56.11</w:t>
            </w:r>
          </w:p>
        </w:tc>
        <w:tc>
          <w:tcPr>
            <w:tcW w:w="1693" w:type="dxa"/>
          </w:tcPr>
          <w:p w14:paraId="64E21F6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89.3%</w:t>
            </w:r>
          </w:p>
        </w:tc>
        <w:tc>
          <w:tcPr>
            <w:tcW w:w="1814" w:type="dxa"/>
            <w:vMerge/>
          </w:tcPr>
          <w:p w14:paraId="51DCBC8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8B8D426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3FE2CA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904D0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7A903FB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5AF811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8F8D7B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2D77E7A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152</w:t>
            </w:r>
          </w:p>
        </w:tc>
        <w:tc>
          <w:tcPr>
            <w:tcW w:w="2334" w:type="dxa"/>
          </w:tcPr>
          <w:p w14:paraId="6BFE2A7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0.80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0.77-0.83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0B0C1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7068.88</w:t>
            </w:r>
          </w:p>
        </w:tc>
        <w:tc>
          <w:tcPr>
            <w:tcW w:w="1693" w:type="dxa"/>
          </w:tcPr>
          <w:p w14:paraId="680868F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97.9%</w:t>
            </w:r>
          </w:p>
        </w:tc>
        <w:tc>
          <w:tcPr>
            <w:tcW w:w="1814" w:type="dxa"/>
            <w:vMerge w:val="restart"/>
          </w:tcPr>
          <w:p w14:paraId="25B061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&lt;0.0001</w:t>
            </w:r>
          </w:p>
        </w:tc>
      </w:tr>
      <w:tr w:rsidR="004609A9" w:rsidRPr="00591237" w14:paraId="03E4302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AEA7E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108538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177963F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20</w:t>
            </w:r>
          </w:p>
        </w:tc>
        <w:tc>
          <w:tcPr>
            <w:tcW w:w="2334" w:type="dxa"/>
          </w:tcPr>
          <w:p w14:paraId="26FCF9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0.41-0.62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1FFB6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145.16</w:t>
            </w:r>
          </w:p>
        </w:tc>
        <w:tc>
          <w:tcPr>
            <w:tcW w:w="1693" w:type="dxa"/>
          </w:tcPr>
          <w:p w14:paraId="5A15937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86.9%</w:t>
            </w:r>
          </w:p>
        </w:tc>
        <w:tc>
          <w:tcPr>
            <w:tcW w:w="1814" w:type="dxa"/>
            <w:vMerge/>
          </w:tcPr>
          <w:p w14:paraId="08C836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5865B66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41913F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311F36C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64AACC7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E6D145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9B362D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11E2D1C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167</w:t>
            </w:r>
          </w:p>
        </w:tc>
        <w:tc>
          <w:tcPr>
            <w:tcW w:w="2334" w:type="dxa"/>
          </w:tcPr>
          <w:p w14:paraId="4595AD2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0.78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0.74-0.81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A21B64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3951.68</w:t>
            </w:r>
          </w:p>
        </w:tc>
        <w:tc>
          <w:tcPr>
            <w:tcW w:w="1693" w:type="dxa"/>
          </w:tcPr>
          <w:p w14:paraId="1A5A58E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95.8%</w:t>
            </w:r>
          </w:p>
        </w:tc>
        <w:tc>
          <w:tcPr>
            <w:tcW w:w="1814" w:type="dxa"/>
            <w:vMerge w:val="restart"/>
          </w:tcPr>
          <w:p w14:paraId="17103AC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&lt;0.0001</w:t>
            </w:r>
          </w:p>
        </w:tc>
      </w:tr>
      <w:tr w:rsidR="004609A9" w:rsidRPr="00591237" w14:paraId="5731A8D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773B11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C5DF62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3BBA245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15</w:t>
            </w:r>
          </w:p>
        </w:tc>
        <w:tc>
          <w:tcPr>
            <w:tcW w:w="2334" w:type="dxa"/>
          </w:tcPr>
          <w:p w14:paraId="6F11118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0.40-0.65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CD9F51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1984.65</w:t>
            </w:r>
          </w:p>
        </w:tc>
        <w:tc>
          <w:tcPr>
            <w:tcW w:w="1693" w:type="dxa"/>
          </w:tcPr>
          <w:p w14:paraId="509BF17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99.3%</w:t>
            </w:r>
          </w:p>
        </w:tc>
        <w:tc>
          <w:tcPr>
            <w:tcW w:w="1814" w:type="dxa"/>
            <w:vMerge/>
          </w:tcPr>
          <w:p w14:paraId="098BE73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40FA74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2726BF4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Cough</w:t>
            </w:r>
          </w:p>
        </w:tc>
        <w:tc>
          <w:tcPr>
            <w:tcW w:w="1833" w:type="dxa"/>
          </w:tcPr>
          <w:p w14:paraId="1485071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4E6D162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169</w:t>
            </w:r>
          </w:p>
        </w:tc>
        <w:tc>
          <w:tcPr>
            <w:tcW w:w="2334" w:type="dxa"/>
          </w:tcPr>
          <w:p w14:paraId="49F8B7F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0.52-0.59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5B6E6C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3778.37</w:t>
            </w:r>
          </w:p>
        </w:tc>
        <w:tc>
          <w:tcPr>
            <w:tcW w:w="1693" w:type="dxa"/>
          </w:tcPr>
          <w:p w14:paraId="34C0754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95.6%</w:t>
            </w:r>
          </w:p>
        </w:tc>
        <w:tc>
          <w:tcPr>
            <w:tcW w:w="1814" w:type="dxa"/>
          </w:tcPr>
          <w:p w14:paraId="565EF5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64AF3A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7921E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B9F389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1D7C1A5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4728F8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9F8446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2464AC3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115</w:t>
            </w:r>
          </w:p>
        </w:tc>
        <w:tc>
          <w:tcPr>
            <w:tcW w:w="2334" w:type="dxa"/>
          </w:tcPr>
          <w:p w14:paraId="452E6A9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0.54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0.50-0.58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0BB920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3548.34</w:t>
            </w:r>
          </w:p>
        </w:tc>
        <w:tc>
          <w:tcPr>
            <w:tcW w:w="1693" w:type="dxa"/>
          </w:tcPr>
          <w:p w14:paraId="56DCC2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96.8%</w:t>
            </w:r>
          </w:p>
        </w:tc>
        <w:tc>
          <w:tcPr>
            <w:tcW w:w="1814" w:type="dxa"/>
            <w:vMerge w:val="restart"/>
          </w:tcPr>
          <w:p w14:paraId="6E1E5A5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0.006</w:t>
            </w:r>
          </w:p>
        </w:tc>
      </w:tr>
      <w:tr w:rsidR="004609A9" w:rsidRPr="00591237" w14:paraId="0488F2A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D0B3C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31F730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188C79A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48</w:t>
            </w:r>
          </w:p>
        </w:tc>
        <w:tc>
          <w:tcPr>
            <w:tcW w:w="2334" w:type="dxa"/>
          </w:tcPr>
          <w:p w14:paraId="6024F39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0.61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0.52-0.69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4A1802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193.48</w:t>
            </w:r>
          </w:p>
        </w:tc>
        <w:tc>
          <w:tcPr>
            <w:tcW w:w="1693" w:type="dxa"/>
          </w:tcPr>
          <w:p w14:paraId="42BD6C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75.7%</w:t>
            </w:r>
          </w:p>
        </w:tc>
        <w:tc>
          <w:tcPr>
            <w:tcW w:w="1814" w:type="dxa"/>
            <w:vMerge/>
          </w:tcPr>
          <w:p w14:paraId="77F81D4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9EE2E3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4D1EF3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4D32F8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44D3355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</w:t>
            </w:r>
          </w:p>
        </w:tc>
        <w:tc>
          <w:tcPr>
            <w:tcW w:w="2334" w:type="dxa"/>
          </w:tcPr>
          <w:p w14:paraId="75B3437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0.72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0.61-0.82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9312BA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9.72</w:t>
            </w:r>
          </w:p>
        </w:tc>
        <w:tc>
          <w:tcPr>
            <w:tcW w:w="1693" w:type="dxa"/>
          </w:tcPr>
          <w:p w14:paraId="6E63F7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48.5%</w:t>
            </w:r>
          </w:p>
        </w:tc>
        <w:tc>
          <w:tcPr>
            <w:tcW w:w="1814" w:type="dxa"/>
            <w:vMerge/>
          </w:tcPr>
          <w:p w14:paraId="0C1E1A9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FB487A6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170431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ACA58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4B742A9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BC49E0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0EF71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5CE6BCF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140</w:t>
            </w:r>
          </w:p>
        </w:tc>
        <w:tc>
          <w:tcPr>
            <w:tcW w:w="2334" w:type="dxa"/>
          </w:tcPr>
          <w:p w14:paraId="1AED737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0.53-0.61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273FE4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3071.04</w:t>
            </w:r>
          </w:p>
        </w:tc>
        <w:tc>
          <w:tcPr>
            <w:tcW w:w="1693" w:type="dxa"/>
          </w:tcPr>
          <w:p w14:paraId="56EF371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95.5%</w:t>
            </w:r>
          </w:p>
        </w:tc>
        <w:tc>
          <w:tcPr>
            <w:tcW w:w="1814" w:type="dxa"/>
            <w:vMerge w:val="restart"/>
          </w:tcPr>
          <w:p w14:paraId="3221883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0.018</w:t>
            </w:r>
          </w:p>
        </w:tc>
      </w:tr>
      <w:tr w:rsidR="004609A9" w:rsidRPr="00591237" w14:paraId="168B14C0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292663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5689F9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19BEC8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20</w:t>
            </w:r>
          </w:p>
        </w:tc>
        <w:tc>
          <w:tcPr>
            <w:tcW w:w="2334" w:type="dxa"/>
          </w:tcPr>
          <w:p w14:paraId="472A711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0.44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0.34-0.54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241223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57.80</w:t>
            </w:r>
          </w:p>
        </w:tc>
        <w:tc>
          <w:tcPr>
            <w:tcW w:w="1693" w:type="dxa"/>
          </w:tcPr>
          <w:p w14:paraId="57C9C3C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67.1%</w:t>
            </w:r>
          </w:p>
        </w:tc>
        <w:tc>
          <w:tcPr>
            <w:tcW w:w="1814" w:type="dxa"/>
            <w:vMerge/>
          </w:tcPr>
          <w:p w14:paraId="7267E36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62B540B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0A7BD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6E2A2AB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4FE2363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E7F7F2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C3E8F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6719DD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157</w:t>
            </w:r>
          </w:p>
        </w:tc>
        <w:tc>
          <w:tcPr>
            <w:tcW w:w="2334" w:type="dxa"/>
          </w:tcPr>
          <w:p w14:paraId="6649A31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0.52-0.59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2025DB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3246.54</w:t>
            </w:r>
          </w:p>
        </w:tc>
        <w:tc>
          <w:tcPr>
            <w:tcW w:w="1693" w:type="dxa"/>
          </w:tcPr>
          <w:p w14:paraId="1FD2A78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95.2%</w:t>
            </w:r>
          </w:p>
        </w:tc>
        <w:tc>
          <w:tcPr>
            <w:tcW w:w="1814" w:type="dxa"/>
            <w:vMerge w:val="restart"/>
          </w:tcPr>
          <w:p w14:paraId="6F70A7C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0.343</w:t>
            </w:r>
          </w:p>
        </w:tc>
      </w:tr>
      <w:tr w:rsidR="004609A9" w:rsidRPr="00591237" w14:paraId="0C066451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445E40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84975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351D2AE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</w:t>
            </w:r>
          </w:p>
        </w:tc>
        <w:tc>
          <w:tcPr>
            <w:tcW w:w="2334" w:type="dxa"/>
          </w:tcPr>
          <w:p w14:paraId="3B03A10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0.62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0.49-0.74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54583D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138.82</w:t>
            </w:r>
          </w:p>
        </w:tc>
        <w:tc>
          <w:tcPr>
            <w:tcW w:w="1693" w:type="dxa"/>
          </w:tcPr>
          <w:p w14:paraId="26DF204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92.1%</w:t>
            </w:r>
          </w:p>
        </w:tc>
        <w:tc>
          <w:tcPr>
            <w:tcW w:w="1814" w:type="dxa"/>
            <w:vMerge/>
          </w:tcPr>
          <w:p w14:paraId="58E609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63F963CC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6C4326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Sputum production</w:t>
            </w:r>
          </w:p>
        </w:tc>
        <w:tc>
          <w:tcPr>
            <w:tcW w:w="1833" w:type="dxa"/>
          </w:tcPr>
          <w:p w14:paraId="6728193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085C5FC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334" w:type="dxa"/>
          </w:tcPr>
          <w:p w14:paraId="5AD2EE0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0.21-0.29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9020D6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1486.46</w:t>
            </w:r>
          </w:p>
        </w:tc>
        <w:tc>
          <w:tcPr>
            <w:tcW w:w="1693" w:type="dxa"/>
          </w:tcPr>
          <w:p w14:paraId="0EC935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95.0%</w:t>
            </w:r>
          </w:p>
        </w:tc>
        <w:tc>
          <w:tcPr>
            <w:tcW w:w="1814" w:type="dxa"/>
          </w:tcPr>
          <w:p w14:paraId="5819770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F988B0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17671C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67F7FC5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0D1D60B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A1A0A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4116F2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4BE1C37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51</w:t>
            </w:r>
          </w:p>
        </w:tc>
        <w:tc>
          <w:tcPr>
            <w:tcW w:w="2334" w:type="dxa"/>
          </w:tcPr>
          <w:p w14:paraId="2F13C08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0.19-0.28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3CF071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1366.32</w:t>
            </w:r>
          </w:p>
        </w:tc>
        <w:tc>
          <w:tcPr>
            <w:tcW w:w="1693" w:type="dxa"/>
          </w:tcPr>
          <w:p w14:paraId="5850C33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96.3%</w:t>
            </w:r>
          </w:p>
        </w:tc>
        <w:tc>
          <w:tcPr>
            <w:tcW w:w="1814" w:type="dxa"/>
            <w:vMerge w:val="restart"/>
          </w:tcPr>
          <w:p w14:paraId="2D5E137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0.108</w:t>
            </w:r>
          </w:p>
        </w:tc>
      </w:tr>
      <w:tr w:rsidR="004609A9" w:rsidRPr="00591237" w14:paraId="3C2B15A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B145E4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77228D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119629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19</w:t>
            </w:r>
          </w:p>
        </w:tc>
        <w:tc>
          <w:tcPr>
            <w:tcW w:w="2334" w:type="dxa"/>
          </w:tcPr>
          <w:p w14:paraId="48C612A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0.18-0.37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1C7064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47.42</w:t>
            </w:r>
          </w:p>
        </w:tc>
        <w:tc>
          <w:tcPr>
            <w:tcW w:w="1693" w:type="dxa"/>
          </w:tcPr>
          <w:p w14:paraId="7B48E20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62.0%</w:t>
            </w:r>
          </w:p>
        </w:tc>
        <w:tc>
          <w:tcPr>
            <w:tcW w:w="1814" w:type="dxa"/>
            <w:vMerge/>
          </w:tcPr>
          <w:p w14:paraId="361419B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663932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BE9E2B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6AC1B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03B8B7A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</w:t>
            </w:r>
          </w:p>
        </w:tc>
        <w:tc>
          <w:tcPr>
            <w:tcW w:w="2334" w:type="dxa"/>
          </w:tcPr>
          <w:p w14:paraId="606975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0.23-0.52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8CCA8E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17.24</w:t>
            </w:r>
          </w:p>
        </w:tc>
        <w:tc>
          <w:tcPr>
            <w:tcW w:w="1693" w:type="dxa"/>
          </w:tcPr>
          <w:p w14:paraId="6E7983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76.8%</w:t>
            </w:r>
          </w:p>
        </w:tc>
        <w:tc>
          <w:tcPr>
            <w:tcW w:w="1814" w:type="dxa"/>
            <w:vMerge/>
          </w:tcPr>
          <w:p w14:paraId="46BAC6A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883B38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511895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CCE118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362AC670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F8BE8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5669D7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7CB358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70</w:t>
            </w:r>
          </w:p>
        </w:tc>
        <w:tc>
          <w:tcPr>
            <w:tcW w:w="2334" w:type="dxa"/>
          </w:tcPr>
          <w:p w14:paraId="075B410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0.21-0.29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2DB44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1453.37</w:t>
            </w:r>
          </w:p>
        </w:tc>
        <w:tc>
          <w:tcPr>
            <w:tcW w:w="1693" w:type="dxa"/>
          </w:tcPr>
          <w:p w14:paraId="40D60B6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95.3%</w:t>
            </w:r>
          </w:p>
        </w:tc>
        <w:tc>
          <w:tcPr>
            <w:tcW w:w="1814" w:type="dxa"/>
            <w:vMerge w:val="restart"/>
          </w:tcPr>
          <w:p w14:paraId="6E7FC16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0.514</w:t>
            </w:r>
          </w:p>
        </w:tc>
      </w:tr>
      <w:tr w:rsidR="004609A9" w:rsidRPr="00591237" w14:paraId="40AE2ED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20B77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CFA07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0F045E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359D82E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0.01-0.41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6B44F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16.57</w:t>
            </w:r>
          </w:p>
        </w:tc>
        <w:tc>
          <w:tcPr>
            <w:tcW w:w="1693" w:type="dxa"/>
          </w:tcPr>
          <w:p w14:paraId="7E57210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81.9%</w:t>
            </w:r>
          </w:p>
        </w:tc>
        <w:tc>
          <w:tcPr>
            <w:tcW w:w="1814" w:type="dxa"/>
            <w:vMerge/>
          </w:tcPr>
          <w:p w14:paraId="6F9BA24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6F6B226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54740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4975CAE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7EF7871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11D43A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AB9546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12E8D5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72</w:t>
            </w:r>
          </w:p>
        </w:tc>
        <w:tc>
          <w:tcPr>
            <w:tcW w:w="2334" w:type="dxa"/>
          </w:tcPr>
          <w:p w14:paraId="0965D13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0.21-0.29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2179B9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1473.56</w:t>
            </w:r>
          </w:p>
        </w:tc>
        <w:tc>
          <w:tcPr>
            <w:tcW w:w="1693" w:type="dxa"/>
          </w:tcPr>
          <w:p w14:paraId="7EB9F38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95.2%</w:t>
            </w:r>
          </w:p>
        </w:tc>
        <w:tc>
          <w:tcPr>
            <w:tcW w:w="1814" w:type="dxa"/>
            <w:vMerge w:val="restart"/>
          </w:tcPr>
          <w:p w14:paraId="3EC0A1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0.817</w:t>
            </w:r>
          </w:p>
        </w:tc>
      </w:tr>
      <w:tr w:rsidR="004609A9" w:rsidRPr="00591237" w14:paraId="3AE694D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90671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74E1CA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5AAE98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</w:t>
            </w:r>
          </w:p>
        </w:tc>
        <w:tc>
          <w:tcPr>
            <w:tcW w:w="2334" w:type="dxa"/>
          </w:tcPr>
          <w:p w14:paraId="7710B7D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0.02-0.50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7695D2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12.62</w:t>
            </w:r>
          </w:p>
        </w:tc>
        <w:tc>
          <w:tcPr>
            <w:tcW w:w="1693" w:type="dxa"/>
          </w:tcPr>
          <w:p w14:paraId="0027042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84.2%</w:t>
            </w:r>
          </w:p>
        </w:tc>
        <w:tc>
          <w:tcPr>
            <w:tcW w:w="1814" w:type="dxa"/>
            <w:vMerge/>
          </w:tcPr>
          <w:p w14:paraId="73D7DA8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87B972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3AE95F8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Sore throat</w:t>
            </w:r>
          </w:p>
        </w:tc>
        <w:tc>
          <w:tcPr>
            <w:tcW w:w="1833" w:type="dxa"/>
          </w:tcPr>
          <w:p w14:paraId="2602092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3725A12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85</w:t>
            </w:r>
          </w:p>
        </w:tc>
        <w:tc>
          <w:tcPr>
            <w:tcW w:w="2334" w:type="dxa"/>
          </w:tcPr>
          <w:p w14:paraId="39A3AD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0.09-0.14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747F0B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781.72</w:t>
            </w:r>
          </w:p>
        </w:tc>
        <w:tc>
          <w:tcPr>
            <w:tcW w:w="1693" w:type="dxa"/>
          </w:tcPr>
          <w:p w14:paraId="7DEB96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89.3%</w:t>
            </w:r>
          </w:p>
        </w:tc>
        <w:tc>
          <w:tcPr>
            <w:tcW w:w="1814" w:type="dxa"/>
          </w:tcPr>
          <w:p w14:paraId="51F0A87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3676689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862764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54615E9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6A51ADC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7969F3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866528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3878C73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58</w:t>
            </w:r>
          </w:p>
        </w:tc>
        <w:tc>
          <w:tcPr>
            <w:tcW w:w="2334" w:type="dxa"/>
          </w:tcPr>
          <w:p w14:paraId="0C7EFEA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EFBB0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667.92</w:t>
            </w:r>
          </w:p>
        </w:tc>
        <w:tc>
          <w:tcPr>
            <w:tcW w:w="1693" w:type="dxa"/>
          </w:tcPr>
          <w:p w14:paraId="18BD25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91.5%</w:t>
            </w:r>
          </w:p>
        </w:tc>
        <w:tc>
          <w:tcPr>
            <w:tcW w:w="1814" w:type="dxa"/>
            <w:vMerge w:val="restart"/>
          </w:tcPr>
          <w:p w14:paraId="2B655A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0.003</w:t>
            </w:r>
          </w:p>
        </w:tc>
      </w:tr>
      <w:tr w:rsidR="004609A9" w:rsidRPr="00591237" w14:paraId="59EEB61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A853B8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448C0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3603F87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23</w:t>
            </w:r>
          </w:p>
        </w:tc>
        <w:tc>
          <w:tcPr>
            <w:tcW w:w="2334" w:type="dxa"/>
          </w:tcPr>
          <w:p w14:paraId="515EF2C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0.13-0.29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2955D9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96.84</w:t>
            </w:r>
          </w:p>
        </w:tc>
        <w:tc>
          <w:tcPr>
            <w:tcW w:w="1693" w:type="dxa"/>
          </w:tcPr>
          <w:p w14:paraId="77344FC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77.3%</w:t>
            </w:r>
          </w:p>
        </w:tc>
        <w:tc>
          <w:tcPr>
            <w:tcW w:w="1814" w:type="dxa"/>
            <w:vMerge/>
          </w:tcPr>
          <w:p w14:paraId="2CE4A08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CACE4A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5CCEE9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1EA0D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5B0DBCE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3915F4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0.04-0.24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A5FAC8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8.38</w:t>
            </w:r>
          </w:p>
        </w:tc>
        <w:tc>
          <w:tcPr>
            <w:tcW w:w="1693" w:type="dxa"/>
          </w:tcPr>
          <w:p w14:paraId="636ACCF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64.2%</w:t>
            </w:r>
          </w:p>
        </w:tc>
        <w:tc>
          <w:tcPr>
            <w:tcW w:w="1814" w:type="dxa"/>
            <w:vMerge/>
          </w:tcPr>
          <w:p w14:paraId="1346580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563A93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FCBE2A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2BC23B2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40B5062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B5ECA3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E7F8A4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6DE87C9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69</w:t>
            </w:r>
          </w:p>
        </w:tc>
        <w:tc>
          <w:tcPr>
            <w:tcW w:w="2334" w:type="dxa"/>
          </w:tcPr>
          <w:p w14:paraId="0AFF980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A78E86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557.09</w:t>
            </w:r>
          </w:p>
        </w:tc>
        <w:tc>
          <w:tcPr>
            <w:tcW w:w="1693" w:type="dxa"/>
          </w:tcPr>
          <w:p w14:paraId="5B780A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87.8%</w:t>
            </w:r>
          </w:p>
        </w:tc>
        <w:tc>
          <w:tcPr>
            <w:tcW w:w="1814" w:type="dxa"/>
            <w:vMerge w:val="restart"/>
          </w:tcPr>
          <w:p w14:paraId="273BEB0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0.228</w:t>
            </w:r>
          </w:p>
        </w:tc>
      </w:tr>
      <w:tr w:rsidR="004609A9" w:rsidRPr="00591237" w14:paraId="258542A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BBAA58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26CA9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5DAF406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</w:t>
            </w:r>
          </w:p>
        </w:tc>
        <w:tc>
          <w:tcPr>
            <w:tcW w:w="2334" w:type="dxa"/>
          </w:tcPr>
          <w:p w14:paraId="2745C1E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0.07-0.31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A2B72C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108.14</w:t>
            </w:r>
          </w:p>
        </w:tc>
        <w:tc>
          <w:tcPr>
            <w:tcW w:w="1693" w:type="dxa"/>
          </w:tcPr>
          <w:p w14:paraId="2FDF5C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91.7%</w:t>
            </w:r>
          </w:p>
        </w:tc>
        <w:tc>
          <w:tcPr>
            <w:tcW w:w="1814" w:type="dxa"/>
            <w:vMerge/>
          </w:tcPr>
          <w:p w14:paraId="26F1CE5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0245971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45C09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59D4B4A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3EFB12B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D8822E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AB01CD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214F0F9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76</w:t>
            </w:r>
          </w:p>
        </w:tc>
        <w:tc>
          <w:tcPr>
            <w:tcW w:w="2334" w:type="dxa"/>
          </w:tcPr>
          <w:p w14:paraId="7114EEA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B13CF9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660.39</w:t>
            </w:r>
          </w:p>
        </w:tc>
        <w:tc>
          <w:tcPr>
            <w:tcW w:w="1693" w:type="dxa"/>
          </w:tcPr>
          <w:p w14:paraId="520E93F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88.6%</w:t>
            </w:r>
          </w:p>
        </w:tc>
        <w:tc>
          <w:tcPr>
            <w:tcW w:w="1814" w:type="dxa"/>
            <w:vMerge w:val="restart"/>
          </w:tcPr>
          <w:p w14:paraId="144F3D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0.011</w:t>
            </w:r>
          </w:p>
        </w:tc>
      </w:tr>
      <w:tr w:rsidR="004609A9" w:rsidRPr="00591237" w14:paraId="047637C1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10AB5A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2E87F9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3C73CA9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</w:t>
            </w:r>
          </w:p>
        </w:tc>
        <w:tc>
          <w:tcPr>
            <w:tcW w:w="2334" w:type="dxa"/>
          </w:tcPr>
          <w:p w14:paraId="412F59D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0.14-0.38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0978C2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58.69</w:t>
            </w:r>
          </w:p>
        </w:tc>
        <w:tc>
          <w:tcPr>
            <w:tcW w:w="1693" w:type="dxa"/>
          </w:tcPr>
          <w:p w14:paraId="60E8098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86.4%</w:t>
            </w:r>
          </w:p>
        </w:tc>
        <w:tc>
          <w:tcPr>
            <w:tcW w:w="1814" w:type="dxa"/>
            <w:vMerge/>
          </w:tcPr>
          <w:p w14:paraId="40C2990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9341F30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4645AB2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Myalgia</w:t>
            </w:r>
          </w:p>
        </w:tc>
        <w:tc>
          <w:tcPr>
            <w:tcW w:w="1833" w:type="dxa"/>
          </w:tcPr>
          <w:p w14:paraId="79C3A7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620ED2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334" w:type="dxa"/>
          </w:tcPr>
          <w:p w14:paraId="6DA5758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0.16-0.23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F99F14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575.81</w:t>
            </w:r>
          </w:p>
        </w:tc>
        <w:tc>
          <w:tcPr>
            <w:tcW w:w="1693" w:type="dxa"/>
          </w:tcPr>
          <w:p w14:paraId="4FC98D0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87.1%</w:t>
            </w:r>
          </w:p>
        </w:tc>
        <w:tc>
          <w:tcPr>
            <w:tcW w:w="1814" w:type="dxa"/>
          </w:tcPr>
          <w:p w14:paraId="0235135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3E80D8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F9D56D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21893B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253564E6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85BCE6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50A5ED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29E60EF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55</w:t>
            </w:r>
          </w:p>
        </w:tc>
        <w:tc>
          <w:tcPr>
            <w:tcW w:w="2334" w:type="dxa"/>
          </w:tcPr>
          <w:p w14:paraId="79D9DD7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0.18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0.15-0.21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61325F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466.29</w:t>
            </w:r>
          </w:p>
        </w:tc>
        <w:tc>
          <w:tcPr>
            <w:tcW w:w="1693" w:type="dxa"/>
          </w:tcPr>
          <w:p w14:paraId="17A3F32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88.4%</w:t>
            </w:r>
          </w:p>
        </w:tc>
        <w:tc>
          <w:tcPr>
            <w:tcW w:w="1814" w:type="dxa"/>
            <w:vMerge w:val="restart"/>
          </w:tcPr>
          <w:p w14:paraId="07B4267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0.0002</w:t>
            </w:r>
          </w:p>
        </w:tc>
      </w:tr>
      <w:tr w:rsidR="004609A9" w:rsidRPr="00591237" w14:paraId="399ACF1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C6C9D1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DD2D3B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5C11104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17</w:t>
            </w:r>
          </w:p>
        </w:tc>
        <w:tc>
          <w:tcPr>
            <w:tcW w:w="2334" w:type="dxa"/>
          </w:tcPr>
          <w:p w14:paraId="15AB98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0.19-0.35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2F5973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40.61</w:t>
            </w:r>
          </w:p>
        </w:tc>
        <w:tc>
          <w:tcPr>
            <w:tcW w:w="1693" w:type="dxa"/>
          </w:tcPr>
          <w:p w14:paraId="52B63CE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60.6%</w:t>
            </w:r>
          </w:p>
        </w:tc>
        <w:tc>
          <w:tcPr>
            <w:tcW w:w="1814" w:type="dxa"/>
            <w:vMerge/>
          </w:tcPr>
          <w:p w14:paraId="344AEE0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89820D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307C74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C74B66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04873FF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</w:t>
            </w:r>
          </w:p>
        </w:tc>
        <w:tc>
          <w:tcPr>
            <w:tcW w:w="2334" w:type="dxa"/>
          </w:tcPr>
          <w:p w14:paraId="53AD41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0.26-0.46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8BC0DC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0.83</w:t>
            </w:r>
          </w:p>
        </w:tc>
        <w:tc>
          <w:tcPr>
            <w:tcW w:w="1693" w:type="dxa"/>
          </w:tcPr>
          <w:p w14:paraId="2169D6B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0.0%</w:t>
            </w:r>
          </w:p>
        </w:tc>
        <w:tc>
          <w:tcPr>
            <w:tcW w:w="1814" w:type="dxa"/>
            <w:vMerge/>
          </w:tcPr>
          <w:p w14:paraId="745F56F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3D2A2D8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F2FB8B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4CED0B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342C075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621C30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842B5D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2247911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70</w:t>
            </w:r>
          </w:p>
        </w:tc>
        <w:tc>
          <w:tcPr>
            <w:tcW w:w="2334" w:type="dxa"/>
          </w:tcPr>
          <w:p w14:paraId="2E96D75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0.17-0.24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BD0A56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460.93</w:t>
            </w:r>
          </w:p>
        </w:tc>
        <w:tc>
          <w:tcPr>
            <w:tcW w:w="1693" w:type="dxa"/>
          </w:tcPr>
          <w:p w14:paraId="3E658CF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85.0%</w:t>
            </w:r>
          </w:p>
        </w:tc>
        <w:tc>
          <w:tcPr>
            <w:tcW w:w="1814" w:type="dxa"/>
            <w:vMerge w:val="restart"/>
          </w:tcPr>
          <w:p w14:paraId="58DD12E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0.091</w:t>
            </w:r>
          </w:p>
        </w:tc>
      </w:tr>
      <w:tr w:rsidR="004609A9" w:rsidRPr="00591237" w14:paraId="65C926F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8221DA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FD928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78F3883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</w:t>
            </w:r>
          </w:p>
        </w:tc>
        <w:tc>
          <w:tcPr>
            <w:tcW w:w="2334" w:type="dxa"/>
          </w:tcPr>
          <w:p w14:paraId="31BEB9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0.00-0.23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CD84FE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3.90</w:t>
            </w:r>
          </w:p>
        </w:tc>
        <w:tc>
          <w:tcPr>
            <w:tcW w:w="1693" w:type="dxa"/>
          </w:tcPr>
          <w:p w14:paraId="117F792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74.4%</w:t>
            </w:r>
          </w:p>
        </w:tc>
        <w:tc>
          <w:tcPr>
            <w:tcW w:w="1814" w:type="dxa"/>
            <w:vMerge/>
          </w:tcPr>
          <w:p w14:paraId="6258051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4761CC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0E8AE1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296C8D5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6B51583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23B4C5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7ECB97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0F92E5F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70</w:t>
            </w:r>
          </w:p>
        </w:tc>
        <w:tc>
          <w:tcPr>
            <w:tcW w:w="2334" w:type="dxa"/>
          </w:tcPr>
          <w:p w14:paraId="118E05C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0.16-0.23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07FBE1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533.54</w:t>
            </w:r>
          </w:p>
        </w:tc>
        <w:tc>
          <w:tcPr>
            <w:tcW w:w="1693" w:type="dxa"/>
          </w:tcPr>
          <w:p w14:paraId="0FAB5C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87.1%</w:t>
            </w:r>
          </w:p>
        </w:tc>
        <w:tc>
          <w:tcPr>
            <w:tcW w:w="1814" w:type="dxa"/>
            <w:vMerge w:val="restart"/>
          </w:tcPr>
          <w:p w14:paraId="3C14216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0.584</w:t>
            </w:r>
          </w:p>
        </w:tc>
      </w:tr>
      <w:tr w:rsidR="004609A9" w:rsidRPr="00591237" w14:paraId="6537906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AB1DE8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4B2522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4805B6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</w:t>
            </w:r>
          </w:p>
        </w:tc>
        <w:tc>
          <w:tcPr>
            <w:tcW w:w="2334" w:type="dxa"/>
          </w:tcPr>
          <w:p w14:paraId="1E39DF2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0.11-0.37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D33768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25.01</w:t>
            </w:r>
          </w:p>
        </w:tc>
        <w:tc>
          <w:tcPr>
            <w:tcW w:w="1693" w:type="dxa"/>
          </w:tcPr>
          <w:p w14:paraId="2A57B15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84.0%</w:t>
            </w:r>
          </w:p>
        </w:tc>
        <w:tc>
          <w:tcPr>
            <w:tcW w:w="1814" w:type="dxa"/>
            <w:vMerge/>
          </w:tcPr>
          <w:p w14:paraId="013B910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CEEEC2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1FAAED7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Fatigue</w:t>
            </w:r>
          </w:p>
        </w:tc>
        <w:tc>
          <w:tcPr>
            <w:tcW w:w="1833" w:type="dxa"/>
          </w:tcPr>
          <w:p w14:paraId="7B641E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4AF8F09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94</w:t>
            </w:r>
          </w:p>
        </w:tc>
        <w:tc>
          <w:tcPr>
            <w:tcW w:w="2334" w:type="dxa"/>
          </w:tcPr>
          <w:p w14:paraId="4B33B24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0.25-0.33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94BB95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2157.66</w:t>
            </w:r>
          </w:p>
        </w:tc>
        <w:tc>
          <w:tcPr>
            <w:tcW w:w="1693" w:type="dxa"/>
          </w:tcPr>
          <w:p w14:paraId="091327F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95.7%</w:t>
            </w:r>
          </w:p>
        </w:tc>
        <w:tc>
          <w:tcPr>
            <w:tcW w:w="1814" w:type="dxa"/>
          </w:tcPr>
          <w:p w14:paraId="3EF1CA6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42F737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4E624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1C18F30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3F64EEA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B6E3B2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EDF4E1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17C3677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68</w:t>
            </w:r>
          </w:p>
        </w:tc>
        <w:tc>
          <w:tcPr>
            <w:tcW w:w="2334" w:type="dxa"/>
          </w:tcPr>
          <w:p w14:paraId="3E648F3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0.28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0.23-0.33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2D785D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1806.42</w:t>
            </w:r>
          </w:p>
        </w:tc>
        <w:tc>
          <w:tcPr>
            <w:tcW w:w="1693" w:type="dxa"/>
          </w:tcPr>
          <w:p w14:paraId="1136D7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96.3%</w:t>
            </w:r>
          </w:p>
        </w:tc>
        <w:tc>
          <w:tcPr>
            <w:tcW w:w="1814" w:type="dxa"/>
            <w:vMerge w:val="restart"/>
          </w:tcPr>
          <w:p w14:paraId="7FFA46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0.203</w:t>
            </w:r>
          </w:p>
        </w:tc>
      </w:tr>
      <w:tr w:rsidR="004609A9" w:rsidRPr="00591237" w14:paraId="4AF9468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E24063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70E158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225D082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22</w:t>
            </w:r>
          </w:p>
        </w:tc>
        <w:tc>
          <w:tcPr>
            <w:tcW w:w="2334" w:type="dxa"/>
          </w:tcPr>
          <w:p w14:paraId="660EA2C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0.25-0.44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A8761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91.01</w:t>
            </w:r>
          </w:p>
        </w:tc>
        <w:tc>
          <w:tcPr>
            <w:tcW w:w="1693" w:type="dxa"/>
          </w:tcPr>
          <w:p w14:paraId="16AB57A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76.9%</w:t>
            </w:r>
          </w:p>
        </w:tc>
        <w:tc>
          <w:tcPr>
            <w:tcW w:w="1814" w:type="dxa"/>
            <w:vMerge/>
          </w:tcPr>
          <w:p w14:paraId="464E755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174542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81294E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BE7848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5BD375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5A52560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0.38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0.14-0.66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3BB2B4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41.30</w:t>
            </w:r>
          </w:p>
        </w:tc>
        <w:tc>
          <w:tcPr>
            <w:tcW w:w="1693" w:type="dxa"/>
          </w:tcPr>
          <w:p w14:paraId="5E78096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92.7%</w:t>
            </w:r>
          </w:p>
        </w:tc>
        <w:tc>
          <w:tcPr>
            <w:tcW w:w="1814" w:type="dxa"/>
            <w:vMerge/>
          </w:tcPr>
          <w:p w14:paraId="3E0C85C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1084F7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6CDD6A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1B0A72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54F53A0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6DE589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AF94BB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48DB2B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84</w:t>
            </w:r>
          </w:p>
        </w:tc>
        <w:tc>
          <w:tcPr>
            <w:tcW w:w="2334" w:type="dxa"/>
          </w:tcPr>
          <w:p w14:paraId="1B23ED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0.27-0.35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C605F6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1681.59</w:t>
            </w:r>
          </w:p>
        </w:tc>
        <w:tc>
          <w:tcPr>
            <w:tcW w:w="1693" w:type="dxa"/>
          </w:tcPr>
          <w:p w14:paraId="2837EBE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95.1%</w:t>
            </w:r>
          </w:p>
        </w:tc>
        <w:tc>
          <w:tcPr>
            <w:tcW w:w="1814" w:type="dxa"/>
            <w:vMerge w:val="restart"/>
          </w:tcPr>
          <w:p w14:paraId="046294D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&lt;0.0001</w:t>
            </w:r>
          </w:p>
        </w:tc>
      </w:tr>
      <w:tr w:rsidR="004609A9" w:rsidRPr="00591237" w14:paraId="2107AE4E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EC0C9C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50ACF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2AD308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</w:t>
            </w:r>
          </w:p>
        </w:tc>
        <w:tc>
          <w:tcPr>
            <w:tcW w:w="2334" w:type="dxa"/>
          </w:tcPr>
          <w:p w14:paraId="7CEF4C3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0.03-0.10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34CE90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12.96</w:t>
            </w:r>
          </w:p>
        </w:tc>
        <w:tc>
          <w:tcPr>
            <w:tcW w:w="1693" w:type="dxa"/>
          </w:tcPr>
          <w:p w14:paraId="38955B6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61.4%</w:t>
            </w:r>
          </w:p>
        </w:tc>
        <w:tc>
          <w:tcPr>
            <w:tcW w:w="1814" w:type="dxa"/>
            <w:vMerge/>
          </w:tcPr>
          <w:p w14:paraId="54DF99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D42A94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EB6AFB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17EEC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2E23CDC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16437E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CC044C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771C175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87</w:t>
            </w:r>
          </w:p>
        </w:tc>
        <w:tc>
          <w:tcPr>
            <w:tcW w:w="2334" w:type="dxa"/>
          </w:tcPr>
          <w:p w14:paraId="0BB7F95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0.26-0.35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BE624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2037.29</w:t>
            </w:r>
          </w:p>
        </w:tc>
        <w:tc>
          <w:tcPr>
            <w:tcW w:w="1693" w:type="dxa"/>
          </w:tcPr>
          <w:p w14:paraId="370F3F1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95.8%</w:t>
            </w:r>
          </w:p>
        </w:tc>
        <w:tc>
          <w:tcPr>
            <w:tcW w:w="1814" w:type="dxa"/>
            <w:vMerge w:val="restart"/>
          </w:tcPr>
          <w:p w14:paraId="5EF312C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0.004</w:t>
            </w:r>
          </w:p>
        </w:tc>
      </w:tr>
      <w:tr w:rsidR="004609A9" w:rsidRPr="00591237" w14:paraId="5ED1136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E995C2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C71F5E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4AF26F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</w:t>
            </w:r>
          </w:p>
        </w:tc>
        <w:tc>
          <w:tcPr>
            <w:tcW w:w="2334" w:type="dxa"/>
          </w:tcPr>
          <w:p w14:paraId="51B8457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0.04-0.23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54CF9D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35.59</w:t>
            </w:r>
          </w:p>
        </w:tc>
        <w:tc>
          <w:tcPr>
            <w:tcW w:w="1693" w:type="dxa"/>
          </w:tcPr>
          <w:p w14:paraId="15185A6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83.1%</w:t>
            </w:r>
          </w:p>
        </w:tc>
        <w:tc>
          <w:tcPr>
            <w:tcW w:w="1814" w:type="dxa"/>
            <w:vMerge/>
          </w:tcPr>
          <w:p w14:paraId="62512A4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03ED8C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15E3510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Dyspnoea</w:t>
            </w:r>
          </w:p>
        </w:tc>
        <w:tc>
          <w:tcPr>
            <w:tcW w:w="1833" w:type="dxa"/>
          </w:tcPr>
          <w:p w14:paraId="4CA8733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7559514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</w:t>
            </w:r>
          </w:p>
        </w:tc>
        <w:tc>
          <w:tcPr>
            <w:tcW w:w="2334" w:type="dxa"/>
          </w:tcPr>
          <w:p w14:paraId="7E912A5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0.20-0.29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21292D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8293.53</w:t>
            </w:r>
          </w:p>
        </w:tc>
        <w:tc>
          <w:tcPr>
            <w:tcW w:w="1693" w:type="dxa"/>
          </w:tcPr>
          <w:p w14:paraId="3D981B5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98.9%</w:t>
            </w:r>
          </w:p>
        </w:tc>
        <w:tc>
          <w:tcPr>
            <w:tcW w:w="1814" w:type="dxa"/>
          </w:tcPr>
          <w:p w14:paraId="0F5DE5A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4FD74C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60E55B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EFAC25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2B04F0C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A7661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A8CBEE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4483593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334" w:type="dxa"/>
          </w:tcPr>
          <w:p w14:paraId="7E03460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0.22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0.18-0.27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EA2AF0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8177.59</w:t>
            </w:r>
          </w:p>
        </w:tc>
        <w:tc>
          <w:tcPr>
            <w:tcW w:w="1693" w:type="dxa"/>
          </w:tcPr>
          <w:p w14:paraId="222228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99.1%</w:t>
            </w:r>
          </w:p>
        </w:tc>
        <w:tc>
          <w:tcPr>
            <w:tcW w:w="1814" w:type="dxa"/>
            <w:vMerge w:val="restart"/>
          </w:tcPr>
          <w:p w14:paraId="1386876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0.084</w:t>
            </w:r>
          </w:p>
        </w:tc>
      </w:tr>
      <w:tr w:rsidR="004609A9" w:rsidRPr="00591237" w14:paraId="2AF26111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794E56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6311FE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45A163B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</w:t>
            </w:r>
          </w:p>
        </w:tc>
        <w:tc>
          <w:tcPr>
            <w:tcW w:w="2334" w:type="dxa"/>
          </w:tcPr>
          <w:p w14:paraId="5B7A4C6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0.20-0.53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DD2C43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74.37</w:t>
            </w:r>
          </w:p>
        </w:tc>
        <w:tc>
          <w:tcPr>
            <w:tcW w:w="1693" w:type="dxa"/>
          </w:tcPr>
          <w:p w14:paraId="19BF65C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79.8%</w:t>
            </w:r>
          </w:p>
        </w:tc>
        <w:tc>
          <w:tcPr>
            <w:tcW w:w="1814" w:type="dxa"/>
            <w:vMerge/>
          </w:tcPr>
          <w:p w14:paraId="5EB0427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FD5A50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F82857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D48151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115D861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4BEE1AC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0.16-0.65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886899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30.78</w:t>
            </w:r>
          </w:p>
        </w:tc>
        <w:tc>
          <w:tcPr>
            <w:tcW w:w="1693" w:type="dxa"/>
          </w:tcPr>
          <w:p w14:paraId="2C58D6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90.3%</w:t>
            </w:r>
          </w:p>
        </w:tc>
        <w:tc>
          <w:tcPr>
            <w:tcW w:w="1814" w:type="dxa"/>
            <w:vMerge/>
          </w:tcPr>
          <w:p w14:paraId="672C76C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B4DF70F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228FD9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69959A5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18E0ACD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90BC7E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401A1E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4DAC9D0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86</w:t>
            </w:r>
          </w:p>
        </w:tc>
        <w:tc>
          <w:tcPr>
            <w:tcW w:w="2334" w:type="dxa"/>
          </w:tcPr>
          <w:p w14:paraId="72107F9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0.21-0.30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DFB95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7769.77</w:t>
            </w:r>
          </w:p>
        </w:tc>
        <w:tc>
          <w:tcPr>
            <w:tcW w:w="1693" w:type="dxa"/>
          </w:tcPr>
          <w:p w14:paraId="3798B61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98.9%</w:t>
            </w:r>
          </w:p>
        </w:tc>
        <w:tc>
          <w:tcPr>
            <w:tcW w:w="1814" w:type="dxa"/>
            <w:vMerge w:val="restart"/>
          </w:tcPr>
          <w:p w14:paraId="788EC9C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&lt;0.0001</w:t>
            </w:r>
          </w:p>
        </w:tc>
      </w:tr>
      <w:tr w:rsidR="004609A9" w:rsidRPr="00591237" w14:paraId="54D6ED5F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E52A4C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387E10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4ED16E4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</w:t>
            </w:r>
          </w:p>
        </w:tc>
        <w:tc>
          <w:tcPr>
            <w:tcW w:w="2334" w:type="dxa"/>
          </w:tcPr>
          <w:p w14:paraId="5380DA0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0.01-0.10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13A4EB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10.82</w:t>
            </w:r>
          </w:p>
        </w:tc>
        <w:tc>
          <w:tcPr>
            <w:tcW w:w="1693" w:type="dxa"/>
          </w:tcPr>
          <w:p w14:paraId="04EB61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53.8%</w:t>
            </w:r>
          </w:p>
        </w:tc>
        <w:tc>
          <w:tcPr>
            <w:tcW w:w="1814" w:type="dxa"/>
            <w:vMerge/>
          </w:tcPr>
          <w:p w14:paraId="550C52F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6ADD099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45D3F1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184A063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09C8571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CC542F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6A5D8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537B856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85</w:t>
            </w:r>
          </w:p>
        </w:tc>
        <w:tc>
          <w:tcPr>
            <w:tcW w:w="2334" w:type="dxa"/>
          </w:tcPr>
          <w:p w14:paraId="44BA3C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0.18-0.27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7AC0FC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2498.05</w:t>
            </w:r>
          </w:p>
        </w:tc>
        <w:tc>
          <w:tcPr>
            <w:tcW w:w="1693" w:type="dxa"/>
          </w:tcPr>
          <w:p w14:paraId="5EE6801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96.6%</w:t>
            </w:r>
          </w:p>
        </w:tc>
        <w:tc>
          <w:tcPr>
            <w:tcW w:w="1814" w:type="dxa"/>
            <w:vMerge w:val="restart"/>
          </w:tcPr>
          <w:p w14:paraId="4BCCC5A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0.202</w:t>
            </w:r>
          </w:p>
        </w:tc>
      </w:tr>
      <w:tr w:rsidR="004609A9" w:rsidRPr="00591237" w14:paraId="2B9B8BE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5C1CDA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6FB06E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7745F06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</w:t>
            </w:r>
          </w:p>
        </w:tc>
        <w:tc>
          <w:tcPr>
            <w:tcW w:w="2334" w:type="dxa"/>
          </w:tcPr>
          <w:p w14:paraId="5124FA6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0.38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 xml:space="preserve"> (0.16-0.62)</w:t>
            </w:r>
          </w:p>
        </w:tc>
        <w:tc>
          <w:tcPr>
            <w:tcW w:w="1705" w:type="dxa"/>
          </w:tcPr>
          <w:p w14:paraId="12A84BC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535.92</w:t>
            </w:r>
          </w:p>
        </w:tc>
        <w:tc>
          <w:tcPr>
            <w:tcW w:w="1693" w:type="dxa"/>
          </w:tcPr>
          <w:p w14:paraId="5D6F771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98.3%</w:t>
            </w:r>
          </w:p>
        </w:tc>
        <w:tc>
          <w:tcPr>
            <w:tcW w:w="1814" w:type="dxa"/>
            <w:vMerge/>
          </w:tcPr>
          <w:p w14:paraId="1837B15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E279AD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0954192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szCs w:val="22"/>
                <w:lang w:eastAsia="zh-TW"/>
              </w:rPr>
              <w:t>Headache</w:t>
            </w:r>
          </w:p>
        </w:tc>
        <w:tc>
          <w:tcPr>
            <w:tcW w:w="1833" w:type="dxa"/>
          </w:tcPr>
          <w:p w14:paraId="7A56CCE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6EFEC5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76</w:t>
            </w:r>
          </w:p>
        </w:tc>
        <w:tc>
          <w:tcPr>
            <w:tcW w:w="2334" w:type="dxa"/>
          </w:tcPr>
          <w:p w14:paraId="3EE7EF6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2D7834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465.78</w:t>
            </w:r>
          </w:p>
        </w:tc>
        <w:tc>
          <w:tcPr>
            <w:tcW w:w="1693" w:type="dxa"/>
          </w:tcPr>
          <w:p w14:paraId="00D329B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83.9%</w:t>
            </w:r>
          </w:p>
        </w:tc>
        <w:tc>
          <w:tcPr>
            <w:tcW w:w="1814" w:type="dxa"/>
          </w:tcPr>
          <w:p w14:paraId="3FF4D1F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4BDF88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06C12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D10B35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027C6B4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6F576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1DDF23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1AA24AC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53</w:t>
            </w:r>
          </w:p>
        </w:tc>
        <w:tc>
          <w:tcPr>
            <w:tcW w:w="2334" w:type="dxa"/>
          </w:tcPr>
          <w:p w14:paraId="5F1C68F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FF4E64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399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.19</w:t>
            </w:r>
          </w:p>
        </w:tc>
        <w:tc>
          <w:tcPr>
            <w:tcW w:w="1693" w:type="dxa"/>
          </w:tcPr>
          <w:p w14:paraId="51327A3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87.0%</w:t>
            </w:r>
          </w:p>
        </w:tc>
        <w:tc>
          <w:tcPr>
            <w:tcW w:w="1814" w:type="dxa"/>
            <w:vMerge w:val="restart"/>
          </w:tcPr>
          <w:p w14:paraId="1886B28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0.071</w:t>
            </w:r>
          </w:p>
        </w:tc>
      </w:tr>
      <w:tr w:rsidR="004609A9" w:rsidRPr="00591237" w14:paraId="37847C9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A2CEC3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86E0CB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20EB7FA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19</w:t>
            </w:r>
          </w:p>
        </w:tc>
        <w:tc>
          <w:tcPr>
            <w:tcW w:w="2334" w:type="dxa"/>
          </w:tcPr>
          <w:p w14:paraId="058D377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0.07-0.19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5946A4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42.01</w:t>
            </w:r>
          </w:p>
        </w:tc>
        <w:tc>
          <w:tcPr>
            <w:tcW w:w="1693" w:type="dxa"/>
          </w:tcPr>
          <w:p w14:paraId="79BDEE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57.2%</w:t>
            </w:r>
          </w:p>
        </w:tc>
        <w:tc>
          <w:tcPr>
            <w:tcW w:w="1814" w:type="dxa"/>
            <w:vMerge/>
          </w:tcPr>
          <w:p w14:paraId="0666F9A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6E6F108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0ADAA6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516E94D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1A52011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56FF725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0.05-0.24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0D16D6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7.19</w:t>
            </w:r>
          </w:p>
        </w:tc>
        <w:tc>
          <w:tcPr>
            <w:tcW w:w="1693" w:type="dxa"/>
          </w:tcPr>
          <w:p w14:paraId="1D5F22C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58.3%</w:t>
            </w:r>
          </w:p>
        </w:tc>
        <w:tc>
          <w:tcPr>
            <w:tcW w:w="1814" w:type="dxa"/>
            <w:vMerge/>
          </w:tcPr>
          <w:p w14:paraId="65C5C04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729CA6C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5DAF57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2C07ED5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73035A5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9476F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49001D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13A2773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69</w:t>
            </w:r>
          </w:p>
        </w:tc>
        <w:tc>
          <w:tcPr>
            <w:tcW w:w="2334" w:type="dxa"/>
          </w:tcPr>
          <w:p w14:paraId="5AC4F72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149D85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441.14</w:t>
            </w:r>
          </w:p>
        </w:tc>
        <w:tc>
          <w:tcPr>
            <w:tcW w:w="1693" w:type="dxa"/>
          </w:tcPr>
          <w:p w14:paraId="18FDB7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84.6%</w:t>
            </w:r>
          </w:p>
        </w:tc>
        <w:tc>
          <w:tcPr>
            <w:tcW w:w="1814" w:type="dxa"/>
            <w:vMerge w:val="restart"/>
          </w:tcPr>
          <w:p w14:paraId="5887F65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0.048</w:t>
            </w:r>
          </w:p>
        </w:tc>
      </w:tr>
      <w:tr w:rsidR="004609A9" w:rsidRPr="00591237" w14:paraId="7F22758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2ADFF3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825D18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6DE4FA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</w:t>
            </w:r>
          </w:p>
        </w:tc>
        <w:tc>
          <w:tcPr>
            <w:tcW w:w="2334" w:type="dxa"/>
          </w:tcPr>
          <w:p w14:paraId="0478FF0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0.04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0.005-0.09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30DC64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2.93</w:t>
            </w:r>
          </w:p>
        </w:tc>
        <w:tc>
          <w:tcPr>
            <w:tcW w:w="1693" w:type="dxa"/>
          </w:tcPr>
          <w:p w14:paraId="11F7C6A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0.0%</w:t>
            </w:r>
          </w:p>
        </w:tc>
        <w:tc>
          <w:tcPr>
            <w:tcW w:w="1814" w:type="dxa"/>
            <w:vMerge/>
          </w:tcPr>
          <w:p w14:paraId="698DC74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A8B25C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803EFF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A18F56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7196D44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734B6A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C4F23F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0322AC2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70</w:t>
            </w:r>
          </w:p>
        </w:tc>
        <w:tc>
          <w:tcPr>
            <w:tcW w:w="2334" w:type="dxa"/>
          </w:tcPr>
          <w:p w14:paraId="6432C7F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B2DC48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446.60</w:t>
            </w:r>
          </w:p>
        </w:tc>
        <w:tc>
          <w:tcPr>
            <w:tcW w:w="1693" w:type="dxa"/>
          </w:tcPr>
          <w:p w14:paraId="75D9DE5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84.5%</w:t>
            </w:r>
          </w:p>
        </w:tc>
        <w:tc>
          <w:tcPr>
            <w:tcW w:w="1814" w:type="dxa"/>
            <w:vMerge w:val="restart"/>
          </w:tcPr>
          <w:p w14:paraId="423475C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0.99</w:t>
            </w:r>
          </w:p>
        </w:tc>
      </w:tr>
      <w:tr w:rsidR="004609A9" w:rsidRPr="00591237" w14:paraId="5CA71A8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25A1C6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600843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2CDE1CC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</w:t>
            </w:r>
          </w:p>
        </w:tc>
        <w:tc>
          <w:tcPr>
            <w:tcW w:w="2334" w:type="dxa"/>
          </w:tcPr>
          <w:p w14:paraId="600311D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0.05-0.16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70CFBE7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14.88</w:t>
            </w:r>
          </w:p>
        </w:tc>
        <w:tc>
          <w:tcPr>
            <w:tcW w:w="1693" w:type="dxa"/>
          </w:tcPr>
          <w:p w14:paraId="6CC9D96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66.4%</w:t>
            </w:r>
          </w:p>
        </w:tc>
        <w:tc>
          <w:tcPr>
            <w:tcW w:w="1814" w:type="dxa"/>
            <w:vMerge/>
          </w:tcPr>
          <w:p w14:paraId="16A5407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0DC541B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11B18C3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Nausea</w:t>
            </w:r>
          </w:p>
        </w:tc>
        <w:tc>
          <w:tcPr>
            <w:tcW w:w="1833" w:type="dxa"/>
          </w:tcPr>
          <w:p w14:paraId="635C749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6CF1AC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36</w:t>
            </w:r>
          </w:p>
        </w:tc>
        <w:tc>
          <w:tcPr>
            <w:tcW w:w="2334" w:type="dxa"/>
          </w:tcPr>
          <w:p w14:paraId="0E75AC6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0.05-0.14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36416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2176.27</w:t>
            </w:r>
          </w:p>
        </w:tc>
        <w:tc>
          <w:tcPr>
            <w:tcW w:w="1693" w:type="dxa"/>
          </w:tcPr>
          <w:p w14:paraId="41BF3A7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98.4%</w:t>
            </w:r>
          </w:p>
        </w:tc>
        <w:tc>
          <w:tcPr>
            <w:tcW w:w="1814" w:type="dxa"/>
          </w:tcPr>
          <w:p w14:paraId="603289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FFE932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375DB9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3B7559B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16D587D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45EF27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9888FC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1700A94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7</w:t>
            </w:r>
          </w:p>
        </w:tc>
        <w:tc>
          <w:tcPr>
            <w:tcW w:w="2334" w:type="dxa"/>
          </w:tcPr>
          <w:p w14:paraId="0F69BB9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0.04-0.09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64D6F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1845.77</w:t>
            </w:r>
          </w:p>
        </w:tc>
        <w:tc>
          <w:tcPr>
            <w:tcW w:w="1693" w:type="dxa"/>
          </w:tcPr>
          <w:p w14:paraId="43C732A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98.6%</w:t>
            </w:r>
          </w:p>
        </w:tc>
        <w:tc>
          <w:tcPr>
            <w:tcW w:w="1814" w:type="dxa"/>
            <w:vMerge w:val="restart"/>
          </w:tcPr>
          <w:p w14:paraId="4BEE7A4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0.008</w:t>
            </w:r>
          </w:p>
        </w:tc>
      </w:tr>
      <w:tr w:rsidR="004609A9" w:rsidRPr="00591237" w14:paraId="5361172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8C9876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65CE9D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3582B78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</w:t>
            </w:r>
          </w:p>
        </w:tc>
        <w:tc>
          <w:tcPr>
            <w:tcW w:w="2334" w:type="dxa"/>
          </w:tcPr>
          <w:p w14:paraId="72C70C7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0.04-0.45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935C59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321.15</w:t>
            </w:r>
          </w:p>
        </w:tc>
        <w:tc>
          <w:tcPr>
            <w:tcW w:w="1693" w:type="dxa"/>
          </w:tcPr>
          <w:p w14:paraId="7EEADB1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98.1%</w:t>
            </w:r>
          </w:p>
        </w:tc>
        <w:tc>
          <w:tcPr>
            <w:tcW w:w="1814" w:type="dxa"/>
            <w:vMerge/>
          </w:tcPr>
          <w:p w14:paraId="12E4175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2CA83B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EC1771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F01FA2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39E78E3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</w:t>
            </w:r>
          </w:p>
        </w:tc>
        <w:tc>
          <w:tcPr>
            <w:tcW w:w="2334" w:type="dxa"/>
          </w:tcPr>
          <w:p w14:paraId="034826E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0.27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0.10-0.48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20951F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4.60</w:t>
            </w:r>
          </w:p>
        </w:tc>
        <w:tc>
          <w:tcPr>
            <w:tcW w:w="1693" w:type="dxa"/>
          </w:tcPr>
          <w:p w14:paraId="3A9A80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78.3%</w:t>
            </w:r>
          </w:p>
        </w:tc>
        <w:tc>
          <w:tcPr>
            <w:tcW w:w="1814" w:type="dxa"/>
            <w:vMerge/>
          </w:tcPr>
          <w:p w14:paraId="54300F5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2542BB2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E2C7D1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4BC6D0B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7E07288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C128E8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EF19B5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55E1467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34</w:t>
            </w:r>
          </w:p>
        </w:tc>
        <w:tc>
          <w:tcPr>
            <w:tcW w:w="2334" w:type="dxa"/>
          </w:tcPr>
          <w:p w14:paraId="3E588E8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0.05-0.13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661C33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2148.13</w:t>
            </w:r>
          </w:p>
        </w:tc>
        <w:tc>
          <w:tcPr>
            <w:tcW w:w="1693" w:type="dxa"/>
          </w:tcPr>
          <w:p w14:paraId="4F89EDF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98.5%</w:t>
            </w:r>
          </w:p>
        </w:tc>
        <w:tc>
          <w:tcPr>
            <w:tcW w:w="1814" w:type="dxa"/>
            <w:vMerge w:val="restart"/>
          </w:tcPr>
          <w:p w14:paraId="797AFB4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0.007</w:t>
            </w:r>
          </w:p>
        </w:tc>
      </w:tr>
      <w:tr w:rsidR="004609A9" w:rsidRPr="00591237" w14:paraId="6AF76BE6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73ABFEB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856B9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220AA3F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</w:t>
            </w:r>
          </w:p>
        </w:tc>
        <w:tc>
          <w:tcPr>
            <w:tcW w:w="2334" w:type="dxa"/>
          </w:tcPr>
          <w:p w14:paraId="0D41833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0.5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0.15-0.85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255497B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0.00</w:t>
            </w:r>
          </w:p>
        </w:tc>
        <w:tc>
          <w:tcPr>
            <w:tcW w:w="1693" w:type="dxa"/>
          </w:tcPr>
          <w:p w14:paraId="394C6E0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NA</w:t>
            </w:r>
          </w:p>
        </w:tc>
        <w:tc>
          <w:tcPr>
            <w:tcW w:w="1814" w:type="dxa"/>
            <w:vMerge/>
          </w:tcPr>
          <w:p w14:paraId="44256DF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2137AA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0F33C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E774EB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6ACC542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05621A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0356DA1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35F981F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34</w:t>
            </w:r>
          </w:p>
        </w:tc>
        <w:tc>
          <w:tcPr>
            <w:tcW w:w="2334" w:type="dxa"/>
          </w:tcPr>
          <w:p w14:paraId="3FFADDB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0.05-0.14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61997E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715.09</w:t>
            </w:r>
          </w:p>
        </w:tc>
        <w:tc>
          <w:tcPr>
            <w:tcW w:w="1693" w:type="dxa"/>
          </w:tcPr>
          <w:p w14:paraId="6EE4E5C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95.4%</w:t>
            </w:r>
          </w:p>
        </w:tc>
        <w:tc>
          <w:tcPr>
            <w:tcW w:w="1814" w:type="dxa"/>
            <w:vMerge w:val="restart"/>
          </w:tcPr>
          <w:p w14:paraId="5E512A3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0.767</w:t>
            </w:r>
          </w:p>
        </w:tc>
      </w:tr>
      <w:tr w:rsidR="004609A9" w:rsidRPr="00591237" w14:paraId="27F65BC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BC5E29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3191B2B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3D81C86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</w:t>
            </w:r>
          </w:p>
        </w:tc>
        <w:tc>
          <w:tcPr>
            <w:tcW w:w="2334" w:type="dxa"/>
          </w:tcPr>
          <w:p w14:paraId="36F1306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0.13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0.00-0.43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DDA4F8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36.32</w:t>
            </w:r>
          </w:p>
        </w:tc>
        <w:tc>
          <w:tcPr>
            <w:tcW w:w="1693" w:type="dxa"/>
          </w:tcPr>
          <w:p w14:paraId="1B2A012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97.2%</w:t>
            </w:r>
          </w:p>
        </w:tc>
        <w:tc>
          <w:tcPr>
            <w:tcW w:w="1814" w:type="dxa"/>
            <w:vMerge/>
          </w:tcPr>
          <w:p w14:paraId="357A17F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56EB76D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 w:val="restart"/>
          </w:tcPr>
          <w:p w14:paraId="312C0DE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szCs w:val="22"/>
                <w:lang w:eastAsia="zh-TW"/>
              </w:rPr>
              <w:t>Diarrhoea</w:t>
            </w:r>
          </w:p>
        </w:tc>
        <w:tc>
          <w:tcPr>
            <w:tcW w:w="1833" w:type="dxa"/>
          </w:tcPr>
          <w:p w14:paraId="021F2A1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Overall</w:t>
            </w:r>
          </w:p>
        </w:tc>
        <w:tc>
          <w:tcPr>
            <w:tcW w:w="1609" w:type="dxa"/>
          </w:tcPr>
          <w:p w14:paraId="009FA5C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110</w:t>
            </w:r>
          </w:p>
        </w:tc>
        <w:tc>
          <w:tcPr>
            <w:tcW w:w="2334" w:type="dxa"/>
          </w:tcPr>
          <w:p w14:paraId="07A6A35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ED4793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2885.30</w:t>
            </w:r>
          </w:p>
        </w:tc>
        <w:tc>
          <w:tcPr>
            <w:tcW w:w="1693" w:type="dxa"/>
          </w:tcPr>
          <w:p w14:paraId="583A35E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96.2%</w:t>
            </w:r>
          </w:p>
        </w:tc>
        <w:tc>
          <w:tcPr>
            <w:tcW w:w="1814" w:type="dxa"/>
          </w:tcPr>
          <w:p w14:paraId="4C32E0E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481620D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23A8C9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3B30541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Study Design</w:t>
            </w:r>
          </w:p>
        </w:tc>
      </w:tr>
      <w:tr w:rsidR="004609A9" w:rsidRPr="00591237" w14:paraId="424B64F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3F78E76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B2105F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Cohort</w:t>
            </w:r>
          </w:p>
        </w:tc>
        <w:tc>
          <w:tcPr>
            <w:tcW w:w="1609" w:type="dxa"/>
          </w:tcPr>
          <w:p w14:paraId="5CEF421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334" w:type="dxa"/>
          </w:tcPr>
          <w:p w14:paraId="61C7CA1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0.07-0.11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89FDA3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2728.63</w:t>
            </w:r>
          </w:p>
        </w:tc>
        <w:tc>
          <w:tcPr>
            <w:tcW w:w="1693" w:type="dxa"/>
          </w:tcPr>
          <w:p w14:paraId="378393B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97.3%</w:t>
            </w:r>
          </w:p>
        </w:tc>
        <w:tc>
          <w:tcPr>
            <w:tcW w:w="1814" w:type="dxa"/>
            <w:vMerge w:val="restart"/>
          </w:tcPr>
          <w:p w14:paraId="4DC60F7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0.003</w:t>
            </w:r>
          </w:p>
        </w:tc>
      </w:tr>
      <w:tr w:rsidR="004609A9" w:rsidRPr="00591237" w14:paraId="2F03B80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616CA4A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1FF492F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Series</w:t>
            </w:r>
          </w:p>
        </w:tc>
        <w:tc>
          <w:tcPr>
            <w:tcW w:w="1609" w:type="dxa"/>
          </w:tcPr>
          <w:p w14:paraId="04B7362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29</w:t>
            </w:r>
          </w:p>
        </w:tc>
        <w:tc>
          <w:tcPr>
            <w:tcW w:w="2334" w:type="dxa"/>
          </w:tcPr>
          <w:p w14:paraId="03A5F60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0.16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0.10-0.22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10DD0FD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124.58</w:t>
            </w:r>
          </w:p>
        </w:tc>
        <w:tc>
          <w:tcPr>
            <w:tcW w:w="1693" w:type="dxa"/>
          </w:tcPr>
          <w:p w14:paraId="0BB4762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77.5%</w:t>
            </w:r>
          </w:p>
        </w:tc>
        <w:tc>
          <w:tcPr>
            <w:tcW w:w="1814" w:type="dxa"/>
            <w:vMerge/>
          </w:tcPr>
          <w:p w14:paraId="25259CF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E1603E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3CB7A78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CA2CEB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Case Control</w:t>
            </w:r>
          </w:p>
        </w:tc>
        <w:tc>
          <w:tcPr>
            <w:tcW w:w="1609" w:type="dxa"/>
          </w:tcPr>
          <w:p w14:paraId="3CE1392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6</w:t>
            </w:r>
          </w:p>
        </w:tc>
        <w:tc>
          <w:tcPr>
            <w:tcW w:w="2334" w:type="dxa"/>
          </w:tcPr>
          <w:p w14:paraId="275AF5A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0.11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0.04-0.22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678F932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29.38</w:t>
            </w:r>
          </w:p>
        </w:tc>
        <w:tc>
          <w:tcPr>
            <w:tcW w:w="1693" w:type="dxa"/>
          </w:tcPr>
          <w:p w14:paraId="0A0D774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83.0%</w:t>
            </w:r>
          </w:p>
        </w:tc>
        <w:tc>
          <w:tcPr>
            <w:tcW w:w="1814" w:type="dxa"/>
            <w:vMerge/>
          </w:tcPr>
          <w:p w14:paraId="41A550B5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11C01BE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2DA067B9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7DB7DDA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Age of participant</w:t>
            </w:r>
          </w:p>
        </w:tc>
      </w:tr>
      <w:tr w:rsidR="004609A9" w:rsidRPr="00591237" w14:paraId="0927A46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11FB2FAF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6C60F9F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Adult</w:t>
            </w:r>
          </w:p>
        </w:tc>
        <w:tc>
          <w:tcPr>
            <w:tcW w:w="1609" w:type="dxa"/>
          </w:tcPr>
          <w:p w14:paraId="5F62EE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91</w:t>
            </w:r>
          </w:p>
        </w:tc>
        <w:tc>
          <w:tcPr>
            <w:tcW w:w="2334" w:type="dxa"/>
          </w:tcPr>
          <w:p w14:paraId="7172AF0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0.07-0.12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7B0E34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2648.50</w:t>
            </w:r>
          </w:p>
        </w:tc>
        <w:tc>
          <w:tcPr>
            <w:tcW w:w="1693" w:type="dxa"/>
          </w:tcPr>
          <w:p w14:paraId="380CD95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96.6%</w:t>
            </w:r>
          </w:p>
        </w:tc>
        <w:tc>
          <w:tcPr>
            <w:tcW w:w="1814" w:type="dxa"/>
            <w:vMerge w:val="restart"/>
          </w:tcPr>
          <w:p w14:paraId="5FF9B1D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i/>
                <w:lang w:eastAsia="zh-TW"/>
              </w:rPr>
              <w:t>0.946</w:t>
            </w:r>
          </w:p>
        </w:tc>
      </w:tr>
      <w:tr w:rsidR="004609A9" w:rsidRPr="00591237" w14:paraId="1919860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50D9BD9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4C4BCF2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lang w:eastAsia="zh-TW"/>
              </w:rPr>
              <w:t>Children</w:t>
            </w:r>
          </w:p>
        </w:tc>
        <w:tc>
          <w:tcPr>
            <w:tcW w:w="1609" w:type="dxa"/>
          </w:tcPr>
          <w:p w14:paraId="13560D7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12</w:t>
            </w:r>
          </w:p>
        </w:tc>
        <w:tc>
          <w:tcPr>
            <w:tcW w:w="2334" w:type="dxa"/>
          </w:tcPr>
          <w:p w14:paraId="674E637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0.04-0.15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454ACE0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16.57</w:t>
            </w:r>
          </w:p>
        </w:tc>
        <w:tc>
          <w:tcPr>
            <w:tcW w:w="1693" w:type="dxa"/>
          </w:tcPr>
          <w:p w14:paraId="61CDED47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33.6%</w:t>
            </w:r>
          </w:p>
        </w:tc>
        <w:tc>
          <w:tcPr>
            <w:tcW w:w="1814" w:type="dxa"/>
            <w:vMerge/>
          </w:tcPr>
          <w:p w14:paraId="3414B2B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  <w:tr w:rsidR="004609A9" w:rsidRPr="00591237" w14:paraId="7899F254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0337891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0988" w:type="dxa"/>
            <w:gridSpan w:val="6"/>
          </w:tcPr>
          <w:p w14:paraId="049238C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/>
                <w:b/>
                <w:lang w:eastAsia="zh-TW"/>
              </w:rPr>
              <w:t>Ethics</w:t>
            </w:r>
          </w:p>
        </w:tc>
      </w:tr>
      <w:tr w:rsidR="004609A9" w:rsidRPr="00591237" w14:paraId="0B9ACF2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4F279E4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253AF46D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61BFAFD8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102</w:t>
            </w:r>
          </w:p>
        </w:tc>
        <w:tc>
          <w:tcPr>
            <w:tcW w:w="2334" w:type="dxa"/>
          </w:tcPr>
          <w:p w14:paraId="11C9DECB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0.07-0.11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0874C5C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860.88</w:t>
            </w:r>
          </w:p>
        </w:tc>
        <w:tc>
          <w:tcPr>
            <w:tcW w:w="1693" w:type="dxa"/>
          </w:tcPr>
          <w:p w14:paraId="02D30C7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88.3%</w:t>
            </w:r>
          </w:p>
        </w:tc>
        <w:tc>
          <w:tcPr>
            <w:tcW w:w="1814" w:type="dxa"/>
            <w:vMerge w:val="restart"/>
          </w:tcPr>
          <w:p w14:paraId="759260DC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i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b/>
                <w:i/>
                <w:lang w:eastAsia="zh-TW"/>
              </w:rPr>
              <w:t>0.004</w:t>
            </w:r>
          </w:p>
        </w:tc>
      </w:tr>
      <w:tr w:rsidR="004609A9" w:rsidRPr="00591237" w14:paraId="02C92F9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962" w:type="dxa"/>
            <w:vMerge/>
          </w:tcPr>
          <w:p w14:paraId="4D093BD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left"/>
              <w:rPr>
                <w:rFonts w:ascii="Times New Roman" w:eastAsia="PMingLiU" w:hAnsi="Times New Roman" w:cs="Times New Roman"/>
                <w:lang w:eastAsia="zh-TW"/>
              </w:rPr>
            </w:pPr>
          </w:p>
        </w:tc>
        <w:tc>
          <w:tcPr>
            <w:tcW w:w="1833" w:type="dxa"/>
          </w:tcPr>
          <w:p w14:paraId="7648B36A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Non-</w:t>
            </w:r>
            <w:r>
              <w:rPr>
                <w:rFonts w:ascii="Times New Roman" w:eastAsia="PMingLiU" w:hAnsi="Times New Roman" w:cs="Times New Roman" w:hint="eastAsia"/>
                <w:lang w:eastAsia="zh-TW"/>
              </w:rPr>
              <w:t>Chinese</w:t>
            </w:r>
          </w:p>
        </w:tc>
        <w:tc>
          <w:tcPr>
            <w:tcW w:w="1609" w:type="dxa"/>
          </w:tcPr>
          <w:p w14:paraId="5E17D853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</w:t>
            </w:r>
          </w:p>
        </w:tc>
        <w:tc>
          <w:tcPr>
            <w:tcW w:w="2334" w:type="dxa"/>
          </w:tcPr>
          <w:p w14:paraId="53D2DADE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0.18 (</w:t>
            </w:r>
            <w:r w:rsidRPr="00591237">
              <w:rPr>
                <w:rFonts w:ascii="Times New Roman" w:eastAsia="PMingLiU" w:hAnsi="Times New Roman" w:cs="Times New Roman"/>
                <w:lang w:eastAsia="zh-TW"/>
              </w:rPr>
              <w:t>0.13-0.24</w:t>
            </w: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05" w:type="dxa"/>
          </w:tcPr>
          <w:p w14:paraId="5B235402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49.87</w:t>
            </w:r>
          </w:p>
        </w:tc>
        <w:tc>
          <w:tcPr>
            <w:tcW w:w="1693" w:type="dxa"/>
          </w:tcPr>
          <w:p w14:paraId="755AB700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91237">
              <w:rPr>
                <w:rFonts w:ascii="Times New Roman" w:eastAsia="PMingLiU" w:hAnsi="Times New Roman" w:cs="Times New Roman" w:hint="eastAsia"/>
                <w:lang w:eastAsia="zh-TW"/>
              </w:rPr>
              <w:t>86.0%</w:t>
            </w:r>
          </w:p>
        </w:tc>
        <w:tc>
          <w:tcPr>
            <w:tcW w:w="1814" w:type="dxa"/>
            <w:vMerge/>
          </w:tcPr>
          <w:p w14:paraId="342B78E1" w14:textId="77777777" w:rsidR="004609A9" w:rsidRPr="00591237" w:rsidRDefault="004609A9" w:rsidP="00E659A8">
            <w:pPr>
              <w:widowControl w:val="0"/>
              <w:spacing w:line="28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i/>
                <w:lang w:eastAsia="zh-TW"/>
              </w:rPr>
            </w:pPr>
          </w:p>
        </w:tc>
      </w:tr>
    </w:tbl>
    <w:p w14:paraId="7B32DA17" w14:textId="77777777" w:rsidR="004609A9" w:rsidRPr="00184CCD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8E58D55" w14:textId="77777777" w:rsidR="004609A9" w:rsidRPr="00F2134A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96BD2B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87F925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11E07F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824924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0E0D92A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9C0D69B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5F5D76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355046D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F978F0E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457F48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D4D0D8D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00DB5A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8FDF8C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23D6D2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1990D42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4286A82" w14:textId="77777777" w:rsidR="004609A9" w:rsidRPr="00077A74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  <w:r w:rsidRPr="00077A74">
        <w:rPr>
          <w:rFonts w:ascii="Times New Roman" w:hAnsi="Times New Roman" w:cs="Times New Roman"/>
          <w:b/>
          <w:bCs/>
          <w:lang w:eastAsia="zh-CN"/>
        </w:rPr>
        <w:lastRenderedPageBreak/>
        <w:t xml:space="preserve">Table </w:t>
      </w:r>
      <w:r w:rsidRPr="00077A74">
        <w:rPr>
          <w:rFonts w:ascii="Times New Roman" w:eastAsiaTheme="minorEastAsia" w:hAnsi="Times New Roman" w:cs="Times New Roman"/>
          <w:b/>
          <w:lang w:eastAsia="zh-CN"/>
        </w:rPr>
        <w:t>S</w:t>
      </w:r>
      <w:r>
        <w:rPr>
          <w:rFonts w:ascii="Times New Roman" w:hAnsi="Times New Roman" w:cs="Times New Roman"/>
          <w:b/>
          <w:bCs/>
          <w:lang w:eastAsia="zh-CN"/>
        </w:rPr>
        <w:t>5</w:t>
      </w:r>
      <w:r w:rsidRPr="00077A74">
        <w:rPr>
          <w:rFonts w:ascii="Times New Roman" w:hAnsi="Times New Roman" w:cs="Times New Roman"/>
          <w:b/>
          <w:bCs/>
          <w:lang w:eastAsia="zh-CN"/>
        </w:rPr>
        <w:t xml:space="preserve">. </w:t>
      </w:r>
      <w:r w:rsidRPr="00077A74">
        <w:rPr>
          <w:rFonts w:ascii="Times New Roman" w:hAnsi="Times New Roman" w:cs="Times New Roman"/>
          <w:lang w:eastAsia="zh-CN"/>
        </w:rPr>
        <w:t xml:space="preserve">Sensitivity analysis of </w:t>
      </w:r>
      <w:r>
        <w:rPr>
          <w:rFonts w:ascii="Times New Roman" w:hAnsi="Times New Roman" w:cs="Times New Roman"/>
          <w:lang w:eastAsia="zh-CN"/>
        </w:rPr>
        <w:t>outlier's</w:t>
      </w:r>
      <w:r w:rsidRPr="00077A74">
        <w:rPr>
          <w:rFonts w:ascii="Times New Roman" w:hAnsi="Times New Roman" w:cs="Times New Roman"/>
          <w:lang w:eastAsia="zh-CN"/>
        </w:rPr>
        <w:t xml:space="preserve"> analysis and publication bias.</w:t>
      </w:r>
    </w:p>
    <w:tbl>
      <w:tblPr>
        <w:tblStyle w:val="61"/>
        <w:tblW w:w="0" w:type="auto"/>
        <w:tblLook w:val="04A0" w:firstRow="1" w:lastRow="0" w:firstColumn="1" w:lastColumn="0" w:noHBand="0" w:noVBand="1"/>
      </w:tblPr>
      <w:tblGrid>
        <w:gridCol w:w="2236"/>
        <w:gridCol w:w="1927"/>
        <w:gridCol w:w="2389"/>
        <w:gridCol w:w="1907"/>
        <w:gridCol w:w="2230"/>
        <w:gridCol w:w="2261"/>
      </w:tblGrid>
      <w:tr w:rsidR="004609A9" w:rsidRPr="00B5169E" w14:paraId="61EBB7F6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7D8AE4D9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Symptoms</w:t>
            </w:r>
          </w:p>
        </w:tc>
        <w:tc>
          <w:tcPr>
            <w:tcW w:w="2317" w:type="dxa"/>
          </w:tcPr>
          <w:p w14:paraId="547A610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Number of Studies</w:t>
            </w:r>
          </w:p>
        </w:tc>
        <w:tc>
          <w:tcPr>
            <w:tcW w:w="2868" w:type="dxa"/>
          </w:tcPr>
          <w:p w14:paraId="75EA1240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Pooled proportion before remove outlier</w:t>
            </w:r>
          </w:p>
        </w:tc>
        <w:tc>
          <w:tcPr>
            <w:tcW w:w="2270" w:type="dxa"/>
          </w:tcPr>
          <w:p w14:paraId="2FCB1BFC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 xml:space="preserve">Number of 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 xml:space="preserve">removed 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Studies</w:t>
            </w:r>
          </w:p>
        </w:tc>
        <w:tc>
          <w:tcPr>
            <w:tcW w:w="2637" w:type="dxa"/>
          </w:tcPr>
          <w:p w14:paraId="1DFD5A6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 xml:space="preserve">Pooled proportion </w:t>
            </w:r>
          </w:p>
          <w:p w14:paraId="1B8202A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after remove outlier</w:t>
            </w:r>
          </w:p>
        </w:tc>
        <w:tc>
          <w:tcPr>
            <w:tcW w:w="2656" w:type="dxa"/>
          </w:tcPr>
          <w:p w14:paraId="65AD77D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Publication bias</w:t>
            </w:r>
          </w:p>
          <w:p w14:paraId="4ADB80D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(</w:t>
            </w:r>
            <w:r>
              <w:rPr>
                <w:rFonts w:ascii="Times New Roman" w:eastAsia="PMingLiU" w:hAnsi="Times New Roman" w:cs="Times New Roman"/>
                <w:lang w:eastAsia="zh-TW"/>
              </w:rPr>
              <w:t>Egger's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 xml:space="preserve"> test)</w:t>
            </w:r>
          </w:p>
        </w:tc>
      </w:tr>
      <w:tr w:rsidR="004609A9" w:rsidRPr="00B5169E" w14:paraId="0C842A4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2AFD471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Mortality</w:t>
            </w:r>
          </w:p>
        </w:tc>
        <w:tc>
          <w:tcPr>
            <w:tcW w:w="2317" w:type="dxa"/>
          </w:tcPr>
          <w:p w14:paraId="519DE8D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61</w:t>
            </w:r>
          </w:p>
        </w:tc>
        <w:tc>
          <w:tcPr>
            <w:tcW w:w="2868" w:type="dxa"/>
          </w:tcPr>
          <w:p w14:paraId="31FA80FC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0.06-0.14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7233073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31</w:t>
            </w:r>
          </w:p>
        </w:tc>
        <w:tc>
          <w:tcPr>
            <w:tcW w:w="2637" w:type="dxa"/>
          </w:tcPr>
          <w:p w14:paraId="2AA856EB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0.07-0.12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171B471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=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0.145</w:t>
            </w:r>
          </w:p>
        </w:tc>
      </w:tr>
      <w:tr w:rsidR="004609A9" w:rsidRPr="00B5169E" w14:paraId="4DA2333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4555F015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Fever</w:t>
            </w:r>
          </w:p>
        </w:tc>
        <w:tc>
          <w:tcPr>
            <w:tcW w:w="2317" w:type="dxa"/>
          </w:tcPr>
          <w:p w14:paraId="0CE821C2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182</w:t>
            </w:r>
          </w:p>
        </w:tc>
        <w:tc>
          <w:tcPr>
            <w:tcW w:w="2868" w:type="dxa"/>
          </w:tcPr>
          <w:p w14:paraId="4063D7E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0.76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0.72-0.79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515FB81A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82</w:t>
            </w:r>
          </w:p>
        </w:tc>
        <w:tc>
          <w:tcPr>
            <w:tcW w:w="2637" w:type="dxa"/>
          </w:tcPr>
          <w:p w14:paraId="602693D6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0.78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0.76-0.80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4302632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512DCD8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6293CEB2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Cough</w:t>
            </w:r>
          </w:p>
        </w:tc>
        <w:tc>
          <w:tcPr>
            <w:tcW w:w="2317" w:type="dxa"/>
          </w:tcPr>
          <w:p w14:paraId="5B6D7D52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169</w:t>
            </w:r>
          </w:p>
        </w:tc>
        <w:tc>
          <w:tcPr>
            <w:tcW w:w="2868" w:type="dxa"/>
          </w:tcPr>
          <w:p w14:paraId="126D99E5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0.56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0.52-0.59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11B59746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68</w:t>
            </w:r>
          </w:p>
        </w:tc>
        <w:tc>
          <w:tcPr>
            <w:tcW w:w="2637" w:type="dxa"/>
          </w:tcPr>
          <w:p w14:paraId="7E790AEE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0.55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0.52-0.58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04A536A3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60292FB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6532845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Sputum production</w:t>
            </w:r>
          </w:p>
        </w:tc>
        <w:tc>
          <w:tcPr>
            <w:tcW w:w="2317" w:type="dxa"/>
          </w:tcPr>
          <w:p w14:paraId="5E0CD932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868" w:type="dxa"/>
          </w:tcPr>
          <w:p w14:paraId="2DF54535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0.21-0.29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356CC74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25</w:t>
            </w:r>
          </w:p>
        </w:tc>
        <w:tc>
          <w:tcPr>
            <w:tcW w:w="2637" w:type="dxa"/>
          </w:tcPr>
          <w:p w14:paraId="29253A5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0.21-0.27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143C161E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=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0.270</w:t>
            </w:r>
          </w:p>
        </w:tc>
      </w:tr>
      <w:tr w:rsidR="004609A9" w:rsidRPr="00B5169E" w14:paraId="5FB1B0F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2717C5B6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Sore throa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t</w:t>
            </w:r>
          </w:p>
        </w:tc>
        <w:tc>
          <w:tcPr>
            <w:tcW w:w="2317" w:type="dxa"/>
          </w:tcPr>
          <w:p w14:paraId="5608AF3B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85</w:t>
            </w:r>
          </w:p>
        </w:tc>
        <w:tc>
          <w:tcPr>
            <w:tcW w:w="2868" w:type="dxa"/>
          </w:tcPr>
          <w:p w14:paraId="26375BA7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0.12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0.09-0.14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34C3DAC1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23</w:t>
            </w:r>
          </w:p>
        </w:tc>
        <w:tc>
          <w:tcPr>
            <w:tcW w:w="2637" w:type="dxa"/>
          </w:tcPr>
          <w:p w14:paraId="58ABE3B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0.11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0.09-0.13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554C003B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35FF5E3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3EDF1C9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Myalgia</w:t>
            </w:r>
          </w:p>
        </w:tc>
        <w:tc>
          <w:tcPr>
            <w:tcW w:w="2317" w:type="dxa"/>
          </w:tcPr>
          <w:p w14:paraId="1059C346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75</w:t>
            </w:r>
          </w:p>
        </w:tc>
        <w:tc>
          <w:tcPr>
            <w:tcW w:w="2868" w:type="dxa"/>
          </w:tcPr>
          <w:p w14:paraId="5EA5212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0.16-0.23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7FF5D55E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22</w:t>
            </w:r>
          </w:p>
        </w:tc>
        <w:tc>
          <w:tcPr>
            <w:tcW w:w="2637" w:type="dxa"/>
          </w:tcPr>
          <w:p w14:paraId="15076F30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0.20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0.17-0.22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5941379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7C22C76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20CD8E0A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Fatigue</w:t>
            </w:r>
          </w:p>
        </w:tc>
        <w:tc>
          <w:tcPr>
            <w:tcW w:w="2317" w:type="dxa"/>
          </w:tcPr>
          <w:p w14:paraId="08CEE25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94</w:t>
            </w:r>
          </w:p>
        </w:tc>
        <w:tc>
          <w:tcPr>
            <w:tcW w:w="2868" w:type="dxa"/>
          </w:tcPr>
          <w:p w14:paraId="03CEBD4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0.25-0.33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2D3F8503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38</w:t>
            </w:r>
          </w:p>
        </w:tc>
        <w:tc>
          <w:tcPr>
            <w:tcW w:w="2637" w:type="dxa"/>
          </w:tcPr>
          <w:p w14:paraId="78DE9D7A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0.26-0.32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0F4C45E9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53F67CD9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5D486008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Dyspnoea</w:t>
            </w:r>
          </w:p>
        </w:tc>
        <w:tc>
          <w:tcPr>
            <w:tcW w:w="2317" w:type="dxa"/>
          </w:tcPr>
          <w:p w14:paraId="3C98F3F0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95</w:t>
            </w:r>
          </w:p>
        </w:tc>
        <w:tc>
          <w:tcPr>
            <w:tcW w:w="2868" w:type="dxa"/>
          </w:tcPr>
          <w:p w14:paraId="52D320A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0.20-0.29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08982759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49</w:t>
            </w:r>
          </w:p>
        </w:tc>
        <w:tc>
          <w:tcPr>
            <w:tcW w:w="2637" w:type="dxa"/>
          </w:tcPr>
          <w:p w14:paraId="502A26CC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0.24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0.21-0.27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7C1F330D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1F8CF55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322065E0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Headache</w:t>
            </w:r>
          </w:p>
        </w:tc>
        <w:tc>
          <w:tcPr>
            <w:tcW w:w="2317" w:type="dxa"/>
          </w:tcPr>
          <w:p w14:paraId="1FF1226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76</w:t>
            </w:r>
          </w:p>
        </w:tc>
        <w:tc>
          <w:tcPr>
            <w:tcW w:w="2868" w:type="dxa"/>
          </w:tcPr>
          <w:p w14:paraId="00C2D0EC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4CD5A3FB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12</w:t>
            </w:r>
          </w:p>
        </w:tc>
        <w:tc>
          <w:tcPr>
            <w:tcW w:w="2637" w:type="dxa"/>
          </w:tcPr>
          <w:p w14:paraId="3B00C181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0.08-0.11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270C57B1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344CC027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7DAE0FB4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Nausea</w:t>
            </w:r>
          </w:p>
        </w:tc>
        <w:tc>
          <w:tcPr>
            <w:tcW w:w="2317" w:type="dxa"/>
          </w:tcPr>
          <w:p w14:paraId="199D7690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36</w:t>
            </w:r>
          </w:p>
        </w:tc>
        <w:tc>
          <w:tcPr>
            <w:tcW w:w="2868" w:type="dxa"/>
          </w:tcPr>
          <w:p w14:paraId="48DA23B1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0.05-0.14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73980BAC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12</w:t>
            </w:r>
          </w:p>
        </w:tc>
        <w:tc>
          <w:tcPr>
            <w:tcW w:w="2637" w:type="dxa"/>
          </w:tcPr>
          <w:p w14:paraId="2B04C58A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0.07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0.05-0.10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711B02F1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  <w:tr w:rsidR="004609A9" w:rsidRPr="00B5169E" w14:paraId="554A573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40" w:type="dxa"/>
          </w:tcPr>
          <w:p w14:paraId="7F746185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Diarrhoea</w:t>
            </w:r>
          </w:p>
        </w:tc>
        <w:tc>
          <w:tcPr>
            <w:tcW w:w="2317" w:type="dxa"/>
          </w:tcPr>
          <w:p w14:paraId="2ECE24DA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110</w:t>
            </w:r>
          </w:p>
        </w:tc>
        <w:tc>
          <w:tcPr>
            <w:tcW w:w="2868" w:type="dxa"/>
          </w:tcPr>
          <w:p w14:paraId="35688AA6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0.10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0.08-0.12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270" w:type="dxa"/>
          </w:tcPr>
          <w:p w14:paraId="069BD8C7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26</w:t>
            </w:r>
          </w:p>
        </w:tc>
        <w:tc>
          <w:tcPr>
            <w:tcW w:w="2637" w:type="dxa"/>
          </w:tcPr>
          <w:p w14:paraId="23D7EEEF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0.09 (</w:t>
            </w:r>
            <w:r w:rsidRPr="00B5169E">
              <w:rPr>
                <w:rFonts w:ascii="Times New Roman" w:eastAsia="PMingLiU" w:hAnsi="Times New Roman" w:cs="Times New Roman"/>
                <w:lang w:eastAsia="zh-TW"/>
              </w:rPr>
              <w:t>0.08-0.11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2656" w:type="dxa"/>
          </w:tcPr>
          <w:p w14:paraId="2DF619D9" w14:textId="77777777" w:rsidR="004609A9" w:rsidRPr="00B5169E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B5169E">
              <w:rPr>
                <w:rFonts w:ascii="Times New Roman" w:eastAsia="PMingLiU" w:hAnsi="Times New Roman" w:cs="Times New Roman"/>
                <w:lang w:eastAsia="zh-TW"/>
              </w:rPr>
              <w:t>p</w:t>
            </w:r>
            <w:r w:rsidRPr="00B5169E">
              <w:rPr>
                <w:rFonts w:ascii="Times New Roman" w:eastAsia="PMingLiU" w:hAnsi="Times New Roman" w:cs="Times New Roman" w:hint="eastAsia"/>
                <w:lang w:eastAsia="zh-TW"/>
              </w:rPr>
              <w:t>&lt;0.05</w:t>
            </w:r>
          </w:p>
        </w:tc>
      </w:tr>
    </w:tbl>
    <w:p w14:paraId="2000104D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D7E2C7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C7CD0E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B6741E7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3580ACA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3A2D959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9790FB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AF59630" w14:textId="6AC062A5" w:rsidR="00031348" w:rsidRPr="00031348" w:rsidRDefault="00031348" w:rsidP="00031348">
      <w:pPr>
        <w:spacing w:after="0"/>
        <w:ind w:firstLine="0"/>
        <w:rPr>
          <w:rFonts w:ascii="Times New Roman" w:hAnsi="Times New Roman" w:cs="Times New Roman"/>
          <w:color w:val="000000" w:themeColor="text1"/>
          <w:lang w:eastAsia="zh-CN"/>
        </w:rPr>
      </w:pPr>
      <w:r>
        <w:rPr>
          <w:rFonts w:ascii="Times New Roman" w:hAnsi="Times New Roman" w:cs="Times New Roman"/>
          <w:b/>
          <w:bCs/>
          <w:color w:val="000000" w:themeColor="text1"/>
          <w:sz w:val="20"/>
          <w:szCs w:val="20"/>
          <w:lang w:eastAsia="zh-CN"/>
        </w:rPr>
        <w:br w:type="column"/>
      </w:r>
      <w:r w:rsidRPr="00031348">
        <w:rPr>
          <w:rFonts w:ascii="Times New Roman" w:hAnsi="Times New Roman" w:cs="Times New Roman"/>
          <w:b/>
          <w:bCs/>
          <w:color w:val="000000" w:themeColor="text1"/>
          <w:lang w:eastAsia="zh-CN"/>
        </w:rPr>
        <w:lastRenderedPageBreak/>
        <w:t xml:space="preserve">Table </w:t>
      </w:r>
      <w:r w:rsidRPr="00031348">
        <w:rPr>
          <w:rFonts w:ascii="Times New Roman" w:hAnsi="Times New Roman" w:cs="Times New Roman"/>
          <w:b/>
          <w:bCs/>
          <w:color w:val="000000" w:themeColor="text1"/>
          <w:lang w:eastAsia="zh-CN"/>
        </w:rPr>
        <w:t>S6</w:t>
      </w:r>
      <w:r w:rsidRPr="00031348">
        <w:rPr>
          <w:rFonts w:ascii="Times New Roman" w:hAnsi="Times New Roman" w:cs="Times New Roman"/>
          <w:b/>
          <w:bCs/>
          <w:color w:val="000000" w:themeColor="text1"/>
          <w:lang w:eastAsia="zh-CN"/>
        </w:rPr>
        <w:t xml:space="preserve">. </w:t>
      </w:r>
      <w:r w:rsidRPr="00031348">
        <w:rPr>
          <w:rFonts w:ascii="Times New Roman" w:hAnsi="Times New Roman" w:cs="Times New Roman"/>
          <w:color w:val="000000" w:themeColor="text1"/>
          <w:lang w:eastAsia="zh-CN"/>
        </w:rPr>
        <w:t>Sensitivity analysis of different thresholds for fever. Each study could report results from more than one threshold</w:t>
      </w:r>
    </w:p>
    <w:tbl>
      <w:tblPr>
        <w:tblStyle w:val="GridTable6Colorful1"/>
        <w:tblW w:w="0" w:type="auto"/>
        <w:tblInd w:w="-5" w:type="dxa"/>
        <w:tblLook w:val="04A0" w:firstRow="1" w:lastRow="0" w:firstColumn="1" w:lastColumn="0" w:noHBand="0" w:noVBand="1"/>
      </w:tblPr>
      <w:tblGrid>
        <w:gridCol w:w="2680"/>
        <w:gridCol w:w="2372"/>
        <w:gridCol w:w="3092"/>
        <w:gridCol w:w="1236"/>
        <w:gridCol w:w="1076"/>
      </w:tblGrid>
      <w:tr w:rsidR="00031348" w:rsidRPr="00031348" w14:paraId="3C023034" w14:textId="77777777" w:rsidTr="00EE11D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0" w:type="dxa"/>
          </w:tcPr>
          <w:p w14:paraId="2A8F7C17" w14:textId="77777777" w:rsidR="00031348" w:rsidRPr="00031348" w:rsidRDefault="00031348" w:rsidP="00EE11DD">
            <w:pPr>
              <w:widowControl w:val="0"/>
              <w:ind w:firstLine="0"/>
              <w:jc w:val="left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 xml:space="preserve">      Definition</w:t>
            </w:r>
          </w:p>
        </w:tc>
        <w:tc>
          <w:tcPr>
            <w:tcW w:w="2372" w:type="dxa"/>
          </w:tcPr>
          <w:p w14:paraId="5D98513A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Number of Studies</w:t>
            </w:r>
          </w:p>
        </w:tc>
        <w:tc>
          <w:tcPr>
            <w:tcW w:w="3092" w:type="dxa"/>
          </w:tcPr>
          <w:p w14:paraId="3770F3DD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Proportion (%, 95% C.I.)</w:t>
            </w:r>
          </w:p>
        </w:tc>
        <w:tc>
          <w:tcPr>
            <w:tcW w:w="1236" w:type="dxa"/>
          </w:tcPr>
          <w:p w14:paraId="03483E4E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Q</w:t>
            </w:r>
          </w:p>
        </w:tc>
        <w:tc>
          <w:tcPr>
            <w:tcW w:w="1076" w:type="dxa"/>
          </w:tcPr>
          <w:p w14:paraId="058AE1B9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vertAlign w:val="superscript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I</w:t>
            </w:r>
            <w:r w:rsidRPr="00031348"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  <w:t>2</w:t>
            </w:r>
          </w:p>
        </w:tc>
      </w:tr>
      <w:tr w:rsidR="00031348" w:rsidRPr="00031348" w14:paraId="40F8BAED" w14:textId="77777777" w:rsidTr="00EE11D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0" w:type="dxa"/>
          </w:tcPr>
          <w:p w14:paraId="3B001BFD" w14:textId="77777777" w:rsidR="00031348" w:rsidRPr="00031348" w:rsidRDefault="00031348" w:rsidP="00EE11DD">
            <w:pPr>
              <w:widowControl w:val="0"/>
              <w:ind w:firstLine="0"/>
              <w:jc w:val="left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Without temperature</w:t>
            </w:r>
          </w:p>
        </w:tc>
        <w:tc>
          <w:tcPr>
            <w:tcW w:w="2372" w:type="dxa"/>
          </w:tcPr>
          <w:p w14:paraId="0E3E930D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126</w:t>
            </w:r>
          </w:p>
        </w:tc>
        <w:tc>
          <w:tcPr>
            <w:tcW w:w="3092" w:type="dxa"/>
          </w:tcPr>
          <w:p w14:paraId="119C20E8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76 (72-80)</w:t>
            </w:r>
          </w:p>
        </w:tc>
        <w:tc>
          <w:tcPr>
            <w:tcW w:w="1236" w:type="dxa"/>
          </w:tcPr>
          <w:p w14:paraId="2DA72D30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6362.54</w:t>
            </w:r>
          </w:p>
        </w:tc>
        <w:tc>
          <w:tcPr>
            <w:tcW w:w="1076" w:type="dxa"/>
          </w:tcPr>
          <w:p w14:paraId="017D5A2A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98.0%</w:t>
            </w:r>
          </w:p>
        </w:tc>
      </w:tr>
      <w:tr w:rsidR="00031348" w:rsidRPr="00031348" w14:paraId="0E87D712" w14:textId="77777777" w:rsidTr="00EE11D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0" w:type="dxa"/>
          </w:tcPr>
          <w:p w14:paraId="2127DC62" w14:textId="77777777" w:rsidR="00031348" w:rsidRPr="00031348" w:rsidRDefault="00031348" w:rsidP="00EE11DD">
            <w:pPr>
              <w:widowControl w:val="0"/>
              <w:ind w:firstLine="0"/>
              <w:jc w:val="left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Temperature &gt;37</w:t>
            </w:r>
            <w:r w:rsidRPr="00031348">
              <w:rPr>
                <w:rFonts w:ascii="Times New Roman" w:hAnsi="Times New Roman" w:cs="Times New Roman"/>
              </w:rPr>
              <w:t>.</w:t>
            </w:r>
            <w:r w:rsidRPr="00031348">
              <w:rPr>
                <w:rFonts w:ascii="Times New Roman" w:eastAsia="PMingLiU" w:hAnsi="Times New Roman" w:cs="Times New Roman"/>
                <w:lang w:eastAsia="zh-TW"/>
              </w:rPr>
              <w:t>3</w:t>
            </w:r>
            <w:r w:rsidRPr="00031348"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  <w:t>o</w:t>
            </w:r>
            <w:r w:rsidRPr="00031348">
              <w:rPr>
                <w:rFonts w:ascii="Times New Roman" w:eastAsia="PMingLiU" w:hAnsi="Times New Roman" w:cs="Times New Roman"/>
                <w:lang w:eastAsia="zh-TW"/>
              </w:rPr>
              <w:t>C</w:t>
            </w:r>
          </w:p>
        </w:tc>
        <w:tc>
          <w:tcPr>
            <w:tcW w:w="2372" w:type="dxa"/>
          </w:tcPr>
          <w:p w14:paraId="113E6915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42</w:t>
            </w:r>
          </w:p>
        </w:tc>
        <w:tc>
          <w:tcPr>
            <w:tcW w:w="3092" w:type="dxa"/>
          </w:tcPr>
          <w:p w14:paraId="2251F710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75 (68-81)</w:t>
            </w:r>
          </w:p>
        </w:tc>
        <w:tc>
          <w:tcPr>
            <w:tcW w:w="1236" w:type="dxa"/>
          </w:tcPr>
          <w:p w14:paraId="3D7FEFA3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444.94</w:t>
            </w:r>
          </w:p>
        </w:tc>
        <w:tc>
          <w:tcPr>
            <w:tcW w:w="1076" w:type="dxa"/>
          </w:tcPr>
          <w:p w14:paraId="70191D59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90.8%</w:t>
            </w:r>
          </w:p>
        </w:tc>
      </w:tr>
      <w:tr w:rsidR="00031348" w:rsidRPr="00031348" w14:paraId="0787E0FD" w14:textId="77777777" w:rsidTr="00EE11DD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0" w:type="dxa"/>
          </w:tcPr>
          <w:p w14:paraId="0C528B35" w14:textId="77777777" w:rsidR="00031348" w:rsidRPr="00031348" w:rsidRDefault="00031348" w:rsidP="00EE11DD">
            <w:pPr>
              <w:widowControl w:val="0"/>
              <w:ind w:firstLine="0"/>
              <w:jc w:val="left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Temperature &gt;38</w:t>
            </w:r>
            <w:r w:rsidRPr="00031348"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  <w:t>o</w:t>
            </w:r>
            <w:r w:rsidRPr="00031348">
              <w:rPr>
                <w:rFonts w:ascii="Times New Roman" w:eastAsia="PMingLiU" w:hAnsi="Times New Roman" w:cs="Times New Roman"/>
                <w:lang w:eastAsia="zh-TW"/>
              </w:rPr>
              <w:t>C</w:t>
            </w:r>
          </w:p>
        </w:tc>
        <w:tc>
          <w:tcPr>
            <w:tcW w:w="2372" w:type="dxa"/>
          </w:tcPr>
          <w:p w14:paraId="55B33689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47</w:t>
            </w:r>
          </w:p>
        </w:tc>
        <w:tc>
          <w:tcPr>
            <w:tcW w:w="3092" w:type="dxa"/>
          </w:tcPr>
          <w:p w14:paraId="57400E25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45 (38-52)</w:t>
            </w:r>
          </w:p>
        </w:tc>
        <w:tc>
          <w:tcPr>
            <w:tcW w:w="1236" w:type="dxa"/>
          </w:tcPr>
          <w:p w14:paraId="4F6B7C41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979.58</w:t>
            </w:r>
          </w:p>
        </w:tc>
        <w:tc>
          <w:tcPr>
            <w:tcW w:w="1076" w:type="dxa"/>
          </w:tcPr>
          <w:p w14:paraId="698AA925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95.3%</w:t>
            </w:r>
          </w:p>
        </w:tc>
      </w:tr>
      <w:tr w:rsidR="00031348" w:rsidRPr="00031348" w14:paraId="1FD8B483" w14:textId="77777777" w:rsidTr="00EE11DD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680" w:type="dxa"/>
          </w:tcPr>
          <w:p w14:paraId="02CEF6A5" w14:textId="77777777" w:rsidR="00031348" w:rsidRPr="00031348" w:rsidRDefault="00031348" w:rsidP="00EE11DD">
            <w:pPr>
              <w:widowControl w:val="0"/>
              <w:ind w:firstLine="0"/>
              <w:jc w:val="left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Temperature &gt;39</w:t>
            </w:r>
            <w:r w:rsidRPr="00031348">
              <w:rPr>
                <w:rFonts w:ascii="Times New Roman" w:eastAsia="PMingLiU" w:hAnsi="Times New Roman" w:cs="Times New Roman"/>
                <w:vertAlign w:val="superscript"/>
                <w:lang w:eastAsia="zh-TW"/>
              </w:rPr>
              <w:t>o</w:t>
            </w:r>
            <w:r w:rsidRPr="00031348">
              <w:rPr>
                <w:rFonts w:ascii="Times New Roman" w:eastAsia="PMingLiU" w:hAnsi="Times New Roman" w:cs="Times New Roman"/>
                <w:lang w:eastAsia="zh-TW"/>
              </w:rPr>
              <w:t>C</w:t>
            </w:r>
          </w:p>
        </w:tc>
        <w:tc>
          <w:tcPr>
            <w:tcW w:w="2372" w:type="dxa"/>
          </w:tcPr>
          <w:p w14:paraId="58D8DC46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35</w:t>
            </w:r>
          </w:p>
        </w:tc>
        <w:tc>
          <w:tcPr>
            <w:tcW w:w="3092" w:type="dxa"/>
          </w:tcPr>
          <w:p w14:paraId="12875C73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16 (11-22)</w:t>
            </w:r>
          </w:p>
        </w:tc>
        <w:tc>
          <w:tcPr>
            <w:tcW w:w="1236" w:type="dxa"/>
          </w:tcPr>
          <w:p w14:paraId="6DF26B49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525.80</w:t>
            </w:r>
          </w:p>
        </w:tc>
        <w:tc>
          <w:tcPr>
            <w:tcW w:w="1076" w:type="dxa"/>
          </w:tcPr>
          <w:p w14:paraId="080AC29D" w14:textId="77777777" w:rsidR="00031348" w:rsidRPr="00031348" w:rsidRDefault="00031348" w:rsidP="00EE11DD">
            <w:pPr>
              <w:widowControl w:val="0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val="en-GB" w:eastAsia="zh-TW"/>
              </w:rPr>
            </w:pPr>
            <w:r w:rsidRPr="00031348">
              <w:rPr>
                <w:rFonts w:ascii="Times New Roman" w:eastAsia="PMingLiU" w:hAnsi="Times New Roman" w:cs="Times New Roman"/>
                <w:lang w:eastAsia="zh-TW"/>
              </w:rPr>
              <w:t>93.5%</w:t>
            </w:r>
          </w:p>
        </w:tc>
      </w:tr>
    </w:tbl>
    <w:p w14:paraId="445D886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3476B01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5E0E20C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F4CDAA6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26CE88C" w14:textId="75F1FDD7" w:rsidR="004609A9" w:rsidRPr="00077A74" w:rsidRDefault="00031348" w:rsidP="004609A9">
      <w:pPr>
        <w:spacing w:after="0" w:line="360" w:lineRule="auto"/>
        <w:ind w:firstLine="0"/>
        <w:rPr>
          <w:rFonts w:ascii="Times New Roman" w:hAnsi="Times New Roman" w:cs="Times New Roman"/>
          <w:lang w:eastAsia="zh-CN"/>
        </w:rPr>
      </w:pPr>
      <w:r>
        <w:rPr>
          <w:rFonts w:ascii="Times New Roman" w:hAnsi="Times New Roman" w:cs="Times New Roman"/>
          <w:b/>
          <w:bCs/>
          <w:lang w:eastAsia="zh-CN"/>
        </w:rPr>
        <w:br w:type="column"/>
      </w:r>
      <w:r w:rsidR="004609A9" w:rsidRPr="00077A74">
        <w:rPr>
          <w:rFonts w:ascii="Times New Roman" w:hAnsi="Times New Roman" w:cs="Times New Roman"/>
          <w:b/>
          <w:bCs/>
          <w:lang w:eastAsia="zh-CN"/>
        </w:rPr>
        <w:lastRenderedPageBreak/>
        <w:t xml:space="preserve">Table </w:t>
      </w:r>
      <w:r w:rsidR="004609A9" w:rsidRPr="00077A74">
        <w:rPr>
          <w:rFonts w:ascii="Times New Roman" w:eastAsiaTheme="minorEastAsia" w:hAnsi="Times New Roman" w:cs="Times New Roman"/>
          <w:b/>
          <w:lang w:eastAsia="zh-CN"/>
        </w:rPr>
        <w:t>S</w:t>
      </w:r>
      <w:r>
        <w:rPr>
          <w:rFonts w:ascii="Times New Roman" w:hAnsi="Times New Roman" w:cs="Times New Roman"/>
          <w:b/>
          <w:bCs/>
          <w:lang w:eastAsia="zh-CN"/>
        </w:rPr>
        <w:t>7</w:t>
      </w:r>
      <w:r w:rsidR="004609A9" w:rsidRPr="00077A74">
        <w:rPr>
          <w:rFonts w:ascii="Times New Roman" w:hAnsi="Times New Roman" w:cs="Times New Roman"/>
          <w:b/>
          <w:bCs/>
          <w:lang w:eastAsia="zh-CN"/>
        </w:rPr>
        <w:t>.</w:t>
      </w:r>
      <w:r w:rsidR="004609A9" w:rsidRPr="00077A74">
        <w:rPr>
          <w:rFonts w:ascii="Times New Roman" w:hAnsi="Times New Roman" w:cs="Times New Roman"/>
          <w:bCs/>
          <w:lang w:eastAsia="zh-CN"/>
        </w:rPr>
        <w:t xml:space="preserve"> Sensitivity analysis of different </w:t>
      </w:r>
      <w:r w:rsidR="004609A9" w:rsidRPr="00077A74">
        <w:rPr>
          <w:rFonts w:ascii="Times New Roman" w:hAnsi="Times New Roman" w:cs="Times New Roman"/>
          <w:lang w:eastAsia="zh-CN"/>
        </w:rPr>
        <w:t>transformation methods.</w:t>
      </w:r>
    </w:p>
    <w:tbl>
      <w:tblPr>
        <w:tblStyle w:val="62"/>
        <w:tblW w:w="0" w:type="auto"/>
        <w:tblLook w:val="04A0" w:firstRow="1" w:lastRow="0" w:firstColumn="1" w:lastColumn="0" w:noHBand="0" w:noVBand="1"/>
      </w:tblPr>
      <w:tblGrid>
        <w:gridCol w:w="2263"/>
        <w:gridCol w:w="1166"/>
        <w:gridCol w:w="1887"/>
        <w:gridCol w:w="1952"/>
        <w:gridCol w:w="2065"/>
        <w:gridCol w:w="1856"/>
        <w:gridCol w:w="1761"/>
      </w:tblGrid>
      <w:tr w:rsidR="004609A9" w:rsidRPr="005B49B1" w14:paraId="2E3F4945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7221F5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Symptoms</w:t>
            </w:r>
          </w:p>
        </w:tc>
        <w:tc>
          <w:tcPr>
            <w:tcW w:w="1166" w:type="dxa"/>
          </w:tcPr>
          <w:p w14:paraId="33186C2D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Number of Studies</w:t>
            </w:r>
          </w:p>
        </w:tc>
        <w:tc>
          <w:tcPr>
            <w:tcW w:w="1887" w:type="dxa"/>
          </w:tcPr>
          <w:p w14:paraId="4AFAB69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/>
                <w:lang w:eastAsia="zh-TW"/>
              </w:rPr>
              <w:t>Raw proportion (</w:t>
            </w:r>
            <w:r>
              <w:rPr>
                <w:rFonts w:ascii="Times New Roman" w:eastAsia="PMingLiU" w:hAnsi="Times New Roman" w:cs="Times New Roman"/>
                <w:lang w:eastAsia="zh-TW"/>
              </w:rPr>
              <w:t>P.R.</w:t>
            </w:r>
            <w:r w:rsidRPr="005B49B1">
              <w:rPr>
                <w:rFonts w:ascii="Times New Roman" w:eastAsia="PMingLiU" w:hAnsi="Times New Roman" w:cs="Times New Roman"/>
                <w:lang w:eastAsia="zh-TW"/>
              </w:rPr>
              <w:t>)</w:t>
            </w:r>
          </w:p>
        </w:tc>
        <w:tc>
          <w:tcPr>
            <w:tcW w:w="1952" w:type="dxa"/>
          </w:tcPr>
          <w:p w14:paraId="0F3B9A3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/>
                <w:lang w:eastAsia="zh-TW"/>
              </w:rPr>
              <w:t>Logit transformed (PLO)</w:t>
            </w:r>
          </w:p>
        </w:tc>
        <w:tc>
          <w:tcPr>
            <w:tcW w:w="2065" w:type="dxa"/>
          </w:tcPr>
          <w:p w14:paraId="7C9733BF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/>
                <w:lang w:eastAsia="zh-TW"/>
              </w:rPr>
              <w:t>Arcsine transformation (PAS)</w:t>
            </w:r>
          </w:p>
        </w:tc>
        <w:tc>
          <w:tcPr>
            <w:tcW w:w="1856" w:type="dxa"/>
          </w:tcPr>
          <w:p w14:paraId="4FA9207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Freeman-Tukey double arcsine transform (</w:t>
            </w:r>
            <w:r w:rsidRPr="005B49B1">
              <w:rPr>
                <w:rFonts w:ascii="Times New Roman" w:eastAsia="PMingLiU" w:hAnsi="Times New Roman" w:cs="Times New Roman"/>
                <w:lang w:eastAsia="zh-TW"/>
              </w:rPr>
              <w:t>PFT</w:t>
            </w: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)</w:t>
            </w:r>
          </w:p>
        </w:tc>
        <w:tc>
          <w:tcPr>
            <w:tcW w:w="1761" w:type="dxa"/>
          </w:tcPr>
          <w:p w14:paraId="264E8B35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GLMM</w:t>
            </w:r>
          </w:p>
        </w:tc>
      </w:tr>
      <w:tr w:rsidR="004609A9" w:rsidRPr="005B49B1" w14:paraId="08B6CC3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4CEAADD0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Mortality</w:t>
            </w:r>
          </w:p>
        </w:tc>
        <w:tc>
          <w:tcPr>
            <w:tcW w:w="1166" w:type="dxa"/>
          </w:tcPr>
          <w:p w14:paraId="621AE4E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61</w:t>
            </w:r>
          </w:p>
        </w:tc>
        <w:tc>
          <w:tcPr>
            <w:tcW w:w="1887" w:type="dxa"/>
          </w:tcPr>
          <w:p w14:paraId="3CCCFBD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0.13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0.09-0.17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1EE6333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0.08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0.06-0.12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00484D4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0.07-0.14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70C882E3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0.06-0.14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57523B39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0.07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0.04-0.10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45A09B3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67C4C03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Fever</w:t>
            </w:r>
          </w:p>
        </w:tc>
        <w:tc>
          <w:tcPr>
            <w:tcW w:w="1166" w:type="dxa"/>
          </w:tcPr>
          <w:p w14:paraId="020E788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182</w:t>
            </w:r>
          </w:p>
        </w:tc>
        <w:tc>
          <w:tcPr>
            <w:tcW w:w="1887" w:type="dxa"/>
          </w:tcPr>
          <w:p w14:paraId="0032097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0.74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0.71-0.77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1AA1E5D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0.73-0.79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4FFB17C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0.73-0.79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6ECC237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0.72-0.79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2879042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0.77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0.74-0.80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6518EA1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D705BE9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Cough</w:t>
            </w:r>
          </w:p>
        </w:tc>
        <w:tc>
          <w:tcPr>
            <w:tcW w:w="1166" w:type="dxa"/>
          </w:tcPr>
          <w:p w14:paraId="1A82D0F0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169</w:t>
            </w:r>
          </w:p>
        </w:tc>
        <w:tc>
          <w:tcPr>
            <w:tcW w:w="1887" w:type="dxa"/>
          </w:tcPr>
          <w:p w14:paraId="2796521E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0.53-0.59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4CD914F3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0.52-0.59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3F059621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0.52-0.60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545D4063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0.52-0.59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187BEBF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0.52-0.60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7724B3AA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07D9D33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Sputum production</w:t>
            </w:r>
          </w:p>
        </w:tc>
        <w:tc>
          <w:tcPr>
            <w:tcW w:w="1166" w:type="dxa"/>
          </w:tcPr>
          <w:p w14:paraId="4A87E04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75</w:t>
            </w:r>
          </w:p>
        </w:tc>
        <w:tc>
          <w:tcPr>
            <w:tcW w:w="1887" w:type="dxa"/>
          </w:tcPr>
          <w:p w14:paraId="59B4100F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0.26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0.22-0.30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6BD8EA7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0.24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0.20-0.29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7BA88B7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 xml:space="preserve">0.25 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(0.21-0.29)</w:t>
            </w:r>
          </w:p>
        </w:tc>
        <w:tc>
          <w:tcPr>
            <w:tcW w:w="1856" w:type="dxa"/>
          </w:tcPr>
          <w:p w14:paraId="0BFBF861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0.24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0.21-0.29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5C745D1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0.23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0.19-0.28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7C966F4D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560D7F50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Sore throa</w:t>
            </w:r>
            <w:r w:rsidRPr="005B49B1">
              <w:rPr>
                <w:rFonts w:ascii="Times New Roman" w:eastAsia="PMingLiU" w:hAnsi="Times New Roman" w:cs="Times New Roman"/>
                <w:lang w:eastAsia="zh-TW"/>
              </w:rPr>
              <w:t>t</w:t>
            </w:r>
          </w:p>
        </w:tc>
        <w:tc>
          <w:tcPr>
            <w:tcW w:w="1166" w:type="dxa"/>
          </w:tcPr>
          <w:p w14:paraId="5ED9F1F5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85</w:t>
            </w:r>
          </w:p>
        </w:tc>
        <w:tc>
          <w:tcPr>
            <w:tcW w:w="1887" w:type="dxa"/>
          </w:tcPr>
          <w:p w14:paraId="6A24324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0.13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0.10-0.15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09AA75D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0.12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0.10-0.15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6B775F9E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0.12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0.10-0.15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5D9C182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0.12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48583FDA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0.11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28D29CC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238C666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Myalgia</w:t>
            </w:r>
          </w:p>
        </w:tc>
        <w:tc>
          <w:tcPr>
            <w:tcW w:w="1166" w:type="dxa"/>
          </w:tcPr>
          <w:p w14:paraId="47200069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75</w:t>
            </w:r>
          </w:p>
        </w:tc>
        <w:tc>
          <w:tcPr>
            <w:tcW w:w="1887" w:type="dxa"/>
          </w:tcPr>
          <w:p w14:paraId="31BC8F51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0.21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0.17-0.24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29D2E1B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0.17-0.23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1A2A8B7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0.17-0.23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6D352779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0.16-0.23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2B38459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0.16-0.22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11F17947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32D55FDA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Fatigue</w:t>
            </w:r>
          </w:p>
        </w:tc>
        <w:tc>
          <w:tcPr>
            <w:tcW w:w="1166" w:type="dxa"/>
          </w:tcPr>
          <w:p w14:paraId="3ECAF4B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94</w:t>
            </w:r>
          </w:p>
        </w:tc>
        <w:tc>
          <w:tcPr>
            <w:tcW w:w="1887" w:type="dxa"/>
          </w:tcPr>
          <w:p w14:paraId="0B1A7450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0.30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0.26-0.34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10ECC92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0.28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0.24-0.33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66ED9776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0.25-0.33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43D86FD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0.25-0.33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61479379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0.27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0.23-0.32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446B54B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77C656F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Dyspnoea</w:t>
            </w:r>
          </w:p>
        </w:tc>
        <w:tc>
          <w:tcPr>
            <w:tcW w:w="1166" w:type="dxa"/>
          </w:tcPr>
          <w:p w14:paraId="0F03D23F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95</w:t>
            </w:r>
          </w:p>
        </w:tc>
        <w:tc>
          <w:tcPr>
            <w:tcW w:w="1887" w:type="dxa"/>
          </w:tcPr>
          <w:p w14:paraId="20A5867E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0.27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0.22-0.31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09254DD1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0.23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0.18-0.28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77270DAF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0.25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0.20-0.29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3044ECB5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0.24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0.20-0.29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5F39B897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0.22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0.17-0.27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62FE32E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649DE4D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Headache</w:t>
            </w:r>
          </w:p>
        </w:tc>
        <w:tc>
          <w:tcPr>
            <w:tcW w:w="1166" w:type="dxa"/>
          </w:tcPr>
          <w:p w14:paraId="18610FAF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76</w:t>
            </w:r>
          </w:p>
        </w:tc>
        <w:tc>
          <w:tcPr>
            <w:tcW w:w="1887" w:type="dxa"/>
          </w:tcPr>
          <w:p w14:paraId="5EA35E8D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3C6F26F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0F374A45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5728FFCC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5AEA20EE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1F089B6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4CF3F66D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lang w:eastAsia="zh-TW"/>
              </w:rPr>
              <w:t>Nausea</w:t>
            </w:r>
          </w:p>
        </w:tc>
        <w:tc>
          <w:tcPr>
            <w:tcW w:w="1166" w:type="dxa"/>
          </w:tcPr>
          <w:p w14:paraId="46418F03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36</w:t>
            </w:r>
          </w:p>
        </w:tc>
        <w:tc>
          <w:tcPr>
            <w:tcW w:w="1887" w:type="dxa"/>
          </w:tcPr>
          <w:p w14:paraId="5C1830A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0.11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0.06-0.16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270EF98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0.08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0.05-0.12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0487130D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0.06-0.14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4CF281E2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0.05-0.14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0E6DA2B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0.07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0.05-0.11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  <w:tr w:rsidR="004609A9" w:rsidRPr="005B49B1" w14:paraId="5ABDC9B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263" w:type="dxa"/>
          </w:tcPr>
          <w:p w14:paraId="283F86F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rPr>
                <w:rFonts w:ascii="Times New Roman" w:eastAsia="PMingLiU" w:hAnsi="Times New Roman" w:cs="Times New Roman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lang w:eastAsia="zh-TW"/>
              </w:rPr>
              <w:t>Diarrhoea</w:t>
            </w:r>
          </w:p>
        </w:tc>
        <w:tc>
          <w:tcPr>
            <w:tcW w:w="1166" w:type="dxa"/>
          </w:tcPr>
          <w:p w14:paraId="282A119E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110</w:t>
            </w:r>
          </w:p>
        </w:tc>
        <w:tc>
          <w:tcPr>
            <w:tcW w:w="1887" w:type="dxa"/>
          </w:tcPr>
          <w:p w14:paraId="70F2AA5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0.11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0.09-0.13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952" w:type="dxa"/>
          </w:tcPr>
          <w:p w14:paraId="287DEAE8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2065" w:type="dxa"/>
          </w:tcPr>
          <w:p w14:paraId="01A9805B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56" w:type="dxa"/>
          </w:tcPr>
          <w:p w14:paraId="5EADCDC4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0.08-0.12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761" w:type="dxa"/>
          </w:tcPr>
          <w:p w14:paraId="4CBBC693" w14:textId="77777777" w:rsidR="004609A9" w:rsidRPr="005B49B1" w:rsidRDefault="004609A9" w:rsidP="00E659A8">
            <w:pPr>
              <w:widowControl w:val="0"/>
              <w:spacing w:line="30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0.09 (</w:t>
            </w:r>
            <w:r w:rsidRPr="005B49B1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0.08-0.11</w:t>
            </w:r>
            <w:r w:rsidRPr="005B49B1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</w:tr>
    </w:tbl>
    <w:p w14:paraId="3DEF98C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BC46EA5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9D588C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7FEE3101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FDB0253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FF519DF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38EE5342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29FCDD40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64C0A4A8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4D79BB04" w14:textId="77777777" w:rsidR="004609A9" w:rsidRDefault="004609A9" w:rsidP="004609A9">
      <w:pPr>
        <w:spacing w:after="0" w:line="360" w:lineRule="auto"/>
        <w:ind w:firstLine="0"/>
        <w:rPr>
          <w:rFonts w:ascii="Times New Roman" w:eastAsiaTheme="minorEastAsia" w:hAnsi="Times New Roman" w:cs="Times New Roman"/>
          <w:lang w:eastAsia="zh-CN"/>
        </w:rPr>
      </w:pPr>
    </w:p>
    <w:p w14:paraId="52085734" w14:textId="3800359D" w:rsidR="004609A9" w:rsidRPr="00077A74" w:rsidRDefault="004609A9" w:rsidP="004609A9">
      <w:pPr>
        <w:spacing w:after="0" w:line="240" w:lineRule="exact"/>
        <w:ind w:firstLine="0"/>
        <w:rPr>
          <w:rFonts w:ascii="Times New Roman" w:eastAsia="PMingLiU" w:hAnsi="Times New Roman" w:cs="Times New Roman"/>
          <w:lang w:eastAsia="zh-TW"/>
        </w:rPr>
      </w:pPr>
      <w:r w:rsidRPr="00077A74">
        <w:rPr>
          <w:rFonts w:ascii="Times New Roman" w:eastAsia="PMingLiU" w:hAnsi="Times New Roman" w:cs="Times New Roman"/>
          <w:b/>
          <w:lang w:eastAsia="zh-TW"/>
        </w:rPr>
        <w:lastRenderedPageBreak/>
        <w:t xml:space="preserve">Table </w:t>
      </w:r>
      <w:r w:rsidRPr="00077A74">
        <w:rPr>
          <w:rFonts w:ascii="Times New Roman" w:eastAsiaTheme="minorEastAsia" w:hAnsi="Times New Roman" w:cs="Times New Roman"/>
          <w:b/>
          <w:lang w:eastAsia="zh-CN"/>
        </w:rPr>
        <w:t>S</w:t>
      </w:r>
      <w:r w:rsidR="00031348">
        <w:rPr>
          <w:rFonts w:ascii="Times New Roman" w:eastAsia="PMingLiU" w:hAnsi="Times New Roman" w:cs="Times New Roman"/>
          <w:b/>
          <w:lang w:eastAsia="zh-TW"/>
        </w:rPr>
        <w:t>8</w:t>
      </w:r>
      <w:r>
        <w:rPr>
          <w:rFonts w:ascii="Times New Roman" w:eastAsia="PMingLiU" w:hAnsi="Times New Roman" w:cs="Times New Roman"/>
          <w:lang w:eastAsia="zh-TW"/>
        </w:rPr>
        <w:t>. The pooled proportion of symptoms in COVID-19 patients among the subgroup according to</w:t>
      </w:r>
      <w:r w:rsidRPr="00077A74">
        <w:rPr>
          <w:rFonts w:ascii="Times New Roman" w:eastAsia="PMingLiU" w:hAnsi="Times New Roman" w:cs="Times New Roman"/>
          <w:lang w:eastAsia="zh-TW"/>
        </w:rPr>
        <w:t xml:space="preserve"> </w:t>
      </w:r>
      <w:r>
        <w:rPr>
          <w:rFonts w:ascii="Times New Roman" w:eastAsia="PMingLiU" w:hAnsi="Times New Roman" w:cs="Times New Roman"/>
          <w:lang w:eastAsia="zh-TW"/>
        </w:rPr>
        <w:t xml:space="preserve">the criteria </w:t>
      </w:r>
      <w:r>
        <w:rPr>
          <w:rFonts w:ascii="Times New Roman" w:eastAsia="PMingLiU" w:hAnsi="Times New Roman" w:cs="Times New Roman" w:hint="eastAsia"/>
          <w:lang w:eastAsia="zh-TW"/>
        </w:rPr>
        <w:t>Q</w:t>
      </w:r>
      <w:r>
        <w:rPr>
          <w:rFonts w:ascii="Times New Roman" w:eastAsia="PMingLiU" w:hAnsi="Times New Roman" w:cs="Times New Roman"/>
          <w:lang w:eastAsia="zh-TW"/>
        </w:rPr>
        <w:t xml:space="preserve">6 of the </w:t>
      </w:r>
      <w:r w:rsidRPr="00077A74">
        <w:rPr>
          <w:rFonts w:ascii="Times New Roman" w:eastAsia="PMingLiU" w:hAnsi="Times New Roman" w:cs="Times New Roman"/>
          <w:lang w:eastAsia="zh-TW"/>
        </w:rPr>
        <w:t>cohort study quality assessment.</w:t>
      </w:r>
    </w:p>
    <w:tbl>
      <w:tblPr>
        <w:tblStyle w:val="GridTable6Colorful"/>
        <w:tblW w:w="0" w:type="auto"/>
        <w:tblInd w:w="720" w:type="dxa"/>
        <w:tblLook w:val="04A0" w:firstRow="1" w:lastRow="0" w:firstColumn="1" w:lastColumn="0" w:noHBand="0" w:noVBand="1"/>
      </w:tblPr>
      <w:tblGrid>
        <w:gridCol w:w="1498"/>
        <w:gridCol w:w="1430"/>
        <w:gridCol w:w="1891"/>
        <w:gridCol w:w="2585"/>
        <w:gridCol w:w="1636"/>
        <w:gridCol w:w="1602"/>
        <w:gridCol w:w="1588"/>
      </w:tblGrid>
      <w:tr w:rsidR="004609A9" w:rsidRPr="007F2F54" w14:paraId="43A0E362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</w:tcPr>
          <w:p w14:paraId="25063C0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Symptoms</w:t>
            </w:r>
          </w:p>
        </w:tc>
        <w:tc>
          <w:tcPr>
            <w:tcW w:w="1430" w:type="dxa"/>
          </w:tcPr>
          <w:p w14:paraId="7B3AE0F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Subgroup</w:t>
            </w:r>
          </w:p>
        </w:tc>
        <w:tc>
          <w:tcPr>
            <w:tcW w:w="1891" w:type="dxa"/>
          </w:tcPr>
          <w:p w14:paraId="1CD4610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Number of Studies</w:t>
            </w:r>
          </w:p>
        </w:tc>
        <w:tc>
          <w:tcPr>
            <w:tcW w:w="2585" w:type="dxa"/>
          </w:tcPr>
          <w:p w14:paraId="1A9C385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 xml:space="preserve">Proportion (95% </w:t>
            </w: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C.I.</w:t>
            </w: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636" w:type="dxa"/>
          </w:tcPr>
          <w:p w14:paraId="76295A4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Q</w:t>
            </w:r>
          </w:p>
        </w:tc>
        <w:tc>
          <w:tcPr>
            <w:tcW w:w="1602" w:type="dxa"/>
          </w:tcPr>
          <w:p w14:paraId="2B797AB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vertAlign w:val="superscript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I</w:t>
            </w: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vertAlign w:val="superscript"/>
                <w:lang w:eastAsia="zh-TW"/>
              </w:rPr>
              <w:t>2</w:t>
            </w:r>
          </w:p>
        </w:tc>
        <w:tc>
          <w:tcPr>
            <w:tcW w:w="1588" w:type="dxa"/>
          </w:tcPr>
          <w:p w14:paraId="6E656A0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i/>
                <w:color w:val="000000"/>
                <w:sz w:val="22"/>
                <w:szCs w:val="22"/>
                <w:lang w:eastAsia="zh-TW"/>
              </w:rPr>
              <w:t>p</w:t>
            </w: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-value</w:t>
            </w:r>
          </w:p>
        </w:tc>
      </w:tr>
      <w:tr w:rsidR="004609A9" w:rsidRPr="007F2F54" w14:paraId="0486BD9C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0E400ED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Fever</w:t>
            </w:r>
          </w:p>
        </w:tc>
        <w:tc>
          <w:tcPr>
            <w:tcW w:w="10732" w:type="dxa"/>
            <w:gridSpan w:val="6"/>
          </w:tcPr>
          <w:p w14:paraId="4A85A7E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65E97D5D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4024ACB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A03A8C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596F87A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5</w:t>
            </w:r>
          </w:p>
        </w:tc>
        <w:tc>
          <w:tcPr>
            <w:tcW w:w="2585" w:type="dxa"/>
          </w:tcPr>
          <w:p w14:paraId="26B400F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0.46 (0.22-0.71)</w:t>
            </w:r>
          </w:p>
        </w:tc>
        <w:tc>
          <w:tcPr>
            <w:tcW w:w="1636" w:type="dxa"/>
          </w:tcPr>
          <w:p w14:paraId="6294C6E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414.78</w:t>
            </w:r>
          </w:p>
        </w:tc>
        <w:tc>
          <w:tcPr>
            <w:tcW w:w="1602" w:type="dxa"/>
          </w:tcPr>
          <w:p w14:paraId="009FBCA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99.0%</w:t>
            </w:r>
          </w:p>
        </w:tc>
        <w:tc>
          <w:tcPr>
            <w:tcW w:w="1588" w:type="dxa"/>
            <w:vMerge w:val="restart"/>
          </w:tcPr>
          <w:p w14:paraId="0B15FF2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0.015</w:t>
            </w:r>
          </w:p>
        </w:tc>
      </w:tr>
      <w:tr w:rsidR="004609A9" w:rsidRPr="007F2F54" w14:paraId="1818B63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497B3F1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1830903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1A19DB5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65</w:t>
            </w:r>
          </w:p>
        </w:tc>
        <w:tc>
          <w:tcPr>
            <w:tcW w:w="2585" w:type="dxa"/>
          </w:tcPr>
          <w:p w14:paraId="6D012D8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0.77 (0.73-0.81)</w:t>
            </w:r>
          </w:p>
        </w:tc>
        <w:tc>
          <w:tcPr>
            <w:tcW w:w="1636" w:type="dxa"/>
          </w:tcPr>
          <w:p w14:paraId="613CEE2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1273.35</w:t>
            </w:r>
          </w:p>
        </w:tc>
        <w:tc>
          <w:tcPr>
            <w:tcW w:w="1602" w:type="dxa"/>
          </w:tcPr>
          <w:p w14:paraId="79896B7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95.0%</w:t>
            </w:r>
          </w:p>
        </w:tc>
        <w:tc>
          <w:tcPr>
            <w:tcW w:w="1588" w:type="dxa"/>
            <w:vMerge/>
          </w:tcPr>
          <w:p w14:paraId="27EBB20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5C2F4F0F" w14:textId="77777777" w:rsidTr="00E659A8">
        <w:trPr>
          <w:trHeight w:val="37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071249E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Cough</w:t>
            </w:r>
          </w:p>
        </w:tc>
        <w:tc>
          <w:tcPr>
            <w:tcW w:w="10732" w:type="dxa"/>
            <w:gridSpan w:val="6"/>
          </w:tcPr>
          <w:p w14:paraId="63A8C23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664DB32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1DF8CA3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6C71882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5A82000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</w:t>
            </w:r>
          </w:p>
        </w:tc>
        <w:tc>
          <w:tcPr>
            <w:tcW w:w="2585" w:type="dxa"/>
          </w:tcPr>
          <w:p w14:paraId="4848437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0.59 (0.44-0.73)</w:t>
            </w:r>
          </w:p>
        </w:tc>
        <w:tc>
          <w:tcPr>
            <w:tcW w:w="1636" w:type="dxa"/>
          </w:tcPr>
          <w:p w14:paraId="17502EA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26.34</w:t>
            </w:r>
          </w:p>
        </w:tc>
        <w:tc>
          <w:tcPr>
            <w:tcW w:w="1602" w:type="dxa"/>
          </w:tcPr>
          <w:p w14:paraId="7A1A860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92.4%</w:t>
            </w:r>
          </w:p>
        </w:tc>
        <w:tc>
          <w:tcPr>
            <w:tcW w:w="1588" w:type="dxa"/>
            <w:vMerge w:val="restart"/>
          </w:tcPr>
          <w:p w14:paraId="6694675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0.351</w:t>
            </w:r>
          </w:p>
        </w:tc>
      </w:tr>
      <w:tr w:rsidR="004609A9" w:rsidRPr="007F2F54" w14:paraId="7A31BA66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4DDE8F4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6E2B3B6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0B93E45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62</w:t>
            </w:r>
          </w:p>
        </w:tc>
        <w:tc>
          <w:tcPr>
            <w:tcW w:w="2585" w:type="dxa"/>
          </w:tcPr>
          <w:p w14:paraId="43ABE7B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0.51 (0.46-0.57)</w:t>
            </w:r>
          </w:p>
        </w:tc>
        <w:tc>
          <w:tcPr>
            <w:tcW w:w="1636" w:type="dxa"/>
          </w:tcPr>
          <w:p w14:paraId="34E48EC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2338.47</w:t>
            </w:r>
          </w:p>
        </w:tc>
        <w:tc>
          <w:tcPr>
            <w:tcW w:w="1602" w:type="dxa"/>
          </w:tcPr>
          <w:p w14:paraId="3F4720F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97.4%</w:t>
            </w:r>
          </w:p>
        </w:tc>
        <w:tc>
          <w:tcPr>
            <w:tcW w:w="1588" w:type="dxa"/>
            <w:vMerge/>
          </w:tcPr>
          <w:p w14:paraId="26C8A36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331729F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38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60C8D14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Sputum production</w:t>
            </w:r>
          </w:p>
        </w:tc>
        <w:tc>
          <w:tcPr>
            <w:tcW w:w="10732" w:type="dxa"/>
            <w:gridSpan w:val="6"/>
          </w:tcPr>
          <w:p w14:paraId="1311F60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6CA883E0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1AB23CB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42CF99E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3150554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585" w:type="dxa"/>
          </w:tcPr>
          <w:p w14:paraId="71E4C2F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636" w:type="dxa"/>
          </w:tcPr>
          <w:p w14:paraId="7018315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602" w:type="dxa"/>
          </w:tcPr>
          <w:p w14:paraId="6B2A4FB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588" w:type="dxa"/>
            <w:vMerge w:val="restart"/>
          </w:tcPr>
          <w:p w14:paraId="5142043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NA</w:t>
            </w:r>
          </w:p>
        </w:tc>
      </w:tr>
      <w:tr w:rsidR="004609A9" w:rsidRPr="007F2F54" w14:paraId="6D8EBCEC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17D816A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7EA865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5B30D13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31</w:t>
            </w:r>
          </w:p>
        </w:tc>
        <w:tc>
          <w:tcPr>
            <w:tcW w:w="2585" w:type="dxa"/>
          </w:tcPr>
          <w:p w14:paraId="7AD6C60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0.20 (0.14-0.26)</w:t>
            </w:r>
          </w:p>
        </w:tc>
        <w:tc>
          <w:tcPr>
            <w:tcW w:w="1636" w:type="dxa"/>
          </w:tcPr>
          <w:p w14:paraId="1C77EA5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1044.85</w:t>
            </w:r>
          </w:p>
        </w:tc>
        <w:tc>
          <w:tcPr>
            <w:tcW w:w="1602" w:type="dxa"/>
          </w:tcPr>
          <w:p w14:paraId="3F65BF6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97.1%</w:t>
            </w:r>
          </w:p>
        </w:tc>
        <w:tc>
          <w:tcPr>
            <w:tcW w:w="1588" w:type="dxa"/>
            <w:vMerge/>
          </w:tcPr>
          <w:p w14:paraId="3D6BD9C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1DC05313" w14:textId="77777777" w:rsidTr="00E659A8">
        <w:trPr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17F29FD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Sore throat</w:t>
            </w:r>
          </w:p>
        </w:tc>
        <w:tc>
          <w:tcPr>
            <w:tcW w:w="10732" w:type="dxa"/>
            <w:gridSpan w:val="6"/>
          </w:tcPr>
          <w:p w14:paraId="51EA1F5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38FB27B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763FC1E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06FF08D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01023FD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585" w:type="dxa"/>
          </w:tcPr>
          <w:p w14:paraId="4E574BD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0.08 (0.01-0.21)</w:t>
            </w:r>
          </w:p>
        </w:tc>
        <w:tc>
          <w:tcPr>
            <w:tcW w:w="1636" w:type="dxa"/>
          </w:tcPr>
          <w:p w14:paraId="0604FD7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4.48</w:t>
            </w:r>
          </w:p>
        </w:tc>
        <w:tc>
          <w:tcPr>
            <w:tcW w:w="1602" w:type="dxa"/>
          </w:tcPr>
          <w:p w14:paraId="087D011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77.7%</w:t>
            </w:r>
          </w:p>
        </w:tc>
        <w:tc>
          <w:tcPr>
            <w:tcW w:w="1588" w:type="dxa"/>
            <w:vMerge w:val="restart"/>
          </w:tcPr>
          <w:p w14:paraId="3EA0C6E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0.715</w:t>
            </w:r>
          </w:p>
        </w:tc>
      </w:tr>
      <w:tr w:rsidR="004609A9" w:rsidRPr="007F2F54" w14:paraId="73FF12B3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162F803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37572EB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26A8608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35</w:t>
            </w:r>
          </w:p>
        </w:tc>
        <w:tc>
          <w:tcPr>
            <w:tcW w:w="2585" w:type="dxa"/>
          </w:tcPr>
          <w:p w14:paraId="248ADA8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0.10 (0.08-0.13)</w:t>
            </w:r>
          </w:p>
        </w:tc>
        <w:tc>
          <w:tcPr>
            <w:tcW w:w="1636" w:type="dxa"/>
          </w:tcPr>
          <w:p w14:paraId="7DEF3B1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244.29</w:t>
            </w:r>
          </w:p>
        </w:tc>
        <w:tc>
          <w:tcPr>
            <w:tcW w:w="1602" w:type="dxa"/>
          </w:tcPr>
          <w:p w14:paraId="5DBA184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86.1%</w:t>
            </w:r>
          </w:p>
        </w:tc>
        <w:tc>
          <w:tcPr>
            <w:tcW w:w="1588" w:type="dxa"/>
            <w:vMerge/>
          </w:tcPr>
          <w:p w14:paraId="4743181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64E782EE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1B7D44A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Myalgia</w:t>
            </w:r>
          </w:p>
        </w:tc>
        <w:tc>
          <w:tcPr>
            <w:tcW w:w="10732" w:type="dxa"/>
            <w:gridSpan w:val="6"/>
          </w:tcPr>
          <w:p w14:paraId="2FBF9C9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1B3FEBE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2096CD2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448880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7D97B6A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585" w:type="dxa"/>
          </w:tcPr>
          <w:p w14:paraId="4048234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0.30 (0.17-0.45)</w:t>
            </w:r>
          </w:p>
        </w:tc>
        <w:tc>
          <w:tcPr>
            <w:tcW w:w="1636" w:type="dxa"/>
          </w:tcPr>
          <w:p w14:paraId="2A7D39C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602" w:type="dxa"/>
          </w:tcPr>
          <w:p w14:paraId="211E2D8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588" w:type="dxa"/>
            <w:vMerge w:val="restart"/>
          </w:tcPr>
          <w:p w14:paraId="1DC4A02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0.064</w:t>
            </w:r>
          </w:p>
        </w:tc>
      </w:tr>
      <w:tr w:rsidR="004609A9" w:rsidRPr="007F2F54" w14:paraId="58B737BB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7E49D58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7192A43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21B2C71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30</w:t>
            </w:r>
          </w:p>
        </w:tc>
        <w:tc>
          <w:tcPr>
            <w:tcW w:w="2585" w:type="dxa"/>
          </w:tcPr>
          <w:p w14:paraId="628CB9F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0.17 (0.12-0.22)</w:t>
            </w:r>
          </w:p>
        </w:tc>
        <w:tc>
          <w:tcPr>
            <w:tcW w:w="1636" w:type="dxa"/>
          </w:tcPr>
          <w:p w14:paraId="4BC6EED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315.01</w:t>
            </w:r>
          </w:p>
        </w:tc>
        <w:tc>
          <w:tcPr>
            <w:tcW w:w="1602" w:type="dxa"/>
          </w:tcPr>
          <w:p w14:paraId="29C51A6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90.8%</w:t>
            </w:r>
          </w:p>
        </w:tc>
        <w:tc>
          <w:tcPr>
            <w:tcW w:w="1588" w:type="dxa"/>
            <w:vMerge/>
          </w:tcPr>
          <w:p w14:paraId="09929DA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798A6ED3" w14:textId="77777777" w:rsidTr="00E659A8">
        <w:trPr>
          <w:trHeight w:val="329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07E1EAE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Fatigue</w:t>
            </w:r>
          </w:p>
        </w:tc>
        <w:tc>
          <w:tcPr>
            <w:tcW w:w="10732" w:type="dxa"/>
            <w:gridSpan w:val="6"/>
          </w:tcPr>
          <w:p w14:paraId="00FCB3C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5C30104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4ECA8D1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4B92804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4E50A32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585" w:type="dxa"/>
          </w:tcPr>
          <w:p w14:paraId="068FC3D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0.19 (0.02-0.45)</w:t>
            </w:r>
          </w:p>
        </w:tc>
        <w:tc>
          <w:tcPr>
            <w:tcW w:w="1636" w:type="dxa"/>
          </w:tcPr>
          <w:p w14:paraId="5459038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10.36</w:t>
            </w:r>
          </w:p>
        </w:tc>
        <w:tc>
          <w:tcPr>
            <w:tcW w:w="1602" w:type="dxa"/>
          </w:tcPr>
          <w:p w14:paraId="75E9CFA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90.3%</w:t>
            </w:r>
          </w:p>
        </w:tc>
        <w:tc>
          <w:tcPr>
            <w:tcW w:w="1588" w:type="dxa"/>
            <w:vMerge w:val="restart"/>
          </w:tcPr>
          <w:p w14:paraId="25D0F41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0.564</w:t>
            </w:r>
          </w:p>
        </w:tc>
      </w:tr>
      <w:tr w:rsidR="004609A9" w:rsidRPr="007F2F54" w14:paraId="6693D7F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3AEE824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6B081CD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3146DEB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42</w:t>
            </w:r>
          </w:p>
        </w:tc>
        <w:tc>
          <w:tcPr>
            <w:tcW w:w="2585" w:type="dxa"/>
          </w:tcPr>
          <w:p w14:paraId="06DAC2F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0.26 (0.20-0.32)</w:t>
            </w:r>
          </w:p>
        </w:tc>
        <w:tc>
          <w:tcPr>
            <w:tcW w:w="1636" w:type="dxa"/>
          </w:tcPr>
          <w:p w14:paraId="11761ED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1352.84</w:t>
            </w:r>
          </w:p>
        </w:tc>
        <w:tc>
          <w:tcPr>
            <w:tcW w:w="1602" w:type="dxa"/>
          </w:tcPr>
          <w:p w14:paraId="7B8A4F9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97.0%</w:t>
            </w:r>
          </w:p>
        </w:tc>
        <w:tc>
          <w:tcPr>
            <w:tcW w:w="1588" w:type="dxa"/>
            <w:vMerge/>
          </w:tcPr>
          <w:p w14:paraId="041CF94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6A060094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50D0B09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Dyspnoea</w:t>
            </w:r>
          </w:p>
        </w:tc>
        <w:tc>
          <w:tcPr>
            <w:tcW w:w="10732" w:type="dxa"/>
            <w:gridSpan w:val="6"/>
          </w:tcPr>
          <w:p w14:paraId="711266F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1E1CFC1A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0351139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869824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62B8231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585" w:type="dxa"/>
          </w:tcPr>
          <w:p w14:paraId="4D26B11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0.39 (0.00-0.94)</w:t>
            </w:r>
          </w:p>
        </w:tc>
        <w:tc>
          <w:tcPr>
            <w:tcW w:w="1636" w:type="dxa"/>
          </w:tcPr>
          <w:p w14:paraId="6063F49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174.47</w:t>
            </w:r>
          </w:p>
        </w:tc>
        <w:tc>
          <w:tcPr>
            <w:tcW w:w="1602" w:type="dxa"/>
          </w:tcPr>
          <w:p w14:paraId="75AAA0F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99.4%</w:t>
            </w:r>
          </w:p>
        </w:tc>
        <w:tc>
          <w:tcPr>
            <w:tcW w:w="1588" w:type="dxa"/>
            <w:vMerge w:val="restart"/>
          </w:tcPr>
          <w:p w14:paraId="2DEDFD5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0.488</w:t>
            </w:r>
          </w:p>
        </w:tc>
      </w:tr>
      <w:tr w:rsidR="004609A9" w:rsidRPr="007F2F54" w14:paraId="1660BFBF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590030D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775E4ED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78038AC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12</w:t>
            </w:r>
          </w:p>
        </w:tc>
        <w:tc>
          <w:tcPr>
            <w:tcW w:w="2585" w:type="dxa"/>
          </w:tcPr>
          <w:p w14:paraId="3AF0247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0.18 (0.07-0.32)</w:t>
            </w:r>
          </w:p>
        </w:tc>
        <w:tc>
          <w:tcPr>
            <w:tcW w:w="1636" w:type="dxa"/>
          </w:tcPr>
          <w:p w14:paraId="29B32B1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1130.08</w:t>
            </w:r>
          </w:p>
        </w:tc>
        <w:tc>
          <w:tcPr>
            <w:tcW w:w="1602" w:type="dxa"/>
          </w:tcPr>
          <w:p w14:paraId="5989E17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99.0%</w:t>
            </w:r>
          </w:p>
        </w:tc>
        <w:tc>
          <w:tcPr>
            <w:tcW w:w="1588" w:type="dxa"/>
            <w:vMerge/>
          </w:tcPr>
          <w:p w14:paraId="199C25B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74D77BC3" w14:textId="77777777" w:rsidTr="00E659A8">
        <w:trPr>
          <w:trHeight w:val="37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18A8AE1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Headache</w:t>
            </w:r>
          </w:p>
        </w:tc>
        <w:tc>
          <w:tcPr>
            <w:tcW w:w="10732" w:type="dxa"/>
            <w:gridSpan w:val="6"/>
          </w:tcPr>
          <w:p w14:paraId="1A2ABE6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27D280D8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09B3DBD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40534B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66C5705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585" w:type="dxa"/>
          </w:tcPr>
          <w:p w14:paraId="3F734AC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0.04 (0.01-0.09)</w:t>
            </w:r>
          </w:p>
        </w:tc>
        <w:tc>
          <w:tcPr>
            <w:tcW w:w="1636" w:type="dxa"/>
          </w:tcPr>
          <w:p w14:paraId="45080B8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602" w:type="dxa"/>
          </w:tcPr>
          <w:p w14:paraId="60AF417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588" w:type="dxa"/>
            <w:vMerge w:val="restart"/>
          </w:tcPr>
          <w:p w14:paraId="3E6E482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0.020</w:t>
            </w:r>
          </w:p>
        </w:tc>
      </w:tr>
      <w:tr w:rsidR="004609A9" w:rsidRPr="007F2F54" w14:paraId="2A755C4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51A5AA4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5B82F88E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4A863C5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31</w:t>
            </w:r>
          </w:p>
        </w:tc>
        <w:tc>
          <w:tcPr>
            <w:tcW w:w="2585" w:type="dxa"/>
          </w:tcPr>
          <w:p w14:paraId="1AC5F73A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0.10 (0.08-0.13)</w:t>
            </w:r>
          </w:p>
        </w:tc>
        <w:tc>
          <w:tcPr>
            <w:tcW w:w="1636" w:type="dxa"/>
          </w:tcPr>
          <w:p w14:paraId="37AA3E3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275.96</w:t>
            </w:r>
          </w:p>
        </w:tc>
        <w:tc>
          <w:tcPr>
            <w:tcW w:w="1602" w:type="dxa"/>
          </w:tcPr>
          <w:p w14:paraId="1920BAA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89.1%</w:t>
            </w:r>
          </w:p>
        </w:tc>
        <w:tc>
          <w:tcPr>
            <w:tcW w:w="1588" w:type="dxa"/>
            <w:vMerge/>
          </w:tcPr>
          <w:p w14:paraId="17A4DB1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7F2F54" w14:paraId="6CF4DC2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736179E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Nausea</w:t>
            </w:r>
          </w:p>
        </w:tc>
        <w:tc>
          <w:tcPr>
            <w:tcW w:w="10732" w:type="dxa"/>
            <w:gridSpan w:val="6"/>
          </w:tcPr>
          <w:p w14:paraId="7D8EDE58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3535B2DF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08AF1D6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4107289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4AAE247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585" w:type="dxa"/>
          </w:tcPr>
          <w:p w14:paraId="15B8E43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636" w:type="dxa"/>
          </w:tcPr>
          <w:p w14:paraId="71189BD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602" w:type="dxa"/>
          </w:tcPr>
          <w:p w14:paraId="581ED92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588" w:type="dxa"/>
            <w:vMerge w:val="restart"/>
          </w:tcPr>
          <w:p w14:paraId="327E600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  <w:t>NA</w:t>
            </w:r>
          </w:p>
        </w:tc>
      </w:tr>
      <w:tr w:rsidR="004609A9" w:rsidRPr="007F2F54" w14:paraId="04A1917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681BEAC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120BB9DB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66E5B1F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15</w:t>
            </w:r>
          </w:p>
        </w:tc>
        <w:tc>
          <w:tcPr>
            <w:tcW w:w="2585" w:type="dxa"/>
          </w:tcPr>
          <w:p w14:paraId="14E84AE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0.06 (0.03-0.10)</w:t>
            </w:r>
          </w:p>
        </w:tc>
        <w:tc>
          <w:tcPr>
            <w:tcW w:w="1636" w:type="dxa"/>
          </w:tcPr>
          <w:p w14:paraId="2E8E96C0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53.49</w:t>
            </w:r>
          </w:p>
        </w:tc>
        <w:tc>
          <w:tcPr>
            <w:tcW w:w="1602" w:type="dxa"/>
          </w:tcPr>
          <w:p w14:paraId="2F3A0FE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73.8%</w:t>
            </w:r>
          </w:p>
        </w:tc>
        <w:tc>
          <w:tcPr>
            <w:tcW w:w="1588" w:type="dxa"/>
            <w:vMerge/>
          </w:tcPr>
          <w:p w14:paraId="617FF33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</w:p>
        </w:tc>
      </w:tr>
      <w:tr w:rsidR="004609A9" w:rsidRPr="007F2F54" w14:paraId="766C69EA" w14:textId="77777777" w:rsidTr="00E659A8">
        <w:trPr>
          <w:trHeight w:val="4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 w:val="restart"/>
          </w:tcPr>
          <w:p w14:paraId="45557271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Diarrhoea</w:t>
            </w:r>
          </w:p>
        </w:tc>
        <w:tc>
          <w:tcPr>
            <w:tcW w:w="10732" w:type="dxa"/>
            <w:gridSpan w:val="6"/>
          </w:tcPr>
          <w:p w14:paraId="7A14437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  <w:t>Q6. Prospectively measured exposure</w:t>
            </w:r>
          </w:p>
        </w:tc>
      </w:tr>
      <w:tr w:rsidR="004609A9" w:rsidRPr="007F2F54" w14:paraId="2F270EC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38283FC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7B2476CF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1891" w:type="dxa"/>
          </w:tcPr>
          <w:p w14:paraId="40EECD2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585" w:type="dxa"/>
          </w:tcPr>
          <w:p w14:paraId="2440FEA7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0.08 (0.03-0.13)</w:t>
            </w:r>
          </w:p>
        </w:tc>
        <w:tc>
          <w:tcPr>
            <w:tcW w:w="1636" w:type="dxa"/>
          </w:tcPr>
          <w:p w14:paraId="6C7609F5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0.46</w:t>
            </w:r>
          </w:p>
        </w:tc>
        <w:tc>
          <w:tcPr>
            <w:tcW w:w="1602" w:type="dxa"/>
          </w:tcPr>
          <w:p w14:paraId="0768EC2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0.0%</w:t>
            </w:r>
          </w:p>
        </w:tc>
        <w:tc>
          <w:tcPr>
            <w:tcW w:w="1588" w:type="dxa"/>
            <w:vMerge w:val="restart"/>
          </w:tcPr>
          <w:p w14:paraId="5F392AAD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  <w:t>0.487</w:t>
            </w:r>
          </w:p>
        </w:tc>
      </w:tr>
      <w:tr w:rsidR="004609A9" w:rsidRPr="007F2F54" w14:paraId="1621481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498" w:type="dxa"/>
            <w:vMerge/>
          </w:tcPr>
          <w:p w14:paraId="086DEF23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</w:p>
        </w:tc>
        <w:tc>
          <w:tcPr>
            <w:tcW w:w="1430" w:type="dxa"/>
          </w:tcPr>
          <w:p w14:paraId="7C7BD034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1891" w:type="dxa"/>
          </w:tcPr>
          <w:p w14:paraId="34EF477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40</w:t>
            </w:r>
          </w:p>
        </w:tc>
        <w:tc>
          <w:tcPr>
            <w:tcW w:w="2585" w:type="dxa"/>
          </w:tcPr>
          <w:p w14:paraId="5A955B59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0.10 (0.07-0.13)</w:t>
            </w:r>
          </w:p>
        </w:tc>
        <w:tc>
          <w:tcPr>
            <w:tcW w:w="1636" w:type="dxa"/>
          </w:tcPr>
          <w:p w14:paraId="2EDE4B3C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398.90</w:t>
            </w:r>
          </w:p>
        </w:tc>
        <w:tc>
          <w:tcPr>
            <w:tcW w:w="1602" w:type="dxa"/>
          </w:tcPr>
          <w:p w14:paraId="20F917D6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</w:pPr>
            <w:r w:rsidRPr="007F2F54">
              <w:rPr>
                <w:rFonts w:ascii="Times New Roman" w:eastAsia="PMingLiU" w:hAnsi="Times New Roman" w:cs="Times New Roman"/>
                <w:color w:val="000000"/>
                <w:sz w:val="22"/>
                <w:szCs w:val="22"/>
                <w:lang w:eastAsia="zh-TW"/>
              </w:rPr>
              <w:t>90.2%</w:t>
            </w:r>
          </w:p>
        </w:tc>
        <w:tc>
          <w:tcPr>
            <w:tcW w:w="1588" w:type="dxa"/>
            <w:vMerge/>
          </w:tcPr>
          <w:p w14:paraId="0F143AD2" w14:textId="77777777" w:rsidR="004609A9" w:rsidRPr="007F2F54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color w:val="000000"/>
                <w:sz w:val="22"/>
                <w:szCs w:val="22"/>
                <w:lang w:eastAsia="zh-TW"/>
              </w:rPr>
            </w:pPr>
          </w:p>
        </w:tc>
      </w:tr>
    </w:tbl>
    <w:p w14:paraId="15D80808" w14:textId="08BBF6DE" w:rsidR="004609A9" w:rsidRPr="00077A74" w:rsidRDefault="004609A9" w:rsidP="004609A9">
      <w:pPr>
        <w:spacing w:after="0" w:line="240" w:lineRule="exact"/>
        <w:ind w:firstLine="0"/>
        <w:rPr>
          <w:rFonts w:ascii="Times New Roman" w:eastAsia="PMingLiU" w:hAnsi="Times New Roman" w:cs="Times New Roman"/>
          <w:lang w:eastAsia="zh-TW"/>
        </w:rPr>
      </w:pPr>
      <w:r w:rsidRPr="00077A74">
        <w:rPr>
          <w:rFonts w:ascii="Times New Roman" w:eastAsia="PMingLiU" w:hAnsi="Times New Roman" w:cs="Times New Roman"/>
          <w:b/>
          <w:lang w:eastAsia="zh-TW"/>
        </w:rPr>
        <w:lastRenderedPageBreak/>
        <w:t xml:space="preserve">Table </w:t>
      </w:r>
      <w:r w:rsidRPr="00077A74">
        <w:rPr>
          <w:rFonts w:ascii="Times New Roman" w:eastAsiaTheme="minorEastAsia" w:hAnsi="Times New Roman" w:cs="Times New Roman"/>
          <w:b/>
          <w:lang w:eastAsia="zh-CN"/>
        </w:rPr>
        <w:t>S</w:t>
      </w:r>
      <w:r w:rsidR="00031348">
        <w:rPr>
          <w:rFonts w:ascii="Times New Roman" w:eastAsia="PMingLiU" w:hAnsi="Times New Roman" w:cs="Times New Roman"/>
          <w:b/>
          <w:lang w:eastAsia="zh-TW"/>
        </w:rPr>
        <w:t>9</w:t>
      </w:r>
      <w:r>
        <w:rPr>
          <w:rFonts w:ascii="Times New Roman" w:eastAsia="PMingLiU" w:hAnsi="Times New Roman" w:cs="Times New Roman"/>
          <w:lang w:eastAsia="zh-TW"/>
        </w:rPr>
        <w:t>. The pooled proportion of symptoms in COVID-19 patients among the subgroup according to</w:t>
      </w:r>
      <w:r w:rsidRPr="00077A74">
        <w:rPr>
          <w:rFonts w:ascii="Times New Roman" w:eastAsia="PMingLiU" w:hAnsi="Times New Roman" w:cs="Times New Roman"/>
          <w:lang w:eastAsia="zh-TW"/>
        </w:rPr>
        <w:t xml:space="preserve"> </w:t>
      </w:r>
      <w:r>
        <w:rPr>
          <w:rFonts w:ascii="Times New Roman" w:eastAsia="PMingLiU" w:hAnsi="Times New Roman" w:cs="Times New Roman"/>
          <w:lang w:eastAsia="zh-TW"/>
        </w:rPr>
        <w:t xml:space="preserve">the criteria </w:t>
      </w:r>
      <w:r>
        <w:rPr>
          <w:rFonts w:ascii="Times New Roman" w:eastAsia="PMingLiU" w:hAnsi="Times New Roman" w:cs="Times New Roman" w:hint="eastAsia"/>
          <w:lang w:eastAsia="zh-TW"/>
        </w:rPr>
        <w:t>Q</w:t>
      </w:r>
      <w:r>
        <w:rPr>
          <w:rFonts w:ascii="Times New Roman" w:eastAsia="PMingLiU" w:hAnsi="Times New Roman" w:cs="Times New Roman"/>
          <w:lang w:eastAsia="zh-TW"/>
        </w:rPr>
        <w:t xml:space="preserve">8 of the </w:t>
      </w:r>
      <w:r w:rsidRPr="00077A74">
        <w:rPr>
          <w:rFonts w:ascii="Times New Roman" w:eastAsia="PMingLiU" w:hAnsi="Times New Roman" w:cs="Times New Roman"/>
          <w:lang w:eastAsia="zh-TW"/>
        </w:rPr>
        <w:t>c</w:t>
      </w:r>
      <w:r>
        <w:rPr>
          <w:rFonts w:ascii="Times New Roman" w:eastAsia="PMingLiU" w:hAnsi="Times New Roman" w:cs="Times New Roman"/>
          <w:lang w:eastAsia="zh-TW"/>
        </w:rPr>
        <w:t>ohort study quality assessment.</w:t>
      </w:r>
    </w:p>
    <w:tbl>
      <w:tblPr>
        <w:tblStyle w:val="GridTable6Colorful"/>
        <w:tblW w:w="0" w:type="auto"/>
        <w:tblInd w:w="720" w:type="dxa"/>
        <w:tblLook w:val="04A0" w:firstRow="1" w:lastRow="0" w:firstColumn="1" w:lastColumn="0" w:noHBand="0" w:noVBand="1"/>
      </w:tblPr>
      <w:tblGrid>
        <w:gridCol w:w="1500"/>
        <w:gridCol w:w="1432"/>
        <w:gridCol w:w="1895"/>
        <w:gridCol w:w="2592"/>
        <w:gridCol w:w="1590"/>
        <w:gridCol w:w="1606"/>
        <w:gridCol w:w="1615"/>
      </w:tblGrid>
      <w:tr w:rsidR="004609A9" w:rsidRPr="00AE253F" w14:paraId="2BF3D6BA" w14:textId="77777777" w:rsidTr="00E659A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</w:tcPr>
          <w:p w14:paraId="1BB8D4A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Symptoms</w:t>
            </w:r>
          </w:p>
        </w:tc>
        <w:tc>
          <w:tcPr>
            <w:tcW w:w="1515" w:type="dxa"/>
          </w:tcPr>
          <w:p w14:paraId="1CC3CC6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Subgroup</w:t>
            </w:r>
          </w:p>
        </w:tc>
        <w:tc>
          <w:tcPr>
            <w:tcW w:w="2154" w:type="dxa"/>
          </w:tcPr>
          <w:p w14:paraId="1E85B0A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Number of Studies</w:t>
            </w:r>
          </w:p>
        </w:tc>
        <w:tc>
          <w:tcPr>
            <w:tcW w:w="2977" w:type="dxa"/>
          </w:tcPr>
          <w:p w14:paraId="09D6248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Proportion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 xml:space="preserve">95% </w:t>
            </w: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C.I.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7744E5B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Q</w:t>
            </w:r>
          </w:p>
        </w:tc>
        <w:tc>
          <w:tcPr>
            <w:tcW w:w="1842" w:type="dxa"/>
          </w:tcPr>
          <w:p w14:paraId="292CF1E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vertAlign w:val="superscript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I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vertAlign w:val="superscript"/>
                <w:lang w:eastAsia="zh-TW"/>
              </w:rPr>
              <w:t>2</w:t>
            </w:r>
          </w:p>
        </w:tc>
        <w:tc>
          <w:tcPr>
            <w:tcW w:w="1843" w:type="dxa"/>
          </w:tcPr>
          <w:p w14:paraId="3C47DCF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i/>
                <w:sz w:val="22"/>
                <w:szCs w:val="22"/>
                <w:lang w:eastAsia="zh-TW"/>
              </w:rPr>
              <w:t>p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-value</w:t>
            </w:r>
          </w:p>
        </w:tc>
      </w:tr>
      <w:tr w:rsidR="004609A9" w:rsidRPr="00AE253F" w14:paraId="29A1DA4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44817AD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Fever</w:t>
            </w:r>
          </w:p>
        </w:tc>
        <w:tc>
          <w:tcPr>
            <w:tcW w:w="12174" w:type="dxa"/>
            <w:gridSpan w:val="6"/>
          </w:tcPr>
          <w:p w14:paraId="365302D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5AAACE0E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414001F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4F98BD6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31A6A2E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4</w:t>
            </w:r>
          </w:p>
        </w:tc>
        <w:tc>
          <w:tcPr>
            <w:tcW w:w="2977" w:type="dxa"/>
          </w:tcPr>
          <w:p w14:paraId="60C4889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0.81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0.72-0.89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6EB9727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0.82</w:t>
            </w:r>
          </w:p>
        </w:tc>
        <w:tc>
          <w:tcPr>
            <w:tcW w:w="1842" w:type="dxa"/>
          </w:tcPr>
          <w:p w14:paraId="5B69C02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0.0%</w:t>
            </w:r>
          </w:p>
        </w:tc>
        <w:tc>
          <w:tcPr>
            <w:tcW w:w="1843" w:type="dxa"/>
            <w:vMerge w:val="restart"/>
          </w:tcPr>
          <w:p w14:paraId="02FDB8E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0.0087</w:t>
            </w:r>
          </w:p>
        </w:tc>
      </w:tr>
      <w:tr w:rsidR="004609A9" w:rsidRPr="00AE253F" w14:paraId="0BBAC5E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65AFD70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25D87C7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7D2B83B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977" w:type="dxa"/>
          </w:tcPr>
          <w:p w14:paraId="7D710AE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0.61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0.49-0.72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74BB4CF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2.16</w:t>
            </w:r>
          </w:p>
        </w:tc>
        <w:tc>
          <w:tcPr>
            <w:tcW w:w="1842" w:type="dxa"/>
          </w:tcPr>
          <w:p w14:paraId="5084FABF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53.6%</w:t>
            </w:r>
          </w:p>
        </w:tc>
        <w:tc>
          <w:tcPr>
            <w:tcW w:w="1843" w:type="dxa"/>
            <w:vMerge/>
          </w:tcPr>
          <w:p w14:paraId="189448D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7BCF233D" w14:textId="77777777" w:rsidTr="00E659A8">
        <w:trPr>
          <w:trHeight w:val="30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174632E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Cough</w:t>
            </w:r>
          </w:p>
        </w:tc>
        <w:tc>
          <w:tcPr>
            <w:tcW w:w="12174" w:type="dxa"/>
            <w:gridSpan w:val="6"/>
          </w:tcPr>
          <w:p w14:paraId="7B1BFD3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0439DCB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5487D4C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79FA5BE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14A4EB6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4</w:t>
            </w:r>
          </w:p>
        </w:tc>
        <w:tc>
          <w:tcPr>
            <w:tcW w:w="2977" w:type="dxa"/>
          </w:tcPr>
          <w:p w14:paraId="15E7049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0.66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 xml:space="preserve"> (0.51-0.80)</w:t>
            </w:r>
          </w:p>
        </w:tc>
        <w:tc>
          <w:tcPr>
            <w:tcW w:w="1843" w:type="dxa"/>
          </w:tcPr>
          <w:p w14:paraId="5AA8D81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5.85</w:t>
            </w:r>
          </w:p>
        </w:tc>
        <w:tc>
          <w:tcPr>
            <w:tcW w:w="1842" w:type="dxa"/>
          </w:tcPr>
          <w:p w14:paraId="1A77017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48.7%</w:t>
            </w:r>
          </w:p>
        </w:tc>
        <w:tc>
          <w:tcPr>
            <w:tcW w:w="1843" w:type="dxa"/>
            <w:vMerge w:val="restart"/>
          </w:tcPr>
          <w:p w14:paraId="6280DA0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0.86</w:t>
            </w:r>
          </w:p>
        </w:tc>
      </w:tr>
      <w:tr w:rsidR="004609A9" w:rsidRPr="00AE253F" w14:paraId="708C2FCB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3AD4667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016AC55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782218C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4F1CCF7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0.68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0.52-0.81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1F504A3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842" w:type="dxa"/>
          </w:tcPr>
          <w:p w14:paraId="663C2A7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843" w:type="dxa"/>
            <w:vMerge/>
          </w:tcPr>
          <w:p w14:paraId="2D354B0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3856F29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4D12804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S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putum production</w:t>
            </w:r>
          </w:p>
        </w:tc>
        <w:tc>
          <w:tcPr>
            <w:tcW w:w="12174" w:type="dxa"/>
            <w:gridSpan w:val="6"/>
          </w:tcPr>
          <w:p w14:paraId="59D0BFB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134699E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7AA49BE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17FD2CEF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66B17BC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977" w:type="dxa"/>
          </w:tcPr>
          <w:p w14:paraId="41E7636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</w:tcPr>
          <w:p w14:paraId="64DD50E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197518F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 w:val="restart"/>
          </w:tcPr>
          <w:p w14:paraId="3C4A8E6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N</w:t>
            </w: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A</w:t>
            </w:r>
          </w:p>
        </w:tc>
      </w:tr>
      <w:tr w:rsidR="004609A9" w:rsidRPr="00AE253F" w14:paraId="372B1A8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168B168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70EAEF5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7FEC90F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3</w:t>
            </w:r>
          </w:p>
        </w:tc>
        <w:tc>
          <w:tcPr>
            <w:tcW w:w="2977" w:type="dxa"/>
          </w:tcPr>
          <w:p w14:paraId="3182C5D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0.31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0.12-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0.54)</w:t>
            </w:r>
          </w:p>
        </w:tc>
        <w:tc>
          <w:tcPr>
            <w:tcW w:w="1843" w:type="dxa"/>
          </w:tcPr>
          <w:p w14:paraId="00EC050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9.34</w:t>
            </w:r>
          </w:p>
        </w:tc>
        <w:tc>
          <w:tcPr>
            <w:tcW w:w="1842" w:type="dxa"/>
          </w:tcPr>
          <w:p w14:paraId="7988803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78.6%</w:t>
            </w:r>
          </w:p>
        </w:tc>
        <w:tc>
          <w:tcPr>
            <w:tcW w:w="1843" w:type="dxa"/>
            <w:vMerge/>
          </w:tcPr>
          <w:p w14:paraId="04AB355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0763DBB7" w14:textId="77777777" w:rsidTr="00E659A8">
        <w:trPr>
          <w:trHeight w:val="30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0BA4D26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S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ore throat</w:t>
            </w:r>
          </w:p>
        </w:tc>
        <w:tc>
          <w:tcPr>
            <w:tcW w:w="12174" w:type="dxa"/>
            <w:gridSpan w:val="6"/>
          </w:tcPr>
          <w:p w14:paraId="4D27B55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048F93D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1CF0B58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5971B34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79F8329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3</w:t>
            </w:r>
          </w:p>
        </w:tc>
        <w:tc>
          <w:tcPr>
            <w:tcW w:w="2977" w:type="dxa"/>
          </w:tcPr>
          <w:p w14:paraId="41BAA03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0.19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0.09-0.31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2FA1C03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0.79</w:t>
            </w:r>
          </w:p>
        </w:tc>
        <w:tc>
          <w:tcPr>
            <w:tcW w:w="1842" w:type="dxa"/>
          </w:tcPr>
          <w:p w14:paraId="6B56D99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0.0%</w:t>
            </w:r>
          </w:p>
        </w:tc>
        <w:tc>
          <w:tcPr>
            <w:tcW w:w="1843" w:type="dxa"/>
            <w:vMerge w:val="restart"/>
          </w:tcPr>
          <w:p w14:paraId="7DE63BC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0.0304</w:t>
            </w:r>
          </w:p>
        </w:tc>
      </w:tr>
      <w:tr w:rsidR="004609A9" w:rsidRPr="00AE253F" w14:paraId="5C150ADA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132662A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42A3CDE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211EEEF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3AC2174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0.05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0.0009-0.14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4302E1D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842" w:type="dxa"/>
          </w:tcPr>
          <w:p w14:paraId="609DFA8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843" w:type="dxa"/>
            <w:vMerge/>
          </w:tcPr>
          <w:p w14:paraId="27A0BA3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46605349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8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2E4E277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Myalgia</w:t>
            </w:r>
          </w:p>
        </w:tc>
        <w:tc>
          <w:tcPr>
            <w:tcW w:w="12174" w:type="dxa"/>
            <w:gridSpan w:val="6"/>
          </w:tcPr>
          <w:p w14:paraId="074D952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59B1317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7867E7F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453BD84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23E445D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977" w:type="dxa"/>
          </w:tcPr>
          <w:p w14:paraId="075888E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0.37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0.21-0.55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6A899F9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0.64</w:t>
            </w:r>
          </w:p>
        </w:tc>
        <w:tc>
          <w:tcPr>
            <w:tcW w:w="1842" w:type="dxa"/>
          </w:tcPr>
          <w:p w14:paraId="3CBB9C1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0.0%</w:t>
            </w:r>
          </w:p>
        </w:tc>
        <w:tc>
          <w:tcPr>
            <w:tcW w:w="1843" w:type="dxa"/>
            <w:vMerge w:val="restart"/>
          </w:tcPr>
          <w:p w14:paraId="045F5E4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NA</w:t>
            </w:r>
          </w:p>
        </w:tc>
      </w:tr>
      <w:tr w:rsidR="004609A9" w:rsidRPr="00AE253F" w14:paraId="1FD8C2D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7DC3BAB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58DEA41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704A0DC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977" w:type="dxa"/>
          </w:tcPr>
          <w:p w14:paraId="63FE613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</w:tcPr>
          <w:p w14:paraId="30E3FBC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353FE79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/>
          </w:tcPr>
          <w:p w14:paraId="6FA4C9A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33D83942" w14:textId="77777777" w:rsidTr="00E659A8">
        <w:trPr>
          <w:trHeight w:val="26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59B699C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Fatigue</w:t>
            </w:r>
          </w:p>
        </w:tc>
        <w:tc>
          <w:tcPr>
            <w:tcW w:w="12174" w:type="dxa"/>
            <w:gridSpan w:val="6"/>
          </w:tcPr>
          <w:p w14:paraId="4D36369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1031931E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091977F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311CE4A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3C7D8A6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2</w:t>
            </w:r>
          </w:p>
        </w:tc>
        <w:tc>
          <w:tcPr>
            <w:tcW w:w="2977" w:type="dxa"/>
          </w:tcPr>
          <w:p w14:paraId="37345FA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0.34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0.001-0.84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6F472EC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13.84</w:t>
            </w:r>
          </w:p>
        </w:tc>
        <w:tc>
          <w:tcPr>
            <w:tcW w:w="1842" w:type="dxa"/>
          </w:tcPr>
          <w:p w14:paraId="18DAC50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92.8%</w:t>
            </w:r>
          </w:p>
        </w:tc>
        <w:tc>
          <w:tcPr>
            <w:tcW w:w="1843" w:type="dxa"/>
            <w:vMerge w:val="restart"/>
          </w:tcPr>
          <w:p w14:paraId="1BC5D96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0.278</w:t>
            </w:r>
          </w:p>
        </w:tc>
      </w:tr>
      <w:tr w:rsidR="004609A9" w:rsidRPr="00AE253F" w14:paraId="36CB64BC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58E5ABC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7DFCE9B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6A9F9A5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07F14C6F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0.10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0.02-0.22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4F0DFAB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842" w:type="dxa"/>
          </w:tcPr>
          <w:p w14:paraId="665827C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843" w:type="dxa"/>
            <w:vMerge/>
          </w:tcPr>
          <w:p w14:paraId="5EF9F8D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6ACC87A5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1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33E44EF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Dyspnoea</w:t>
            </w:r>
          </w:p>
        </w:tc>
        <w:tc>
          <w:tcPr>
            <w:tcW w:w="12174" w:type="dxa"/>
            <w:gridSpan w:val="6"/>
          </w:tcPr>
          <w:p w14:paraId="58B675A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1AD56E6F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437CA81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2048A05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1D3D0A3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49BDD88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0.09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0.00-0.35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132909F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286F13E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 w:val="restart"/>
          </w:tcPr>
          <w:p w14:paraId="485C5FD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NA</w:t>
            </w:r>
          </w:p>
        </w:tc>
      </w:tr>
      <w:tr w:rsidR="004609A9" w:rsidRPr="00AE253F" w14:paraId="2FA63CB0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08FA5C1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07AA8D1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34F32C1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977" w:type="dxa"/>
          </w:tcPr>
          <w:p w14:paraId="6FEFDA9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</w:tcPr>
          <w:p w14:paraId="5FA23B2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6DC3647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/>
          </w:tcPr>
          <w:p w14:paraId="7BF2E0C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5D5D758C" w14:textId="77777777" w:rsidTr="00E659A8">
        <w:trPr>
          <w:trHeight w:val="31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1772F24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Headache</w:t>
            </w:r>
          </w:p>
        </w:tc>
        <w:tc>
          <w:tcPr>
            <w:tcW w:w="12174" w:type="dxa"/>
            <w:gridSpan w:val="6"/>
          </w:tcPr>
          <w:p w14:paraId="2FC6169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79E0E2F3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65735BC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15945B3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777C7E8F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3</w:t>
            </w:r>
          </w:p>
        </w:tc>
        <w:tc>
          <w:tcPr>
            <w:tcW w:w="2977" w:type="dxa"/>
          </w:tcPr>
          <w:p w14:paraId="7E10208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0.12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0.02-0.28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4BBC6FCC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6.96</w:t>
            </w:r>
          </w:p>
        </w:tc>
        <w:tc>
          <w:tcPr>
            <w:tcW w:w="1842" w:type="dxa"/>
          </w:tcPr>
          <w:p w14:paraId="1719CB1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71.2%</w:t>
            </w:r>
          </w:p>
        </w:tc>
        <w:tc>
          <w:tcPr>
            <w:tcW w:w="1843" w:type="dxa"/>
            <w:vMerge w:val="restart"/>
          </w:tcPr>
          <w:p w14:paraId="5390ECFF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NA</w:t>
            </w:r>
          </w:p>
        </w:tc>
      </w:tr>
      <w:tr w:rsidR="004609A9" w:rsidRPr="00AE253F" w14:paraId="11F5D2E8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436F8F3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29D54203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7552468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977" w:type="dxa"/>
          </w:tcPr>
          <w:p w14:paraId="70698AC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</w:tcPr>
          <w:p w14:paraId="1BFDE25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75E1DD2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/>
          </w:tcPr>
          <w:p w14:paraId="74EF0DE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55512011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<w:trHeight w:val="24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1EA8BC5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Nausea</w:t>
            </w:r>
          </w:p>
        </w:tc>
        <w:tc>
          <w:tcPr>
            <w:tcW w:w="12174" w:type="dxa"/>
            <w:gridSpan w:val="6"/>
          </w:tcPr>
          <w:p w14:paraId="4A4F0A7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3C5363A2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244805C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7A12F98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44FAFC5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6BAF893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0.16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0.05-0.31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48300D99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768681E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 w:val="restart"/>
          </w:tcPr>
          <w:p w14:paraId="2132FE5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N</w:t>
            </w: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A</w:t>
            </w:r>
          </w:p>
        </w:tc>
      </w:tr>
      <w:tr w:rsidR="004609A9" w:rsidRPr="00AE253F" w14:paraId="371E0EA2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66222181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466C420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422E0386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</w:t>
            </w:r>
          </w:p>
        </w:tc>
        <w:tc>
          <w:tcPr>
            <w:tcW w:w="2977" w:type="dxa"/>
          </w:tcPr>
          <w:p w14:paraId="7A4A049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</w:tcPr>
          <w:p w14:paraId="04A0128B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2" w:type="dxa"/>
          </w:tcPr>
          <w:p w14:paraId="0BF41CC4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N.A.</w:t>
            </w:r>
          </w:p>
        </w:tc>
        <w:tc>
          <w:tcPr>
            <w:tcW w:w="1843" w:type="dxa"/>
            <w:vMerge/>
          </w:tcPr>
          <w:p w14:paraId="2F003C8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  <w:tr w:rsidR="004609A9" w:rsidRPr="00AE253F" w14:paraId="5547170D" w14:textId="77777777" w:rsidTr="00E659A8">
        <w:trPr>
          <w:trHeight w:val="29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 w:val="restart"/>
          </w:tcPr>
          <w:p w14:paraId="17243AA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Diarrhoea</w:t>
            </w:r>
          </w:p>
        </w:tc>
        <w:tc>
          <w:tcPr>
            <w:tcW w:w="12174" w:type="dxa"/>
            <w:gridSpan w:val="6"/>
          </w:tcPr>
          <w:p w14:paraId="63EB4F1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left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  <w:t>Q8. Use of concurrent controls</w:t>
            </w:r>
          </w:p>
        </w:tc>
      </w:tr>
      <w:tr w:rsidR="004609A9" w:rsidRPr="00AE253F" w14:paraId="5EB9CA2A" w14:textId="77777777" w:rsidTr="00E659A8">
        <w:trPr>
          <w:cnfStyle w:val="000000100000" w:firstRow="0" w:lastRow="0" w:firstColumn="0" w:lastColumn="0" w:oddVBand="0" w:evenVBand="0" w:oddHBand="1" w:evenHBand="0" w:firstRowFirstColumn="0" w:firstRowLastColumn="0" w:lastRowFirstColumn="0" w:lastRowLastColumn="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234C2FC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3CD2C2C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Yes</w:t>
            </w:r>
          </w:p>
        </w:tc>
        <w:tc>
          <w:tcPr>
            <w:tcW w:w="2154" w:type="dxa"/>
          </w:tcPr>
          <w:p w14:paraId="7C866CE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4</w:t>
            </w:r>
          </w:p>
        </w:tc>
        <w:tc>
          <w:tcPr>
            <w:tcW w:w="2977" w:type="dxa"/>
          </w:tcPr>
          <w:p w14:paraId="4C0CF7B7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0.06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0.01-0.13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28881600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1.27</w:t>
            </w:r>
          </w:p>
        </w:tc>
        <w:tc>
          <w:tcPr>
            <w:tcW w:w="1842" w:type="dxa"/>
          </w:tcPr>
          <w:p w14:paraId="07C0D4C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0.0%</w:t>
            </w:r>
          </w:p>
        </w:tc>
        <w:tc>
          <w:tcPr>
            <w:tcW w:w="1843" w:type="dxa"/>
            <w:vMerge w:val="restart"/>
          </w:tcPr>
          <w:p w14:paraId="0BAF4A15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100000" w:firstRow="0" w:lastRow="0" w:firstColumn="0" w:lastColumn="0" w:oddVBand="0" w:evenVBand="0" w:oddHBand="1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b/>
                <w:sz w:val="22"/>
                <w:szCs w:val="22"/>
                <w:lang w:eastAsia="zh-TW"/>
              </w:rPr>
              <w:t>0.708</w:t>
            </w:r>
          </w:p>
        </w:tc>
      </w:tr>
      <w:tr w:rsidR="004609A9" w:rsidRPr="00AE253F" w14:paraId="290BA5C5" w14:textId="77777777" w:rsidTr="00E659A8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570" w:type="dxa"/>
            <w:vMerge/>
          </w:tcPr>
          <w:p w14:paraId="188D927D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</w:p>
        </w:tc>
        <w:tc>
          <w:tcPr>
            <w:tcW w:w="1515" w:type="dxa"/>
          </w:tcPr>
          <w:p w14:paraId="0A39881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No</w:t>
            </w:r>
          </w:p>
        </w:tc>
        <w:tc>
          <w:tcPr>
            <w:tcW w:w="2154" w:type="dxa"/>
          </w:tcPr>
          <w:p w14:paraId="5C26F3E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1</w:t>
            </w:r>
          </w:p>
        </w:tc>
        <w:tc>
          <w:tcPr>
            <w:tcW w:w="2977" w:type="dxa"/>
          </w:tcPr>
          <w:p w14:paraId="5D6705E8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0.05 (</w:t>
            </w:r>
            <w:r w:rsidRPr="00AE253F"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  <w:t>0.0009-0.14</w:t>
            </w: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)</w:t>
            </w:r>
          </w:p>
        </w:tc>
        <w:tc>
          <w:tcPr>
            <w:tcW w:w="1843" w:type="dxa"/>
          </w:tcPr>
          <w:p w14:paraId="545A8932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0.00</w:t>
            </w:r>
          </w:p>
        </w:tc>
        <w:tc>
          <w:tcPr>
            <w:tcW w:w="1842" w:type="dxa"/>
          </w:tcPr>
          <w:p w14:paraId="304E1CEE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sz w:val="22"/>
                <w:szCs w:val="22"/>
                <w:lang w:eastAsia="zh-TW"/>
              </w:rPr>
            </w:pPr>
            <w:r w:rsidRPr="00AE253F">
              <w:rPr>
                <w:rFonts w:ascii="Times New Roman" w:eastAsia="PMingLiU" w:hAnsi="Times New Roman" w:cs="Times New Roman" w:hint="eastAsia"/>
                <w:sz w:val="22"/>
                <w:szCs w:val="22"/>
                <w:lang w:eastAsia="zh-TW"/>
              </w:rPr>
              <w:t>NA</w:t>
            </w:r>
          </w:p>
        </w:tc>
        <w:tc>
          <w:tcPr>
            <w:tcW w:w="1843" w:type="dxa"/>
            <w:vMerge/>
          </w:tcPr>
          <w:p w14:paraId="3FB8A12A" w14:textId="77777777" w:rsidR="004609A9" w:rsidRPr="00AE253F" w:rsidRDefault="004609A9" w:rsidP="00E659A8">
            <w:pPr>
              <w:widowControl w:val="0"/>
              <w:spacing w:line="240" w:lineRule="exact"/>
              <w:ind w:firstLine="0"/>
              <w:jc w:val="center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ascii="Times New Roman" w:eastAsia="PMingLiU" w:hAnsi="Times New Roman" w:cs="Times New Roman"/>
                <w:b/>
                <w:sz w:val="22"/>
                <w:szCs w:val="22"/>
                <w:lang w:eastAsia="zh-TW"/>
              </w:rPr>
            </w:pPr>
          </w:p>
        </w:tc>
      </w:tr>
    </w:tbl>
    <w:p w14:paraId="3EE3446B" w14:textId="77777777" w:rsidR="004609A9" w:rsidRDefault="004609A9" w:rsidP="004609A9">
      <w:pPr>
        <w:spacing w:after="0" w:line="360" w:lineRule="auto"/>
        <w:ind w:firstLine="0"/>
        <w:rPr>
          <w:rFonts w:ascii="Times New Roman" w:eastAsia="PMingLiU" w:hAnsi="Times New Roman" w:cs="Times New Roman"/>
          <w:lang w:eastAsia="zh-TW"/>
        </w:rPr>
      </w:pPr>
    </w:p>
    <w:p w14:paraId="0E44BE7E" w14:textId="77777777" w:rsidR="00BD34EC" w:rsidRDefault="00BD34EC" w:rsidP="00184CCD">
      <w:pPr>
        <w:spacing w:after="0"/>
        <w:ind w:firstLine="0"/>
        <w:rPr>
          <w:rFonts w:ascii="Times New Roman" w:eastAsia="PMingLiU" w:hAnsi="Times New Roman" w:cs="Times New Roman"/>
          <w:b/>
          <w:bCs/>
          <w:lang w:eastAsia="zh-TW"/>
        </w:rPr>
        <w:sectPr w:rsidR="00BD34EC" w:rsidSect="004609A9">
          <w:pgSz w:w="15840" w:h="12240" w:orient="landscape"/>
          <w:pgMar w:top="1440" w:right="1440" w:bottom="1440" w:left="1440" w:header="709" w:footer="709" w:gutter="0"/>
          <w:cols w:space="708"/>
          <w:docGrid w:linePitch="360"/>
        </w:sectPr>
      </w:pPr>
    </w:p>
    <w:p w14:paraId="5236A7E0" w14:textId="238DB425" w:rsidR="004609A9" w:rsidRPr="004609A9" w:rsidRDefault="004609A9" w:rsidP="00AF0017">
      <w:pPr>
        <w:spacing w:after="0"/>
        <w:ind w:firstLine="0"/>
        <w:rPr>
          <w:rFonts w:ascii="Times New Roman" w:eastAsia="PMingLiU" w:hAnsi="Times New Roman" w:cs="Times New Roman"/>
          <w:b/>
          <w:bCs/>
          <w:lang w:eastAsia="zh-TW"/>
        </w:rPr>
      </w:pPr>
      <w:r>
        <w:rPr>
          <w:rFonts w:ascii="Times New Roman" w:eastAsia="PMingLiU" w:hAnsi="Times New Roman" w:cs="Times New Roman" w:hint="eastAsia"/>
          <w:b/>
          <w:bCs/>
          <w:lang w:eastAsia="zh-TW"/>
        </w:rPr>
        <w:lastRenderedPageBreak/>
        <w:t>R</w:t>
      </w:r>
      <w:r>
        <w:rPr>
          <w:rFonts w:ascii="Times New Roman" w:eastAsia="PMingLiU" w:hAnsi="Times New Roman" w:cs="Times New Roman"/>
          <w:b/>
          <w:bCs/>
          <w:lang w:eastAsia="zh-TW"/>
        </w:rPr>
        <w:t>eferences</w:t>
      </w:r>
      <w:r w:rsidR="00BD34EC">
        <w:rPr>
          <w:rFonts w:ascii="Times New Roman" w:eastAsia="PMingLiU" w:hAnsi="Times New Roman" w:cs="Times New Roman"/>
          <w:b/>
          <w:bCs/>
          <w:lang w:eastAsia="zh-TW"/>
        </w:rPr>
        <w:t>-Supplement</w:t>
      </w:r>
    </w:p>
    <w:p w14:paraId="722ABFDA" w14:textId="77777777" w:rsidR="000E4295" w:rsidRPr="000E4295" w:rsidRDefault="00C30C4A" w:rsidP="00AF0017">
      <w:pPr>
        <w:pStyle w:val="EndNoteBibliography0"/>
        <w:spacing w:after="0"/>
        <w:jc w:val="both"/>
      </w:pPr>
      <w:r>
        <w:rPr>
          <w:rFonts w:eastAsia="PMingLiU"/>
          <w:b/>
          <w:lang w:eastAsia="zh-TW"/>
        </w:rPr>
        <w:fldChar w:fldCharType="begin"/>
      </w:r>
      <w:r>
        <w:rPr>
          <w:rFonts w:eastAsia="PMingLiU"/>
          <w:b/>
          <w:lang w:eastAsia="zh-TW"/>
        </w:rPr>
        <w:instrText xml:space="preserve"> ADDIN EN.REFLIST </w:instrText>
      </w:r>
      <w:r>
        <w:rPr>
          <w:rFonts w:eastAsia="PMingLiU"/>
          <w:b/>
          <w:lang w:eastAsia="zh-TW"/>
        </w:rPr>
        <w:fldChar w:fldCharType="separate"/>
      </w:r>
      <w:r w:rsidR="000E4295" w:rsidRPr="000E4295">
        <w:t>1.</w:t>
      </w:r>
      <w:r w:rsidR="000E4295" w:rsidRPr="000E4295">
        <w:tab/>
        <w:t xml:space="preserve">Xia W, Shao J, Guo Y, Peng X, Li Z, Hu D. Clinical and CT features in pediatric patients with COVID-19 infection: Different points from adults. </w:t>
      </w:r>
      <w:r w:rsidR="000E4295" w:rsidRPr="000E4295">
        <w:rPr>
          <w:i/>
        </w:rPr>
        <w:t>Pediatr Pulmonol</w:t>
      </w:r>
      <w:r w:rsidR="000E4295" w:rsidRPr="000E4295">
        <w:t xml:space="preserve"> 2020; </w:t>
      </w:r>
      <w:r w:rsidR="000E4295" w:rsidRPr="000E4295">
        <w:rPr>
          <w:b/>
        </w:rPr>
        <w:t>55</w:t>
      </w:r>
      <w:r w:rsidR="000E4295" w:rsidRPr="000E4295">
        <w:t>(5): 1169-74.</w:t>
      </w:r>
    </w:p>
    <w:p w14:paraId="7C6CAE3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2.</w:t>
      </w:r>
      <w:r w:rsidRPr="000E4295">
        <w:tab/>
        <w:t xml:space="preserve">Li Y, Xia L. Coronavirus Disease 2019 (COVID-19): Role of Chest CT in Diagnosis and Management.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214</w:t>
      </w:r>
      <w:r w:rsidRPr="000E4295">
        <w:t>(6): 1280-6.</w:t>
      </w:r>
    </w:p>
    <w:p w14:paraId="236AD83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3.</w:t>
      </w:r>
      <w:r w:rsidRPr="000E4295">
        <w:tab/>
        <w:t xml:space="preserve">Zhu ZW, Tang JJ, Chai XP, et al. [Comparison of heart failure and COVID-19 in chest CT features and clinical characteristics]. </w:t>
      </w:r>
      <w:r w:rsidRPr="000E4295">
        <w:rPr>
          <w:i/>
        </w:rPr>
        <w:t>Zhonghua Xin Xue Guan Bing Za Zhi</w:t>
      </w:r>
      <w:r w:rsidRPr="000E4295">
        <w:t xml:space="preserve"> 2020; </w:t>
      </w:r>
      <w:r w:rsidRPr="000E4295">
        <w:rPr>
          <w:b/>
        </w:rPr>
        <w:t>48</w:t>
      </w:r>
      <w:r w:rsidRPr="000E4295">
        <w:t>(6): 467-71.</w:t>
      </w:r>
    </w:p>
    <w:p w14:paraId="6129F53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4.</w:t>
      </w:r>
      <w:r w:rsidRPr="000E4295">
        <w:tab/>
        <w:t xml:space="preserve">Zhang JJ, Dong X, Cao YY, et al. Clinical characteristics of 140 patients infected with SARS-CoV-2 in Wuhan, China. </w:t>
      </w:r>
      <w:r w:rsidRPr="000E4295">
        <w:rPr>
          <w:i/>
        </w:rPr>
        <w:t>Allergy</w:t>
      </w:r>
      <w:r w:rsidRPr="000E4295">
        <w:t xml:space="preserve"> 2020; </w:t>
      </w:r>
      <w:r w:rsidRPr="000E4295">
        <w:rPr>
          <w:b/>
        </w:rPr>
        <w:t>75</w:t>
      </w:r>
      <w:r w:rsidRPr="000E4295">
        <w:t>(7): 1730-41.</w:t>
      </w:r>
    </w:p>
    <w:p w14:paraId="489DD1F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5.</w:t>
      </w:r>
      <w:r w:rsidRPr="000E4295">
        <w:tab/>
        <w:t xml:space="preserve">Yao N, Wang SN, Lian JQ, et al. [Clinical characteristics and influencing factors of patients with novel coronavirus pneumonia combined with liver injury in Shaanxi region]. </w:t>
      </w:r>
      <w:r w:rsidRPr="000E4295">
        <w:rPr>
          <w:i/>
        </w:rPr>
        <w:t>Zhonghua Gan Zang Bing Za Zhi</w:t>
      </w:r>
      <w:r w:rsidRPr="000E4295">
        <w:t xml:space="preserve"> 2020; </w:t>
      </w:r>
      <w:r w:rsidRPr="000E4295">
        <w:rPr>
          <w:b/>
        </w:rPr>
        <w:t>28</w:t>
      </w:r>
      <w:r w:rsidRPr="000E4295">
        <w:t>(3): 234-9.</w:t>
      </w:r>
    </w:p>
    <w:p w14:paraId="7584952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6.</w:t>
      </w:r>
      <w:r w:rsidRPr="000E4295">
        <w:tab/>
        <w:t xml:space="preserve">Qin C, Zhou L, Hu Z, et al. Dysregulation of Immune Response in Patients With Coronavirus 2019 (COVID-19) in Wuhan, China.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762-8.</w:t>
      </w:r>
    </w:p>
    <w:p w14:paraId="00792BE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7.</w:t>
      </w:r>
      <w:r w:rsidRPr="000E4295">
        <w:tab/>
        <w:t xml:space="preserve">Liu K, Chen Y, Lin R, Han K. Clinical features of COVID-19 in elderly patients: A comparison with young and middle-aged patients.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(6): e14-e8.</w:t>
      </w:r>
    </w:p>
    <w:p w14:paraId="1098DAA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8.</w:t>
      </w:r>
      <w:r w:rsidRPr="000E4295">
        <w:tab/>
        <w:t xml:space="preserve">Chen J, Qi T, Liu L, et al. Clinical progression of patients with COVID-19 in Shanghai, China.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(5): e1-e6.</w:t>
      </w:r>
    </w:p>
    <w:p w14:paraId="111CEC6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9.</w:t>
      </w:r>
      <w:r w:rsidRPr="000E4295">
        <w:tab/>
        <w:t xml:space="preserve">Bai HX, Hsieh B, Xiong Z, et al. Performance of Radiologists in Differentiating COVID-19 from Non-COVID-19 Viral Pneumonia at Chest CT.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296</w:t>
      </w:r>
      <w:r w:rsidRPr="000E4295">
        <w:t>(2): E46-E54.</w:t>
      </w:r>
    </w:p>
    <w:p w14:paraId="6422324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10.</w:t>
      </w:r>
      <w:r w:rsidRPr="000E4295">
        <w:tab/>
        <w:t xml:space="preserve">Zhou F, Yu T, Du R, et al. Clinical course and risk factors for mortality of adult inpatients with COVID-19 in Wuhan, China: a retrospective cohort study. </w:t>
      </w:r>
      <w:r w:rsidRPr="000E4295">
        <w:rPr>
          <w:i/>
        </w:rPr>
        <w:t>Lancet</w:t>
      </w:r>
      <w:r w:rsidRPr="000E4295">
        <w:t xml:space="preserve"> 2020; </w:t>
      </w:r>
      <w:r w:rsidRPr="000E4295">
        <w:rPr>
          <w:b/>
        </w:rPr>
        <w:t>395</w:t>
      </w:r>
      <w:r w:rsidRPr="000E4295">
        <w:t>(10229): 1054-62.</w:t>
      </w:r>
    </w:p>
    <w:p w14:paraId="18C3DC2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11.</w:t>
      </w:r>
      <w:r w:rsidRPr="000E4295">
        <w:tab/>
        <w:t xml:space="preserve">Xu X, Yu C, Qu J, et al. Imaging and clinical features of patients with 2019 novel coronavirus SARS-CoV-2. </w:t>
      </w:r>
      <w:r w:rsidRPr="000E4295">
        <w:rPr>
          <w:i/>
        </w:rPr>
        <w:t>Eur J Nucl Med Mol Imaging</w:t>
      </w:r>
      <w:r w:rsidRPr="000E4295">
        <w:t xml:space="preserve"> 2020; </w:t>
      </w:r>
      <w:r w:rsidRPr="000E4295">
        <w:rPr>
          <w:b/>
        </w:rPr>
        <w:t>47</w:t>
      </w:r>
      <w:r w:rsidRPr="000E4295">
        <w:t>(5): 1275-80.</w:t>
      </w:r>
    </w:p>
    <w:p w14:paraId="67E0E3E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12.</w:t>
      </w:r>
      <w:r w:rsidRPr="000E4295">
        <w:tab/>
        <w:t xml:space="preserve">Xie C, Jiang L, Huang G, et al. Comparison of different samples for 2019 novel coronavirus detection by nucleic acid amplification tests. </w:t>
      </w:r>
      <w:r w:rsidRPr="000E4295">
        <w:rPr>
          <w:i/>
        </w:rPr>
        <w:t>Int J Infect Dis</w:t>
      </w:r>
      <w:r w:rsidRPr="000E4295">
        <w:t xml:space="preserve"> 2020; </w:t>
      </w:r>
      <w:r w:rsidRPr="000E4295">
        <w:rPr>
          <w:b/>
        </w:rPr>
        <w:t>93</w:t>
      </w:r>
      <w:r w:rsidRPr="000E4295">
        <w:t>: 264-7.</w:t>
      </w:r>
    </w:p>
    <w:p w14:paraId="7E0719F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13.</w:t>
      </w:r>
      <w:r w:rsidRPr="000E4295">
        <w:tab/>
        <w:t xml:space="preserve">Covid-19 National Emergency Response Center E, Case Management Team KCfDC, Prevention. Early Epidemiological and Clinical Characteristics of 28 Cases of Coronavirus Disease in South Korea. </w:t>
      </w:r>
      <w:r w:rsidRPr="000E4295">
        <w:rPr>
          <w:i/>
        </w:rPr>
        <w:t>Osong Public Health Res Perspect</w:t>
      </w:r>
      <w:r w:rsidRPr="000E4295">
        <w:t xml:space="preserve"> 2020; </w:t>
      </w:r>
      <w:r w:rsidRPr="000E4295">
        <w:rPr>
          <w:b/>
        </w:rPr>
        <w:t>11</w:t>
      </w:r>
      <w:r w:rsidRPr="000E4295">
        <w:t>(1): 8-14.</w:t>
      </w:r>
    </w:p>
    <w:p w14:paraId="02E183C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14.</w:t>
      </w:r>
      <w:r w:rsidRPr="000E4295">
        <w:tab/>
        <w:t xml:space="preserve">Tian S, Hu N, Lou J, et al. Characteristics of COVID-19 infection in Beijing.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(4): 401-6.</w:t>
      </w:r>
    </w:p>
    <w:p w14:paraId="3F8DE91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15.</w:t>
      </w:r>
      <w:r w:rsidRPr="000E4295">
        <w:tab/>
        <w:t xml:space="preserve">Peng YD, Meng K, Guan HQ, et al. [Clinical characteristics and outcomes of 112 cardiovascular disease patients infected by 2019-nCoV]. </w:t>
      </w:r>
      <w:r w:rsidRPr="000E4295">
        <w:rPr>
          <w:i/>
        </w:rPr>
        <w:t>Zhonghua Xin Xue Guan Bing Za Zhi</w:t>
      </w:r>
      <w:r w:rsidRPr="000E4295">
        <w:t xml:space="preserve"> 2020; </w:t>
      </w:r>
      <w:r w:rsidRPr="000E4295">
        <w:rPr>
          <w:b/>
        </w:rPr>
        <w:t>48</w:t>
      </w:r>
      <w:r w:rsidRPr="000E4295">
        <w:t>(6): 450-5.</w:t>
      </w:r>
    </w:p>
    <w:p w14:paraId="04BDBB6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16.</w:t>
      </w:r>
      <w:r w:rsidRPr="000E4295">
        <w:tab/>
        <w:t xml:space="preserve">Guan Q, Liu M, Zhuang YJ, et al. [Epidemiological investigation of a family clustering of COVID-19]. </w:t>
      </w:r>
      <w:r w:rsidRPr="000E4295">
        <w:rPr>
          <w:i/>
        </w:rPr>
        <w:t>Zhonghua Liu Xing Bing Xue Za Zhi</w:t>
      </w:r>
      <w:r w:rsidRPr="000E4295">
        <w:t xml:space="preserve"> 2020; </w:t>
      </w:r>
      <w:r w:rsidRPr="000E4295">
        <w:rPr>
          <w:b/>
        </w:rPr>
        <w:t>41</w:t>
      </w:r>
      <w:r w:rsidRPr="000E4295">
        <w:t>(5): 629-33.</w:t>
      </w:r>
    </w:p>
    <w:p w14:paraId="7B52CDD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17.</w:t>
      </w:r>
      <w:r w:rsidRPr="000E4295">
        <w:tab/>
        <w:t xml:space="preserve">Zhao D, Yao F, Wang L, et al. A Comparative Study on the Clinical Features of Coronavirus 2019 (COVID-19) Pneumonia With Other Pneumonias.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756-61.</w:t>
      </w:r>
    </w:p>
    <w:p w14:paraId="53BBC03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18.</w:t>
      </w:r>
      <w:r w:rsidRPr="000E4295">
        <w:tab/>
        <w:t xml:space="preserve">Qiu YY, Wang SQ, Wang XL, et al. [Epidemiological analysis on a family cluster of COVID-19]. </w:t>
      </w:r>
      <w:r w:rsidRPr="000E4295">
        <w:rPr>
          <w:i/>
        </w:rPr>
        <w:t>Zhonghua Liu Xing Bing Xue Za Zhi</w:t>
      </w:r>
      <w:r w:rsidRPr="000E4295">
        <w:t xml:space="preserve"> 2020; </w:t>
      </w:r>
      <w:r w:rsidRPr="000E4295">
        <w:rPr>
          <w:b/>
        </w:rPr>
        <w:t>41</w:t>
      </w:r>
      <w:r w:rsidRPr="000E4295">
        <w:t>(4): 494-7.</w:t>
      </w:r>
    </w:p>
    <w:p w14:paraId="4CEE457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19.</w:t>
      </w:r>
      <w:r w:rsidRPr="000E4295">
        <w:tab/>
        <w:t xml:space="preserve">Wu WS, Li YG, Wei ZF, et al. [Investigation and analysis on characteristics of a cluster of COVID-19 associated with exposure in a department store in Tianjin]. </w:t>
      </w:r>
      <w:r w:rsidRPr="000E4295">
        <w:rPr>
          <w:i/>
        </w:rPr>
        <w:t>Zhonghua Liu Xing Bing Xue Za Zhi</w:t>
      </w:r>
      <w:r w:rsidRPr="000E4295">
        <w:t xml:space="preserve"> 2020; </w:t>
      </w:r>
      <w:r w:rsidRPr="000E4295">
        <w:rPr>
          <w:b/>
        </w:rPr>
        <w:t>41</w:t>
      </w:r>
      <w:r w:rsidRPr="000E4295">
        <w:t>(4): 489-93.</w:t>
      </w:r>
    </w:p>
    <w:p w14:paraId="11E19C3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20.</w:t>
      </w:r>
      <w:r w:rsidRPr="000E4295">
        <w:tab/>
        <w:t xml:space="preserve">Yang W, Cao Q, Qin L, et al. Clinical characteristics and imaging manifestations of the 2019 novel coronavirus disease (COVID-19):A multi-center study in Wenzhou city, Zhejiang, China.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(4): 388-93.</w:t>
      </w:r>
    </w:p>
    <w:p w14:paraId="6A1F450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21.</w:t>
      </w:r>
      <w:r w:rsidRPr="000E4295">
        <w:tab/>
        <w:t xml:space="preserve">Chen L, Liu HG, Liu W, et al. [Analysis of clinical features of 29 patients with 2019 novel coronavirus pneumonia]. </w:t>
      </w:r>
      <w:r w:rsidRPr="000E4295">
        <w:rPr>
          <w:i/>
        </w:rPr>
        <w:t>Zhonghua Jie He He Hu Xi Za Zhi</w:t>
      </w:r>
      <w:r w:rsidRPr="000E4295">
        <w:t xml:space="preserve"> 2020; </w:t>
      </w:r>
      <w:r w:rsidRPr="000E4295">
        <w:rPr>
          <w:b/>
        </w:rPr>
        <w:t>43</w:t>
      </w:r>
      <w:r w:rsidRPr="000E4295">
        <w:t>(3): 203-8.</w:t>
      </w:r>
    </w:p>
    <w:p w14:paraId="6AC8E03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22.</w:t>
      </w:r>
      <w:r w:rsidRPr="000E4295">
        <w:tab/>
        <w:t xml:space="preserve">Song F, Shi N, Shan F, et al. Emerging 2019 Novel Coronavirus (2019-nCoV) Pneumonia.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295</w:t>
      </w:r>
      <w:r w:rsidRPr="000E4295">
        <w:t>(1): 210-7.</w:t>
      </w:r>
    </w:p>
    <w:p w14:paraId="0697924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23.</w:t>
      </w:r>
      <w:r w:rsidRPr="000E4295">
        <w:tab/>
        <w:t xml:space="preserve">Huang C, Wang Y, Li X, et al. Clinical features of patients infected with 2019 novel coronavirus in Wuhan, China. </w:t>
      </w:r>
      <w:r w:rsidRPr="000E4295">
        <w:rPr>
          <w:i/>
        </w:rPr>
        <w:t>Lancet</w:t>
      </w:r>
      <w:r w:rsidRPr="000E4295">
        <w:t xml:space="preserve"> 2020; </w:t>
      </w:r>
      <w:r w:rsidRPr="000E4295">
        <w:rPr>
          <w:b/>
        </w:rPr>
        <w:t>395</w:t>
      </w:r>
      <w:r w:rsidRPr="000E4295">
        <w:t>(10223): 497-506.</w:t>
      </w:r>
    </w:p>
    <w:p w14:paraId="26487F3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24.</w:t>
      </w:r>
      <w:r w:rsidRPr="000E4295">
        <w:tab/>
        <w:t xml:space="preserve">Chung M, Bernheim A, Mei X, et al. CT Imaging Features of 2019 Novel Coronavirus (2019-nCoV).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295</w:t>
      </w:r>
      <w:r w:rsidRPr="000E4295">
        <w:t>(1): 202-7.</w:t>
      </w:r>
    </w:p>
    <w:p w14:paraId="66AC95F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25.</w:t>
      </w:r>
      <w:r w:rsidRPr="000E4295">
        <w:tab/>
        <w:t xml:space="preserve">Dai WC, Zhang HW, Yu J, et al. CT Imaging and Differential Diagnosis of COVID-19. </w:t>
      </w:r>
      <w:r w:rsidRPr="000E4295">
        <w:rPr>
          <w:i/>
        </w:rPr>
        <w:t>Can Assoc Radiol J</w:t>
      </w:r>
      <w:r w:rsidRPr="000E4295">
        <w:t xml:space="preserve"> 2020; </w:t>
      </w:r>
      <w:r w:rsidRPr="000E4295">
        <w:rPr>
          <w:b/>
        </w:rPr>
        <w:t>71</w:t>
      </w:r>
      <w:r w:rsidRPr="000E4295">
        <w:t>(2): 195-200.</w:t>
      </w:r>
    </w:p>
    <w:p w14:paraId="187AB8F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26.</w:t>
      </w:r>
      <w:r w:rsidRPr="000E4295">
        <w:tab/>
        <w:t xml:space="preserve">Ruan Q, Yang K, Wang W, Jiang L, Song J. Clinical predictors of mortality due to COVID-19 based on an analysis of data of 150 patients from Wuhan, China. </w:t>
      </w:r>
      <w:r w:rsidRPr="000E4295">
        <w:rPr>
          <w:i/>
        </w:rPr>
        <w:t>Intensive Care Med</w:t>
      </w:r>
      <w:r w:rsidRPr="000E4295">
        <w:t xml:space="preserve"> 2020; </w:t>
      </w:r>
      <w:r w:rsidRPr="000E4295">
        <w:rPr>
          <w:b/>
        </w:rPr>
        <w:t>46</w:t>
      </w:r>
      <w:r w:rsidRPr="000E4295">
        <w:t>(5): 846-8.</w:t>
      </w:r>
    </w:p>
    <w:p w14:paraId="1676091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27.</w:t>
      </w:r>
      <w:r w:rsidRPr="000E4295">
        <w:tab/>
        <w:t xml:space="preserve">Liu W, Tao ZW, Wang L, et al. Analysis of factors associated with disease outcomes in hospitalized patients with 2019 novel coronavirus disease. </w:t>
      </w:r>
      <w:r w:rsidRPr="000E4295">
        <w:rPr>
          <w:i/>
        </w:rPr>
        <w:t>Chin Med J (Engl)</w:t>
      </w:r>
      <w:r w:rsidRPr="000E4295">
        <w:t xml:space="preserve"> 2020; </w:t>
      </w:r>
      <w:r w:rsidRPr="000E4295">
        <w:rPr>
          <w:b/>
        </w:rPr>
        <w:t>133</w:t>
      </w:r>
      <w:r w:rsidRPr="000E4295">
        <w:t>(9): 1032-8.</w:t>
      </w:r>
    </w:p>
    <w:p w14:paraId="57CB31A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28.</w:t>
      </w:r>
      <w:r w:rsidRPr="000E4295">
        <w:tab/>
        <w:t xml:space="preserve">Zhao W, Zhong Z, Xie X, Yu Q, Liu J. Relation Between Chest CT Findings and Clinical Conditions of Coronavirus Disease (COVID-19) Pneumonia: A Multicenter Study.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214</w:t>
      </w:r>
      <w:r w:rsidRPr="000E4295">
        <w:t>(5): 1072-7.</w:t>
      </w:r>
    </w:p>
    <w:p w14:paraId="0345841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29.</w:t>
      </w:r>
      <w:r w:rsidRPr="000E4295">
        <w:tab/>
        <w:t xml:space="preserve">Zhang J, Wang S, Xue Y. Fecal specimen diagnosis 2019 novel coronavirus-infected pneumonia. </w:t>
      </w:r>
      <w:r w:rsidRPr="000E4295">
        <w:rPr>
          <w:i/>
        </w:rPr>
        <w:t>J Med Virol</w:t>
      </w:r>
      <w:r w:rsidRPr="000E4295">
        <w:t xml:space="preserve"> 2020; </w:t>
      </w:r>
      <w:r w:rsidRPr="000E4295">
        <w:rPr>
          <w:b/>
        </w:rPr>
        <w:t>92</w:t>
      </w:r>
      <w:r w:rsidRPr="000E4295">
        <w:t>(6): 680-2.</w:t>
      </w:r>
    </w:p>
    <w:p w14:paraId="58C1DAE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30.</w:t>
      </w:r>
      <w:r w:rsidRPr="000E4295">
        <w:tab/>
        <w:t xml:space="preserve">Young BE, Ong SWX, Kalimuddin S, et al. Epidemiologic Features and Clinical Course of Patients Infected With SARS-CoV-2 in Singapore.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(15): 1488-94.</w:t>
      </w:r>
    </w:p>
    <w:p w14:paraId="6A214DF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31.</w:t>
      </w:r>
      <w:r w:rsidRPr="000E4295">
        <w:tab/>
        <w:t xml:space="preserve">Cao J, Hu X, Cheng W, Yu L, Tu WJ, Liu Q. Clinical features and short-term outcomes of 18 patients with corona virus disease 2019 in intensive care unit. </w:t>
      </w:r>
      <w:r w:rsidRPr="000E4295">
        <w:rPr>
          <w:i/>
        </w:rPr>
        <w:t>Intensive Care Med</w:t>
      </w:r>
      <w:r w:rsidRPr="000E4295">
        <w:t xml:space="preserve"> 2020; </w:t>
      </w:r>
      <w:r w:rsidRPr="000E4295">
        <w:rPr>
          <w:b/>
        </w:rPr>
        <w:t>46</w:t>
      </w:r>
      <w:r w:rsidRPr="000E4295">
        <w:t>(5): 851-3.</w:t>
      </w:r>
    </w:p>
    <w:p w14:paraId="3FD2847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32.</w:t>
      </w:r>
      <w:r w:rsidRPr="000E4295">
        <w:tab/>
        <w:t xml:space="preserve">Wang D, Ju XL, Xie F, et al. [Clinical analysis of 31 cases of 2019 novel coronavirus infection in children from six provinces (autonomous region) of northern China]. </w:t>
      </w:r>
      <w:r w:rsidRPr="000E4295">
        <w:rPr>
          <w:i/>
        </w:rPr>
        <w:t>Zhonghua Er Ke Za Zhi</w:t>
      </w:r>
      <w:r w:rsidRPr="000E4295">
        <w:t xml:space="preserve"> 2020; </w:t>
      </w:r>
      <w:r w:rsidRPr="000E4295">
        <w:rPr>
          <w:b/>
        </w:rPr>
        <w:t>58</w:t>
      </w:r>
      <w:r w:rsidRPr="000E4295">
        <w:t>(4): 269-74.</w:t>
      </w:r>
    </w:p>
    <w:p w14:paraId="1671E35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33.</w:t>
      </w:r>
      <w:r w:rsidRPr="000E4295">
        <w:tab/>
        <w:t xml:space="preserve">Li K, Wu J, Wu F, et al. The Clinical and Chest CT Features Associated With Severe and Critical COVID-19 Pneumonia. </w:t>
      </w:r>
      <w:r w:rsidRPr="000E4295">
        <w:rPr>
          <w:i/>
        </w:rPr>
        <w:t>Invest Radiol</w:t>
      </w:r>
      <w:r w:rsidRPr="000E4295">
        <w:t xml:space="preserve"> 2020; </w:t>
      </w:r>
      <w:r w:rsidRPr="000E4295">
        <w:rPr>
          <w:b/>
        </w:rPr>
        <w:t>55</w:t>
      </w:r>
      <w:r w:rsidRPr="000E4295">
        <w:t>(6): 327-31.</w:t>
      </w:r>
    </w:p>
    <w:p w14:paraId="7943E60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34.</w:t>
      </w:r>
      <w:r w:rsidRPr="000E4295">
        <w:tab/>
        <w:t xml:space="preserve">Huang Y, Tu M, Wang S, et al. Clinical characteristics of laboratory confirmed positive cases of SARS-CoV-2 infection in Wuhan, China: A retrospective single center analysis. </w:t>
      </w:r>
      <w:r w:rsidRPr="000E4295">
        <w:rPr>
          <w:i/>
        </w:rPr>
        <w:t>Travel Med Infect Dis</w:t>
      </w:r>
      <w:r w:rsidRPr="000E4295">
        <w:t xml:space="preserve"> 2020; </w:t>
      </w:r>
      <w:r w:rsidRPr="000E4295">
        <w:rPr>
          <w:b/>
        </w:rPr>
        <w:t>36</w:t>
      </w:r>
      <w:r w:rsidRPr="000E4295">
        <w:t>: 101606.</w:t>
      </w:r>
    </w:p>
    <w:p w14:paraId="1F5908C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35.</w:t>
      </w:r>
      <w:r w:rsidRPr="000E4295">
        <w:tab/>
        <w:t xml:space="preserve">Wu J, Liu J, Zhao X, et al. Clinical Characteristics of Imported Cases of Coronavirus Disease 2019 (COVID-19) in Jiangsu Province: A Multicenter Descriptive Study.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706-12.</w:t>
      </w:r>
    </w:p>
    <w:p w14:paraId="2DEBA35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36.</w:t>
      </w:r>
      <w:r w:rsidRPr="000E4295">
        <w:tab/>
        <w:t xml:space="preserve">Guan WJ, Ni ZY, Hu Y, et al. Clinical Characteristics of Coronavirus Disease 2019 in China.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382</w:t>
      </w:r>
      <w:r w:rsidRPr="000E4295">
        <w:t>(18): 1708-20.</w:t>
      </w:r>
    </w:p>
    <w:p w14:paraId="59F83A2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37.</w:t>
      </w:r>
      <w:r w:rsidRPr="000E4295">
        <w:tab/>
        <w:t xml:space="preserve">Jiehao C, Jin X, Daojiong L, et al. A Case Series of Children With 2019 Novel Coronavirus Infection: Clinical and Epidemiological Features.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(6): 1547-51.</w:t>
      </w:r>
    </w:p>
    <w:p w14:paraId="7FD6F18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38.</w:t>
      </w:r>
      <w:r w:rsidRPr="000E4295">
        <w:tab/>
        <w:t xml:space="preserve">Liu C, Jiang ZC, Shao CX, et al. [Preliminary study of the relationship between novel coronavirus pneumonia and liver function damage: a multicenter study]. </w:t>
      </w:r>
      <w:r w:rsidRPr="000E4295">
        <w:rPr>
          <w:i/>
        </w:rPr>
        <w:t>Zhonghua Gan Zang Bing Za Zhi</w:t>
      </w:r>
      <w:r w:rsidRPr="000E4295">
        <w:t xml:space="preserve"> 2020; </w:t>
      </w:r>
      <w:r w:rsidRPr="000E4295">
        <w:rPr>
          <w:b/>
        </w:rPr>
        <w:t>28</w:t>
      </w:r>
      <w:r w:rsidRPr="000E4295">
        <w:t>(2): 107-11.</w:t>
      </w:r>
    </w:p>
    <w:p w14:paraId="6FA91C9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39.</w:t>
      </w:r>
      <w:r w:rsidRPr="000E4295">
        <w:tab/>
        <w:t xml:space="preserve">Li YY, Wang WN, Lei Y, et al. [Comparison of the clinical characteristics between RNA positive and negative patients clinically diagnosed with coronavirus disease 2019]. </w:t>
      </w:r>
      <w:r w:rsidRPr="000E4295">
        <w:rPr>
          <w:i/>
        </w:rPr>
        <w:t>Zhonghua Jie He He Hu Xi Za Zhi</w:t>
      </w:r>
      <w:r w:rsidRPr="000E4295">
        <w:t xml:space="preserve"> 2020; </w:t>
      </w:r>
      <w:r w:rsidRPr="000E4295">
        <w:rPr>
          <w:b/>
        </w:rPr>
        <w:t>43</w:t>
      </w:r>
      <w:r w:rsidRPr="000E4295">
        <w:t>(5): 427-30.</w:t>
      </w:r>
    </w:p>
    <w:p w14:paraId="5DF27C7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40.</w:t>
      </w:r>
      <w:r w:rsidRPr="000E4295">
        <w:tab/>
        <w:t xml:space="preserve">Bernheim A, Mei X, Huang M, et al. Chest CT Findings in Coronavirus Disease-19 (COVID-19): Relationship to Duration of Infection.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295</w:t>
      </w:r>
      <w:r w:rsidRPr="000E4295">
        <w:t>(3): 200463.</w:t>
      </w:r>
    </w:p>
    <w:p w14:paraId="59B544C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41.</w:t>
      </w:r>
      <w:r w:rsidRPr="000E4295">
        <w:tab/>
        <w:t xml:space="preserve">Bai Y, Yao L, Wei T, et al. Presumed Asymptomatic Carrier Transmission of COVID-19.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(14): 1406-7.</w:t>
      </w:r>
    </w:p>
    <w:p w14:paraId="292CBB8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42.</w:t>
      </w:r>
      <w:r w:rsidRPr="000E4295">
        <w:tab/>
        <w:t xml:space="preserve">Liu Y, Yang Y, Zhang C, et al. Clinical and biochemical indexes from 2019-nCoV infected patients linked to viral loads and lung injury. </w:t>
      </w:r>
      <w:r w:rsidRPr="000E4295">
        <w:rPr>
          <w:i/>
        </w:rPr>
        <w:t>Sci China Life Sci</w:t>
      </w:r>
      <w:r w:rsidRPr="000E4295">
        <w:t xml:space="preserve"> 2020; </w:t>
      </w:r>
      <w:r w:rsidRPr="000E4295">
        <w:rPr>
          <w:b/>
        </w:rPr>
        <w:t>63</w:t>
      </w:r>
      <w:r w:rsidRPr="000E4295">
        <w:t>(3): 364-74.</w:t>
      </w:r>
    </w:p>
    <w:p w14:paraId="26E5F03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43.</w:t>
      </w:r>
      <w:r w:rsidRPr="000E4295">
        <w:tab/>
        <w:t xml:space="preserve">Liu K, Fang YY, Deng Y, et al. Clinical characteristics of novel coronavirus cases in tertiary hospitals in Hubei Province. </w:t>
      </w:r>
      <w:r w:rsidRPr="000E4295">
        <w:rPr>
          <w:i/>
        </w:rPr>
        <w:t>Chin Med J (Engl)</w:t>
      </w:r>
      <w:r w:rsidRPr="000E4295">
        <w:t xml:space="preserve"> 2020; </w:t>
      </w:r>
      <w:r w:rsidRPr="000E4295">
        <w:rPr>
          <w:b/>
        </w:rPr>
        <w:t>133</w:t>
      </w:r>
      <w:r w:rsidRPr="000E4295">
        <w:t>(9): 1025-31.</w:t>
      </w:r>
    </w:p>
    <w:p w14:paraId="55E2067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44.</w:t>
      </w:r>
      <w:r w:rsidRPr="000E4295">
        <w:tab/>
        <w:t xml:space="preserve">Ren LL, Wang YM, Wu ZQ, et al. Identification of a novel coronavirus causing severe pneumonia in human: a descriptive study. </w:t>
      </w:r>
      <w:r w:rsidRPr="000E4295">
        <w:rPr>
          <w:i/>
        </w:rPr>
        <w:t>Chin Med J (Engl)</w:t>
      </w:r>
      <w:r w:rsidRPr="000E4295">
        <w:t xml:space="preserve"> 2020; </w:t>
      </w:r>
      <w:r w:rsidRPr="000E4295">
        <w:rPr>
          <w:b/>
        </w:rPr>
        <w:t>133</w:t>
      </w:r>
      <w:r w:rsidRPr="000E4295">
        <w:t>(9): 1015-24.</w:t>
      </w:r>
    </w:p>
    <w:p w14:paraId="4950560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45.</w:t>
      </w:r>
      <w:r w:rsidRPr="000E4295">
        <w:tab/>
        <w:t xml:space="preserve">Yang X, Yu Y, Xu J, et al. Clinical course and outcomes of critically ill patients with SARS-CoV-2 pneumonia in Wuhan, China: a single-centered, retrospective, observational study. </w:t>
      </w:r>
      <w:r w:rsidRPr="000E4295">
        <w:rPr>
          <w:i/>
        </w:rPr>
        <w:t>Lancet Respir Med</w:t>
      </w:r>
      <w:r w:rsidRPr="000E4295">
        <w:t xml:space="preserve"> 2020; </w:t>
      </w:r>
      <w:r w:rsidRPr="000E4295">
        <w:rPr>
          <w:b/>
        </w:rPr>
        <w:t>8</w:t>
      </w:r>
      <w:r w:rsidRPr="000E4295">
        <w:t>(5): 475-81.</w:t>
      </w:r>
    </w:p>
    <w:p w14:paraId="07FFD34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46.</w:t>
      </w:r>
      <w:r w:rsidRPr="000E4295">
        <w:tab/>
        <w:t xml:space="preserve">Wu J, Wu X, Zeng W, et al. Chest CT Findings in Patients With Coronavirus Disease 2019 and Its Relationship With Clinical Features. </w:t>
      </w:r>
      <w:r w:rsidRPr="000E4295">
        <w:rPr>
          <w:i/>
        </w:rPr>
        <w:t>Invest Radiol</w:t>
      </w:r>
      <w:r w:rsidRPr="000E4295">
        <w:t xml:space="preserve"> 2020; </w:t>
      </w:r>
      <w:r w:rsidRPr="000E4295">
        <w:rPr>
          <w:b/>
        </w:rPr>
        <w:t>55</w:t>
      </w:r>
      <w:r w:rsidRPr="000E4295">
        <w:t>(5): 257-61.</w:t>
      </w:r>
    </w:p>
    <w:p w14:paraId="5486EF2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47.</w:t>
      </w:r>
      <w:r w:rsidRPr="000E4295">
        <w:tab/>
        <w:t xml:space="preserve">Shi H, Han X, Jiang N, et al. Radiological findings from 81 patients with COVID-19 pneumonia in Wuhan, China: a descriptive study. </w:t>
      </w:r>
      <w:r w:rsidRPr="000E4295">
        <w:rPr>
          <w:i/>
        </w:rPr>
        <w:t>Lancet Infect Dis</w:t>
      </w:r>
      <w:r w:rsidRPr="000E4295">
        <w:t xml:space="preserve"> 2020; </w:t>
      </w:r>
      <w:r w:rsidRPr="000E4295">
        <w:rPr>
          <w:b/>
        </w:rPr>
        <w:t>20</w:t>
      </w:r>
      <w:r w:rsidRPr="000E4295">
        <w:t>(4): 425-34.</w:t>
      </w:r>
    </w:p>
    <w:p w14:paraId="369D100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48.</w:t>
      </w:r>
      <w:r w:rsidRPr="000E4295">
        <w:tab/>
        <w:t xml:space="preserve">Bai SL, Wang JY, Zhou YQ, et al. [Analysis of the first cluster of cases in a family of novel coronavirus pneumonia in Gansu Province]. </w:t>
      </w:r>
      <w:r w:rsidRPr="000E4295">
        <w:rPr>
          <w:i/>
        </w:rPr>
        <w:t>Zhonghua Yu Fang Yi Xue Za Zhi</w:t>
      </w:r>
      <w:r w:rsidRPr="000E4295">
        <w:t xml:space="preserve"> 2020; </w:t>
      </w:r>
      <w:r w:rsidRPr="000E4295">
        <w:rPr>
          <w:b/>
        </w:rPr>
        <w:t>54</w:t>
      </w:r>
      <w:r w:rsidRPr="000E4295">
        <w:t>(0): E005.</w:t>
      </w:r>
    </w:p>
    <w:p w14:paraId="45D23AB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49.</w:t>
      </w:r>
      <w:r w:rsidRPr="000E4295">
        <w:tab/>
        <w:t xml:space="preserve">Wang Z, Chen X, Lu Y, Chen F, Zhang W. Clinical characteristics and therapeutic procedure for four cases with 2019 novel coronavirus pneumonia receiving combined Chinese and Western medicine treatment. </w:t>
      </w:r>
      <w:r w:rsidRPr="000E4295">
        <w:rPr>
          <w:i/>
        </w:rPr>
        <w:t>Biosci Trends</w:t>
      </w:r>
      <w:r w:rsidRPr="000E4295">
        <w:t xml:space="preserve"> 2020; </w:t>
      </w:r>
      <w:r w:rsidRPr="000E4295">
        <w:rPr>
          <w:b/>
        </w:rPr>
        <w:t>14</w:t>
      </w:r>
      <w:r w:rsidRPr="000E4295">
        <w:t>(1): 64-8.</w:t>
      </w:r>
    </w:p>
    <w:p w14:paraId="2AC4149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50.</w:t>
      </w:r>
      <w:r w:rsidRPr="000E4295">
        <w:tab/>
        <w:t xml:space="preserve">Wang D, Hu B, Hu C, et al. Clinical Characteristics of 138 Hospitalized Patients With 2019 Novel Coronavirus-Infected Pneumonia in Wuhan, China.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(11): 1061-9.</w:t>
      </w:r>
    </w:p>
    <w:p w14:paraId="4D24D98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51.</w:t>
      </w:r>
      <w:r w:rsidRPr="000E4295">
        <w:tab/>
        <w:t xml:space="preserve">Feng K, Yun YX, Wang XF, et al. [Analysis of CT features of 15 Children with 2019 novel coronavirus infection]. </w:t>
      </w:r>
      <w:r w:rsidRPr="000E4295">
        <w:rPr>
          <w:i/>
        </w:rPr>
        <w:t>Zhonghua Er Ke Za Zhi</w:t>
      </w:r>
      <w:r w:rsidRPr="000E4295">
        <w:t xml:space="preserve"> 2020; </w:t>
      </w:r>
      <w:r w:rsidRPr="000E4295">
        <w:rPr>
          <w:b/>
        </w:rPr>
        <w:t>58</w:t>
      </w:r>
      <w:r w:rsidRPr="000E4295">
        <w:t>(0): E007.</w:t>
      </w:r>
    </w:p>
    <w:p w14:paraId="47EAD00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52.</w:t>
      </w:r>
      <w:r w:rsidRPr="000E4295">
        <w:tab/>
        <w:t xml:space="preserve">Xie X, Zhong Z, Zhao W, Zheng C, Wang F, Liu J. Chest CT for Typical Coronavirus Disease 2019 (COVID-19) Pneumonia: Relationship to Negative RT-PCR Testing.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296</w:t>
      </w:r>
      <w:r w:rsidRPr="000E4295">
        <w:t>(2): E41-E5.</w:t>
      </w:r>
    </w:p>
    <w:p w14:paraId="31CF7B3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53.</w:t>
      </w:r>
      <w:r w:rsidRPr="000E4295">
        <w:tab/>
        <w:t xml:space="preserve">Xu XW, Wu XX, Jiang XG, et al. Clinical findings in a group of patients infected with the 2019 novel coronavirus (SARS-Cov-2) outside of Wuhan, China: retrospective case series. </w:t>
      </w:r>
      <w:r w:rsidRPr="000E4295">
        <w:rPr>
          <w:i/>
        </w:rPr>
        <w:t>BMJ</w:t>
      </w:r>
      <w:r w:rsidRPr="000E4295">
        <w:t xml:space="preserve"> 2020; </w:t>
      </w:r>
      <w:r w:rsidRPr="000E4295">
        <w:rPr>
          <w:b/>
        </w:rPr>
        <w:t>368</w:t>
      </w:r>
      <w:r w:rsidRPr="000E4295">
        <w:t>: m606.</w:t>
      </w:r>
    </w:p>
    <w:p w14:paraId="1B6EC0A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54.</w:t>
      </w:r>
      <w:r w:rsidRPr="000E4295">
        <w:tab/>
        <w:t xml:space="preserve">Xiong Y, Sun D, Liu Y, et al. Clinical and High-Resolution CT Features of the COVID-19 Infection: Comparison of the Initial and Follow-up Changes. </w:t>
      </w:r>
      <w:r w:rsidRPr="000E4295">
        <w:rPr>
          <w:i/>
        </w:rPr>
        <w:t>Invest Radiol</w:t>
      </w:r>
      <w:r w:rsidRPr="000E4295">
        <w:t xml:space="preserve"> 2020; </w:t>
      </w:r>
      <w:r w:rsidRPr="000E4295">
        <w:rPr>
          <w:b/>
        </w:rPr>
        <w:t>55</w:t>
      </w:r>
      <w:r w:rsidRPr="000E4295">
        <w:t>(6): 332-9.</w:t>
      </w:r>
    </w:p>
    <w:p w14:paraId="7BB8DBD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55.</w:t>
      </w:r>
      <w:r w:rsidRPr="000E4295">
        <w:tab/>
        <w:t xml:space="preserve">Zhou S, Wang Y, Zhu T, Xia L. CT Features of Coronavirus Disease 2019 (COVID-19) Pneumonia in 62 Patients in Wuhan, China.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214</w:t>
      </w:r>
      <w:r w:rsidRPr="000E4295">
        <w:t>(6): 1287-94.</w:t>
      </w:r>
    </w:p>
    <w:p w14:paraId="44BA2ED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56.</w:t>
      </w:r>
      <w:r w:rsidRPr="000E4295">
        <w:tab/>
        <w:t xml:space="preserve">Xu Y, Li X, Zhu B, et al. Characteristics of pediatric SARS-CoV-2 infection and potential evidence for persistent fecal viral shedding. </w:t>
      </w:r>
      <w:r w:rsidRPr="000E4295">
        <w:rPr>
          <w:i/>
        </w:rPr>
        <w:t>Nat Med</w:t>
      </w:r>
      <w:r w:rsidRPr="000E4295">
        <w:t xml:space="preserve"> 2020; </w:t>
      </w:r>
      <w:r w:rsidRPr="000E4295">
        <w:rPr>
          <w:b/>
        </w:rPr>
        <w:t>26</w:t>
      </w:r>
      <w:r w:rsidRPr="000E4295">
        <w:t>(4): 502-5.</w:t>
      </w:r>
    </w:p>
    <w:p w14:paraId="0CCF4A2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57.</w:t>
      </w:r>
      <w:r w:rsidRPr="000E4295">
        <w:tab/>
        <w:t xml:space="preserve">Mo P, Xing Y, Xiao Y, et al. Clinical characteristics of refractory COVID-19 pneumonia in Wuhan, China. </w:t>
      </w:r>
      <w:r w:rsidRPr="000E4295">
        <w:rPr>
          <w:i/>
        </w:rPr>
        <w:t>Clin Infect Dis</w:t>
      </w:r>
      <w:r w:rsidRPr="000E4295">
        <w:t xml:space="preserve"> 2020.</w:t>
      </w:r>
    </w:p>
    <w:p w14:paraId="331DA61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58.</w:t>
      </w:r>
      <w:r w:rsidRPr="000E4295">
        <w:tab/>
        <w:t xml:space="preserve">Cheng Z, Lu Y, Cao Q, et al. Clinical Features and Chest CT Manifestations of Coronavirus Disease 2019 (COVID-19) in a Single-Center Study in Shanghai, China.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215</w:t>
      </w:r>
      <w:r w:rsidRPr="000E4295">
        <w:t>(1): 121-6.</w:t>
      </w:r>
    </w:p>
    <w:p w14:paraId="1574339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59.</w:t>
      </w:r>
      <w:r w:rsidRPr="000E4295">
        <w:tab/>
        <w:t xml:space="preserve">Xu T, Chen C, Zhu Z, et al. Clinical features and dynamics of viral load in imported and non-imported patients with COVID-19. </w:t>
      </w:r>
      <w:r w:rsidRPr="000E4295">
        <w:rPr>
          <w:i/>
        </w:rPr>
        <w:t>Int J Infect Dis</w:t>
      </w:r>
      <w:r w:rsidRPr="000E4295">
        <w:t xml:space="preserve"> 2020; </w:t>
      </w:r>
      <w:r w:rsidRPr="000E4295">
        <w:rPr>
          <w:b/>
        </w:rPr>
        <w:t>94</w:t>
      </w:r>
      <w:r w:rsidRPr="000E4295">
        <w:t>: 68-71.</w:t>
      </w:r>
    </w:p>
    <w:p w14:paraId="2B9FA3E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60.</w:t>
      </w:r>
      <w:r w:rsidRPr="000E4295">
        <w:tab/>
        <w:t xml:space="preserve">Wang Z, Yang B, Li Q, Wen L, Zhang R. Clinical Features of 69 Cases With Coronavirus Disease 2019 in Wuhan, China.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769-77.</w:t>
      </w:r>
    </w:p>
    <w:p w14:paraId="17661B5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61.</w:t>
      </w:r>
      <w:r w:rsidRPr="000E4295">
        <w:tab/>
        <w:t xml:space="preserve">Sun D, Li H, Lu XX, et al. Clinical features of severe pediatric patients with coronavirus disease 2019 in Wuhan: a single center's observational study. </w:t>
      </w:r>
      <w:r w:rsidRPr="000E4295">
        <w:rPr>
          <w:i/>
        </w:rPr>
        <w:t>World J Pediatr</w:t>
      </w:r>
      <w:r w:rsidRPr="000E4295">
        <w:t xml:space="preserve"> 2020; </w:t>
      </w:r>
      <w:r w:rsidRPr="000E4295">
        <w:rPr>
          <w:b/>
        </w:rPr>
        <w:t>16</w:t>
      </w:r>
      <w:r w:rsidRPr="000E4295">
        <w:t>(3): 251-9.</w:t>
      </w:r>
    </w:p>
    <w:p w14:paraId="443B23A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62.</w:t>
      </w:r>
      <w:r w:rsidRPr="000E4295">
        <w:tab/>
        <w:t xml:space="preserve">Wang Y, Liu Y, Liu L, Wang X, Luo N, Li L. Clinical Outcomes in 55 Patients With Severe Acute Respiratory Syndrome Coronavirus 2 Who Were Asymptomatic at Hospital Admission in Shenzhen, China. </w:t>
      </w:r>
      <w:r w:rsidRPr="000E4295">
        <w:rPr>
          <w:i/>
        </w:rPr>
        <w:t>J Infect Dis</w:t>
      </w:r>
      <w:r w:rsidRPr="000E4295">
        <w:t xml:space="preserve"> 2020; </w:t>
      </w:r>
      <w:r w:rsidRPr="000E4295">
        <w:rPr>
          <w:b/>
        </w:rPr>
        <w:t>221</w:t>
      </w:r>
      <w:r w:rsidRPr="000E4295">
        <w:t>(11): 1770-4.</w:t>
      </w:r>
    </w:p>
    <w:p w14:paraId="6E5FB3C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63.</w:t>
      </w:r>
      <w:r w:rsidRPr="000E4295">
        <w:tab/>
        <w:t xml:space="preserve">Zhang Q, Pan J, Zhao MX, Lu YQ. Clinical value of the emergency department in screening and diagnosis of COVID-19 in China. </w:t>
      </w:r>
      <w:r w:rsidRPr="000E4295">
        <w:rPr>
          <w:i/>
        </w:rPr>
        <w:t>J Zhejiang Univ Sci B</w:t>
      </w:r>
      <w:r w:rsidRPr="000E4295">
        <w:t xml:space="preserve"> 2020; </w:t>
      </w:r>
      <w:r w:rsidRPr="000E4295">
        <w:rPr>
          <w:b/>
        </w:rPr>
        <w:t>21</w:t>
      </w:r>
      <w:r w:rsidRPr="000E4295">
        <w:t>(5): 388-93.</w:t>
      </w:r>
    </w:p>
    <w:p w14:paraId="097DC7C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64.</w:t>
      </w:r>
      <w:r w:rsidRPr="000E4295">
        <w:tab/>
        <w:t xml:space="preserve">Lin D, Liu L, Zhang M, et al. Co-infections of SARS-CoV-2 with multiple common respiratory pathogens in infected patients. </w:t>
      </w:r>
      <w:r w:rsidRPr="000E4295">
        <w:rPr>
          <w:i/>
        </w:rPr>
        <w:t>Sci China Life Sci</w:t>
      </w:r>
      <w:r w:rsidRPr="000E4295">
        <w:t xml:space="preserve"> 2020; </w:t>
      </w:r>
      <w:r w:rsidRPr="000E4295">
        <w:rPr>
          <w:b/>
        </w:rPr>
        <w:t>63</w:t>
      </w:r>
      <w:r w:rsidRPr="000E4295">
        <w:t>(4): 606-9.</w:t>
      </w:r>
    </w:p>
    <w:p w14:paraId="5E0B6B8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65.</w:t>
      </w:r>
      <w:r w:rsidRPr="000E4295">
        <w:tab/>
        <w:t xml:space="preserve">Liu KC, Xu P, Lv WF, et al. CT manifestations of coronavirus disease-2019: A retrospective analysis of 73 cases by disease severity. </w:t>
      </w:r>
      <w:r w:rsidRPr="000E4295">
        <w:rPr>
          <w:i/>
        </w:rPr>
        <w:t>Eur J Radiol</w:t>
      </w:r>
      <w:r w:rsidRPr="000E4295">
        <w:t xml:space="preserve"> 2020; </w:t>
      </w:r>
      <w:r w:rsidRPr="000E4295">
        <w:rPr>
          <w:b/>
        </w:rPr>
        <w:t>126</w:t>
      </w:r>
      <w:r w:rsidRPr="000E4295">
        <w:t>: 108941.</w:t>
      </w:r>
    </w:p>
    <w:p w14:paraId="6494A37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66.</w:t>
      </w:r>
      <w:r w:rsidRPr="000E4295">
        <w:tab/>
        <w:t xml:space="preserve">Liu W, Zhang Q, Chen J, et al. Detection of Covid-19 in Children in Early January 2020 in Wuhan, China.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382</w:t>
      </w:r>
      <w:r w:rsidRPr="000E4295">
        <w:t>(14): 1370-1.</w:t>
      </w:r>
    </w:p>
    <w:p w14:paraId="1E5FCAF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67.</w:t>
      </w:r>
      <w:r w:rsidRPr="000E4295">
        <w:tab/>
        <w:t xml:space="preserve">Han R, Huang L, Jiang H, Dong J, Peng H, Zhang D. Early Clinical and CT Manifestations of Coronavirus Disease 2019 (COVID-19) Pneumonia.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215</w:t>
      </w:r>
      <w:r w:rsidRPr="000E4295">
        <w:t>(2): 338-43.</w:t>
      </w:r>
    </w:p>
    <w:p w14:paraId="5480CBA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68.</w:t>
      </w:r>
      <w:r w:rsidRPr="000E4295">
        <w:tab/>
        <w:t xml:space="preserve">Ki M, Task Force for -nCo V. Epidemiologic characteristics of early cases with 2019 novel coronavirus (2019-nCoV) disease in Korea. </w:t>
      </w:r>
      <w:r w:rsidRPr="000E4295">
        <w:rPr>
          <w:i/>
        </w:rPr>
        <w:t>Epidemiol Health</w:t>
      </w:r>
      <w:r w:rsidRPr="000E4295">
        <w:t xml:space="preserve"> 2020; </w:t>
      </w:r>
      <w:r w:rsidRPr="000E4295">
        <w:rPr>
          <w:b/>
        </w:rPr>
        <w:t>42</w:t>
      </w:r>
      <w:r w:rsidRPr="000E4295">
        <w:t>: e2020007.</w:t>
      </w:r>
    </w:p>
    <w:p w14:paraId="0EE9EC0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69.</w:t>
      </w:r>
      <w:r w:rsidRPr="000E4295">
        <w:tab/>
        <w:t xml:space="preserve">Cai Q, Yang M, Liu D, et al. Experimental Treatment with Favipiravir for COVID-19: An Open-Label Control Study. </w:t>
      </w:r>
      <w:r w:rsidRPr="000E4295">
        <w:rPr>
          <w:i/>
        </w:rPr>
        <w:t>Engineering (Beijing)</w:t>
      </w:r>
      <w:r w:rsidRPr="000E4295">
        <w:t xml:space="preserve"> 2020.</w:t>
      </w:r>
    </w:p>
    <w:p w14:paraId="722F2E0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70.</w:t>
      </w:r>
      <w:r w:rsidRPr="000E4295">
        <w:tab/>
        <w:t xml:space="preserve">He XW, Lai JS, Cheng J, et al. [Impact of complicated myocardial injury on the clinical outcome of severe or critically ill COVID-19 patients]. </w:t>
      </w:r>
      <w:r w:rsidRPr="000E4295">
        <w:rPr>
          <w:i/>
        </w:rPr>
        <w:t>Zhonghua Xin Xue Guan Bing Za Zhi</w:t>
      </w:r>
      <w:r w:rsidRPr="000E4295">
        <w:t xml:space="preserve"> 2020; </w:t>
      </w:r>
      <w:r w:rsidRPr="000E4295">
        <w:rPr>
          <w:b/>
        </w:rPr>
        <w:t>48</w:t>
      </w:r>
      <w:r w:rsidRPr="000E4295">
        <w:t>(6): 456-60.</w:t>
      </w:r>
    </w:p>
    <w:p w14:paraId="4AC8DD5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71.</w:t>
      </w:r>
      <w:r w:rsidRPr="000E4295">
        <w:tab/>
        <w:t xml:space="preserve">Zhu W, Xie K, Lu H, Xu L, Zhou S, Fang S. Initial clinical features of suspected coronavirus disease 2019 in two emergency departments outside of Hubei, China. </w:t>
      </w:r>
      <w:r w:rsidRPr="000E4295">
        <w:rPr>
          <w:i/>
        </w:rPr>
        <w:t>J Med Virol</w:t>
      </w:r>
      <w:r w:rsidRPr="000E4295">
        <w:t xml:space="preserve"> 2020.</w:t>
      </w:r>
    </w:p>
    <w:p w14:paraId="3046EC6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72.</w:t>
      </w:r>
      <w:r w:rsidRPr="000E4295">
        <w:tab/>
        <w:t xml:space="preserve">Pung R, Chiew CJ, Young BE, et al. Investigation of three clusters of COVID-19 in Singapore: implications for surveillance and response measures. </w:t>
      </w:r>
      <w:r w:rsidRPr="000E4295">
        <w:rPr>
          <w:i/>
        </w:rPr>
        <w:t>Lancet</w:t>
      </w:r>
      <w:r w:rsidRPr="000E4295">
        <w:t xml:space="preserve"> 2020; </w:t>
      </w:r>
      <w:r w:rsidRPr="000E4295">
        <w:rPr>
          <w:b/>
        </w:rPr>
        <w:t>395</w:t>
      </w:r>
      <w:r w:rsidRPr="000E4295">
        <w:t>(10229): 1039-46.</w:t>
      </w:r>
    </w:p>
    <w:p w14:paraId="193DE33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73.</w:t>
      </w:r>
      <w:r w:rsidRPr="000E4295">
        <w:tab/>
        <w:t xml:space="preserve">Cheng Y, Luo R, Wang K, et al. Kidney disease is associated with in-hospital death of patients with COVID-19. </w:t>
      </w:r>
      <w:r w:rsidRPr="000E4295">
        <w:rPr>
          <w:i/>
        </w:rPr>
        <w:t>Kidney Int</w:t>
      </w:r>
      <w:r w:rsidRPr="000E4295">
        <w:t xml:space="preserve"> 2020; </w:t>
      </w:r>
      <w:r w:rsidRPr="000E4295">
        <w:rPr>
          <w:b/>
        </w:rPr>
        <w:t>97</w:t>
      </w:r>
      <w:r w:rsidRPr="000E4295">
        <w:t>(5): 829-38.</w:t>
      </w:r>
    </w:p>
    <w:p w14:paraId="34E8C85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74.</w:t>
      </w:r>
      <w:r w:rsidRPr="000E4295">
        <w:tab/>
        <w:t xml:space="preserve">Liu F, Xu A, Zhang Y, et al. Patients of COVID-19 may benefit from sustained Lopinavir-combined regimen and the increase of Eosinophil may predict the outcome of COVID-19 progression. </w:t>
      </w:r>
      <w:r w:rsidRPr="000E4295">
        <w:rPr>
          <w:i/>
        </w:rPr>
        <w:t>Int J Infect Dis</w:t>
      </w:r>
      <w:r w:rsidRPr="000E4295">
        <w:t xml:space="preserve"> 2020; </w:t>
      </w:r>
      <w:r w:rsidRPr="000E4295">
        <w:rPr>
          <w:b/>
        </w:rPr>
        <w:t>95</w:t>
      </w:r>
      <w:r w:rsidRPr="000E4295">
        <w:t>: 183-91.</w:t>
      </w:r>
    </w:p>
    <w:p w14:paraId="61B9E14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75.</w:t>
      </w:r>
      <w:r w:rsidRPr="000E4295">
        <w:tab/>
        <w:t xml:space="preserve">Lu X, Zhang L, Du H, et al. SARS-CoV-2 Infection in Children.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382</w:t>
      </w:r>
      <w:r w:rsidRPr="000E4295">
        <w:t>(17): 1663-5.</w:t>
      </w:r>
    </w:p>
    <w:p w14:paraId="1FA9E9A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76.</w:t>
      </w:r>
      <w:r w:rsidRPr="000E4295">
        <w:tab/>
        <w:t xml:space="preserve">Chen Q, Quan B, Li X, et al. A report of clinical diagnosis and treatment of nine cases of coronavirus disease 2019. </w:t>
      </w:r>
      <w:r w:rsidRPr="000E4295">
        <w:rPr>
          <w:i/>
        </w:rPr>
        <w:t>J Med Virol</w:t>
      </w:r>
      <w:r w:rsidRPr="000E4295">
        <w:t xml:space="preserve"> 2020; </w:t>
      </w:r>
      <w:r w:rsidRPr="000E4295">
        <w:rPr>
          <w:b/>
        </w:rPr>
        <w:t>92</w:t>
      </w:r>
      <w:r w:rsidRPr="000E4295">
        <w:t>(6): 683-7.</w:t>
      </w:r>
    </w:p>
    <w:p w14:paraId="150C197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77.</w:t>
      </w:r>
      <w:r w:rsidRPr="000E4295">
        <w:tab/>
        <w:t xml:space="preserve">Cao B, Wang Y, Wen D, et al. A Trial of Lopinavir-Ritonavir in Adults Hospitalized with Severe Covid-19.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382</w:t>
      </w:r>
      <w:r w:rsidRPr="000E4295">
        <w:t>(19): 1787-99.</w:t>
      </w:r>
    </w:p>
    <w:p w14:paraId="2F38002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78.</w:t>
      </w:r>
      <w:r w:rsidRPr="000E4295">
        <w:tab/>
        <w:t xml:space="preserve">Wang Y, Dong C, Hu Y, et al. Temporal Changes of CT Findings in 90 Patients with COVID-19 Pneumonia: A Longitudinal Study.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296</w:t>
      </w:r>
      <w:r w:rsidRPr="000E4295">
        <w:t>(2): E55-E64.</w:t>
      </w:r>
    </w:p>
    <w:p w14:paraId="6AC058D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79.</w:t>
      </w:r>
      <w:r w:rsidRPr="000E4295">
        <w:tab/>
        <w:t xml:space="preserve">Zhao X, Liu B, Yu Y, et al. The characteristics and clinical value of chest CT images of novel coronavirus pneumonia. </w:t>
      </w:r>
      <w:r w:rsidRPr="000E4295">
        <w:rPr>
          <w:i/>
        </w:rPr>
        <w:t>Clin Radiol</w:t>
      </w:r>
      <w:r w:rsidRPr="000E4295">
        <w:t xml:space="preserve"> 2020; </w:t>
      </w:r>
      <w:r w:rsidRPr="000E4295">
        <w:rPr>
          <w:b/>
        </w:rPr>
        <w:t>75</w:t>
      </w:r>
      <w:r w:rsidRPr="000E4295">
        <w:t>(5): 335-40.</w:t>
      </w:r>
    </w:p>
    <w:p w14:paraId="0FE60E7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80.</w:t>
      </w:r>
      <w:r w:rsidRPr="000E4295">
        <w:tab/>
        <w:t xml:space="preserve">Yuan M, Yin W, Tao Z, Tan W, Hu Y. Association of radiologic findings with mortality of patients infected with 2019 novel coronavirus in Wuhan, China. </w:t>
      </w:r>
      <w:r w:rsidRPr="000E4295">
        <w:rPr>
          <w:i/>
        </w:rPr>
        <w:t>PLoS One</w:t>
      </w:r>
      <w:r w:rsidRPr="000E4295">
        <w:t xml:space="preserve"> 2020; </w:t>
      </w:r>
      <w:r w:rsidRPr="000E4295">
        <w:rPr>
          <w:b/>
        </w:rPr>
        <w:t>15</w:t>
      </w:r>
      <w:r w:rsidRPr="000E4295">
        <w:t>(3): e0230548.</w:t>
      </w:r>
    </w:p>
    <w:p w14:paraId="6957215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81.</w:t>
      </w:r>
      <w:r w:rsidRPr="000E4295">
        <w:tab/>
        <w:t xml:space="preserve">Arentz M, Yim E, Klaff L, et al. Characteristics and Outcomes of 21 Critically Ill Patients With COVID-19 in Washington State.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(16): 1612-4.</w:t>
      </w:r>
    </w:p>
    <w:p w14:paraId="2E2E212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82.</w:t>
      </w:r>
      <w:r w:rsidRPr="000E4295">
        <w:tab/>
        <w:t xml:space="preserve">Qiu L, Liu X, Xiao M, et al. SARS-CoV-2 Is Not Detectable in the Vaginal Fluid of Women With Severe COVID-19 Infection.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813-7.</w:t>
      </w:r>
    </w:p>
    <w:p w14:paraId="48712E7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83.</w:t>
      </w:r>
      <w:r w:rsidRPr="000E4295">
        <w:tab/>
        <w:t xml:space="preserve">Chu J, Yang N, Wei Y, et al. Clinical characteristics of 54 medical staff with COVID-19: A retrospective study in a single center in Wuhan, China. </w:t>
      </w:r>
      <w:r w:rsidRPr="000E4295">
        <w:rPr>
          <w:i/>
        </w:rPr>
        <w:t>J Med Virol</w:t>
      </w:r>
      <w:r w:rsidRPr="000E4295">
        <w:t xml:space="preserve"> 2020; </w:t>
      </w:r>
      <w:r w:rsidRPr="000E4295">
        <w:rPr>
          <w:b/>
        </w:rPr>
        <w:t>92</w:t>
      </w:r>
      <w:r w:rsidRPr="000E4295">
        <w:t>(7): 807-13.</w:t>
      </w:r>
    </w:p>
    <w:p w14:paraId="383C1D5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84.</w:t>
      </w:r>
      <w:r w:rsidRPr="000E4295">
        <w:tab/>
        <w:t xml:space="preserve">Ding Q, Lu P, Fan Y, Xia Y, Liu M. The clinical characteristics of pneumonia patients coinfected with 2019 novel coronavirus and influenza virus in Wuhan, China. </w:t>
      </w:r>
      <w:r w:rsidRPr="000E4295">
        <w:rPr>
          <w:i/>
        </w:rPr>
        <w:t>J Med Virol</w:t>
      </w:r>
      <w:r w:rsidRPr="000E4295">
        <w:t xml:space="preserve"> 2020.</w:t>
      </w:r>
    </w:p>
    <w:p w14:paraId="6177309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85.</w:t>
      </w:r>
      <w:r w:rsidRPr="000E4295">
        <w:tab/>
        <w:t xml:space="preserve">Hu Z, Song C, Xu C, et al. Clinical characteristics of 24 asymptomatic infections with COVID-19 screened among close contacts in Nanjing, China. </w:t>
      </w:r>
      <w:r w:rsidRPr="000E4295">
        <w:rPr>
          <w:i/>
        </w:rPr>
        <w:t>Sci China Life Sci</w:t>
      </w:r>
      <w:r w:rsidRPr="000E4295">
        <w:t xml:space="preserve"> 2020; </w:t>
      </w:r>
      <w:r w:rsidRPr="000E4295">
        <w:rPr>
          <w:b/>
        </w:rPr>
        <w:t>63</w:t>
      </w:r>
      <w:r w:rsidRPr="000E4295">
        <w:t>(5): 706-11.</w:t>
      </w:r>
    </w:p>
    <w:p w14:paraId="72F130F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86.</w:t>
      </w:r>
      <w:r w:rsidRPr="000E4295">
        <w:tab/>
        <w:t xml:space="preserve">Li W, Cui H, Li K, Fang Y, Li S. Chest computed tomography in children with COVID-19 respiratory infection. </w:t>
      </w:r>
      <w:r w:rsidRPr="000E4295">
        <w:rPr>
          <w:i/>
        </w:rPr>
        <w:t>Pediatr Radiol</w:t>
      </w:r>
      <w:r w:rsidRPr="000E4295">
        <w:t xml:space="preserve"> 2020; </w:t>
      </w:r>
      <w:r w:rsidRPr="000E4295">
        <w:rPr>
          <w:b/>
        </w:rPr>
        <w:t>50</w:t>
      </w:r>
      <w:r w:rsidRPr="000E4295">
        <w:t>(6): 796-9.</w:t>
      </w:r>
    </w:p>
    <w:p w14:paraId="6B186A4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87.</w:t>
      </w:r>
      <w:r w:rsidRPr="000E4295">
        <w:tab/>
        <w:t xml:space="preserve">Wang F, Nie J, Wang H, et al. Characteristics of Peripheral Lymphocyte Subset Alteration in COVID-19 Pneumonia. </w:t>
      </w:r>
      <w:r w:rsidRPr="000E4295">
        <w:rPr>
          <w:i/>
        </w:rPr>
        <w:t>J Infect Dis</w:t>
      </w:r>
      <w:r w:rsidRPr="000E4295">
        <w:t xml:space="preserve"> 2020; </w:t>
      </w:r>
      <w:r w:rsidRPr="000E4295">
        <w:rPr>
          <w:b/>
        </w:rPr>
        <w:t>221</w:t>
      </w:r>
      <w:r w:rsidRPr="000E4295">
        <w:t>(11): 1762-9.</w:t>
      </w:r>
    </w:p>
    <w:p w14:paraId="430CA3C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88.</w:t>
      </w:r>
      <w:r w:rsidRPr="000E4295">
        <w:tab/>
        <w:t xml:space="preserve">Wang L, He W, Yu X, et al. Coronavirus disease 2019 in elderly patients: Characteristics and prognostic factors based on 4-week follow-up.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(6): 639-45.</w:t>
      </w:r>
    </w:p>
    <w:p w14:paraId="6671549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89.</w:t>
      </w:r>
      <w:r w:rsidRPr="000E4295">
        <w:tab/>
        <w:t xml:space="preserve">Xu YH, Dong JH, An WM, et al. Clinical and computed tomographic imaging features of novel coronavirus pneumonia caused by SARS-CoV-2.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80</w:t>
      </w:r>
      <w:r w:rsidRPr="000E4295">
        <w:t>(4): 394-400.</w:t>
      </w:r>
    </w:p>
    <w:p w14:paraId="5F642EE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90.</w:t>
      </w:r>
      <w:r w:rsidRPr="000E4295">
        <w:tab/>
        <w:t xml:space="preserve">Zhang MQ, Wang XH, Chen YL, et al. [Clinical features of 2019 novel coronavirus pneumonia in the early stage from a fever clinic in Beijing]. </w:t>
      </w:r>
      <w:r w:rsidRPr="000E4295">
        <w:rPr>
          <w:i/>
        </w:rPr>
        <w:t>Zhonghua Jie He He Hu Xi Za Zhi</w:t>
      </w:r>
      <w:r w:rsidRPr="000E4295">
        <w:t xml:space="preserve"> 2020; </w:t>
      </w:r>
      <w:r w:rsidRPr="000E4295">
        <w:rPr>
          <w:b/>
        </w:rPr>
        <w:t>43</w:t>
      </w:r>
      <w:r w:rsidRPr="000E4295">
        <w:t>(3): 215-8.</w:t>
      </w:r>
    </w:p>
    <w:p w14:paraId="67EA25D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91.</w:t>
      </w:r>
      <w:r w:rsidRPr="000E4295">
        <w:tab/>
        <w:t xml:space="preserve">Zhou Y, Zhang Z, Tian J, Xiong S. Risk factors associated with disease progression in a cohort of patients infected with the 2019 novel coronavirus. </w:t>
      </w:r>
      <w:r w:rsidRPr="000E4295">
        <w:rPr>
          <w:i/>
        </w:rPr>
        <w:t>Ann Palliat Med</w:t>
      </w:r>
      <w:r w:rsidRPr="000E4295">
        <w:t xml:space="preserve"> 2020; </w:t>
      </w:r>
      <w:r w:rsidRPr="000E4295">
        <w:rPr>
          <w:b/>
        </w:rPr>
        <w:t>9</w:t>
      </w:r>
      <w:r w:rsidRPr="000E4295">
        <w:t>(2): 428-36.</w:t>
      </w:r>
    </w:p>
    <w:p w14:paraId="127319E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92.</w:t>
      </w:r>
      <w:r w:rsidRPr="000E4295">
        <w:tab/>
        <w:t xml:space="preserve">Tolia VM, Chan TC, Castillo EM. Preliminary Results of Initial Testing for Coronavirus (COVID-19) in the Emergency Department. </w:t>
      </w:r>
      <w:r w:rsidRPr="000E4295">
        <w:rPr>
          <w:i/>
        </w:rPr>
        <w:t>West J Emerg Med</w:t>
      </w:r>
      <w:r w:rsidRPr="000E4295">
        <w:t xml:space="preserve"> 2020; </w:t>
      </w:r>
      <w:r w:rsidRPr="000E4295">
        <w:rPr>
          <w:b/>
        </w:rPr>
        <w:t>21</w:t>
      </w:r>
      <w:r w:rsidRPr="000E4295">
        <w:t>(3): 503-6.</w:t>
      </w:r>
    </w:p>
    <w:p w14:paraId="63E3108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93.</w:t>
      </w:r>
      <w:r w:rsidRPr="000E4295">
        <w:tab/>
        <w:t xml:space="preserve">Lo IL, Lio CF, Cheong HH, et al. Evaluation of SARS-CoV-2 RNA shedding in clinical specimens and clinical characteristics of 10 patients with COVID-19 in Macau. </w:t>
      </w:r>
      <w:r w:rsidRPr="000E4295">
        <w:rPr>
          <w:i/>
        </w:rPr>
        <w:t>Int J Biol Sci</w:t>
      </w:r>
      <w:r w:rsidRPr="000E4295">
        <w:t xml:space="preserve"> 2020; </w:t>
      </w:r>
      <w:r w:rsidRPr="000E4295">
        <w:rPr>
          <w:b/>
        </w:rPr>
        <w:t>16</w:t>
      </w:r>
      <w:r w:rsidRPr="000E4295">
        <w:t>(10): 1698-707.</w:t>
      </w:r>
    </w:p>
    <w:p w14:paraId="5DA3B1C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94.</w:t>
      </w:r>
      <w:r w:rsidRPr="000E4295">
        <w:tab/>
        <w:t xml:space="preserve">Huang G, Gong T, Wang G, et al. Timely Diagnosis and Treatment Shortens the Time to Resolution of Coronavirus Disease (COVID-19) Pneumonia and Lowers the Highest and Last CT Scores From Sequential Chest CT. </w:t>
      </w:r>
      <w:r w:rsidRPr="000E4295">
        <w:rPr>
          <w:i/>
        </w:rPr>
        <w:t>AJR Am J Roentgenol</w:t>
      </w:r>
      <w:r w:rsidRPr="000E4295">
        <w:t xml:space="preserve"> 2020; </w:t>
      </w:r>
      <w:r w:rsidRPr="000E4295">
        <w:rPr>
          <w:b/>
        </w:rPr>
        <w:t>215</w:t>
      </w:r>
      <w:r w:rsidRPr="000E4295">
        <w:t>(2): 367-73.</w:t>
      </w:r>
    </w:p>
    <w:p w14:paraId="3E46887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95.</w:t>
      </w:r>
      <w:r w:rsidRPr="000E4295">
        <w:tab/>
        <w:t xml:space="preserve">Gou FX, Zhang XS, Yao JX, et al. [Epidemiological characteristics of COVID-19 in Gansu province]. </w:t>
      </w:r>
      <w:r w:rsidRPr="000E4295">
        <w:rPr>
          <w:i/>
        </w:rPr>
        <w:t>Zhonghua Liu Xing Bing Xue Za Zhi</w:t>
      </w:r>
      <w:r w:rsidRPr="000E4295">
        <w:t xml:space="preserve"> 2020; </w:t>
      </w:r>
      <w:r w:rsidRPr="000E4295">
        <w:rPr>
          <w:b/>
        </w:rPr>
        <w:t>41</w:t>
      </w:r>
      <w:r w:rsidRPr="000E4295">
        <w:t>(0): E032.</w:t>
      </w:r>
    </w:p>
    <w:p w14:paraId="7BA5EB6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96.</w:t>
      </w:r>
      <w:r w:rsidRPr="000E4295">
        <w:tab/>
        <w:t xml:space="preserve">Escalera-Antezana JP, Lizon-Ferrufino NF, Maldonado-Alanoca A, et al. Clinical features of the first cases and a cluster of Coronavirus Disease 2019 (COVID-19) in Bolivia imported from Italy and Spain. </w:t>
      </w:r>
      <w:r w:rsidRPr="000E4295">
        <w:rPr>
          <w:i/>
        </w:rPr>
        <w:t>Travel Med Infect Dis</w:t>
      </w:r>
      <w:r w:rsidRPr="000E4295">
        <w:t xml:space="preserve"> 2020; </w:t>
      </w:r>
      <w:r w:rsidRPr="000E4295">
        <w:rPr>
          <w:b/>
        </w:rPr>
        <w:t>35</w:t>
      </w:r>
      <w:r w:rsidRPr="000E4295">
        <w:t>: 101653.</w:t>
      </w:r>
    </w:p>
    <w:p w14:paraId="0D38F27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97.</w:t>
      </w:r>
      <w:r w:rsidRPr="000E4295">
        <w:tab/>
        <w:t xml:space="preserve">Cao J, Tu WJ, Cheng W, et al. Clinical Features and Short-term Outcomes of 102 Patients with Coronavirus Disease 2019 in Wuhan, China.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748-55.</w:t>
      </w:r>
    </w:p>
    <w:p w14:paraId="7E9D4D0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98.</w:t>
      </w:r>
      <w:r w:rsidRPr="000E4295">
        <w:tab/>
        <w:t xml:space="preserve">Cai Q, Huang D, Ou P, et al. COVID-19 in a designated infectious diseases hospital outside Hubei Province, China. </w:t>
      </w:r>
      <w:r w:rsidRPr="000E4295">
        <w:rPr>
          <w:i/>
        </w:rPr>
        <w:t>Allergy</w:t>
      </w:r>
      <w:r w:rsidRPr="000E4295">
        <w:t xml:space="preserve"> 2020; </w:t>
      </w:r>
      <w:r w:rsidRPr="000E4295">
        <w:rPr>
          <w:b/>
        </w:rPr>
        <w:t>75</w:t>
      </w:r>
      <w:r w:rsidRPr="000E4295">
        <w:t>(7): 1742-52.</w:t>
      </w:r>
    </w:p>
    <w:p w14:paraId="3293790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99.</w:t>
      </w:r>
      <w:r w:rsidRPr="000E4295">
        <w:tab/>
        <w:t xml:space="preserve">Jin X, Lian JS, Hu JH, et al. Epidemiological, clinical and virological characteristics of 74 cases of coronavirus-infected disease 2019 (COVID-19) with gastrointestinal symptoms. </w:t>
      </w:r>
      <w:r w:rsidRPr="000E4295">
        <w:rPr>
          <w:i/>
        </w:rPr>
        <w:t>Gut</w:t>
      </w:r>
      <w:r w:rsidRPr="000E4295">
        <w:t xml:space="preserve"> 2020; </w:t>
      </w:r>
      <w:r w:rsidRPr="000E4295">
        <w:rPr>
          <w:b/>
        </w:rPr>
        <w:t>69</w:t>
      </w:r>
      <w:r w:rsidRPr="000E4295">
        <w:t>(6): 1002-9.</w:t>
      </w:r>
    </w:p>
    <w:p w14:paraId="0F29F03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100.</w:t>
      </w:r>
      <w:r w:rsidRPr="000E4295">
        <w:tab/>
        <w:t xml:space="preserve">Guo T, Fan Y, Chen M, et al. Cardiovascular Implications of Fatal Outcomes of Patients With Coronavirus Disease 2019 (COVID-19). </w:t>
      </w:r>
      <w:r w:rsidRPr="000E4295">
        <w:rPr>
          <w:i/>
        </w:rPr>
        <w:t>JAMA Cardiol</w:t>
      </w:r>
      <w:r w:rsidRPr="000E4295">
        <w:t xml:space="preserve"> 2020; </w:t>
      </w:r>
      <w:r w:rsidRPr="000E4295">
        <w:rPr>
          <w:b/>
        </w:rPr>
        <w:t>5</w:t>
      </w:r>
      <w:r w:rsidRPr="000E4295">
        <w:t>(7): 811-8.</w:t>
      </w:r>
    </w:p>
    <w:p w14:paraId="1193DA3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101.</w:t>
      </w:r>
      <w:r w:rsidRPr="000E4295">
        <w:tab/>
        <w:t xml:space="preserve">Guo W, Li M, Dong Y, et al. Diabetes is a risk factor for the progression and prognosis of COVID-19. </w:t>
      </w:r>
      <w:r w:rsidRPr="000E4295">
        <w:rPr>
          <w:i/>
        </w:rPr>
        <w:t>Diabetes Metab Res Rev</w:t>
      </w:r>
      <w:r w:rsidRPr="000E4295">
        <w:t xml:space="preserve"> 2020: e3319.</w:t>
      </w:r>
    </w:p>
    <w:p w14:paraId="25B43FF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102.</w:t>
      </w:r>
      <w:r w:rsidRPr="000E4295">
        <w:tab/>
        <w:t xml:space="preserve">Chen T, Wu D, Chen H, et al. Clinical characteristics of 113 deceased patients with coronavirus disease 2019: retrospective study. </w:t>
      </w:r>
      <w:r w:rsidRPr="000E4295">
        <w:rPr>
          <w:i/>
        </w:rPr>
        <w:t>BMJ</w:t>
      </w:r>
      <w:r w:rsidRPr="000E4295">
        <w:t xml:space="preserve"> 2020; </w:t>
      </w:r>
      <w:r w:rsidRPr="000E4295">
        <w:rPr>
          <w:b/>
        </w:rPr>
        <w:t>368</w:t>
      </w:r>
      <w:r w:rsidRPr="000E4295">
        <w:t>: m1091.</w:t>
      </w:r>
    </w:p>
    <w:p w14:paraId="1CE38AC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103.</w:t>
      </w:r>
      <w:r w:rsidRPr="000E4295">
        <w:tab/>
        <w:t xml:space="preserve">Bhatraju PK, Ghassemieh BJ, Nichols M, et al. Covid-19 in Critically Ill Patients in the Seattle Region - Case Series.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382</w:t>
      </w:r>
      <w:r w:rsidRPr="000E4295">
        <w:t>(21): 2012-22.</w:t>
      </w:r>
    </w:p>
    <w:p w14:paraId="5DE674B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104.</w:t>
      </w:r>
      <w:r w:rsidRPr="000E4295">
        <w:tab/>
        <w:t xml:space="preserve">Chen G, Wu D, Guo W, et al. Clinical and immunological features of severe and moderate coronavirus disease 2019. </w:t>
      </w:r>
      <w:r w:rsidRPr="000E4295">
        <w:rPr>
          <w:i/>
        </w:rPr>
        <w:t>J Clin Invest</w:t>
      </w:r>
      <w:r w:rsidRPr="000E4295">
        <w:t xml:space="preserve"> 2020; </w:t>
      </w:r>
      <w:r w:rsidRPr="000E4295">
        <w:rPr>
          <w:b/>
        </w:rPr>
        <w:t>130</w:t>
      </w:r>
      <w:r w:rsidRPr="000E4295">
        <w:t>(5): 2620-9.</w:t>
      </w:r>
    </w:p>
    <w:p w14:paraId="02B86DF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105.</w:t>
      </w:r>
      <w:r w:rsidRPr="000E4295">
        <w:tab/>
        <w:t xml:space="preserve">Tang X, Du RH, Wang R, et al. Comparison of Hospitalized Patients With ARDS Caused by COVID-19 and H1N1. </w:t>
      </w:r>
      <w:r w:rsidRPr="000E4295">
        <w:rPr>
          <w:i/>
        </w:rPr>
        <w:t>Chest</w:t>
      </w:r>
      <w:r w:rsidRPr="000E4295">
        <w:t xml:space="preserve"> 2020; </w:t>
      </w:r>
      <w:r w:rsidRPr="000E4295">
        <w:rPr>
          <w:b/>
        </w:rPr>
        <w:t>158</w:t>
      </w:r>
      <w:r w:rsidRPr="000E4295">
        <w:t>(1): 195-205.</w:t>
      </w:r>
    </w:p>
    <w:p w14:paraId="56B21BC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106.</w:t>
      </w:r>
      <w:r w:rsidRPr="000E4295">
        <w:tab/>
        <w:t xml:space="preserve">Yu J, Ouyang W, Chua MLK, Xie C. SARS-CoV-2 Transmission in Patients With Cancer at a Tertiary Care Hospital in Wuhan, China. </w:t>
      </w:r>
      <w:r w:rsidRPr="000E4295">
        <w:rPr>
          <w:i/>
        </w:rPr>
        <w:t>JAMA Oncol</w:t>
      </w:r>
      <w:r w:rsidRPr="000E4295">
        <w:t xml:space="preserve"> 2020; </w:t>
      </w:r>
      <w:r w:rsidRPr="000E4295">
        <w:rPr>
          <w:b/>
        </w:rPr>
        <w:t>6</w:t>
      </w:r>
      <w:r w:rsidRPr="000E4295">
        <w:t>(7): 1108-10.</w:t>
      </w:r>
    </w:p>
    <w:p w14:paraId="090F7A4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107.</w:t>
      </w:r>
      <w:r w:rsidRPr="000E4295">
        <w:tab/>
        <w:t xml:space="preserve">Li K, Fang Y, Li W, et al. CT image visual quantitative evaluation and clinical classification of coronavirus disease (COVID-19). </w:t>
      </w:r>
      <w:r w:rsidRPr="000E4295">
        <w:rPr>
          <w:i/>
        </w:rPr>
        <w:t>Eur Radiol</w:t>
      </w:r>
      <w:r w:rsidRPr="000E4295">
        <w:t xml:space="preserve"> 2020; </w:t>
      </w:r>
      <w:r w:rsidRPr="000E4295">
        <w:rPr>
          <w:b/>
        </w:rPr>
        <w:t>30</w:t>
      </w:r>
      <w:r w:rsidRPr="000E4295">
        <w:t>(8): 4407-16.</w:t>
      </w:r>
    </w:p>
    <w:p w14:paraId="4BC4CE8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108.</w:t>
      </w:r>
      <w:r w:rsidRPr="000E4295">
        <w:tab/>
        <w:t xml:space="preserve">Iwasawa T, Sato M, Yamaya T, et al. Ultra-high-resolution computed tomography can demonstrate alveolar collapse in novel coronavirus (COVID-19) pneumonia. </w:t>
      </w:r>
      <w:r w:rsidRPr="000E4295">
        <w:rPr>
          <w:i/>
        </w:rPr>
        <w:t>Jpn J Radiol</w:t>
      </w:r>
      <w:r w:rsidRPr="000E4295">
        <w:t xml:space="preserve"> 2020; </w:t>
      </w:r>
      <w:r w:rsidRPr="000E4295">
        <w:rPr>
          <w:b/>
        </w:rPr>
        <w:t>38</w:t>
      </w:r>
      <w:r w:rsidRPr="000E4295">
        <w:t>(5): 394-8.</w:t>
      </w:r>
    </w:p>
    <w:p w14:paraId="5A45579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109.</w:t>
      </w:r>
      <w:r w:rsidRPr="000E4295">
        <w:tab/>
        <w:t xml:space="preserve">Wang R, Liao C, He H, et al. COVID-19 in Hemodialysis Patients: A Report of 5 Cases. </w:t>
      </w:r>
      <w:r w:rsidRPr="000E4295">
        <w:rPr>
          <w:i/>
        </w:rPr>
        <w:t>Am J Kidney Dis</w:t>
      </w:r>
      <w:r w:rsidRPr="000E4295">
        <w:t xml:space="preserve"> 2020; </w:t>
      </w:r>
      <w:r w:rsidRPr="000E4295">
        <w:rPr>
          <w:b/>
        </w:rPr>
        <w:t>76</w:t>
      </w:r>
      <w:r w:rsidRPr="000E4295">
        <w:t>(1): 141-3.</w:t>
      </w:r>
    </w:p>
    <w:p w14:paraId="5932239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110.</w:t>
      </w:r>
      <w:r w:rsidRPr="000E4295">
        <w:tab/>
        <w:t xml:space="preserve">Lescure FX, Bouadma L, Nguyen D, et al. Clinical and virological data of the first cases of COVID-19 in Europe: a case series. </w:t>
      </w:r>
      <w:r w:rsidRPr="000E4295">
        <w:rPr>
          <w:i/>
        </w:rPr>
        <w:t>Lancet Infect Dis</w:t>
      </w:r>
      <w:r w:rsidRPr="000E4295">
        <w:t xml:space="preserve"> 2020; </w:t>
      </w:r>
      <w:r w:rsidRPr="000E4295">
        <w:rPr>
          <w:b/>
        </w:rPr>
        <w:t>20</w:t>
      </w:r>
      <w:r w:rsidRPr="000E4295">
        <w:t>(6): 697-706.</w:t>
      </w:r>
    </w:p>
    <w:p w14:paraId="7480D15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111.</w:t>
      </w:r>
      <w:r w:rsidRPr="000E4295">
        <w:tab/>
        <w:t xml:space="preserve">Zheng C, Wang J, Guo H, et al. Risk-adapted Treatment Strategy For COVID-19 Patients. </w:t>
      </w:r>
      <w:r w:rsidRPr="000E4295">
        <w:rPr>
          <w:i/>
        </w:rPr>
        <w:t>Int J Infect Dis</w:t>
      </w:r>
      <w:r w:rsidRPr="000E4295">
        <w:t xml:space="preserve"> 2020; </w:t>
      </w:r>
      <w:r w:rsidRPr="000E4295">
        <w:rPr>
          <w:b/>
        </w:rPr>
        <w:t>94</w:t>
      </w:r>
      <w:r w:rsidRPr="000E4295">
        <w:t>: 74-7.</w:t>
      </w:r>
    </w:p>
    <w:p w14:paraId="5884238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112.</w:t>
      </w:r>
      <w:r w:rsidRPr="000E4295">
        <w:tab/>
        <w:t xml:space="preserve">Zhang Y, Cao W, Xiao M, et al. [Clinical and coagulation characteristics of 7 patients with critical COVID-2019 pneumonia and acro-ischemia]. </w:t>
      </w:r>
      <w:r w:rsidRPr="000E4295">
        <w:rPr>
          <w:i/>
        </w:rPr>
        <w:t>Zhonghua Xue Ye Xue Za Zhi</w:t>
      </w:r>
      <w:r w:rsidRPr="000E4295">
        <w:t xml:space="preserve"> 2020; </w:t>
      </w:r>
      <w:r w:rsidRPr="000E4295">
        <w:rPr>
          <w:b/>
        </w:rPr>
        <w:t>41</w:t>
      </w:r>
      <w:r w:rsidRPr="000E4295">
        <w:t>(0): E006.</w:t>
      </w:r>
    </w:p>
    <w:p w14:paraId="7801319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113.</w:t>
      </w:r>
      <w:r w:rsidRPr="000E4295">
        <w:tab/>
        <w:t xml:space="preserve">Zhang G, Zhang J, Wang B, Zhu X, Wang Q, Qiu S. Analysis of clinical characteristics and laboratory findings of 95 cases of 2019 novel coronavirus pneumonia in Wuhan, China: a retrospective analysis. </w:t>
      </w:r>
      <w:r w:rsidRPr="000E4295">
        <w:rPr>
          <w:i/>
        </w:rPr>
        <w:t>Respir Res</w:t>
      </w:r>
      <w:r w:rsidRPr="000E4295">
        <w:t xml:space="preserve"> 2020; </w:t>
      </w:r>
      <w:r w:rsidRPr="000E4295">
        <w:rPr>
          <w:b/>
        </w:rPr>
        <w:t>21</w:t>
      </w:r>
      <w:r w:rsidRPr="000E4295">
        <w:t>(1): 74.</w:t>
      </w:r>
    </w:p>
    <w:p w14:paraId="2249CC6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114.</w:t>
      </w:r>
      <w:r w:rsidRPr="000E4295">
        <w:tab/>
        <w:t xml:space="preserve">Yuan J, Zou R, Zeng L, et al. The correlation between viral clearance and biochemical outcomes of 94 COVID-19 infected discharged patients. </w:t>
      </w:r>
      <w:r w:rsidRPr="000E4295">
        <w:rPr>
          <w:i/>
        </w:rPr>
        <w:t>Inflamm Res</w:t>
      </w:r>
      <w:r w:rsidRPr="000E4295">
        <w:t xml:space="preserve"> 2020; </w:t>
      </w:r>
      <w:r w:rsidRPr="000E4295">
        <w:rPr>
          <w:b/>
        </w:rPr>
        <w:t>69</w:t>
      </w:r>
      <w:r w:rsidRPr="000E4295">
        <w:t>(6): 599-606.</w:t>
      </w:r>
    </w:p>
    <w:p w14:paraId="5103026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115.</w:t>
      </w:r>
      <w:r w:rsidRPr="000E4295">
        <w:tab/>
        <w:t xml:space="preserve">Wu J, Li W, Shi X, et al. Early antiviral treatment contributes to alleviate the severity and improve the prognosis of patients with novel coronavirus disease (COVID-19). </w:t>
      </w:r>
      <w:r w:rsidRPr="000E4295">
        <w:rPr>
          <w:i/>
        </w:rPr>
        <w:t>J Intern Med</w:t>
      </w:r>
      <w:r w:rsidRPr="000E4295">
        <w:t xml:space="preserve"> 2020; </w:t>
      </w:r>
      <w:r w:rsidRPr="000E4295">
        <w:rPr>
          <w:b/>
        </w:rPr>
        <w:t>288</w:t>
      </w:r>
      <w:r w:rsidRPr="000E4295">
        <w:t>(1): 128-38.</w:t>
      </w:r>
    </w:p>
    <w:p w14:paraId="1733F65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116.</w:t>
      </w:r>
      <w:r w:rsidRPr="000E4295">
        <w:tab/>
        <w:t xml:space="preserve">Wong HYF, Lam HYS, Fong AH, et al. Frequency and Distribution of Chest Radiographic Findings in Patients Positive for COVID-19.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296</w:t>
      </w:r>
      <w:r w:rsidRPr="000E4295">
        <w:t>(2): E72-E8.</w:t>
      </w:r>
    </w:p>
    <w:p w14:paraId="1609C07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117.</w:t>
      </w:r>
      <w:r w:rsidRPr="000E4295">
        <w:tab/>
        <w:t xml:space="preserve">Qiu H, Wu J, Hong L, Luo Y, Song Q, Chen D. Clinical and epidemiological features of 36 children with coronavirus disease 2019 (COVID-19) in Zhejiang, China: an observational cohort study. </w:t>
      </w:r>
      <w:r w:rsidRPr="000E4295">
        <w:rPr>
          <w:i/>
        </w:rPr>
        <w:t>Lancet Infect Dis</w:t>
      </w:r>
      <w:r w:rsidRPr="000E4295">
        <w:t xml:space="preserve"> 2020; </w:t>
      </w:r>
      <w:r w:rsidRPr="000E4295">
        <w:rPr>
          <w:b/>
        </w:rPr>
        <w:t>20</w:t>
      </w:r>
      <w:r w:rsidRPr="000E4295">
        <w:t>(6): 689-96.</w:t>
      </w:r>
    </w:p>
    <w:p w14:paraId="519733D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118.</w:t>
      </w:r>
      <w:r w:rsidRPr="000E4295">
        <w:tab/>
        <w:t xml:space="preserve">Zheng F, Liao C, Fan QH, et al. Clinical Characteristics of Children with Coronavirus Disease 2019 in Hubei, China. </w:t>
      </w:r>
      <w:r w:rsidRPr="000E4295">
        <w:rPr>
          <w:i/>
        </w:rPr>
        <w:t>Curr Med Sci</w:t>
      </w:r>
      <w:r w:rsidRPr="000E4295">
        <w:t xml:space="preserve"> 2020; </w:t>
      </w:r>
      <w:r w:rsidRPr="000E4295">
        <w:rPr>
          <w:b/>
        </w:rPr>
        <w:t>40</w:t>
      </w:r>
      <w:r w:rsidRPr="000E4295">
        <w:t>(2): 275-80.</w:t>
      </w:r>
    </w:p>
    <w:p w14:paraId="409AB89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119.</w:t>
      </w:r>
      <w:r w:rsidRPr="000E4295">
        <w:tab/>
        <w:t xml:space="preserve">Zhang X, Cai H, Hu J, et al. Epidemiological, clinical characteristics of cases of SARS-CoV-2 infection with abnormal imaging findings. </w:t>
      </w:r>
      <w:r w:rsidRPr="000E4295">
        <w:rPr>
          <w:i/>
        </w:rPr>
        <w:t>Int J Infect Dis</w:t>
      </w:r>
      <w:r w:rsidRPr="000E4295">
        <w:t xml:space="preserve"> 2020; </w:t>
      </w:r>
      <w:r w:rsidRPr="000E4295">
        <w:rPr>
          <w:b/>
        </w:rPr>
        <w:t>94</w:t>
      </w:r>
      <w:r w:rsidRPr="000E4295">
        <w:t>: 81-7.</w:t>
      </w:r>
    </w:p>
    <w:p w14:paraId="323CD1B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120.</w:t>
      </w:r>
      <w:r w:rsidRPr="000E4295">
        <w:tab/>
        <w:t xml:space="preserve">Zhang L, Zhu F, Xie L, et al. Clinical characteristics of COVID-19-infected cancer patients: a retrospective case study in three hospitals within Wuhan, China. </w:t>
      </w:r>
      <w:r w:rsidRPr="000E4295">
        <w:rPr>
          <w:i/>
        </w:rPr>
        <w:t>Ann Oncol</w:t>
      </w:r>
      <w:r w:rsidRPr="000E4295">
        <w:t xml:space="preserve"> 2020; </w:t>
      </w:r>
      <w:r w:rsidRPr="000E4295">
        <w:rPr>
          <w:b/>
        </w:rPr>
        <w:t>31</w:t>
      </w:r>
      <w:r w:rsidRPr="000E4295">
        <w:t>(7): 894-901.</w:t>
      </w:r>
    </w:p>
    <w:p w14:paraId="3DFB1F2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121.</w:t>
      </w:r>
      <w:r w:rsidRPr="000E4295">
        <w:tab/>
        <w:t xml:space="preserve">Zhou Z, Guo D, Li C, et al. Coronavirus disease 2019: initial chest CT findings. </w:t>
      </w:r>
      <w:r w:rsidRPr="000E4295">
        <w:rPr>
          <w:i/>
        </w:rPr>
        <w:t>Eur Radiol</w:t>
      </w:r>
      <w:r w:rsidRPr="000E4295">
        <w:t xml:space="preserve"> 2020; </w:t>
      </w:r>
      <w:r w:rsidRPr="000E4295">
        <w:rPr>
          <w:b/>
        </w:rPr>
        <w:t>30</w:t>
      </w:r>
      <w:r w:rsidRPr="000E4295">
        <w:t>(8): 4398-406.</w:t>
      </w:r>
    </w:p>
    <w:p w14:paraId="78F8FF9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122.</w:t>
      </w:r>
      <w:r w:rsidRPr="000E4295">
        <w:tab/>
        <w:t xml:space="preserve">Liu M, Song Z, Xiao K. High-Resolution Computed Tomography Manifestations of 5 Pediatric Patients With 2019 Novel Coronavirus. </w:t>
      </w:r>
      <w:r w:rsidRPr="000E4295">
        <w:rPr>
          <w:i/>
        </w:rPr>
        <w:t>J Comput Assist Tomogr</w:t>
      </w:r>
      <w:r w:rsidRPr="000E4295">
        <w:t xml:space="preserve"> 2020; </w:t>
      </w:r>
      <w:r w:rsidRPr="000E4295">
        <w:rPr>
          <w:b/>
        </w:rPr>
        <w:t>44</w:t>
      </w:r>
      <w:r w:rsidRPr="000E4295">
        <w:t>(3): 311-3.</w:t>
      </w:r>
    </w:p>
    <w:p w14:paraId="7575C38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123.</w:t>
      </w:r>
      <w:r w:rsidRPr="000E4295">
        <w:tab/>
        <w:t xml:space="preserve">Wang K, Kang S, Tian R, Zhang X, Zhang X, Wang Y. Imaging manifestations and diagnostic value of chest CT of coronavirus disease 2019 (COVID-19) in the Xiaogan area. </w:t>
      </w:r>
      <w:r w:rsidRPr="000E4295">
        <w:rPr>
          <w:i/>
        </w:rPr>
        <w:t>Clin Radiol</w:t>
      </w:r>
      <w:r w:rsidRPr="000E4295">
        <w:t xml:space="preserve"> 2020; </w:t>
      </w:r>
      <w:r w:rsidRPr="000E4295">
        <w:rPr>
          <w:b/>
        </w:rPr>
        <w:t>75</w:t>
      </w:r>
      <w:r w:rsidRPr="000E4295">
        <w:t>(5): 341-7.</w:t>
      </w:r>
    </w:p>
    <w:p w14:paraId="224F816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124.</w:t>
      </w:r>
      <w:r w:rsidRPr="000E4295">
        <w:tab/>
        <w:t xml:space="preserve">Xie H, Zhao J, Lian N, Lin S, Xie Q, Zhuo H. Clinical characteristics of non-ICU hospitalized patients with coronavirus disease 2019 and liver injury: A retrospective study. </w:t>
      </w:r>
      <w:r w:rsidRPr="000E4295">
        <w:rPr>
          <w:i/>
        </w:rPr>
        <w:t>Liver Int</w:t>
      </w:r>
      <w:r w:rsidRPr="000E4295">
        <w:t xml:space="preserve"> 2020; </w:t>
      </w:r>
      <w:r w:rsidRPr="000E4295">
        <w:rPr>
          <w:b/>
        </w:rPr>
        <w:t>40</w:t>
      </w:r>
      <w:r w:rsidRPr="000E4295">
        <w:t>(6): 1321-6.</w:t>
      </w:r>
    </w:p>
    <w:p w14:paraId="0988FBE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125.</w:t>
      </w:r>
      <w:r w:rsidRPr="000E4295">
        <w:tab/>
        <w:t xml:space="preserve">Wan S, Xiang Y, Fang W, et al. Clinical features and treatment of COVID-19 patients in northeast Chongqing. </w:t>
      </w:r>
      <w:r w:rsidRPr="000E4295">
        <w:rPr>
          <w:i/>
        </w:rPr>
        <w:t>J Med Virol</w:t>
      </w:r>
      <w:r w:rsidRPr="000E4295">
        <w:t xml:space="preserve"> 2020; </w:t>
      </w:r>
      <w:r w:rsidRPr="000E4295">
        <w:rPr>
          <w:b/>
        </w:rPr>
        <w:t>92</w:t>
      </w:r>
      <w:r w:rsidRPr="000E4295">
        <w:t>(7): 797-806.</w:t>
      </w:r>
    </w:p>
    <w:p w14:paraId="7F2E92B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126.</w:t>
      </w:r>
      <w:r w:rsidRPr="000E4295">
        <w:tab/>
        <w:t xml:space="preserve">Lu T, Pu H. Computed Tomography Manifestations of 5 Cases of the Novel Coronavirus Disease 2019 (COVID-19) Pneumonia From Patients Outside Wuhan. </w:t>
      </w:r>
      <w:r w:rsidRPr="000E4295">
        <w:rPr>
          <w:i/>
        </w:rPr>
        <w:t>J Thorac Imaging</w:t>
      </w:r>
      <w:r w:rsidRPr="000E4295">
        <w:t xml:space="preserve"> 2020; </w:t>
      </w:r>
      <w:r w:rsidRPr="000E4295">
        <w:rPr>
          <w:b/>
        </w:rPr>
        <w:t>35</w:t>
      </w:r>
      <w:r w:rsidRPr="000E4295">
        <w:t>(3): W90-W3.</w:t>
      </w:r>
    </w:p>
    <w:p w14:paraId="1A67F5F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127.</w:t>
      </w:r>
      <w:r w:rsidRPr="000E4295">
        <w:tab/>
        <w:t xml:space="preserve">Dong X, Cao YY, Lu XX, et al. Eleven faces of coronavirus disease 2019. </w:t>
      </w:r>
      <w:r w:rsidRPr="000E4295">
        <w:rPr>
          <w:i/>
        </w:rPr>
        <w:t>Allergy</w:t>
      </w:r>
      <w:r w:rsidRPr="000E4295">
        <w:t xml:space="preserve"> 2020; </w:t>
      </w:r>
      <w:r w:rsidRPr="000E4295">
        <w:rPr>
          <w:b/>
        </w:rPr>
        <w:t>75</w:t>
      </w:r>
      <w:r w:rsidRPr="000E4295">
        <w:t>(7): 1699-709.</w:t>
      </w:r>
    </w:p>
    <w:p w14:paraId="0FEEBFD6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128.</w:t>
      </w:r>
      <w:r w:rsidRPr="000E4295">
        <w:tab/>
        <w:t xml:space="preserve">Albano D, Bertagna F, Bertoli M, et al. Incidental Findings Suggestive of COVID-19 in Asymptomatic Patients Undergoing Nuclear Medicine Procedures in a High-Prevalence Region. </w:t>
      </w:r>
      <w:r w:rsidRPr="000E4295">
        <w:rPr>
          <w:i/>
        </w:rPr>
        <w:t>J Nucl Med</w:t>
      </w:r>
      <w:r w:rsidRPr="000E4295">
        <w:t xml:space="preserve"> 2020; </w:t>
      </w:r>
      <w:r w:rsidRPr="000E4295">
        <w:rPr>
          <w:b/>
        </w:rPr>
        <w:t>61</w:t>
      </w:r>
      <w:r w:rsidRPr="000E4295">
        <w:t>(5): 632-6.</w:t>
      </w:r>
    </w:p>
    <w:p w14:paraId="49D9F1D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129.</w:t>
      </w:r>
      <w:r w:rsidRPr="000E4295">
        <w:tab/>
        <w:t xml:space="preserve">Zhu T, Wang Y, Zhou S, Zhang N, Xia L. A Comparative Study of Chest Computed Tomography Features in Young and Older Adults With Corona Virus Disease (COVID-19). </w:t>
      </w:r>
      <w:r w:rsidRPr="000E4295">
        <w:rPr>
          <w:i/>
        </w:rPr>
        <w:t>J Thorac Imaging</w:t>
      </w:r>
      <w:r w:rsidRPr="000E4295">
        <w:t xml:space="preserve"> 2020; </w:t>
      </w:r>
      <w:r w:rsidRPr="000E4295">
        <w:rPr>
          <w:b/>
        </w:rPr>
        <w:t>35</w:t>
      </w:r>
      <w:r w:rsidRPr="000E4295">
        <w:t>(4): W97-W101.</w:t>
      </w:r>
    </w:p>
    <w:p w14:paraId="08C50AD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130.</w:t>
      </w:r>
      <w:r w:rsidRPr="000E4295">
        <w:tab/>
        <w:t xml:space="preserve">Yu P, Zhu J, Zhang Z, Han Y. A Familial Cluster of Infection Associated With the 2019 Novel Coronavirus Indicating Possible Person-to-Person Transmission During the Incubation Period. </w:t>
      </w:r>
      <w:r w:rsidRPr="000E4295">
        <w:rPr>
          <w:i/>
        </w:rPr>
        <w:t>J Infect Dis</w:t>
      </w:r>
      <w:r w:rsidRPr="000E4295">
        <w:t xml:space="preserve"> 2020; </w:t>
      </w:r>
      <w:r w:rsidRPr="000E4295">
        <w:rPr>
          <w:b/>
        </w:rPr>
        <w:t>221</w:t>
      </w:r>
      <w:r w:rsidRPr="000E4295">
        <w:t>(11): 1757-61.</w:t>
      </w:r>
    </w:p>
    <w:p w14:paraId="3946C2B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131.</w:t>
      </w:r>
      <w:r w:rsidRPr="000E4295">
        <w:tab/>
        <w:t xml:space="preserve">Pan F, Ye T, Sun P, et al. Time Course of Lung Changes at Chest CT during Recovery from Coronavirus Disease 2019 (COVID-19). </w:t>
      </w:r>
      <w:r w:rsidRPr="000E4295">
        <w:rPr>
          <w:i/>
        </w:rPr>
        <w:t>Radiology</w:t>
      </w:r>
      <w:r w:rsidRPr="000E4295">
        <w:t xml:space="preserve"> 2020; </w:t>
      </w:r>
      <w:r w:rsidRPr="000E4295">
        <w:rPr>
          <w:b/>
        </w:rPr>
        <w:t>295</w:t>
      </w:r>
      <w:r w:rsidRPr="000E4295">
        <w:t>(3): 715-21.</w:t>
      </w:r>
    </w:p>
    <w:p w14:paraId="16D79FC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132.</w:t>
      </w:r>
      <w:r w:rsidRPr="000E4295">
        <w:tab/>
        <w:t xml:space="preserve">Chen N, Zhou M, Dong X, et al. Epidemiological and clinical characteristics of 99 cases of 2019 novel coronavirus pneumonia in Wuhan, China: a descriptive study. </w:t>
      </w:r>
      <w:r w:rsidRPr="000E4295">
        <w:rPr>
          <w:i/>
        </w:rPr>
        <w:t>Lancet</w:t>
      </w:r>
      <w:r w:rsidRPr="000E4295">
        <w:t xml:space="preserve"> 2020; </w:t>
      </w:r>
      <w:r w:rsidRPr="000E4295">
        <w:rPr>
          <w:b/>
        </w:rPr>
        <w:t>395</w:t>
      </w:r>
      <w:r w:rsidRPr="000E4295">
        <w:t>(10223): 507-13.</w:t>
      </w:r>
    </w:p>
    <w:p w14:paraId="66F5934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133.</w:t>
      </w:r>
      <w:r w:rsidRPr="000E4295">
        <w:tab/>
        <w:t xml:space="preserve">Chen X, Yang Y, Huang M, et al. Differences between COVID-19 and suspected then confirmed SARS-CoV-2-negative pneumonia: A retrospective study from a single center. </w:t>
      </w:r>
      <w:r w:rsidRPr="000E4295">
        <w:rPr>
          <w:i/>
        </w:rPr>
        <w:t>J Med Virol</w:t>
      </w:r>
      <w:r w:rsidRPr="000E4295">
        <w:t xml:space="preserve"> 2020.</w:t>
      </w:r>
    </w:p>
    <w:p w14:paraId="2A9BCDC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134.</w:t>
      </w:r>
      <w:r w:rsidRPr="000E4295">
        <w:tab/>
        <w:t xml:space="preserve">Diao K, Han P, Pang T, Li Y, Yang Z. HRCT imaging features in representative imported cases of 2019 novel coronavirus pneumonia. </w:t>
      </w:r>
      <w:r w:rsidRPr="000E4295">
        <w:rPr>
          <w:i/>
        </w:rPr>
        <w:t>Precision Clinical Medicine</w:t>
      </w:r>
      <w:r w:rsidRPr="000E4295">
        <w:t xml:space="preserve"> 2020; </w:t>
      </w:r>
      <w:r w:rsidRPr="000E4295">
        <w:rPr>
          <w:b/>
        </w:rPr>
        <w:t>3</w:t>
      </w:r>
      <w:r w:rsidRPr="000E4295">
        <w:t>(1): 9-13.</w:t>
      </w:r>
    </w:p>
    <w:p w14:paraId="3AADBCC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135.</w:t>
      </w:r>
      <w:r w:rsidRPr="000E4295">
        <w:tab/>
        <w:t xml:space="preserve">Chen Z, Fan H, Cai J, et al. High-resolution computed tomography manifestations of COVID-19 infections in patients of different ages. </w:t>
      </w:r>
      <w:r w:rsidRPr="000E4295">
        <w:rPr>
          <w:i/>
        </w:rPr>
        <w:t>Eur J Radiol</w:t>
      </w:r>
      <w:r w:rsidRPr="000E4295">
        <w:t xml:space="preserve"> 2020; </w:t>
      </w:r>
      <w:r w:rsidRPr="000E4295">
        <w:rPr>
          <w:b/>
        </w:rPr>
        <w:t>126</w:t>
      </w:r>
      <w:r w:rsidRPr="000E4295">
        <w:t>: 108972.</w:t>
      </w:r>
    </w:p>
    <w:p w14:paraId="7DA797A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136.</w:t>
      </w:r>
      <w:r w:rsidRPr="000E4295">
        <w:tab/>
        <w:t xml:space="preserve">Chan JF, Yuan S, Kok KH, et al. A familial cluster of pneumonia associated with the 2019 novel coronavirus indicating person-to-person transmission: a study of a family cluster. </w:t>
      </w:r>
      <w:r w:rsidRPr="000E4295">
        <w:rPr>
          <w:i/>
        </w:rPr>
        <w:t>Lancet</w:t>
      </w:r>
      <w:r w:rsidRPr="000E4295">
        <w:t xml:space="preserve"> 2020; </w:t>
      </w:r>
      <w:r w:rsidRPr="000E4295">
        <w:rPr>
          <w:b/>
        </w:rPr>
        <w:t>395</w:t>
      </w:r>
      <w:r w:rsidRPr="000E4295">
        <w:t>(10223): 514-23.</w:t>
      </w:r>
    </w:p>
    <w:p w14:paraId="5A0AD8F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137.</w:t>
      </w:r>
      <w:r w:rsidRPr="000E4295">
        <w:tab/>
        <w:t xml:space="preserve">Luo S, Zhang X, Xu H. Don't Overlook Digestive Symptoms in Patients With 2019 Novel Coronavirus Disease (COVID-19). </w:t>
      </w:r>
      <w:r w:rsidRPr="000E4295">
        <w:rPr>
          <w:i/>
        </w:rPr>
        <w:t>Clin Gastroenterol Hepatol</w:t>
      </w:r>
      <w:r w:rsidRPr="000E4295">
        <w:t xml:space="preserve"> 2020; </w:t>
      </w:r>
      <w:r w:rsidRPr="000E4295">
        <w:rPr>
          <w:b/>
        </w:rPr>
        <w:t>18</w:t>
      </w:r>
      <w:r w:rsidRPr="000E4295">
        <w:t>(7): 1636-7.</w:t>
      </w:r>
    </w:p>
    <w:p w14:paraId="6E06D66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138.</w:t>
      </w:r>
      <w:r w:rsidRPr="000E4295">
        <w:tab/>
        <w:t xml:space="preserve">Wu C, Chen X, Cai Y, et al. Risk Factors Associated With Acute Respiratory Distress Syndrome and Death in Patients With Coronavirus Disease 2019 Pneumonia in Wuhan, China. </w:t>
      </w:r>
      <w:r w:rsidRPr="000E4295">
        <w:rPr>
          <w:i/>
        </w:rPr>
        <w:t>JAMA Intern Med</w:t>
      </w:r>
      <w:r w:rsidRPr="000E4295">
        <w:t xml:space="preserve"> 2020; </w:t>
      </w:r>
      <w:r w:rsidRPr="000E4295">
        <w:rPr>
          <w:b/>
        </w:rPr>
        <w:t>180</w:t>
      </w:r>
      <w:r w:rsidRPr="000E4295">
        <w:t>(7): 934-43.</w:t>
      </w:r>
    </w:p>
    <w:p w14:paraId="694AAAF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139.</w:t>
      </w:r>
      <w:r w:rsidRPr="000E4295">
        <w:tab/>
      </w:r>
      <w:r w:rsidRPr="000E4295">
        <w:rPr>
          <w:rFonts w:hint="eastAsia"/>
        </w:rPr>
        <w:t>傅京力</w:t>
      </w:r>
      <w:r w:rsidRPr="000E4295">
        <w:t xml:space="preserve">. </w:t>
      </w:r>
      <w:r w:rsidRPr="000E4295">
        <w:rPr>
          <w:rFonts w:hint="eastAsia"/>
        </w:rPr>
        <w:t>李龙黄郭吴周</w:t>
      </w:r>
      <w:r w:rsidRPr="000E4295">
        <w:t xml:space="preserve">. Clinical Characteristics of 80 Patients with COVID-19 in Zhuzhou City. </w:t>
      </w:r>
      <w:r w:rsidRPr="000E4295">
        <w:rPr>
          <w:rFonts w:hint="eastAsia"/>
          <w:i/>
        </w:rPr>
        <w:t>中国感染控制杂志</w:t>
      </w:r>
      <w:r w:rsidRPr="000E4295">
        <w:t xml:space="preserve"> 2020; </w:t>
      </w:r>
      <w:r w:rsidRPr="000E4295">
        <w:rPr>
          <w:b/>
        </w:rPr>
        <w:t>19</w:t>
      </w:r>
      <w:r w:rsidRPr="000E4295">
        <w:t>(3): 227-33.</w:t>
      </w:r>
    </w:p>
    <w:p w14:paraId="71DB1AE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140.</w:t>
      </w:r>
      <w:r w:rsidRPr="000E4295">
        <w:tab/>
        <w:t xml:space="preserve">CHEN Xing OJ, HUANG Ying, TAN Mingkai, CHEN Jiabin, LIN Luping, LIANG Zhiwei, SHI Yaling. iagnostic roles of several parameters in corona virus disease 2019. </w:t>
      </w:r>
      <w:r w:rsidRPr="000E4295">
        <w:rPr>
          <w:i/>
        </w:rPr>
        <w:t>Labratory Medicine</w:t>
      </w:r>
      <w:r w:rsidRPr="000E4295">
        <w:t xml:space="preserve"> 2020; </w:t>
      </w:r>
      <w:r w:rsidRPr="000E4295">
        <w:rPr>
          <w:b/>
        </w:rPr>
        <w:t>35</w:t>
      </w:r>
      <w:r w:rsidRPr="000E4295">
        <w:t>(4): 295-9.</w:t>
      </w:r>
    </w:p>
    <w:p w14:paraId="48D028A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141.</w:t>
      </w:r>
      <w:r w:rsidRPr="000E4295">
        <w:tab/>
        <w:t xml:space="preserve">Liu J, Li S, Liu J, et al. Longitudinal characteristics of lymphocyte responses and cytokine profiles in the peripheral blood of SARS-CoV-2 infected patients. </w:t>
      </w:r>
      <w:r w:rsidRPr="000E4295">
        <w:rPr>
          <w:i/>
        </w:rPr>
        <w:t>EBioMedicine</w:t>
      </w:r>
      <w:r w:rsidRPr="000E4295">
        <w:t xml:space="preserve"> 2020; </w:t>
      </w:r>
      <w:r w:rsidRPr="000E4295">
        <w:rPr>
          <w:b/>
        </w:rPr>
        <w:t>55</w:t>
      </w:r>
      <w:r w:rsidRPr="000E4295">
        <w:t>: 102763.</w:t>
      </w:r>
    </w:p>
    <w:p w14:paraId="301C7250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142.</w:t>
      </w:r>
      <w:r w:rsidRPr="000E4295">
        <w:tab/>
        <w:t xml:space="preserve">Yang AP, Liu JP, Tao WQ, Li HM. The diagnostic and predictive role of NLR, d-NLR and PLR in COVID-19 patients. </w:t>
      </w:r>
      <w:r w:rsidRPr="000E4295">
        <w:rPr>
          <w:i/>
        </w:rPr>
        <w:t>Int Immunopharmacol</w:t>
      </w:r>
      <w:r w:rsidRPr="000E4295">
        <w:t xml:space="preserve"> 2020; </w:t>
      </w:r>
      <w:r w:rsidRPr="000E4295">
        <w:rPr>
          <w:b/>
        </w:rPr>
        <w:t>84</w:t>
      </w:r>
      <w:r w:rsidRPr="000E4295">
        <w:t>: 106504.</w:t>
      </w:r>
    </w:p>
    <w:p w14:paraId="4755AB9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143.</w:t>
      </w:r>
      <w:r w:rsidRPr="000E4295">
        <w:tab/>
        <w:t xml:space="preserve">Garg S, Kim L, Whitaker M, et al. Hospitalization Rates and Characteristics of Patients Hospitalized with Laboratory-Confirmed Coronavirus Disease 2019 - COVID-NET, 14 States, March 1-30, 2020. </w:t>
      </w:r>
      <w:r w:rsidRPr="000E4295">
        <w:rPr>
          <w:i/>
        </w:rPr>
        <w:t>MMWR Morb Mortal Wkly Rep</w:t>
      </w:r>
      <w:r w:rsidRPr="000E4295">
        <w:t xml:space="preserve"> 2020; </w:t>
      </w:r>
      <w:r w:rsidRPr="000E4295">
        <w:rPr>
          <w:b/>
        </w:rPr>
        <w:t>69</w:t>
      </w:r>
      <w:r w:rsidRPr="000E4295">
        <w:t>(15): 458-64.</w:t>
      </w:r>
    </w:p>
    <w:p w14:paraId="777D486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144.</w:t>
      </w:r>
      <w:r w:rsidRPr="000E4295">
        <w:tab/>
        <w:t xml:space="preserve">Chen YS, Lili; Pang, XiaoHua; Mou, HuaMing; Wang, JianBing; Lang, ChunHui; Lyu, JingLong; Sun, Kai; Li, WenFa; Xiao, KaiHu. Clinical features of coronavirus disease 2019 in northeast area of Chongqing: analysis of 143 cases. </w:t>
      </w:r>
      <w:r w:rsidRPr="000E4295">
        <w:rPr>
          <w:i/>
        </w:rPr>
        <w:t>Journal of Third Military Medical University</w:t>
      </w:r>
      <w:r w:rsidRPr="000E4295">
        <w:t xml:space="preserve"> 2020; </w:t>
      </w:r>
      <w:r w:rsidRPr="000E4295">
        <w:rPr>
          <w:b/>
        </w:rPr>
        <w:t>42</w:t>
      </w:r>
      <w:r w:rsidRPr="000E4295">
        <w:t>(06): 549-54.</w:t>
      </w:r>
    </w:p>
    <w:p w14:paraId="536EE61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145.</w:t>
      </w:r>
      <w:r w:rsidRPr="000E4295">
        <w:tab/>
        <w:t xml:space="preserve">Docherty AB, Harrison EM, Green CA, et al. Features of 20 133 UK patients in hospital with covid-19 using the ISARIC WHO Clinical Characterisation Protocol: prospective observational cohort study. </w:t>
      </w:r>
      <w:r w:rsidRPr="000E4295">
        <w:rPr>
          <w:i/>
        </w:rPr>
        <w:t>BMJ</w:t>
      </w:r>
      <w:r w:rsidRPr="000E4295">
        <w:t xml:space="preserve"> 2020; </w:t>
      </w:r>
      <w:r w:rsidRPr="000E4295">
        <w:rPr>
          <w:b/>
        </w:rPr>
        <w:t>369</w:t>
      </w:r>
      <w:r w:rsidRPr="000E4295">
        <w:t>: m1985.</w:t>
      </w:r>
    </w:p>
    <w:p w14:paraId="3A08114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146.</w:t>
      </w:r>
      <w:r w:rsidRPr="000E4295">
        <w:tab/>
        <w:t xml:space="preserve">Grasselli G, Zangrillo A, Zanella A, et al. Baseline Characteristics and Outcomes of 1591 Patients Infected With SARS-CoV-2 Admitted to ICUs of the Lombardy Region, Italy.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(16): 1574-81.</w:t>
      </w:r>
    </w:p>
    <w:p w14:paraId="6F57445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147.</w:t>
      </w:r>
      <w:r w:rsidRPr="000E4295">
        <w:tab/>
        <w:t xml:space="preserve">Richardson S, Hirsch JS, Narasimhan M, et al. Presenting Characteristics, Comorbidities, and Outcomes Among 5700 Patients Hospitalized With COVID-19 in the New York City Area.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(20): 2052-9.</w:t>
      </w:r>
    </w:p>
    <w:p w14:paraId="20C24EFB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148.</w:t>
      </w:r>
      <w:r w:rsidRPr="000E4295">
        <w:tab/>
        <w:t xml:space="preserve">LU Yunfei YZ, WANG Mei,SHI Jia,WANG Zhenwei,LYU Ying,TANG Bozong,YE Chen,XU Qingnian,YIN Keshan. Analysis on Chinese medical clinical characteristics of 50 patients with novel coronavirus-infected pneumonia. </w:t>
      </w:r>
      <w:r w:rsidRPr="000E4295">
        <w:rPr>
          <w:i/>
        </w:rPr>
        <w:t>Academic Journal of Shanghai University of Traditional Chinese Medicine</w:t>
      </w:r>
      <w:r w:rsidRPr="000E4295">
        <w:t xml:space="preserve"> 2020; </w:t>
      </w:r>
      <w:r w:rsidRPr="000E4295">
        <w:rPr>
          <w:b/>
        </w:rPr>
        <w:t>34</w:t>
      </w:r>
      <w:r w:rsidRPr="000E4295">
        <w:t>(2): 1-5.</w:t>
      </w:r>
    </w:p>
    <w:p w14:paraId="3A3459D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149.</w:t>
      </w:r>
      <w:r w:rsidRPr="000E4295">
        <w:tab/>
        <w:t xml:space="preserve">Wang J, Liu J, Wang Y, et al. [Dynamic changes of chest CT imaging in patients with corona virus disease-19 (COVID-19)]. </w:t>
      </w:r>
      <w:r w:rsidRPr="000E4295">
        <w:rPr>
          <w:i/>
        </w:rPr>
        <w:t>Zhejiang Da Xue Xue Bao Yi Xue Ban</w:t>
      </w:r>
      <w:r w:rsidRPr="000E4295">
        <w:t xml:space="preserve"> 2020; </w:t>
      </w:r>
      <w:r w:rsidRPr="000E4295">
        <w:rPr>
          <w:b/>
        </w:rPr>
        <w:t>49</w:t>
      </w:r>
      <w:r w:rsidRPr="000E4295">
        <w:t>(1): 191-7.</w:t>
      </w:r>
    </w:p>
    <w:p w14:paraId="06688873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150.</w:t>
      </w:r>
      <w:r w:rsidRPr="000E4295">
        <w:tab/>
      </w:r>
      <w:r w:rsidRPr="000E4295">
        <w:rPr>
          <w:rFonts w:hint="eastAsia"/>
        </w:rPr>
        <w:t>李小虎</w:t>
      </w:r>
      <w:r w:rsidRPr="000E4295">
        <w:t>;</w:t>
      </w:r>
      <w:r w:rsidRPr="000E4295">
        <w:rPr>
          <w:rFonts w:hint="eastAsia"/>
        </w:rPr>
        <w:t>潘红利</w:t>
      </w:r>
      <w:r w:rsidRPr="000E4295">
        <w:t>;</w:t>
      </w:r>
      <w:r w:rsidRPr="000E4295">
        <w:rPr>
          <w:rFonts w:hint="eastAsia"/>
        </w:rPr>
        <w:t>束晶苇</w:t>
      </w:r>
      <w:r w:rsidRPr="000E4295">
        <w:t>;</w:t>
      </w:r>
      <w:r w:rsidRPr="000E4295">
        <w:rPr>
          <w:rFonts w:hint="eastAsia"/>
        </w:rPr>
        <w:t>钱银锋</w:t>
      </w:r>
      <w:r w:rsidRPr="000E4295">
        <w:t>;</w:t>
      </w:r>
      <w:r w:rsidRPr="000E4295">
        <w:rPr>
          <w:rFonts w:hint="eastAsia"/>
        </w:rPr>
        <w:t>吴兴旺</w:t>
      </w:r>
      <w:r w:rsidRPr="000E4295">
        <w:t>;</w:t>
      </w:r>
      <w:r w:rsidRPr="000E4295">
        <w:rPr>
          <w:rFonts w:hint="eastAsia"/>
        </w:rPr>
        <w:t>王海宝</w:t>
      </w:r>
      <w:r w:rsidRPr="000E4295">
        <w:t>;</w:t>
      </w:r>
      <w:r w:rsidRPr="000E4295">
        <w:rPr>
          <w:rFonts w:hint="eastAsia"/>
        </w:rPr>
        <w:t>李晓舒</w:t>
      </w:r>
      <w:r w:rsidRPr="000E4295">
        <w:t>;</w:t>
      </w:r>
      <w:r w:rsidRPr="000E4295">
        <w:rPr>
          <w:rFonts w:hint="eastAsia"/>
        </w:rPr>
        <w:t>束宏敏</w:t>
      </w:r>
      <w:r w:rsidRPr="000E4295">
        <w:t>;</w:t>
      </w:r>
      <w:r w:rsidRPr="000E4295">
        <w:rPr>
          <w:rFonts w:hint="eastAsia"/>
        </w:rPr>
        <w:t>李仁民</w:t>
      </w:r>
      <w:r w:rsidRPr="000E4295">
        <w:t>;</w:t>
      </w:r>
      <w:r w:rsidRPr="000E4295">
        <w:rPr>
          <w:rFonts w:hint="eastAsia"/>
        </w:rPr>
        <w:t>刘咸英</w:t>
      </w:r>
      <w:r w:rsidRPr="000E4295">
        <w:t>;</w:t>
      </w:r>
      <w:r w:rsidRPr="000E4295">
        <w:rPr>
          <w:rFonts w:hint="eastAsia"/>
        </w:rPr>
        <w:t>王玉萍</w:t>
      </w:r>
      <w:r w:rsidRPr="000E4295">
        <w:t>;</w:t>
      </w:r>
      <w:r w:rsidRPr="000E4295">
        <w:rPr>
          <w:rFonts w:hint="eastAsia"/>
        </w:rPr>
        <w:t>刘斌</w:t>
      </w:r>
      <w:r w:rsidRPr="000E4295">
        <w:t>;</w:t>
      </w:r>
      <w:r w:rsidRPr="000E4295">
        <w:rPr>
          <w:rFonts w:hint="eastAsia"/>
        </w:rPr>
        <w:t>余永强</w:t>
      </w:r>
      <w:r w:rsidRPr="000E4295">
        <w:t xml:space="preserve">. </w:t>
      </w:r>
      <w:r w:rsidRPr="000E4295">
        <w:rPr>
          <w:rFonts w:hint="eastAsia"/>
        </w:rPr>
        <w:t>输入性新型冠状病毒肺炎临床和</w:t>
      </w:r>
      <w:r w:rsidRPr="000E4295">
        <w:t>CT</w:t>
      </w:r>
      <w:r w:rsidRPr="000E4295">
        <w:rPr>
          <w:rFonts w:hint="eastAsia"/>
        </w:rPr>
        <w:t>特征</w:t>
      </w:r>
      <w:r w:rsidRPr="000E4295">
        <w:t xml:space="preserve">. </w:t>
      </w:r>
      <w:r w:rsidRPr="000E4295">
        <w:rPr>
          <w:rFonts w:hint="eastAsia"/>
          <w:i/>
        </w:rPr>
        <w:t>中国医学影像技术</w:t>
      </w:r>
      <w:r w:rsidRPr="000E4295">
        <w:rPr>
          <w:i/>
        </w:rPr>
        <w:t>2020</w:t>
      </w:r>
      <w:r w:rsidRPr="000E4295">
        <w:rPr>
          <w:rFonts w:ascii="Microsoft JhengHei" w:eastAsia="Microsoft JhengHei" w:hAnsi="Microsoft JhengHei" w:cs="Microsoft JhengHei" w:hint="eastAsia"/>
          <w:i/>
        </w:rPr>
        <w:t>年第</w:t>
      </w:r>
      <w:r w:rsidRPr="000E4295">
        <w:rPr>
          <w:rFonts w:hint="eastAsia"/>
          <w:i/>
        </w:rPr>
        <w:t>02</w:t>
      </w:r>
      <w:r w:rsidRPr="000E4295">
        <w:rPr>
          <w:rFonts w:hint="eastAsia"/>
          <w:i/>
        </w:rPr>
        <w:t>期</w:t>
      </w:r>
      <w:r w:rsidRPr="000E4295">
        <w:rPr>
          <w:rFonts w:hint="eastAsia"/>
        </w:rPr>
        <w:t xml:space="preserve"> 2020; </w:t>
      </w:r>
      <w:r w:rsidRPr="000E4295">
        <w:rPr>
          <w:rFonts w:hint="eastAsia"/>
          <w:b/>
        </w:rPr>
        <w:t>36</w:t>
      </w:r>
      <w:r w:rsidRPr="000E4295">
        <w:rPr>
          <w:rFonts w:hint="eastAsia"/>
        </w:rPr>
        <w:t>: 248-51.</w:t>
      </w:r>
    </w:p>
    <w:p w14:paraId="2AED41D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151.</w:t>
      </w:r>
      <w:r w:rsidRPr="000E4295">
        <w:tab/>
      </w:r>
      <w:r w:rsidRPr="000E4295">
        <w:rPr>
          <w:rFonts w:hint="eastAsia"/>
        </w:rPr>
        <w:t>钟飞扬</w:t>
      </w:r>
      <w:r w:rsidRPr="000E4295">
        <w:t xml:space="preserve">, </w:t>
      </w:r>
      <w:r w:rsidRPr="000E4295">
        <w:rPr>
          <w:rFonts w:hint="eastAsia"/>
        </w:rPr>
        <w:t>张寒菲</w:t>
      </w:r>
      <w:r w:rsidRPr="000E4295">
        <w:t xml:space="preserve">, </w:t>
      </w:r>
      <w:r w:rsidRPr="000E4295">
        <w:rPr>
          <w:rFonts w:hint="eastAsia"/>
        </w:rPr>
        <w:t>王彬宸</w:t>
      </w:r>
      <w:r w:rsidRPr="000E4295">
        <w:t xml:space="preserve">, </w:t>
      </w:r>
      <w:r w:rsidRPr="000E4295">
        <w:rPr>
          <w:rFonts w:hint="eastAsia"/>
        </w:rPr>
        <w:t>安文婷</w:t>
      </w:r>
      <w:r w:rsidRPr="000E4295">
        <w:t xml:space="preserve">, </w:t>
      </w:r>
      <w:r w:rsidRPr="000E4295">
        <w:rPr>
          <w:rFonts w:hint="eastAsia"/>
        </w:rPr>
        <w:t>廖美焱</w:t>
      </w:r>
      <w:r w:rsidRPr="000E4295">
        <w:t xml:space="preserve">. </w:t>
      </w:r>
      <w:r w:rsidRPr="000E4295">
        <w:rPr>
          <w:rFonts w:hint="eastAsia"/>
        </w:rPr>
        <w:t>新型冠状病毒肺炎的</w:t>
      </w:r>
      <w:r w:rsidRPr="000E4295">
        <w:t xml:space="preserve"> CT </w:t>
      </w:r>
      <w:r w:rsidRPr="000E4295">
        <w:rPr>
          <w:rFonts w:hint="eastAsia"/>
        </w:rPr>
        <w:t>影像学表现</w:t>
      </w:r>
      <w:r w:rsidRPr="000E4295">
        <w:t xml:space="preserve">. </w:t>
      </w:r>
      <w:r w:rsidRPr="000E4295">
        <w:rPr>
          <w:rFonts w:hint="eastAsia"/>
          <w:i/>
        </w:rPr>
        <w:t>武汉大学学报</w:t>
      </w:r>
      <w:r w:rsidRPr="000E4295">
        <w:rPr>
          <w:i/>
        </w:rPr>
        <w:t xml:space="preserve"> (</w:t>
      </w:r>
      <w:r w:rsidRPr="000E4295">
        <w:rPr>
          <w:rFonts w:ascii="Microsoft JhengHei" w:eastAsia="Microsoft JhengHei" w:hAnsi="Microsoft JhengHei" w:cs="Microsoft JhengHei" w:hint="eastAsia"/>
          <w:i/>
        </w:rPr>
        <w:t>医学版</w:t>
      </w:r>
      <w:r w:rsidRPr="000E4295">
        <w:rPr>
          <w:i/>
        </w:rPr>
        <w:t>)</w:t>
      </w:r>
      <w:r w:rsidRPr="000E4295">
        <w:t xml:space="preserve"> 2020; (3): 1.</w:t>
      </w:r>
    </w:p>
    <w:p w14:paraId="07E270C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152.</w:t>
      </w:r>
      <w:r w:rsidRPr="000E4295">
        <w:tab/>
      </w:r>
      <w:r w:rsidRPr="000E4295">
        <w:rPr>
          <w:rFonts w:hint="eastAsia"/>
        </w:rPr>
        <w:t>庄英杰</w:t>
      </w:r>
      <w:r w:rsidRPr="000E4295">
        <w:t xml:space="preserve">, </w:t>
      </w:r>
      <w:r w:rsidRPr="000E4295">
        <w:rPr>
          <w:rFonts w:hint="eastAsia"/>
        </w:rPr>
        <w:t>陈竹</w:t>
      </w:r>
      <w:r w:rsidRPr="000E4295">
        <w:t xml:space="preserve">, </w:t>
      </w:r>
      <w:r w:rsidRPr="000E4295">
        <w:rPr>
          <w:rFonts w:hint="eastAsia"/>
        </w:rPr>
        <w:t>李进</w:t>
      </w:r>
      <w:r w:rsidRPr="000E4295">
        <w:t xml:space="preserve">, et al. 26 </w:t>
      </w:r>
      <w:r w:rsidRPr="000E4295">
        <w:rPr>
          <w:rFonts w:hint="eastAsia"/>
        </w:rPr>
        <w:t>例新型冠状病毒肺炎确诊病例临床和流行病学特征</w:t>
      </w:r>
      <w:r w:rsidRPr="000E4295">
        <w:t xml:space="preserve">. </w:t>
      </w:r>
      <w:r w:rsidRPr="000E4295">
        <w:rPr>
          <w:rFonts w:hint="eastAsia"/>
          <w:i/>
        </w:rPr>
        <w:t>中华医院感染学杂志</w:t>
      </w:r>
      <w:r w:rsidRPr="000E4295">
        <w:t xml:space="preserve"> 2020; (6): 8.</w:t>
      </w:r>
    </w:p>
    <w:p w14:paraId="04ACA2C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153.</w:t>
      </w:r>
      <w:r w:rsidRPr="000E4295">
        <w:tab/>
      </w:r>
      <w:r w:rsidRPr="000E4295">
        <w:rPr>
          <w:rFonts w:hint="eastAsia"/>
        </w:rPr>
        <w:t>孙宏源</w:t>
      </w:r>
      <w:r w:rsidRPr="000E4295">
        <w:t xml:space="preserve">, </w:t>
      </w:r>
      <w:r w:rsidRPr="000E4295">
        <w:rPr>
          <w:rFonts w:hint="eastAsia"/>
        </w:rPr>
        <w:t>毕颖斐</w:t>
      </w:r>
      <w:r w:rsidRPr="000E4295">
        <w:t xml:space="preserve">, </w:t>
      </w:r>
      <w:r w:rsidRPr="000E4295">
        <w:rPr>
          <w:rFonts w:hint="eastAsia"/>
        </w:rPr>
        <w:t>朱振刚</w:t>
      </w:r>
      <w:r w:rsidRPr="000E4295">
        <w:t xml:space="preserve">, et al. </w:t>
      </w:r>
      <w:r w:rsidRPr="000E4295">
        <w:rPr>
          <w:rFonts w:hint="eastAsia"/>
        </w:rPr>
        <w:t>天津地区</w:t>
      </w:r>
      <w:r w:rsidRPr="000E4295">
        <w:t xml:space="preserve"> 88 </w:t>
      </w:r>
      <w:r w:rsidRPr="000E4295">
        <w:rPr>
          <w:rFonts w:hint="eastAsia"/>
        </w:rPr>
        <w:t>例新型冠状病毒肺炎患者中医证候特征初探</w:t>
      </w:r>
      <w:r w:rsidRPr="000E4295">
        <w:t xml:space="preserve">. </w:t>
      </w:r>
      <w:r w:rsidRPr="000E4295">
        <w:rPr>
          <w:rFonts w:hint="eastAsia"/>
          <w:i/>
        </w:rPr>
        <w:t>中医杂志</w:t>
      </w:r>
      <w:r w:rsidRPr="000E4295">
        <w:t xml:space="preserve"> 2020; </w:t>
      </w:r>
      <w:r w:rsidRPr="000E4295">
        <w:rPr>
          <w:b/>
        </w:rPr>
        <w:t>61</w:t>
      </w:r>
      <w:r w:rsidRPr="000E4295">
        <w:t>(10): 837-41.</w:t>
      </w:r>
    </w:p>
    <w:p w14:paraId="4462761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154.</w:t>
      </w:r>
      <w:r w:rsidRPr="000E4295">
        <w:tab/>
        <w:t xml:space="preserve">Technology CDLYTPaHoWUoSa. </w:t>
      </w:r>
      <w:r w:rsidRPr="000E4295">
        <w:rPr>
          <w:rFonts w:hint="eastAsia"/>
        </w:rPr>
        <w:t>连花清瘟颗粒治疗</w:t>
      </w:r>
      <w:r w:rsidRPr="000E4295">
        <w:t>54</w:t>
      </w:r>
      <w:r w:rsidRPr="000E4295">
        <w:rPr>
          <w:rFonts w:hint="eastAsia"/>
        </w:rPr>
        <w:t>例新型冠状病毒肺炎患者临床分析及典型病例报道</w:t>
      </w:r>
      <w:r w:rsidRPr="000E4295">
        <w:t xml:space="preserve">. </w:t>
      </w:r>
      <w:r w:rsidRPr="000E4295">
        <w:rPr>
          <w:rFonts w:hint="eastAsia"/>
          <w:i/>
        </w:rPr>
        <w:t>世界中医药</w:t>
      </w:r>
      <w:r w:rsidRPr="000E4295">
        <w:t xml:space="preserve"> 2020; </w:t>
      </w:r>
      <w:r w:rsidRPr="000E4295">
        <w:rPr>
          <w:b/>
        </w:rPr>
        <w:t>15</w:t>
      </w:r>
      <w:r w:rsidRPr="000E4295">
        <w:t>: 150-4.</w:t>
      </w:r>
    </w:p>
    <w:p w14:paraId="23819D8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155.</w:t>
      </w:r>
      <w:r w:rsidRPr="000E4295">
        <w:tab/>
        <w:t xml:space="preserve">XIANG Tianxin LJ, XU Fei, CHENG Na, LIU Yang, QIAN Kejian, ZHANG Wei. Analysis of clinical characteristics of 49 patients with coronavirus disease 2019 in Jaingxi. </w:t>
      </w:r>
      <w:r w:rsidRPr="000E4295">
        <w:rPr>
          <w:i/>
        </w:rPr>
        <w:t>Chinese Journal of Respiratory and Critical Care Medicine</w:t>
      </w:r>
      <w:r w:rsidRPr="000E4295">
        <w:t xml:space="preserve"> 2020; </w:t>
      </w:r>
      <w:r w:rsidRPr="000E4295">
        <w:rPr>
          <w:b/>
        </w:rPr>
        <w:t>19</w:t>
      </w:r>
      <w:r w:rsidRPr="000E4295">
        <w:t>: 154-60.</w:t>
      </w:r>
    </w:p>
    <w:p w14:paraId="39088C7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156.</w:t>
      </w:r>
      <w:r w:rsidRPr="000E4295">
        <w:tab/>
        <w:t xml:space="preserve">Xiong J, Jiang W, Zhou Q, Hu X, Liu C. Clinical characteristics, treatment, and prognosis in 89 cases of COVID-19. </w:t>
      </w:r>
      <w:r w:rsidRPr="000E4295">
        <w:rPr>
          <w:i/>
        </w:rPr>
        <w:t>Medical Journal of Wuhan University</w:t>
      </w:r>
      <w:r w:rsidRPr="000E4295">
        <w:t xml:space="preserve"> 2020.</w:t>
      </w:r>
    </w:p>
    <w:p w14:paraId="5829F85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157.</w:t>
      </w:r>
      <w:r w:rsidRPr="000E4295">
        <w:tab/>
        <w:t>Min FL</w:t>
      </w:r>
      <w:r w:rsidRPr="000E4295">
        <w:rPr>
          <w:rFonts w:hint="eastAsia"/>
        </w:rPr>
        <w:t xml:space="preserve">ZQCWZCFXGCLZYFF. </w:t>
      </w:r>
      <w:r w:rsidRPr="000E4295">
        <w:rPr>
          <w:rFonts w:hint="eastAsia"/>
        </w:rPr>
        <w:t>Ｒ</w:t>
      </w:r>
      <w:r w:rsidRPr="000E4295">
        <w:rPr>
          <w:rFonts w:hint="eastAsia"/>
        </w:rPr>
        <w:t xml:space="preserve">etrospective analysis on 308 cases of COVID-19 and clinical application protocol of Kangyi Qiangshen Gong exercise prescription. </w:t>
      </w:r>
      <w:r w:rsidRPr="000E4295">
        <w:rPr>
          <w:rFonts w:hint="eastAsia"/>
          <w:i/>
        </w:rPr>
        <w:t>SH</w:t>
      </w:r>
      <w:r w:rsidRPr="000E4295">
        <w:rPr>
          <w:rFonts w:ascii="Microsoft JhengHei" w:eastAsia="Microsoft JhengHei" w:hAnsi="Microsoft JhengHei" w:cs="Microsoft JhengHei" w:hint="eastAsia"/>
          <w:i/>
        </w:rPr>
        <w:t>．</w:t>
      </w:r>
      <w:r w:rsidRPr="000E4295">
        <w:rPr>
          <w:rFonts w:hint="eastAsia"/>
          <w:i/>
        </w:rPr>
        <w:t>J</w:t>
      </w:r>
      <w:r w:rsidRPr="000E4295">
        <w:rPr>
          <w:rFonts w:ascii="Microsoft JhengHei" w:eastAsia="Microsoft JhengHei" w:hAnsi="Microsoft JhengHei" w:cs="Microsoft JhengHei" w:hint="eastAsia"/>
          <w:i/>
        </w:rPr>
        <w:t>．</w:t>
      </w:r>
      <w:r w:rsidRPr="000E4295">
        <w:rPr>
          <w:rFonts w:hint="eastAsia"/>
          <w:i/>
        </w:rPr>
        <w:t>TCM</w:t>
      </w:r>
      <w:r w:rsidRPr="000E4295">
        <w:rPr>
          <w:rFonts w:hint="eastAsia"/>
        </w:rPr>
        <w:t xml:space="preserve"> 2020; </w:t>
      </w:r>
      <w:r w:rsidRPr="000E4295">
        <w:rPr>
          <w:rFonts w:hint="eastAsia"/>
          <w:b/>
        </w:rPr>
        <w:t>54</w:t>
      </w:r>
      <w:r w:rsidRPr="000E4295">
        <w:rPr>
          <w:rFonts w:hint="eastAsia"/>
        </w:rPr>
        <w:t>: 40-5.</w:t>
      </w:r>
    </w:p>
    <w:p w14:paraId="3B27FA2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158.</w:t>
      </w:r>
      <w:r w:rsidRPr="000E4295">
        <w:tab/>
        <w:t xml:space="preserve">CHENG Kebin WM, SHEN Hong, WU Chaomin,CHEN Dechang, XIONG Weining, ZHOU Xin, ZHANG Dingyu, ZHENG Junhua . Clinical characteristics of 463 patients with common and severe type coronavirus disease 2019. </w:t>
      </w:r>
      <w:r w:rsidRPr="000E4295">
        <w:rPr>
          <w:i/>
        </w:rPr>
        <w:t>Shanghai Medical Journal</w:t>
      </w:r>
      <w:r w:rsidRPr="000E4295">
        <w:t xml:space="preserve"> 2020.</w:t>
      </w:r>
    </w:p>
    <w:p w14:paraId="197FD9C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159.</w:t>
      </w:r>
      <w:r w:rsidRPr="000E4295">
        <w:tab/>
        <w:t xml:space="preserve">CHEN Tian JZ, XU Wei, ZHANG Qing Clinical features and CT imaging analysis of 76 patiens with Corona Virus Disease 2019. </w:t>
      </w:r>
      <w:r w:rsidRPr="000E4295">
        <w:rPr>
          <w:i/>
        </w:rPr>
        <w:t>Journal of Jinan University</w:t>
      </w:r>
      <w:r w:rsidRPr="000E4295">
        <w:t xml:space="preserve"> 2020.</w:t>
      </w:r>
    </w:p>
    <w:p w14:paraId="3F47082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160.</w:t>
      </w:r>
      <w:r w:rsidRPr="000E4295">
        <w:tab/>
        <w:t xml:space="preserve">Cheng J, Huang C, Zhang G, et al. Epidemiological characteristics of novel coronavirus pneumonia in Henan. </w:t>
      </w:r>
      <w:r w:rsidRPr="000E4295">
        <w:rPr>
          <w:i/>
        </w:rPr>
        <w:t>Zhonghua jie he he hu xi za zhi= Zhonghua Jiehe he Huxi Zazhi= Chinese Journal of Tuberculosis and Respiratory Diseases</w:t>
      </w:r>
      <w:r w:rsidRPr="000E4295">
        <w:t xml:space="preserve"> 2020; </w:t>
      </w:r>
      <w:r w:rsidRPr="000E4295">
        <w:rPr>
          <w:b/>
        </w:rPr>
        <w:t>43</w:t>
      </w:r>
      <w:r w:rsidRPr="000E4295">
        <w:t>: E027-E.</w:t>
      </w:r>
    </w:p>
    <w:p w14:paraId="6E0E4A0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161.</w:t>
      </w:r>
      <w:r w:rsidRPr="000E4295">
        <w:tab/>
        <w:t xml:space="preserve">Xu S, Hu H, Hu Y, Shui H. Clinical features of 62 cases of coronavirus disease 2019 complicated with acute renal injury. </w:t>
      </w:r>
      <w:r w:rsidRPr="000E4295">
        <w:rPr>
          <w:i/>
        </w:rPr>
        <w:t>Med J Wuhan Univ</w:t>
      </w:r>
      <w:r w:rsidRPr="000E4295">
        <w:t xml:space="preserve"> 2020: 537-41.</w:t>
      </w:r>
    </w:p>
    <w:p w14:paraId="1F140BD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162.</w:t>
      </w:r>
      <w:r w:rsidRPr="000E4295">
        <w:tab/>
        <w:t xml:space="preserve">Sun W, Ling F, Pan J, et al. Epidemiological characteristics of 2019 novel coronavirus family clustering in Zhejiang Province. </w:t>
      </w:r>
      <w:r w:rsidRPr="000E4295">
        <w:rPr>
          <w:i/>
        </w:rPr>
        <w:t>Zhonghua yu Fang yi xue za zhi [Chinese Journal of Preventive Medicine]</w:t>
      </w:r>
      <w:r w:rsidRPr="000E4295">
        <w:t xml:space="preserve"> 2020; </w:t>
      </w:r>
      <w:r w:rsidRPr="000E4295">
        <w:rPr>
          <w:b/>
        </w:rPr>
        <w:t>54</w:t>
      </w:r>
      <w:r w:rsidRPr="000E4295">
        <w:t>: E027-E.</w:t>
      </w:r>
    </w:p>
    <w:p w14:paraId="1386EB3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163.</w:t>
      </w:r>
      <w:r w:rsidRPr="000E4295">
        <w:tab/>
      </w:r>
      <w:r w:rsidRPr="000E4295">
        <w:rPr>
          <w:rFonts w:hint="eastAsia"/>
        </w:rPr>
        <w:t>余思邈</w:t>
      </w:r>
      <w:r w:rsidRPr="000E4295">
        <w:t xml:space="preserve">, </w:t>
      </w:r>
      <w:r w:rsidRPr="000E4295">
        <w:rPr>
          <w:rFonts w:hint="eastAsia"/>
        </w:rPr>
        <w:t>崔延飞</w:t>
      </w:r>
      <w:r w:rsidRPr="000E4295">
        <w:t xml:space="preserve">, </w:t>
      </w:r>
      <w:r w:rsidRPr="000E4295">
        <w:rPr>
          <w:rFonts w:hint="eastAsia"/>
        </w:rPr>
        <w:t>王仲霞</w:t>
      </w:r>
      <w:r w:rsidRPr="000E4295">
        <w:t xml:space="preserve">, et al. </w:t>
      </w:r>
      <w:r w:rsidRPr="000E4295">
        <w:rPr>
          <w:rFonts w:hint="eastAsia"/>
        </w:rPr>
        <w:t>新型冠状病毒肺炎患者</w:t>
      </w:r>
      <w:r w:rsidRPr="000E4295">
        <w:t xml:space="preserve"> 40 </w:t>
      </w:r>
      <w:r w:rsidRPr="000E4295">
        <w:rPr>
          <w:rFonts w:hint="eastAsia"/>
        </w:rPr>
        <w:t>例临床特点与舌象关系研究</w:t>
      </w:r>
      <w:r w:rsidRPr="000E4295">
        <w:t xml:space="preserve">. </w:t>
      </w:r>
      <w:r w:rsidRPr="000E4295">
        <w:rPr>
          <w:rFonts w:hint="eastAsia"/>
          <w:i/>
        </w:rPr>
        <w:t>北京中医药</w:t>
      </w:r>
      <w:r w:rsidRPr="000E4295">
        <w:t xml:space="preserve"> 2020; </w:t>
      </w:r>
      <w:r w:rsidRPr="000E4295">
        <w:rPr>
          <w:b/>
        </w:rPr>
        <w:t>39</w:t>
      </w:r>
      <w:r w:rsidRPr="000E4295">
        <w:t>(2): 111-4.</w:t>
      </w:r>
    </w:p>
    <w:p w14:paraId="3299BE82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164.</w:t>
      </w:r>
      <w:r w:rsidRPr="000E4295">
        <w:tab/>
        <w:t xml:space="preserve">Team C-NIRS. COVID-19, Australia: Epidemiology Report 6 (Reporting week ending 19:00 AEDT 7 March 2020). </w:t>
      </w:r>
      <w:r w:rsidRPr="000E4295">
        <w:rPr>
          <w:i/>
        </w:rPr>
        <w:t>Commun Dis Intell (2018)</w:t>
      </w:r>
      <w:r w:rsidRPr="000E4295">
        <w:t xml:space="preserve"> 2020; </w:t>
      </w:r>
      <w:r w:rsidRPr="000E4295">
        <w:rPr>
          <w:b/>
        </w:rPr>
        <w:t>44</w:t>
      </w:r>
      <w:r w:rsidRPr="000E4295">
        <w:t>.</w:t>
      </w:r>
    </w:p>
    <w:p w14:paraId="625901E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165.</w:t>
      </w:r>
      <w:r w:rsidRPr="000E4295">
        <w:tab/>
        <w:t xml:space="preserve">Lin M, Beliavsky A, Katz K, et al. What can early Canadian experience screening for COVID-19 teach us about how to prepare for a pandemic? </w:t>
      </w:r>
      <w:r w:rsidRPr="000E4295">
        <w:rPr>
          <w:i/>
        </w:rPr>
        <w:t>CMAJ</w:t>
      </w:r>
      <w:r w:rsidRPr="000E4295">
        <w:t xml:space="preserve"> 2020; </w:t>
      </w:r>
      <w:r w:rsidRPr="000E4295">
        <w:rPr>
          <w:b/>
        </w:rPr>
        <w:t>192</w:t>
      </w:r>
      <w:r w:rsidRPr="000E4295">
        <w:t>(12): E314-E8.</w:t>
      </w:r>
    </w:p>
    <w:p w14:paraId="110FF6FE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166.</w:t>
      </w:r>
      <w:r w:rsidRPr="000E4295">
        <w:tab/>
        <w:t xml:space="preserve">Du W, Yu J, Wang H, et al. Clinical characteristics of COVID-19 in children compared with adults in Shandong Province, China. </w:t>
      </w:r>
      <w:r w:rsidRPr="000E4295">
        <w:rPr>
          <w:i/>
        </w:rPr>
        <w:t>Infection</w:t>
      </w:r>
      <w:r w:rsidRPr="000E4295">
        <w:t xml:space="preserve"> 2020; </w:t>
      </w:r>
      <w:r w:rsidRPr="000E4295">
        <w:rPr>
          <w:b/>
        </w:rPr>
        <w:t>48</w:t>
      </w:r>
      <w:r w:rsidRPr="000E4295">
        <w:t>(3): 445-52.</w:t>
      </w:r>
    </w:p>
    <w:p w14:paraId="32038919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167.</w:t>
      </w:r>
      <w:r w:rsidRPr="000E4295">
        <w:tab/>
        <w:t xml:space="preserve">Ma H, Hu J, Tian J, et al. A single-center, retrospective study of COVID-19 features in children: a descriptive investigation. </w:t>
      </w:r>
      <w:r w:rsidRPr="000E4295">
        <w:rPr>
          <w:i/>
        </w:rPr>
        <w:t>BMC Med</w:t>
      </w:r>
      <w:r w:rsidRPr="000E4295">
        <w:t xml:space="preserve"> 2020; </w:t>
      </w:r>
      <w:r w:rsidRPr="000E4295">
        <w:rPr>
          <w:b/>
        </w:rPr>
        <w:t>18</w:t>
      </w:r>
      <w:r w:rsidRPr="000E4295">
        <w:t>(1): 123.</w:t>
      </w:r>
    </w:p>
    <w:p w14:paraId="38C45078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168.</w:t>
      </w:r>
      <w:r w:rsidRPr="000E4295">
        <w:tab/>
        <w:t xml:space="preserve">Li H, Chen K, Liu M, Xu H, Xu Q. The profile of peripheral blood lymphocyte subsets and serum cytokines in children with 2019 novel coronavirus pneumonia.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81</w:t>
      </w:r>
      <w:r w:rsidRPr="000E4295">
        <w:t>(1): 115-20.</w:t>
      </w:r>
    </w:p>
    <w:p w14:paraId="3ACE1D3D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169.</w:t>
      </w:r>
      <w:r w:rsidRPr="000E4295">
        <w:tab/>
        <w:t xml:space="preserve">Song W, Li J, Zou N, Guan W, Pan J, Xu W. Clinical features of pediatric patients with coronavirus disease (COVID-19). </w:t>
      </w:r>
      <w:r w:rsidRPr="000E4295">
        <w:rPr>
          <w:i/>
        </w:rPr>
        <w:t>J Clin Virol</w:t>
      </w:r>
      <w:r w:rsidRPr="000E4295">
        <w:t xml:space="preserve"> 2020; </w:t>
      </w:r>
      <w:r w:rsidRPr="000E4295">
        <w:rPr>
          <w:b/>
        </w:rPr>
        <w:t>127</w:t>
      </w:r>
      <w:r w:rsidRPr="000E4295">
        <w:t>: 104377.</w:t>
      </w:r>
    </w:p>
    <w:p w14:paraId="4EE9C3E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lastRenderedPageBreak/>
        <w:t>170.</w:t>
      </w:r>
      <w:r w:rsidRPr="000E4295">
        <w:tab/>
      </w:r>
      <w:r w:rsidRPr="000E4295">
        <w:rPr>
          <w:rFonts w:hint="eastAsia"/>
        </w:rPr>
        <w:t>杜永浩</w:t>
      </w:r>
      <w:r w:rsidRPr="000E4295">
        <w:t xml:space="preserve">, </w:t>
      </w:r>
      <w:r w:rsidRPr="000E4295">
        <w:rPr>
          <w:rFonts w:hint="eastAsia"/>
        </w:rPr>
        <w:t>金晨望</w:t>
      </w:r>
      <w:r w:rsidRPr="000E4295">
        <w:t xml:space="preserve">, </w:t>
      </w:r>
      <w:r w:rsidRPr="000E4295">
        <w:rPr>
          <w:rFonts w:hint="eastAsia"/>
        </w:rPr>
        <w:t>杨健</w:t>
      </w:r>
      <w:r w:rsidRPr="000E4295">
        <w:t xml:space="preserve">, et al. </w:t>
      </w:r>
      <w:r w:rsidRPr="000E4295">
        <w:rPr>
          <w:rFonts w:hint="eastAsia"/>
        </w:rPr>
        <w:t>家庭聚集性早期新型冠状病毒肺炎的临床与</w:t>
      </w:r>
      <w:r w:rsidRPr="000E4295">
        <w:t xml:space="preserve"> CT </w:t>
      </w:r>
      <w:r w:rsidRPr="000E4295">
        <w:rPr>
          <w:rFonts w:hint="eastAsia"/>
        </w:rPr>
        <w:t>表现初步探讨</w:t>
      </w:r>
      <w:r w:rsidRPr="000E4295">
        <w:t xml:space="preserve">. </w:t>
      </w:r>
      <w:r w:rsidRPr="000E4295">
        <w:rPr>
          <w:rFonts w:hint="eastAsia"/>
          <w:i/>
        </w:rPr>
        <w:t>西安交通大学学报</w:t>
      </w:r>
      <w:r w:rsidRPr="000E4295">
        <w:rPr>
          <w:i/>
        </w:rPr>
        <w:t xml:space="preserve"> (</w:t>
      </w:r>
      <w:r w:rsidRPr="000E4295">
        <w:rPr>
          <w:rFonts w:ascii="Microsoft JhengHei" w:eastAsia="Microsoft JhengHei" w:hAnsi="Microsoft JhengHei" w:cs="Microsoft JhengHei" w:hint="eastAsia"/>
          <w:i/>
        </w:rPr>
        <w:t>医学版</w:t>
      </w:r>
      <w:r w:rsidRPr="000E4295">
        <w:rPr>
          <w:i/>
        </w:rPr>
        <w:t>)</w:t>
      </w:r>
      <w:r w:rsidRPr="000E4295">
        <w:t xml:space="preserve"> 2020; (2): 16.</w:t>
      </w:r>
    </w:p>
    <w:p w14:paraId="5030365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171.</w:t>
      </w:r>
      <w:r w:rsidRPr="000E4295">
        <w:tab/>
      </w:r>
      <w:r w:rsidRPr="000E4295">
        <w:rPr>
          <w:rFonts w:hint="eastAsia"/>
        </w:rPr>
        <w:t>马耀玲</w:t>
      </w:r>
      <w:r w:rsidRPr="000E4295">
        <w:t xml:space="preserve">, </w:t>
      </w:r>
      <w:r w:rsidRPr="000E4295">
        <w:rPr>
          <w:rFonts w:hint="eastAsia"/>
        </w:rPr>
        <w:t>夏胜英</w:t>
      </w:r>
      <w:r w:rsidRPr="000E4295">
        <w:t xml:space="preserve">, </w:t>
      </w:r>
      <w:r w:rsidRPr="000E4295">
        <w:rPr>
          <w:rFonts w:hint="eastAsia"/>
        </w:rPr>
        <w:t>王敏</w:t>
      </w:r>
      <w:r w:rsidRPr="000E4295">
        <w:t xml:space="preserve">, </w:t>
      </w:r>
      <w:r w:rsidRPr="000E4295">
        <w:rPr>
          <w:rFonts w:hint="eastAsia"/>
        </w:rPr>
        <w:t>张思敏</w:t>
      </w:r>
      <w:r w:rsidRPr="000E4295">
        <w:t xml:space="preserve">, </w:t>
      </w:r>
      <w:r w:rsidRPr="000E4295">
        <w:rPr>
          <w:rFonts w:hint="eastAsia"/>
        </w:rPr>
        <w:t>杜文辉</w:t>
      </w:r>
      <w:r w:rsidRPr="000E4295">
        <w:t xml:space="preserve">, </w:t>
      </w:r>
      <w:r w:rsidRPr="000E4295">
        <w:rPr>
          <w:rFonts w:hint="eastAsia"/>
        </w:rPr>
        <w:t>陈琼</w:t>
      </w:r>
      <w:r w:rsidRPr="000E4295">
        <w:t xml:space="preserve">. 115 </w:t>
      </w:r>
      <w:r w:rsidRPr="000E4295">
        <w:rPr>
          <w:rFonts w:hint="eastAsia"/>
        </w:rPr>
        <w:t>例新型冠状病毒感染儿童的临床特点分析</w:t>
      </w:r>
      <w:r w:rsidRPr="000E4295">
        <w:t xml:space="preserve">. </w:t>
      </w:r>
      <w:r w:rsidRPr="000E4295">
        <w:rPr>
          <w:rFonts w:hint="eastAsia"/>
          <w:i/>
        </w:rPr>
        <w:t>中国当代儿科杂志</w:t>
      </w:r>
      <w:r w:rsidRPr="000E4295">
        <w:t xml:space="preserve"> 2020; </w:t>
      </w:r>
      <w:r w:rsidRPr="000E4295">
        <w:rPr>
          <w:b/>
        </w:rPr>
        <w:t>22</w:t>
      </w:r>
      <w:r w:rsidRPr="000E4295">
        <w:t>(4): 290-3.</w:t>
      </w:r>
    </w:p>
    <w:p w14:paraId="179E91C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172.</w:t>
      </w:r>
      <w:r w:rsidRPr="000E4295">
        <w:tab/>
        <w:t xml:space="preserve">Zhang B, Liu S, Zhang J, et al. Children hospitalized for coronavirus disease 2019 (COVID-19): A multicenter retrospective descriptive study. </w:t>
      </w:r>
      <w:r w:rsidRPr="000E4295">
        <w:rPr>
          <w:i/>
        </w:rPr>
        <w:t>J Infect</w:t>
      </w:r>
      <w:r w:rsidRPr="000E4295">
        <w:t xml:space="preserve"> 2020; </w:t>
      </w:r>
      <w:r w:rsidRPr="000E4295">
        <w:rPr>
          <w:b/>
        </w:rPr>
        <w:t>81</w:t>
      </w:r>
      <w:r w:rsidRPr="000E4295">
        <w:t>(2): e74-e5.</w:t>
      </w:r>
    </w:p>
    <w:p w14:paraId="6CFCE73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173.</w:t>
      </w:r>
      <w:r w:rsidRPr="000E4295">
        <w:tab/>
      </w:r>
      <w:r w:rsidRPr="000E4295">
        <w:rPr>
          <w:rFonts w:hint="eastAsia"/>
        </w:rPr>
        <w:t>谭鑫</w:t>
      </w:r>
      <w:r w:rsidRPr="000E4295">
        <w:t xml:space="preserve">, </w:t>
      </w:r>
      <w:r w:rsidRPr="000E4295">
        <w:rPr>
          <w:rFonts w:hint="eastAsia"/>
        </w:rPr>
        <w:t>黄娟</w:t>
      </w:r>
      <w:r w:rsidRPr="000E4295">
        <w:t xml:space="preserve">, </w:t>
      </w:r>
      <w:r w:rsidRPr="000E4295">
        <w:rPr>
          <w:rFonts w:hint="eastAsia"/>
        </w:rPr>
        <w:t>赵芬</w:t>
      </w:r>
      <w:r w:rsidRPr="000E4295">
        <w:t xml:space="preserve">, </w:t>
      </w:r>
      <w:r w:rsidRPr="000E4295">
        <w:rPr>
          <w:rFonts w:hint="eastAsia"/>
        </w:rPr>
        <w:t>周燕</w:t>
      </w:r>
      <w:r w:rsidRPr="000E4295">
        <w:t xml:space="preserve">, </w:t>
      </w:r>
      <w:r w:rsidRPr="000E4295">
        <w:rPr>
          <w:rFonts w:hint="eastAsia"/>
        </w:rPr>
        <w:t>李洁琼</w:t>
      </w:r>
      <w:r w:rsidRPr="000E4295">
        <w:t xml:space="preserve">, </w:t>
      </w:r>
      <w:r w:rsidRPr="000E4295">
        <w:rPr>
          <w:rFonts w:hint="eastAsia"/>
        </w:rPr>
        <w:t>王香云</w:t>
      </w:r>
      <w:r w:rsidRPr="000E4295">
        <w:t xml:space="preserve">. </w:t>
      </w:r>
      <w:r w:rsidRPr="000E4295">
        <w:rPr>
          <w:rFonts w:hint="eastAsia"/>
        </w:rPr>
        <w:t>长沙市儿童新型冠状病毒感染</w:t>
      </w:r>
      <w:r w:rsidRPr="000E4295">
        <w:t xml:space="preserve"> 13 </w:t>
      </w:r>
      <w:r w:rsidRPr="000E4295">
        <w:rPr>
          <w:rFonts w:hint="eastAsia"/>
        </w:rPr>
        <w:t>例临床特征分析</w:t>
      </w:r>
      <w:r w:rsidRPr="000E4295">
        <w:t xml:space="preserve">. </w:t>
      </w:r>
      <w:r w:rsidRPr="000E4295">
        <w:rPr>
          <w:rFonts w:hint="eastAsia"/>
          <w:i/>
        </w:rPr>
        <w:t>中国当代儿科杂志</w:t>
      </w:r>
      <w:r w:rsidRPr="000E4295">
        <w:t xml:space="preserve"> 2020; </w:t>
      </w:r>
      <w:r w:rsidRPr="000E4295">
        <w:rPr>
          <w:b/>
        </w:rPr>
        <w:t>22</w:t>
      </w:r>
      <w:r w:rsidRPr="000E4295">
        <w:t>(4): 294-8.</w:t>
      </w:r>
    </w:p>
    <w:p w14:paraId="0CE9C60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174.</w:t>
      </w:r>
      <w:r w:rsidRPr="000E4295">
        <w:tab/>
        <w:t xml:space="preserve">Wu Q, Xing Y, Shi L, et al. Coinfection and Other Clinical Characteristics of COVID-19 in Children. </w:t>
      </w:r>
      <w:r w:rsidRPr="000E4295">
        <w:rPr>
          <w:i/>
        </w:rPr>
        <w:t>Pediatrics</w:t>
      </w:r>
      <w:r w:rsidRPr="000E4295">
        <w:t xml:space="preserve"> 2020; </w:t>
      </w:r>
      <w:r w:rsidRPr="000E4295">
        <w:rPr>
          <w:b/>
        </w:rPr>
        <w:t>146</w:t>
      </w:r>
      <w:r w:rsidRPr="000E4295">
        <w:t>(1).</w:t>
      </w:r>
    </w:p>
    <w:p w14:paraId="1B4D80E5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175.</w:t>
      </w:r>
      <w:r w:rsidRPr="000E4295">
        <w:tab/>
        <w:t xml:space="preserve">Li B, Shen J, Li L, Yu C. Radiographic and Clinical Features of Children With Coronavirus Disease (COVID-19) Pneumonia. </w:t>
      </w:r>
      <w:r w:rsidRPr="000E4295">
        <w:rPr>
          <w:i/>
        </w:rPr>
        <w:t>Indian Pediatr</w:t>
      </w:r>
      <w:r w:rsidRPr="000E4295">
        <w:t xml:space="preserve"> 2020; </w:t>
      </w:r>
      <w:r w:rsidRPr="000E4295">
        <w:rPr>
          <w:b/>
        </w:rPr>
        <w:t>57</w:t>
      </w:r>
      <w:r w:rsidRPr="000E4295">
        <w:t>(5): 423-6.</w:t>
      </w:r>
    </w:p>
    <w:p w14:paraId="4331F17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176.</w:t>
      </w:r>
      <w:r w:rsidRPr="000E4295">
        <w:tab/>
        <w:t xml:space="preserve">Parri N, Lenge M, Buonsenso D, Coronavirus Infection in Pediatric Emergency Departments Research G. Children with Covid-19 in Pediatric Emergency Departments in Italy. </w:t>
      </w:r>
      <w:r w:rsidRPr="000E4295">
        <w:rPr>
          <w:i/>
        </w:rPr>
        <w:t>N Engl J Med</w:t>
      </w:r>
      <w:r w:rsidRPr="000E4295">
        <w:t xml:space="preserve"> 2020; </w:t>
      </w:r>
      <w:r w:rsidRPr="000E4295">
        <w:rPr>
          <w:b/>
        </w:rPr>
        <w:t>383</w:t>
      </w:r>
      <w:r w:rsidRPr="000E4295">
        <w:t>(2): 187-90.</w:t>
      </w:r>
    </w:p>
    <w:p w14:paraId="1772AC8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177.</w:t>
      </w:r>
      <w:r w:rsidRPr="000E4295">
        <w:tab/>
        <w:t xml:space="preserve">Garazzino S, Montagnani C, Dona D, et al. Multicentre Italian study of SARS-CoV-2 infection in children and adolescents, preliminary data as at 10 April 2020. </w:t>
      </w:r>
      <w:r w:rsidRPr="000E4295">
        <w:rPr>
          <w:i/>
        </w:rPr>
        <w:t>Euro Surveill</w:t>
      </w:r>
      <w:r w:rsidRPr="000E4295">
        <w:t xml:space="preserve"> 2020; </w:t>
      </w:r>
      <w:r w:rsidRPr="000E4295">
        <w:rPr>
          <w:b/>
        </w:rPr>
        <w:t>25</w:t>
      </w:r>
      <w:r w:rsidRPr="000E4295">
        <w:t>(18).</w:t>
      </w:r>
    </w:p>
    <w:p w14:paraId="6D3BECB7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178.</w:t>
      </w:r>
      <w:r w:rsidRPr="000E4295">
        <w:tab/>
        <w:t xml:space="preserve">Covid-19 National Emergency Response Center E, Case Management Team KCfDC, Prevention. Coronavirus Disease-19: The First 7,755 Cases in the Republic of Korea. </w:t>
      </w:r>
      <w:r w:rsidRPr="000E4295">
        <w:rPr>
          <w:i/>
        </w:rPr>
        <w:t>Osong Public Health Res Perspect</w:t>
      </w:r>
      <w:r w:rsidRPr="000E4295">
        <w:t xml:space="preserve"> 2020; </w:t>
      </w:r>
      <w:r w:rsidRPr="000E4295">
        <w:rPr>
          <w:b/>
        </w:rPr>
        <w:t>11</w:t>
      </w:r>
      <w:r w:rsidRPr="000E4295">
        <w:t>(2): 85-90.</w:t>
      </w:r>
    </w:p>
    <w:p w14:paraId="0D409DA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179.</w:t>
      </w:r>
      <w:r w:rsidRPr="000E4295">
        <w:tab/>
        <w:t xml:space="preserve">Chang, Lin M, Wei L, et al. Epidemiologic and Clinical Characteristics of Novel Coronavirus Infections Involving 13 Patients Outside Wuhan, China. </w:t>
      </w:r>
      <w:r w:rsidRPr="000E4295">
        <w:rPr>
          <w:i/>
        </w:rPr>
        <w:t>JAMA</w:t>
      </w:r>
      <w:r w:rsidRPr="000E4295">
        <w:t xml:space="preserve"> 2020; </w:t>
      </w:r>
      <w:r w:rsidRPr="000E4295">
        <w:rPr>
          <w:b/>
        </w:rPr>
        <w:t>323</w:t>
      </w:r>
      <w:r w:rsidRPr="000E4295">
        <w:t>(11): 1092-3.</w:t>
      </w:r>
    </w:p>
    <w:p w14:paraId="6041F141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180.</w:t>
      </w:r>
      <w:r w:rsidRPr="000E4295">
        <w:tab/>
        <w:t xml:space="preserve">Tan YP, Tan BY, Pan J, Wu J, Zeng SZ, Wei HY. Epidemiologic and clinical characteristics of 10 children with coronavirus disease 2019 in Changsha, China. </w:t>
      </w:r>
      <w:r w:rsidRPr="000E4295">
        <w:rPr>
          <w:i/>
        </w:rPr>
        <w:t>J Clin Virol</w:t>
      </w:r>
      <w:r w:rsidRPr="000E4295">
        <w:t xml:space="preserve"> 2020; </w:t>
      </w:r>
      <w:r w:rsidRPr="000E4295">
        <w:rPr>
          <w:b/>
        </w:rPr>
        <w:t>127</w:t>
      </w:r>
      <w:r w:rsidRPr="000E4295">
        <w:t>: 104353.</w:t>
      </w:r>
    </w:p>
    <w:p w14:paraId="6D00A16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181.</w:t>
      </w:r>
      <w:r w:rsidRPr="000E4295">
        <w:tab/>
        <w:t xml:space="preserve">Cao W. Clinical features and laboratory inspection of novel coronavirus pneumonia (COVID-19) in Xiangyang, Hubei. </w:t>
      </w:r>
      <w:r w:rsidRPr="000E4295">
        <w:rPr>
          <w:i/>
        </w:rPr>
        <w:t>medRxiv</w:t>
      </w:r>
      <w:r w:rsidRPr="000E4295">
        <w:t xml:space="preserve"> 2020: 2020.02.23.20026963.</w:t>
      </w:r>
    </w:p>
    <w:p w14:paraId="42F0378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182.</w:t>
      </w:r>
      <w:r w:rsidRPr="000E4295">
        <w:tab/>
        <w:t xml:space="preserve">Feng Y, Ling Y, Bai T, et al. COVID-19 with Different Severities: A Multicenter Study of Clinical Features. </w:t>
      </w:r>
      <w:r w:rsidRPr="000E4295">
        <w:rPr>
          <w:i/>
        </w:rPr>
        <w:t>Am J Respir Crit Care Med</w:t>
      </w:r>
      <w:r w:rsidRPr="000E4295">
        <w:t xml:space="preserve"> 2020; </w:t>
      </w:r>
      <w:r w:rsidRPr="000E4295">
        <w:rPr>
          <w:b/>
        </w:rPr>
        <w:t>201</w:t>
      </w:r>
      <w:r w:rsidRPr="000E4295">
        <w:t>(11): 1380-8.</w:t>
      </w:r>
    </w:p>
    <w:p w14:paraId="310460FF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183.</w:t>
      </w:r>
      <w:r w:rsidRPr="000E4295">
        <w:tab/>
      </w:r>
      <w:r w:rsidRPr="000E4295">
        <w:rPr>
          <w:rFonts w:hint="eastAsia"/>
        </w:rPr>
        <w:t>高璐</w:t>
      </w:r>
      <w:r w:rsidRPr="000E4295">
        <w:t xml:space="preserve">, </w:t>
      </w:r>
      <w:r w:rsidRPr="000E4295">
        <w:rPr>
          <w:rFonts w:hint="eastAsia"/>
        </w:rPr>
        <w:t>张静平</w:t>
      </w:r>
      <w:r w:rsidRPr="000E4295">
        <w:t xml:space="preserve">, </w:t>
      </w:r>
      <w:r w:rsidRPr="000E4295">
        <w:rPr>
          <w:rFonts w:hint="eastAsia"/>
        </w:rPr>
        <w:t>杜永浩</w:t>
      </w:r>
      <w:r w:rsidRPr="000E4295">
        <w:t xml:space="preserve">, et al. </w:t>
      </w:r>
      <w:r w:rsidRPr="000E4295">
        <w:rPr>
          <w:rFonts w:hint="eastAsia"/>
        </w:rPr>
        <w:t>输入性新型冠状病毒肺炎的</w:t>
      </w:r>
      <w:r w:rsidRPr="000E4295">
        <w:t xml:space="preserve"> CT </w:t>
      </w:r>
      <w:r w:rsidRPr="000E4295">
        <w:rPr>
          <w:rFonts w:hint="eastAsia"/>
        </w:rPr>
        <w:t>表现</w:t>
      </w:r>
      <w:r w:rsidRPr="000E4295">
        <w:t xml:space="preserve">. </w:t>
      </w:r>
      <w:r w:rsidRPr="000E4295">
        <w:rPr>
          <w:rFonts w:hint="eastAsia"/>
          <w:i/>
        </w:rPr>
        <w:t>西安交通大学学报</w:t>
      </w:r>
      <w:r w:rsidRPr="000E4295">
        <w:rPr>
          <w:i/>
        </w:rPr>
        <w:t xml:space="preserve">: </w:t>
      </w:r>
      <w:r w:rsidRPr="000E4295">
        <w:rPr>
          <w:rFonts w:ascii="Microsoft JhengHei" w:eastAsia="Microsoft JhengHei" w:hAnsi="Microsoft JhengHei" w:cs="Microsoft JhengHei" w:hint="eastAsia"/>
          <w:i/>
        </w:rPr>
        <w:t>医学</w:t>
      </w:r>
      <w:r w:rsidRPr="000E4295">
        <w:rPr>
          <w:rFonts w:hint="eastAsia"/>
          <w:i/>
        </w:rPr>
        <w:t>版</w:t>
      </w:r>
      <w:r w:rsidRPr="000E4295">
        <w:t xml:space="preserve"> 2020; </w:t>
      </w:r>
      <w:r w:rsidRPr="000E4295">
        <w:rPr>
          <w:b/>
        </w:rPr>
        <w:t>41</w:t>
      </w:r>
      <w:r w:rsidRPr="000E4295">
        <w:t>(2): 187-.</w:t>
      </w:r>
    </w:p>
    <w:p w14:paraId="681378BA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184.</w:t>
      </w:r>
      <w:r w:rsidRPr="000E4295">
        <w:tab/>
        <w:t xml:space="preserve">Zheng F, Tang W, Li H, Huang YX, Xie YL, Zhou ZG. Clinical characteristics of 161 cases of corona virus disease 2019 (COVID-19) in Changsha. </w:t>
      </w:r>
      <w:r w:rsidRPr="000E4295">
        <w:rPr>
          <w:i/>
        </w:rPr>
        <w:t>Eur Rev Med Pharmacol Sci</w:t>
      </w:r>
      <w:r w:rsidRPr="000E4295">
        <w:t xml:space="preserve"> 2020; </w:t>
      </w:r>
      <w:r w:rsidRPr="000E4295">
        <w:rPr>
          <w:b/>
        </w:rPr>
        <w:t>24</w:t>
      </w:r>
      <w:r w:rsidRPr="000E4295">
        <w:t>(6): 3404-10.</w:t>
      </w:r>
    </w:p>
    <w:p w14:paraId="08FE5744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185.</w:t>
      </w:r>
      <w:r w:rsidRPr="000E4295">
        <w:tab/>
        <w:t xml:space="preserve">Lian J, Jin X, Hao S, et al. Analysis of Epidemiological and Clinical Features in Older Patients With Coronavirus Disease 2019 (COVID-19) Outside Wuhan. </w:t>
      </w:r>
      <w:r w:rsidRPr="000E4295">
        <w:rPr>
          <w:i/>
        </w:rPr>
        <w:t>Clin Infect Dis</w:t>
      </w:r>
      <w:r w:rsidRPr="000E4295">
        <w:t xml:space="preserve"> 2020; </w:t>
      </w:r>
      <w:r w:rsidRPr="000E4295">
        <w:rPr>
          <w:b/>
        </w:rPr>
        <w:t>71</w:t>
      </w:r>
      <w:r w:rsidRPr="000E4295">
        <w:t>(15): 740-7.</w:t>
      </w:r>
    </w:p>
    <w:p w14:paraId="780F765C" w14:textId="77777777" w:rsidR="000E4295" w:rsidRPr="000E4295" w:rsidRDefault="000E4295" w:rsidP="00AF0017">
      <w:pPr>
        <w:pStyle w:val="EndNoteBibliography0"/>
        <w:spacing w:after="0"/>
        <w:jc w:val="both"/>
      </w:pPr>
      <w:r w:rsidRPr="000E4295">
        <w:t>186.</w:t>
      </w:r>
      <w:r w:rsidRPr="000E4295">
        <w:tab/>
        <w:t xml:space="preserve">Shi S, Qin M, Shen B, et al. Association of Cardiac Injury With Mortality in Hospitalized Patients With COVID-19 in Wuhan, China. </w:t>
      </w:r>
      <w:r w:rsidRPr="000E4295">
        <w:rPr>
          <w:i/>
        </w:rPr>
        <w:t>JAMA Cardiol</w:t>
      </w:r>
      <w:r w:rsidRPr="000E4295">
        <w:t xml:space="preserve"> 2020; </w:t>
      </w:r>
      <w:r w:rsidRPr="000E4295">
        <w:rPr>
          <w:b/>
        </w:rPr>
        <w:t>5</w:t>
      </w:r>
      <w:r w:rsidRPr="000E4295">
        <w:t>(7): 802-10.</w:t>
      </w:r>
    </w:p>
    <w:p w14:paraId="652D2E1B" w14:textId="77777777" w:rsidR="000E4295" w:rsidRPr="000E4295" w:rsidRDefault="000E4295" w:rsidP="00AF0017">
      <w:pPr>
        <w:pStyle w:val="EndNoteBibliography0"/>
        <w:spacing w:before="60" w:after="120" w:line="300" w:lineRule="exact"/>
        <w:jc w:val="both"/>
      </w:pPr>
      <w:r w:rsidRPr="000E4295">
        <w:t>187.</w:t>
      </w:r>
      <w:r w:rsidRPr="000E4295">
        <w:tab/>
        <w:t xml:space="preserve">Yang S, Shi Y, Lu H, et al. Clinical and CT features of early stage patients with COVID-19: a retrospective analysis of imported cases in Shanghai, China. </w:t>
      </w:r>
      <w:r w:rsidRPr="000E4295">
        <w:rPr>
          <w:i/>
        </w:rPr>
        <w:t>Eur Respir J</w:t>
      </w:r>
      <w:r w:rsidRPr="000E4295">
        <w:t xml:space="preserve"> 2020; </w:t>
      </w:r>
      <w:r w:rsidRPr="000E4295">
        <w:rPr>
          <w:b/>
        </w:rPr>
        <w:t>55</w:t>
      </w:r>
      <w:r w:rsidRPr="000E4295">
        <w:t>(4).</w:t>
      </w:r>
    </w:p>
    <w:p w14:paraId="117C2C8C" w14:textId="77777777" w:rsidR="000E4295" w:rsidRPr="000E4295" w:rsidRDefault="000E4295" w:rsidP="00AF0017">
      <w:pPr>
        <w:pStyle w:val="EndNoteBibliography0"/>
        <w:jc w:val="both"/>
      </w:pPr>
      <w:r w:rsidRPr="000E4295">
        <w:lastRenderedPageBreak/>
        <w:t>188.</w:t>
      </w:r>
      <w:r w:rsidRPr="000E4295">
        <w:tab/>
        <w:t xml:space="preserve">Deng Y, Liu W, Liu K, et al. Clinical characteristics of fatal and recovered cases of coronavirus disease 2019 in Wuhan, China: a retrospective study. </w:t>
      </w:r>
      <w:r w:rsidRPr="000E4295">
        <w:rPr>
          <w:i/>
        </w:rPr>
        <w:t>Chin Med J (Engl)</w:t>
      </w:r>
      <w:r w:rsidRPr="000E4295">
        <w:t xml:space="preserve"> 2020; </w:t>
      </w:r>
      <w:r w:rsidRPr="000E4295">
        <w:rPr>
          <w:b/>
        </w:rPr>
        <w:t>133</w:t>
      </w:r>
      <w:r w:rsidRPr="000E4295">
        <w:t>(11): 1261-7.</w:t>
      </w:r>
    </w:p>
    <w:p w14:paraId="2150C4E1" w14:textId="49BF24DF" w:rsidR="005441E1" w:rsidRDefault="00C30C4A" w:rsidP="00AF0017">
      <w:pPr>
        <w:spacing w:after="0" w:line="360" w:lineRule="auto"/>
        <w:ind w:firstLine="0"/>
        <w:rPr>
          <w:rFonts w:ascii="Times New Roman" w:eastAsia="PMingLiU" w:hAnsi="Times New Roman" w:cs="Times New Roman"/>
          <w:b/>
          <w:lang w:eastAsia="zh-TW"/>
        </w:rPr>
      </w:pPr>
      <w:r>
        <w:rPr>
          <w:rFonts w:ascii="Times New Roman" w:eastAsia="PMingLiU" w:hAnsi="Times New Roman" w:cs="Times New Roman"/>
          <w:b/>
          <w:lang w:eastAsia="zh-TW"/>
        </w:rPr>
        <w:fldChar w:fldCharType="end"/>
      </w:r>
    </w:p>
    <w:sectPr w:rsidR="005441E1" w:rsidSect="00BD34EC">
      <w:pgSz w:w="12240" w:h="15840"/>
      <w:pgMar w:top="1440" w:right="1440" w:bottom="1440" w:left="1440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7B29758F" w14:textId="77777777" w:rsidR="003541CA" w:rsidRDefault="003541CA">
      <w:pPr>
        <w:spacing w:after="0" w:line="240" w:lineRule="auto"/>
      </w:pPr>
      <w:r>
        <w:separator/>
      </w:r>
    </w:p>
  </w:endnote>
  <w:endnote w:type="continuationSeparator" w:id="0">
    <w:p w14:paraId="2B582E31" w14:textId="77777777" w:rsidR="003541CA" w:rsidRDefault="003541CA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  <w:font w:name="Calisto MT">
    <w:panose1 w:val="02040603050505030304"/>
    <w:charset w:val="4D"/>
    <w:family w:val="roman"/>
    <w:pitch w:val="variable"/>
    <w:sig w:usb0="00000003" w:usb1="00000000" w:usb2="00000000" w:usb3="00000000" w:csb0="00000001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AdvOT5843c571">
    <w:panose1 w:val="020B0604020202020204"/>
    <w:charset w:val="00"/>
    <w:family w:val="roman"/>
    <w:notTrueType/>
    <w:pitch w:val="default"/>
  </w:font>
  <w:font w:name="AdvOTf90d833a.I">
    <w:panose1 w:val="020B0604020202020204"/>
    <w:charset w:val="00"/>
    <w:family w:val="roman"/>
    <w:notTrueType/>
    <w:pitch w:val="default"/>
  </w:font>
  <w:font w:name="Segoe UI">
    <w:panose1 w:val="020B0604020202020204"/>
    <w:charset w:val="00"/>
    <w:family w:val="swiss"/>
    <w:pitch w:val="variable"/>
    <w:sig w:usb0="E4002EFF" w:usb1="C000E47F" w:usb2="00000009" w:usb3="00000000" w:csb0="000001FF" w:csb1="00000000"/>
  </w:font>
  <w:font w:name="PMingLiU">
    <w:altName w:val="新細明體"/>
    <w:panose1 w:val="02020500000000000000"/>
    <w:charset w:val="88"/>
    <w:family w:val="roman"/>
    <w:pitch w:val="variable"/>
    <w:sig w:usb0="A00002FF" w:usb1="28CFFCFA" w:usb2="00000016" w:usb3="00000000" w:csb0="00100001" w:csb1="00000000"/>
  </w:font>
  <w:font w:name="Arial Unicode MS">
    <w:panose1 w:val="020B0604020202020204"/>
    <w:charset w:val="80"/>
    <w:family w:val="swiss"/>
    <w:pitch w:val="variable"/>
    <w:sig w:usb0="F7FFAFFF" w:usb1="E9DFFFFF" w:usb2="0000003F" w:usb3="00000000" w:csb0="003F01FF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Microsoft JhengHei">
    <w:altName w:val="微軟正黑體"/>
    <w:panose1 w:val="020B0604030504040204"/>
    <w:charset w:val="88"/>
    <w:family w:val="swiss"/>
    <w:pitch w:val="variable"/>
    <w:sig w:usb0="000002A7" w:usb1="28CF4400" w:usb2="00000016" w:usb3="00000000" w:csb0="00100009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4FE4EE3F" w14:textId="77777777" w:rsidR="005026BC" w:rsidRDefault="005026BC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sdt>
    <w:sdtPr>
      <w:id w:val="-453168494"/>
      <w:docPartObj>
        <w:docPartGallery w:val="Page Numbers (Bottom of Page)"/>
        <w:docPartUnique/>
      </w:docPartObj>
    </w:sdtPr>
    <w:sdtEndPr/>
    <w:sdtContent>
      <w:p w14:paraId="34E2C5E5" w14:textId="37AE6A5D" w:rsidR="005026BC" w:rsidRDefault="005026BC">
        <w:pPr>
          <w:pStyle w:val="Footer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AF0017" w:rsidRPr="00AF0017">
          <w:rPr>
            <w:noProof/>
            <w:lang w:val="zh-TW" w:eastAsia="zh-TW"/>
          </w:rPr>
          <w:t>20</w:t>
        </w:r>
        <w:r>
          <w:fldChar w:fldCharType="end"/>
        </w:r>
      </w:p>
    </w:sdtContent>
  </w:sdt>
  <w:p w14:paraId="10370251" w14:textId="77777777" w:rsidR="005026BC" w:rsidRDefault="005026BC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44C799F" w14:textId="77777777" w:rsidR="005026BC" w:rsidRDefault="005026BC">
    <w:pPr>
      <w:pStyle w:val="Footer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8B8DA94" w14:textId="42959755" w:rsidR="00F6312F" w:rsidRDefault="00F6312F">
    <w:pPr>
      <w:pStyle w:val="Footer"/>
      <w:jc w:val="center"/>
    </w:pPr>
    <w:r>
      <w:fldChar w:fldCharType="begin"/>
    </w:r>
    <w:r>
      <w:instrText xml:space="preserve"> PAGE   \* MERGEFORMAT </w:instrText>
    </w:r>
    <w:r>
      <w:fldChar w:fldCharType="separate"/>
    </w:r>
    <w:r w:rsidR="00AF0017">
      <w:rPr>
        <w:noProof/>
      </w:rPr>
      <w:t>48</w:t>
    </w:r>
    <w:r>
      <w:rPr>
        <w:noProof/>
      </w:rPr>
      <w:fldChar w:fldCharType="end"/>
    </w:r>
  </w:p>
  <w:p w14:paraId="16A64299" w14:textId="77777777" w:rsidR="00F6312F" w:rsidRDefault="00F6312F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2FC9B38C" w14:textId="77777777" w:rsidR="003541CA" w:rsidRDefault="003541CA">
      <w:pPr>
        <w:spacing w:after="0" w:line="240" w:lineRule="auto"/>
      </w:pPr>
      <w:r>
        <w:separator/>
      </w:r>
    </w:p>
  </w:footnote>
  <w:footnote w:type="continuationSeparator" w:id="0">
    <w:p w14:paraId="76126358" w14:textId="77777777" w:rsidR="003541CA" w:rsidRDefault="003541CA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2332F03C" w14:textId="77777777" w:rsidR="005026BC" w:rsidRDefault="005026BC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D8BD120" w14:textId="77777777" w:rsidR="005026BC" w:rsidRDefault="005026BC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799AF477" w14:textId="77777777" w:rsidR="005026BC" w:rsidRDefault="005026BC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00000001"/>
    <w:multiLevelType w:val="hybridMultilevel"/>
    <w:tmpl w:val="670222DC"/>
    <w:lvl w:ilvl="0" w:tplc="0809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1" w15:restartNumberingAfterBreak="0">
    <w:nsid w:val="00000002"/>
    <w:multiLevelType w:val="hybridMultilevel"/>
    <w:tmpl w:val="EFF426B2"/>
    <w:lvl w:ilvl="0" w:tplc="5E101E9E">
      <w:start w:val="1"/>
      <w:numFmt w:val="bullet"/>
      <w:lvlText w:val="-"/>
      <w:lvlJc w:val="left"/>
      <w:pPr>
        <w:ind w:left="720" w:hanging="360"/>
      </w:pPr>
      <w:rPr>
        <w:rFonts w:ascii="Calibri" w:eastAsia="Calibri" w:hAnsi="Calibri" w:cs="Calibri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0000003"/>
    <w:multiLevelType w:val="hybridMultilevel"/>
    <w:tmpl w:val="637CF8C4"/>
    <w:lvl w:ilvl="0" w:tplc="0809000F">
      <w:start w:val="1"/>
      <w:numFmt w:val="decimal"/>
      <w:lvlText w:val="%1."/>
      <w:lvlJc w:val="left"/>
      <w:pPr>
        <w:ind w:left="360" w:hanging="360"/>
      </w:p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" w15:restartNumberingAfterBreak="0">
    <w:nsid w:val="00000004"/>
    <w:multiLevelType w:val="hybridMultilevel"/>
    <w:tmpl w:val="0A5A9E06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00000005"/>
    <w:multiLevelType w:val="hybridMultilevel"/>
    <w:tmpl w:val="DFC051B0"/>
    <w:lvl w:ilvl="0" w:tplc="2000000F">
      <w:start w:val="1"/>
      <w:numFmt w:val="decimal"/>
      <w:lvlText w:val="%1."/>
      <w:lvlJc w:val="left"/>
      <w:pPr>
        <w:ind w:left="720" w:hanging="360"/>
      </w:pPr>
    </w:lvl>
    <w:lvl w:ilvl="1" w:tplc="20000019" w:tentative="1">
      <w:start w:val="1"/>
      <w:numFmt w:val="lowerLetter"/>
      <w:lvlText w:val="%2."/>
      <w:lvlJc w:val="left"/>
      <w:pPr>
        <w:ind w:left="1440" w:hanging="360"/>
      </w:pPr>
    </w:lvl>
    <w:lvl w:ilvl="2" w:tplc="2000001B" w:tentative="1">
      <w:start w:val="1"/>
      <w:numFmt w:val="lowerRoman"/>
      <w:lvlText w:val="%3."/>
      <w:lvlJc w:val="right"/>
      <w:pPr>
        <w:ind w:left="2160" w:hanging="180"/>
      </w:pPr>
    </w:lvl>
    <w:lvl w:ilvl="3" w:tplc="2000000F" w:tentative="1">
      <w:start w:val="1"/>
      <w:numFmt w:val="decimal"/>
      <w:lvlText w:val="%4."/>
      <w:lvlJc w:val="left"/>
      <w:pPr>
        <w:ind w:left="2880" w:hanging="360"/>
      </w:pPr>
    </w:lvl>
    <w:lvl w:ilvl="4" w:tplc="20000019" w:tentative="1">
      <w:start w:val="1"/>
      <w:numFmt w:val="lowerLetter"/>
      <w:lvlText w:val="%5."/>
      <w:lvlJc w:val="left"/>
      <w:pPr>
        <w:ind w:left="3600" w:hanging="360"/>
      </w:pPr>
    </w:lvl>
    <w:lvl w:ilvl="5" w:tplc="2000001B" w:tentative="1">
      <w:start w:val="1"/>
      <w:numFmt w:val="lowerRoman"/>
      <w:lvlText w:val="%6."/>
      <w:lvlJc w:val="right"/>
      <w:pPr>
        <w:ind w:left="4320" w:hanging="180"/>
      </w:pPr>
    </w:lvl>
    <w:lvl w:ilvl="6" w:tplc="2000000F" w:tentative="1">
      <w:start w:val="1"/>
      <w:numFmt w:val="decimal"/>
      <w:lvlText w:val="%7."/>
      <w:lvlJc w:val="left"/>
      <w:pPr>
        <w:ind w:left="5040" w:hanging="360"/>
      </w:pPr>
    </w:lvl>
    <w:lvl w:ilvl="7" w:tplc="20000019" w:tentative="1">
      <w:start w:val="1"/>
      <w:numFmt w:val="lowerLetter"/>
      <w:lvlText w:val="%8."/>
      <w:lvlJc w:val="left"/>
      <w:pPr>
        <w:ind w:left="5760" w:hanging="360"/>
      </w:pPr>
    </w:lvl>
    <w:lvl w:ilvl="8" w:tplc="2000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00000006"/>
    <w:multiLevelType w:val="hybridMultilevel"/>
    <w:tmpl w:val="0A5A9E06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00000007"/>
    <w:multiLevelType w:val="hybridMultilevel"/>
    <w:tmpl w:val="85FCB00A"/>
    <w:lvl w:ilvl="0" w:tplc="2000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0000008"/>
    <w:multiLevelType w:val="hybridMultilevel"/>
    <w:tmpl w:val="07D48AAE"/>
    <w:lvl w:ilvl="0" w:tplc="08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00000009"/>
    <w:multiLevelType w:val="hybridMultilevel"/>
    <w:tmpl w:val="A124888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0000000A"/>
    <w:multiLevelType w:val="hybridMultilevel"/>
    <w:tmpl w:val="6B30880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5041585"/>
    <w:multiLevelType w:val="hybridMultilevel"/>
    <w:tmpl w:val="8594E946"/>
    <w:lvl w:ilvl="0" w:tplc="04090009">
      <w:start w:val="1"/>
      <w:numFmt w:val="bullet"/>
      <w:lvlText w:val=""/>
      <w:lvlJc w:val="left"/>
      <w:pPr>
        <w:ind w:left="960" w:hanging="48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"/>
      <w:lvlJc w:val="left"/>
      <w:pPr>
        <w:ind w:left="144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92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240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88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336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84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432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800" w:hanging="480"/>
      </w:pPr>
      <w:rPr>
        <w:rFonts w:ascii="Wingdings" w:hAnsi="Wingdings" w:hint="default"/>
      </w:rPr>
    </w:lvl>
  </w:abstractNum>
  <w:abstractNum w:abstractNumId="11" w15:restartNumberingAfterBreak="0">
    <w:nsid w:val="0553654A"/>
    <w:multiLevelType w:val="multilevel"/>
    <w:tmpl w:val="CB0621C0"/>
    <w:lvl w:ilvl="0">
      <w:start w:val="1"/>
      <w:numFmt w:val="bullet"/>
      <w:lvlText w:val=""/>
      <w:lvlJc w:val="left"/>
      <w:pPr>
        <w:tabs>
          <w:tab w:val="left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left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left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left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left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left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left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left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left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2" w15:restartNumberingAfterBreak="0">
    <w:nsid w:val="09B47B45"/>
    <w:multiLevelType w:val="hybridMultilevel"/>
    <w:tmpl w:val="29E462CE"/>
    <w:lvl w:ilvl="0" w:tplc="BC7C5494">
      <w:start w:val="1"/>
      <w:numFmt w:val="decimal"/>
      <w:lvlText w:val="(%1)"/>
      <w:lvlJc w:val="left"/>
      <w:pPr>
        <w:ind w:left="360" w:hanging="360"/>
      </w:pPr>
      <w:rPr>
        <w:rFonts w:eastAsiaTheme="minorEastAsia" w:hint="default"/>
        <w:color w:val="000000"/>
      </w:rPr>
    </w:lvl>
    <w:lvl w:ilvl="1" w:tplc="04090019" w:tentative="1">
      <w:start w:val="1"/>
      <w:numFmt w:val="ideographTraditional"/>
      <w:lvlText w:val="%2、"/>
      <w:lvlJc w:val="left"/>
      <w:pPr>
        <w:ind w:left="960" w:hanging="480"/>
      </w:pPr>
    </w:lvl>
    <w:lvl w:ilvl="2" w:tplc="0409001B" w:tentative="1">
      <w:start w:val="1"/>
      <w:numFmt w:val="lowerRoman"/>
      <w:lvlText w:val="%3."/>
      <w:lvlJc w:val="right"/>
      <w:pPr>
        <w:ind w:left="1440" w:hanging="480"/>
      </w:pPr>
    </w:lvl>
    <w:lvl w:ilvl="3" w:tplc="0409000F" w:tentative="1">
      <w:start w:val="1"/>
      <w:numFmt w:val="decimal"/>
      <w:lvlText w:val="%4."/>
      <w:lvlJc w:val="left"/>
      <w:pPr>
        <w:ind w:left="192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400" w:hanging="480"/>
      </w:pPr>
    </w:lvl>
    <w:lvl w:ilvl="5" w:tplc="0409001B" w:tentative="1">
      <w:start w:val="1"/>
      <w:numFmt w:val="lowerRoman"/>
      <w:lvlText w:val="%6."/>
      <w:lvlJc w:val="right"/>
      <w:pPr>
        <w:ind w:left="2880" w:hanging="480"/>
      </w:pPr>
    </w:lvl>
    <w:lvl w:ilvl="6" w:tplc="0409000F" w:tentative="1">
      <w:start w:val="1"/>
      <w:numFmt w:val="decimal"/>
      <w:lvlText w:val="%7."/>
      <w:lvlJc w:val="left"/>
      <w:pPr>
        <w:ind w:left="336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3840" w:hanging="480"/>
      </w:pPr>
    </w:lvl>
    <w:lvl w:ilvl="8" w:tplc="0409001B" w:tentative="1">
      <w:start w:val="1"/>
      <w:numFmt w:val="lowerRoman"/>
      <w:lvlText w:val="%9."/>
      <w:lvlJc w:val="right"/>
      <w:pPr>
        <w:ind w:left="4320" w:hanging="480"/>
      </w:pPr>
    </w:lvl>
  </w:abstractNum>
  <w:abstractNum w:abstractNumId="13" w15:restartNumberingAfterBreak="0">
    <w:nsid w:val="15441190"/>
    <w:multiLevelType w:val="hybridMultilevel"/>
    <w:tmpl w:val="8CAE7D78"/>
    <w:lvl w:ilvl="0" w:tplc="6D7814C2">
      <w:start w:val="1"/>
      <w:numFmt w:val="decimal"/>
      <w:lvlText w:val="(%1)"/>
      <w:lvlJc w:val="left"/>
      <w:pPr>
        <w:ind w:left="720" w:hanging="480"/>
      </w:pPr>
      <w:rPr>
        <w:rFonts w:ascii="Times New Roman" w:eastAsiaTheme="minorEastAsia" w:hAnsi="Times New Roman" w:cs="Times New Roman"/>
      </w:rPr>
    </w:lvl>
    <w:lvl w:ilvl="1" w:tplc="04090011">
      <w:start w:val="1"/>
      <w:numFmt w:val="upperLetter"/>
      <w:lvlText w:val="%2."/>
      <w:lvlJc w:val="left"/>
      <w:pPr>
        <w:ind w:left="1331" w:hanging="480"/>
      </w:pPr>
    </w:lvl>
    <w:lvl w:ilvl="2" w:tplc="0409001B">
      <w:start w:val="1"/>
      <w:numFmt w:val="lowerRoman"/>
      <w:lvlText w:val="%3."/>
      <w:lvlJc w:val="right"/>
      <w:pPr>
        <w:ind w:left="1680" w:hanging="480"/>
      </w:pPr>
    </w:lvl>
    <w:lvl w:ilvl="3" w:tplc="0409000F">
      <w:start w:val="1"/>
      <w:numFmt w:val="decimal"/>
      <w:lvlText w:val="%4."/>
      <w:lvlJc w:val="left"/>
      <w:pPr>
        <w:ind w:left="2160" w:hanging="480"/>
      </w:pPr>
    </w:lvl>
    <w:lvl w:ilvl="4" w:tplc="04090019">
      <w:start w:val="1"/>
      <w:numFmt w:val="ideographTraditional"/>
      <w:lvlText w:val="%5、"/>
      <w:lvlJc w:val="left"/>
      <w:pPr>
        <w:ind w:left="2640" w:hanging="480"/>
      </w:pPr>
    </w:lvl>
    <w:lvl w:ilvl="5" w:tplc="0409001B" w:tentative="1">
      <w:start w:val="1"/>
      <w:numFmt w:val="lowerRoman"/>
      <w:lvlText w:val="%6."/>
      <w:lvlJc w:val="right"/>
      <w:pPr>
        <w:ind w:left="3120" w:hanging="480"/>
      </w:pPr>
    </w:lvl>
    <w:lvl w:ilvl="6" w:tplc="0409000F" w:tentative="1">
      <w:start w:val="1"/>
      <w:numFmt w:val="decimal"/>
      <w:lvlText w:val="%7."/>
      <w:lvlJc w:val="left"/>
      <w:pPr>
        <w:ind w:left="360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080" w:hanging="480"/>
      </w:pPr>
    </w:lvl>
    <w:lvl w:ilvl="8" w:tplc="0409001B" w:tentative="1">
      <w:start w:val="1"/>
      <w:numFmt w:val="lowerRoman"/>
      <w:lvlText w:val="%9."/>
      <w:lvlJc w:val="right"/>
      <w:pPr>
        <w:ind w:left="4560" w:hanging="480"/>
      </w:pPr>
    </w:lvl>
  </w:abstractNum>
  <w:abstractNum w:abstractNumId="14" w15:restartNumberingAfterBreak="0">
    <w:nsid w:val="199E0AD6"/>
    <w:multiLevelType w:val="hybridMultilevel"/>
    <w:tmpl w:val="DEE23B08"/>
    <w:lvl w:ilvl="0" w:tplc="04090017">
      <w:start w:val="1"/>
      <w:numFmt w:val="ideographLegalTraditional"/>
      <w:lvlText w:val="%1、"/>
      <w:lvlJc w:val="left"/>
      <w:pPr>
        <w:ind w:left="48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960" w:hanging="480"/>
      </w:pPr>
    </w:lvl>
    <w:lvl w:ilvl="2" w:tplc="0409001B" w:tentative="1">
      <w:start w:val="1"/>
      <w:numFmt w:val="lowerRoman"/>
      <w:lvlText w:val="%3."/>
      <w:lvlJc w:val="right"/>
      <w:pPr>
        <w:ind w:left="1440" w:hanging="480"/>
      </w:pPr>
    </w:lvl>
    <w:lvl w:ilvl="3" w:tplc="0409000F" w:tentative="1">
      <w:start w:val="1"/>
      <w:numFmt w:val="decimal"/>
      <w:lvlText w:val="%4."/>
      <w:lvlJc w:val="left"/>
      <w:pPr>
        <w:ind w:left="192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400" w:hanging="480"/>
      </w:pPr>
    </w:lvl>
    <w:lvl w:ilvl="5" w:tplc="0409001B" w:tentative="1">
      <w:start w:val="1"/>
      <w:numFmt w:val="lowerRoman"/>
      <w:lvlText w:val="%6."/>
      <w:lvlJc w:val="right"/>
      <w:pPr>
        <w:ind w:left="2880" w:hanging="480"/>
      </w:pPr>
    </w:lvl>
    <w:lvl w:ilvl="6" w:tplc="0409000F" w:tentative="1">
      <w:start w:val="1"/>
      <w:numFmt w:val="decimal"/>
      <w:lvlText w:val="%7."/>
      <w:lvlJc w:val="left"/>
      <w:pPr>
        <w:ind w:left="336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3840" w:hanging="480"/>
      </w:pPr>
    </w:lvl>
    <w:lvl w:ilvl="8" w:tplc="0409001B" w:tentative="1">
      <w:start w:val="1"/>
      <w:numFmt w:val="lowerRoman"/>
      <w:lvlText w:val="%9."/>
      <w:lvlJc w:val="right"/>
      <w:pPr>
        <w:ind w:left="4320" w:hanging="480"/>
      </w:pPr>
    </w:lvl>
  </w:abstractNum>
  <w:abstractNum w:abstractNumId="15" w15:restartNumberingAfterBreak="0">
    <w:nsid w:val="1AA0346F"/>
    <w:multiLevelType w:val="hybridMultilevel"/>
    <w:tmpl w:val="10E8FE14"/>
    <w:lvl w:ilvl="0" w:tplc="04090009">
      <w:start w:val="1"/>
      <w:numFmt w:val="bullet"/>
      <w:lvlText w:val=""/>
      <w:lvlJc w:val="left"/>
      <w:pPr>
        <w:ind w:left="960" w:hanging="48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"/>
      <w:lvlJc w:val="left"/>
      <w:pPr>
        <w:ind w:left="144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92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240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88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336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84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432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800" w:hanging="480"/>
      </w:pPr>
      <w:rPr>
        <w:rFonts w:ascii="Wingdings" w:hAnsi="Wingdings" w:hint="default"/>
      </w:rPr>
    </w:lvl>
  </w:abstractNum>
  <w:abstractNum w:abstractNumId="16" w15:restartNumberingAfterBreak="0">
    <w:nsid w:val="1E5B4582"/>
    <w:multiLevelType w:val="hybridMultilevel"/>
    <w:tmpl w:val="A7168BEE"/>
    <w:lvl w:ilvl="0" w:tplc="04090011">
      <w:start w:val="1"/>
      <w:numFmt w:val="upperLetter"/>
      <w:lvlText w:val="%1."/>
      <w:lvlJc w:val="left"/>
      <w:pPr>
        <w:ind w:left="120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680" w:hanging="480"/>
      </w:pPr>
    </w:lvl>
    <w:lvl w:ilvl="2" w:tplc="0409001B" w:tentative="1">
      <w:start w:val="1"/>
      <w:numFmt w:val="lowerRoman"/>
      <w:lvlText w:val="%3."/>
      <w:lvlJc w:val="right"/>
      <w:pPr>
        <w:ind w:left="2160" w:hanging="480"/>
      </w:pPr>
    </w:lvl>
    <w:lvl w:ilvl="3" w:tplc="0409000F" w:tentative="1">
      <w:start w:val="1"/>
      <w:numFmt w:val="decimal"/>
      <w:lvlText w:val="%4."/>
      <w:lvlJc w:val="left"/>
      <w:pPr>
        <w:ind w:left="264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3120" w:hanging="480"/>
      </w:pPr>
    </w:lvl>
    <w:lvl w:ilvl="5" w:tplc="0409001B" w:tentative="1">
      <w:start w:val="1"/>
      <w:numFmt w:val="lowerRoman"/>
      <w:lvlText w:val="%6."/>
      <w:lvlJc w:val="right"/>
      <w:pPr>
        <w:ind w:left="3600" w:hanging="480"/>
      </w:pPr>
    </w:lvl>
    <w:lvl w:ilvl="6" w:tplc="0409000F" w:tentative="1">
      <w:start w:val="1"/>
      <w:numFmt w:val="decimal"/>
      <w:lvlText w:val="%7."/>
      <w:lvlJc w:val="left"/>
      <w:pPr>
        <w:ind w:left="408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560" w:hanging="480"/>
      </w:pPr>
    </w:lvl>
    <w:lvl w:ilvl="8" w:tplc="0409001B" w:tentative="1">
      <w:start w:val="1"/>
      <w:numFmt w:val="lowerRoman"/>
      <w:lvlText w:val="%9."/>
      <w:lvlJc w:val="right"/>
      <w:pPr>
        <w:ind w:left="5040" w:hanging="480"/>
      </w:pPr>
    </w:lvl>
  </w:abstractNum>
  <w:abstractNum w:abstractNumId="17" w15:restartNumberingAfterBreak="0">
    <w:nsid w:val="2E3273B7"/>
    <w:multiLevelType w:val="hybridMultilevel"/>
    <w:tmpl w:val="797AACB6"/>
    <w:lvl w:ilvl="0" w:tplc="F1226420">
      <w:start w:val="1"/>
      <w:numFmt w:val="decimal"/>
      <w:lvlText w:val="%1."/>
      <w:lvlJc w:val="left"/>
      <w:pPr>
        <w:ind w:left="840" w:hanging="360"/>
      </w:pPr>
      <w:rPr>
        <w:rFonts w:hint="default"/>
        <w:color w:val="auto"/>
      </w:rPr>
    </w:lvl>
    <w:lvl w:ilvl="1" w:tplc="04090019" w:tentative="1">
      <w:start w:val="1"/>
      <w:numFmt w:val="ideographTraditional"/>
      <w:lvlText w:val="%2、"/>
      <w:lvlJc w:val="left"/>
      <w:pPr>
        <w:ind w:left="1440" w:hanging="480"/>
      </w:pPr>
    </w:lvl>
    <w:lvl w:ilvl="2" w:tplc="0409001B" w:tentative="1">
      <w:start w:val="1"/>
      <w:numFmt w:val="lowerRoman"/>
      <w:lvlText w:val="%3."/>
      <w:lvlJc w:val="right"/>
      <w:pPr>
        <w:ind w:left="1920" w:hanging="480"/>
      </w:pPr>
    </w:lvl>
    <w:lvl w:ilvl="3" w:tplc="0409000F" w:tentative="1">
      <w:start w:val="1"/>
      <w:numFmt w:val="decimal"/>
      <w:lvlText w:val="%4."/>
      <w:lvlJc w:val="left"/>
      <w:pPr>
        <w:ind w:left="240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880" w:hanging="480"/>
      </w:pPr>
    </w:lvl>
    <w:lvl w:ilvl="5" w:tplc="0409001B" w:tentative="1">
      <w:start w:val="1"/>
      <w:numFmt w:val="lowerRoman"/>
      <w:lvlText w:val="%6."/>
      <w:lvlJc w:val="right"/>
      <w:pPr>
        <w:ind w:left="3360" w:hanging="480"/>
      </w:pPr>
    </w:lvl>
    <w:lvl w:ilvl="6" w:tplc="0409000F" w:tentative="1">
      <w:start w:val="1"/>
      <w:numFmt w:val="decimal"/>
      <w:lvlText w:val="%7."/>
      <w:lvlJc w:val="left"/>
      <w:pPr>
        <w:ind w:left="384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320" w:hanging="480"/>
      </w:pPr>
    </w:lvl>
    <w:lvl w:ilvl="8" w:tplc="0409001B" w:tentative="1">
      <w:start w:val="1"/>
      <w:numFmt w:val="lowerRoman"/>
      <w:lvlText w:val="%9."/>
      <w:lvlJc w:val="right"/>
      <w:pPr>
        <w:ind w:left="4800" w:hanging="480"/>
      </w:pPr>
    </w:lvl>
  </w:abstractNum>
  <w:abstractNum w:abstractNumId="18" w15:restartNumberingAfterBreak="0">
    <w:nsid w:val="2F6A3802"/>
    <w:multiLevelType w:val="hybridMultilevel"/>
    <w:tmpl w:val="05D65DAE"/>
    <w:lvl w:ilvl="0" w:tplc="7F58F240">
      <w:start w:val="1"/>
      <w:numFmt w:val="decimal"/>
      <w:lvlText w:val="%1."/>
      <w:lvlJc w:val="left"/>
      <w:pPr>
        <w:ind w:left="840" w:hanging="360"/>
      </w:pPr>
      <w:rPr>
        <w:rFonts w:hint="default"/>
      </w:rPr>
    </w:lvl>
    <w:lvl w:ilvl="1" w:tplc="04090019" w:tentative="1">
      <w:start w:val="1"/>
      <w:numFmt w:val="ideographTraditional"/>
      <w:lvlText w:val="%2、"/>
      <w:lvlJc w:val="left"/>
      <w:pPr>
        <w:ind w:left="1440" w:hanging="480"/>
      </w:pPr>
    </w:lvl>
    <w:lvl w:ilvl="2" w:tplc="0409001B" w:tentative="1">
      <w:start w:val="1"/>
      <w:numFmt w:val="lowerRoman"/>
      <w:lvlText w:val="%3."/>
      <w:lvlJc w:val="right"/>
      <w:pPr>
        <w:ind w:left="1920" w:hanging="480"/>
      </w:pPr>
    </w:lvl>
    <w:lvl w:ilvl="3" w:tplc="0409000F" w:tentative="1">
      <w:start w:val="1"/>
      <w:numFmt w:val="decimal"/>
      <w:lvlText w:val="%4."/>
      <w:lvlJc w:val="left"/>
      <w:pPr>
        <w:ind w:left="240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880" w:hanging="480"/>
      </w:pPr>
    </w:lvl>
    <w:lvl w:ilvl="5" w:tplc="0409001B" w:tentative="1">
      <w:start w:val="1"/>
      <w:numFmt w:val="lowerRoman"/>
      <w:lvlText w:val="%6."/>
      <w:lvlJc w:val="right"/>
      <w:pPr>
        <w:ind w:left="3360" w:hanging="480"/>
      </w:pPr>
    </w:lvl>
    <w:lvl w:ilvl="6" w:tplc="0409000F" w:tentative="1">
      <w:start w:val="1"/>
      <w:numFmt w:val="decimal"/>
      <w:lvlText w:val="%7."/>
      <w:lvlJc w:val="left"/>
      <w:pPr>
        <w:ind w:left="384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320" w:hanging="480"/>
      </w:pPr>
    </w:lvl>
    <w:lvl w:ilvl="8" w:tplc="0409001B" w:tentative="1">
      <w:start w:val="1"/>
      <w:numFmt w:val="lowerRoman"/>
      <w:lvlText w:val="%9."/>
      <w:lvlJc w:val="right"/>
      <w:pPr>
        <w:ind w:left="4800" w:hanging="480"/>
      </w:pPr>
    </w:lvl>
  </w:abstractNum>
  <w:abstractNum w:abstractNumId="19" w15:restartNumberingAfterBreak="0">
    <w:nsid w:val="346D65F5"/>
    <w:multiLevelType w:val="hybridMultilevel"/>
    <w:tmpl w:val="9E4C77AE"/>
    <w:lvl w:ilvl="0" w:tplc="0409001B">
      <w:start w:val="1"/>
      <w:numFmt w:val="lowerRoman"/>
      <w:lvlText w:val="%1."/>
      <w:lvlJc w:val="right"/>
      <w:pPr>
        <w:ind w:left="144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920" w:hanging="480"/>
      </w:pPr>
    </w:lvl>
    <w:lvl w:ilvl="2" w:tplc="0409001B" w:tentative="1">
      <w:start w:val="1"/>
      <w:numFmt w:val="lowerRoman"/>
      <w:lvlText w:val="%3."/>
      <w:lvlJc w:val="right"/>
      <w:pPr>
        <w:ind w:left="2400" w:hanging="480"/>
      </w:pPr>
    </w:lvl>
    <w:lvl w:ilvl="3" w:tplc="0409000F" w:tentative="1">
      <w:start w:val="1"/>
      <w:numFmt w:val="decimal"/>
      <w:lvlText w:val="%4."/>
      <w:lvlJc w:val="left"/>
      <w:pPr>
        <w:ind w:left="288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3360" w:hanging="480"/>
      </w:pPr>
    </w:lvl>
    <w:lvl w:ilvl="5" w:tplc="0409001B" w:tentative="1">
      <w:start w:val="1"/>
      <w:numFmt w:val="lowerRoman"/>
      <w:lvlText w:val="%6."/>
      <w:lvlJc w:val="right"/>
      <w:pPr>
        <w:ind w:left="3840" w:hanging="480"/>
      </w:pPr>
    </w:lvl>
    <w:lvl w:ilvl="6" w:tplc="0409000F" w:tentative="1">
      <w:start w:val="1"/>
      <w:numFmt w:val="decimal"/>
      <w:lvlText w:val="%7."/>
      <w:lvlJc w:val="left"/>
      <w:pPr>
        <w:ind w:left="432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800" w:hanging="480"/>
      </w:pPr>
    </w:lvl>
    <w:lvl w:ilvl="8" w:tplc="0409001B" w:tentative="1">
      <w:start w:val="1"/>
      <w:numFmt w:val="lowerRoman"/>
      <w:lvlText w:val="%9."/>
      <w:lvlJc w:val="right"/>
      <w:pPr>
        <w:ind w:left="5280" w:hanging="480"/>
      </w:pPr>
    </w:lvl>
  </w:abstractNum>
  <w:abstractNum w:abstractNumId="20" w15:restartNumberingAfterBreak="0">
    <w:nsid w:val="35140E1F"/>
    <w:multiLevelType w:val="hybridMultilevel"/>
    <w:tmpl w:val="D05CD3B6"/>
    <w:lvl w:ilvl="0" w:tplc="FFC0004C">
      <w:start w:val="1"/>
      <w:numFmt w:val="bullet"/>
      <w:lvlText w:val=""/>
      <w:lvlJc w:val="left"/>
      <w:pPr>
        <w:ind w:left="480" w:hanging="480"/>
      </w:pPr>
      <w:rPr>
        <w:rFonts w:ascii="Wingdings" w:hAnsi="Wingdings" w:hint="default"/>
        <w:color w:val="auto"/>
      </w:rPr>
    </w:lvl>
    <w:lvl w:ilvl="1" w:tplc="04090003" w:tentative="1">
      <w:start w:val="1"/>
      <w:numFmt w:val="bullet"/>
      <w:lvlText w:val=""/>
      <w:lvlJc w:val="left"/>
      <w:pPr>
        <w:ind w:left="96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44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192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40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288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36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384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320" w:hanging="480"/>
      </w:pPr>
      <w:rPr>
        <w:rFonts w:ascii="Wingdings" w:hAnsi="Wingdings" w:hint="default"/>
      </w:rPr>
    </w:lvl>
  </w:abstractNum>
  <w:abstractNum w:abstractNumId="21" w15:restartNumberingAfterBreak="0">
    <w:nsid w:val="368E2ABC"/>
    <w:multiLevelType w:val="hybridMultilevel"/>
    <w:tmpl w:val="C5889F00"/>
    <w:lvl w:ilvl="0" w:tplc="0409000F">
      <w:start w:val="1"/>
      <w:numFmt w:val="decimal"/>
      <w:lvlText w:val="%1."/>
      <w:lvlJc w:val="left"/>
      <w:pPr>
        <w:ind w:left="96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440" w:hanging="480"/>
      </w:pPr>
    </w:lvl>
    <w:lvl w:ilvl="2" w:tplc="0409001B" w:tentative="1">
      <w:start w:val="1"/>
      <w:numFmt w:val="lowerRoman"/>
      <w:lvlText w:val="%3."/>
      <w:lvlJc w:val="right"/>
      <w:pPr>
        <w:ind w:left="1920" w:hanging="480"/>
      </w:pPr>
    </w:lvl>
    <w:lvl w:ilvl="3" w:tplc="0409000F" w:tentative="1">
      <w:start w:val="1"/>
      <w:numFmt w:val="decimal"/>
      <w:lvlText w:val="%4."/>
      <w:lvlJc w:val="left"/>
      <w:pPr>
        <w:ind w:left="240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880" w:hanging="480"/>
      </w:pPr>
    </w:lvl>
    <w:lvl w:ilvl="5" w:tplc="0409001B" w:tentative="1">
      <w:start w:val="1"/>
      <w:numFmt w:val="lowerRoman"/>
      <w:lvlText w:val="%6."/>
      <w:lvlJc w:val="right"/>
      <w:pPr>
        <w:ind w:left="3360" w:hanging="480"/>
      </w:pPr>
    </w:lvl>
    <w:lvl w:ilvl="6" w:tplc="0409000F" w:tentative="1">
      <w:start w:val="1"/>
      <w:numFmt w:val="decimal"/>
      <w:lvlText w:val="%7."/>
      <w:lvlJc w:val="left"/>
      <w:pPr>
        <w:ind w:left="384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320" w:hanging="480"/>
      </w:pPr>
    </w:lvl>
    <w:lvl w:ilvl="8" w:tplc="0409001B" w:tentative="1">
      <w:start w:val="1"/>
      <w:numFmt w:val="lowerRoman"/>
      <w:lvlText w:val="%9."/>
      <w:lvlJc w:val="right"/>
      <w:pPr>
        <w:ind w:left="4800" w:hanging="480"/>
      </w:pPr>
    </w:lvl>
  </w:abstractNum>
  <w:abstractNum w:abstractNumId="22" w15:restartNumberingAfterBreak="0">
    <w:nsid w:val="37E80399"/>
    <w:multiLevelType w:val="hybridMultilevel"/>
    <w:tmpl w:val="BCC6B1C0"/>
    <w:lvl w:ilvl="0" w:tplc="0409000F">
      <w:start w:val="1"/>
      <w:numFmt w:val="decimal"/>
      <w:lvlText w:val="%1."/>
      <w:lvlJc w:val="left"/>
      <w:pPr>
        <w:ind w:left="96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440" w:hanging="480"/>
      </w:pPr>
    </w:lvl>
    <w:lvl w:ilvl="2" w:tplc="0409001B" w:tentative="1">
      <w:start w:val="1"/>
      <w:numFmt w:val="lowerRoman"/>
      <w:lvlText w:val="%3."/>
      <w:lvlJc w:val="right"/>
      <w:pPr>
        <w:ind w:left="1920" w:hanging="480"/>
      </w:pPr>
    </w:lvl>
    <w:lvl w:ilvl="3" w:tplc="0409000F" w:tentative="1">
      <w:start w:val="1"/>
      <w:numFmt w:val="decimal"/>
      <w:lvlText w:val="%4."/>
      <w:lvlJc w:val="left"/>
      <w:pPr>
        <w:ind w:left="240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880" w:hanging="480"/>
      </w:pPr>
    </w:lvl>
    <w:lvl w:ilvl="5" w:tplc="0409001B" w:tentative="1">
      <w:start w:val="1"/>
      <w:numFmt w:val="lowerRoman"/>
      <w:lvlText w:val="%6."/>
      <w:lvlJc w:val="right"/>
      <w:pPr>
        <w:ind w:left="3360" w:hanging="480"/>
      </w:pPr>
    </w:lvl>
    <w:lvl w:ilvl="6" w:tplc="0409000F" w:tentative="1">
      <w:start w:val="1"/>
      <w:numFmt w:val="decimal"/>
      <w:lvlText w:val="%7."/>
      <w:lvlJc w:val="left"/>
      <w:pPr>
        <w:ind w:left="384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320" w:hanging="480"/>
      </w:pPr>
    </w:lvl>
    <w:lvl w:ilvl="8" w:tplc="0409001B" w:tentative="1">
      <w:start w:val="1"/>
      <w:numFmt w:val="lowerRoman"/>
      <w:lvlText w:val="%9."/>
      <w:lvlJc w:val="right"/>
      <w:pPr>
        <w:ind w:left="4800" w:hanging="480"/>
      </w:pPr>
    </w:lvl>
  </w:abstractNum>
  <w:abstractNum w:abstractNumId="23" w15:restartNumberingAfterBreak="0">
    <w:nsid w:val="3E1F5BE2"/>
    <w:multiLevelType w:val="hybridMultilevel"/>
    <w:tmpl w:val="F05ECB34"/>
    <w:lvl w:ilvl="0" w:tplc="FFC0004C">
      <w:start w:val="1"/>
      <w:numFmt w:val="bullet"/>
      <w:lvlText w:val=""/>
      <w:lvlJc w:val="left"/>
      <w:pPr>
        <w:ind w:left="960" w:hanging="480"/>
      </w:pPr>
      <w:rPr>
        <w:rFonts w:ascii="Wingdings" w:hAnsi="Wingdings" w:hint="default"/>
        <w:color w:val="auto"/>
      </w:rPr>
    </w:lvl>
    <w:lvl w:ilvl="1" w:tplc="04090003" w:tentative="1">
      <w:start w:val="1"/>
      <w:numFmt w:val="bullet"/>
      <w:lvlText w:val=""/>
      <w:lvlJc w:val="left"/>
      <w:pPr>
        <w:ind w:left="144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92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240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88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336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84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432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800" w:hanging="480"/>
      </w:pPr>
      <w:rPr>
        <w:rFonts w:ascii="Wingdings" w:hAnsi="Wingdings" w:hint="default"/>
      </w:rPr>
    </w:lvl>
  </w:abstractNum>
  <w:abstractNum w:abstractNumId="24" w15:restartNumberingAfterBreak="0">
    <w:nsid w:val="40065F8D"/>
    <w:multiLevelType w:val="hybridMultilevel"/>
    <w:tmpl w:val="9E9C71CA"/>
    <w:lvl w:ilvl="0" w:tplc="0409001B">
      <w:start w:val="1"/>
      <w:numFmt w:val="lowerRoman"/>
      <w:lvlText w:val="%1."/>
      <w:lvlJc w:val="right"/>
      <w:pPr>
        <w:ind w:left="144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920" w:hanging="480"/>
      </w:pPr>
    </w:lvl>
    <w:lvl w:ilvl="2" w:tplc="0409001B" w:tentative="1">
      <w:start w:val="1"/>
      <w:numFmt w:val="lowerRoman"/>
      <w:lvlText w:val="%3."/>
      <w:lvlJc w:val="right"/>
      <w:pPr>
        <w:ind w:left="2400" w:hanging="480"/>
      </w:pPr>
    </w:lvl>
    <w:lvl w:ilvl="3" w:tplc="0409000F" w:tentative="1">
      <w:start w:val="1"/>
      <w:numFmt w:val="decimal"/>
      <w:lvlText w:val="%4."/>
      <w:lvlJc w:val="left"/>
      <w:pPr>
        <w:ind w:left="288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3360" w:hanging="480"/>
      </w:pPr>
    </w:lvl>
    <w:lvl w:ilvl="5" w:tplc="0409001B" w:tentative="1">
      <w:start w:val="1"/>
      <w:numFmt w:val="lowerRoman"/>
      <w:lvlText w:val="%6."/>
      <w:lvlJc w:val="right"/>
      <w:pPr>
        <w:ind w:left="3840" w:hanging="480"/>
      </w:pPr>
    </w:lvl>
    <w:lvl w:ilvl="6" w:tplc="0409000F" w:tentative="1">
      <w:start w:val="1"/>
      <w:numFmt w:val="decimal"/>
      <w:lvlText w:val="%7."/>
      <w:lvlJc w:val="left"/>
      <w:pPr>
        <w:ind w:left="432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800" w:hanging="480"/>
      </w:pPr>
    </w:lvl>
    <w:lvl w:ilvl="8" w:tplc="0409001B" w:tentative="1">
      <w:start w:val="1"/>
      <w:numFmt w:val="lowerRoman"/>
      <w:lvlText w:val="%9."/>
      <w:lvlJc w:val="right"/>
      <w:pPr>
        <w:ind w:left="5280" w:hanging="480"/>
      </w:pPr>
    </w:lvl>
  </w:abstractNum>
  <w:abstractNum w:abstractNumId="25" w15:restartNumberingAfterBreak="0">
    <w:nsid w:val="421A13CB"/>
    <w:multiLevelType w:val="hybridMultilevel"/>
    <w:tmpl w:val="10784506"/>
    <w:lvl w:ilvl="0" w:tplc="04090011">
      <w:start w:val="1"/>
      <w:numFmt w:val="upperLetter"/>
      <w:lvlText w:val="%1."/>
      <w:lvlJc w:val="left"/>
      <w:pPr>
        <w:ind w:left="120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680" w:hanging="480"/>
      </w:pPr>
    </w:lvl>
    <w:lvl w:ilvl="2" w:tplc="0409001B" w:tentative="1">
      <w:start w:val="1"/>
      <w:numFmt w:val="lowerRoman"/>
      <w:lvlText w:val="%3."/>
      <w:lvlJc w:val="right"/>
      <w:pPr>
        <w:ind w:left="2160" w:hanging="480"/>
      </w:pPr>
    </w:lvl>
    <w:lvl w:ilvl="3" w:tplc="0409000F" w:tentative="1">
      <w:start w:val="1"/>
      <w:numFmt w:val="decimal"/>
      <w:lvlText w:val="%4."/>
      <w:lvlJc w:val="left"/>
      <w:pPr>
        <w:ind w:left="264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3120" w:hanging="480"/>
      </w:pPr>
    </w:lvl>
    <w:lvl w:ilvl="5" w:tplc="0409001B" w:tentative="1">
      <w:start w:val="1"/>
      <w:numFmt w:val="lowerRoman"/>
      <w:lvlText w:val="%6."/>
      <w:lvlJc w:val="right"/>
      <w:pPr>
        <w:ind w:left="3600" w:hanging="480"/>
      </w:pPr>
    </w:lvl>
    <w:lvl w:ilvl="6" w:tplc="0409000F" w:tentative="1">
      <w:start w:val="1"/>
      <w:numFmt w:val="decimal"/>
      <w:lvlText w:val="%7."/>
      <w:lvlJc w:val="left"/>
      <w:pPr>
        <w:ind w:left="408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560" w:hanging="480"/>
      </w:pPr>
    </w:lvl>
    <w:lvl w:ilvl="8" w:tplc="0409001B" w:tentative="1">
      <w:start w:val="1"/>
      <w:numFmt w:val="lowerRoman"/>
      <w:lvlText w:val="%9."/>
      <w:lvlJc w:val="right"/>
      <w:pPr>
        <w:ind w:left="5040" w:hanging="480"/>
      </w:pPr>
    </w:lvl>
  </w:abstractNum>
  <w:abstractNum w:abstractNumId="26" w15:restartNumberingAfterBreak="0">
    <w:nsid w:val="45242D51"/>
    <w:multiLevelType w:val="hybridMultilevel"/>
    <w:tmpl w:val="F7421F7E"/>
    <w:lvl w:ilvl="0" w:tplc="0409000F">
      <w:start w:val="1"/>
      <w:numFmt w:val="decimal"/>
      <w:lvlText w:val="%1."/>
      <w:lvlJc w:val="left"/>
      <w:pPr>
        <w:ind w:left="960" w:hanging="480"/>
      </w:pPr>
    </w:lvl>
    <w:lvl w:ilvl="1" w:tplc="04090019" w:tentative="1">
      <w:start w:val="1"/>
      <w:numFmt w:val="ideographTraditional"/>
      <w:lvlText w:val="%2、"/>
      <w:lvlJc w:val="left"/>
      <w:pPr>
        <w:ind w:left="1440" w:hanging="480"/>
      </w:pPr>
    </w:lvl>
    <w:lvl w:ilvl="2" w:tplc="0409001B" w:tentative="1">
      <w:start w:val="1"/>
      <w:numFmt w:val="lowerRoman"/>
      <w:lvlText w:val="%3."/>
      <w:lvlJc w:val="right"/>
      <w:pPr>
        <w:ind w:left="1920" w:hanging="480"/>
      </w:pPr>
    </w:lvl>
    <w:lvl w:ilvl="3" w:tplc="0409000F" w:tentative="1">
      <w:start w:val="1"/>
      <w:numFmt w:val="decimal"/>
      <w:lvlText w:val="%4."/>
      <w:lvlJc w:val="left"/>
      <w:pPr>
        <w:ind w:left="240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880" w:hanging="480"/>
      </w:pPr>
    </w:lvl>
    <w:lvl w:ilvl="5" w:tplc="0409001B" w:tentative="1">
      <w:start w:val="1"/>
      <w:numFmt w:val="lowerRoman"/>
      <w:lvlText w:val="%6."/>
      <w:lvlJc w:val="right"/>
      <w:pPr>
        <w:ind w:left="3360" w:hanging="480"/>
      </w:pPr>
    </w:lvl>
    <w:lvl w:ilvl="6" w:tplc="0409000F" w:tentative="1">
      <w:start w:val="1"/>
      <w:numFmt w:val="decimal"/>
      <w:lvlText w:val="%7."/>
      <w:lvlJc w:val="left"/>
      <w:pPr>
        <w:ind w:left="384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320" w:hanging="480"/>
      </w:pPr>
    </w:lvl>
    <w:lvl w:ilvl="8" w:tplc="0409001B" w:tentative="1">
      <w:start w:val="1"/>
      <w:numFmt w:val="lowerRoman"/>
      <w:lvlText w:val="%9."/>
      <w:lvlJc w:val="right"/>
      <w:pPr>
        <w:ind w:left="4800" w:hanging="480"/>
      </w:pPr>
    </w:lvl>
  </w:abstractNum>
  <w:abstractNum w:abstractNumId="27" w15:restartNumberingAfterBreak="0">
    <w:nsid w:val="504702A9"/>
    <w:multiLevelType w:val="hybridMultilevel"/>
    <w:tmpl w:val="3C56FCB4"/>
    <w:lvl w:ilvl="0" w:tplc="8A52E36C">
      <w:start w:val="1"/>
      <w:numFmt w:val="decimal"/>
      <w:lvlText w:val="(%1)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ideographTraditional"/>
      <w:lvlText w:val="%2、"/>
      <w:lvlJc w:val="left"/>
      <w:pPr>
        <w:ind w:left="960" w:hanging="480"/>
      </w:pPr>
    </w:lvl>
    <w:lvl w:ilvl="2" w:tplc="0409001B" w:tentative="1">
      <w:start w:val="1"/>
      <w:numFmt w:val="lowerRoman"/>
      <w:lvlText w:val="%3."/>
      <w:lvlJc w:val="right"/>
      <w:pPr>
        <w:ind w:left="1440" w:hanging="480"/>
      </w:pPr>
    </w:lvl>
    <w:lvl w:ilvl="3" w:tplc="0409000F" w:tentative="1">
      <w:start w:val="1"/>
      <w:numFmt w:val="decimal"/>
      <w:lvlText w:val="%4."/>
      <w:lvlJc w:val="left"/>
      <w:pPr>
        <w:ind w:left="192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400" w:hanging="480"/>
      </w:pPr>
    </w:lvl>
    <w:lvl w:ilvl="5" w:tplc="0409001B" w:tentative="1">
      <w:start w:val="1"/>
      <w:numFmt w:val="lowerRoman"/>
      <w:lvlText w:val="%6."/>
      <w:lvlJc w:val="right"/>
      <w:pPr>
        <w:ind w:left="2880" w:hanging="480"/>
      </w:pPr>
    </w:lvl>
    <w:lvl w:ilvl="6" w:tplc="0409000F" w:tentative="1">
      <w:start w:val="1"/>
      <w:numFmt w:val="decimal"/>
      <w:lvlText w:val="%7."/>
      <w:lvlJc w:val="left"/>
      <w:pPr>
        <w:ind w:left="336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3840" w:hanging="480"/>
      </w:pPr>
    </w:lvl>
    <w:lvl w:ilvl="8" w:tplc="0409001B" w:tentative="1">
      <w:start w:val="1"/>
      <w:numFmt w:val="lowerRoman"/>
      <w:lvlText w:val="%9."/>
      <w:lvlJc w:val="right"/>
      <w:pPr>
        <w:ind w:left="4320" w:hanging="480"/>
      </w:pPr>
    </w:lvl>
  </w:abstractNum>
  <w:abstractNum w:abstractNumId="28" w15:restartNumberingAfterBreak="0">
    <w:nsid w:val="57732B60"/>
    <w:multiLevelType w:val="hybridMultilevel"/>
    <w:tmpl w:val="98EAB798"/>
    <w:lvl w:ilvl="0" w:tplc="04090009">
      <w:start w:val="1"/>
      <w:numFmt w:val="bullet"/>
      <w:lvlText w:val=""/>
      <w:lvlJc w:val="left"/>
      <w:pPr>
        <w:ind w:left="480" w:hanging="48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"/>
      <w:lvlJc w:val="left"/>
      <w:pPr>
        <w:ind w:left="96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44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192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40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288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36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384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320" w:hanging="480"/>
      </w:pPr>
      <w:rPr>
        <w:rFonts w:ascii="Wingdings" w:hAnsi="Wingdings" w:hint="default"/>
      </w:rPr>
    </w:lvl>
  </w:abstractNum>
  <w:abstractNum w:abstractNumId="29" w15:restartNumberingAfterBreak="0">
    <w:nsid w:val="5C4C27AC"/>
    <w:multiLevelType w:val="hybridMultilevel"/>
    <w:tmpl w:val="824880CC"/>
    <w:lvl w:ilvl="0" w:tplc="04090009">
      <w:start w:val="1"/>
      <w:numFmt w:val="bullet"/>
      <w:lvlText w:val=""/>
      <w:lvlJc w:val="left"/>
      <w:pPr>
        <w:ind w:left="960" w:hanging="480"/>
      </w:pPr>
      <w:rPr>
        <w:rFonts w:ascii="Wingdings" w:hAnsi="Wingdings" w:hint="default"/>
      </w:rPr>
    </w:lvl>
    <w:lvl w:ilvl="1" w:tplc="04090003" w:tentative="1">
      <w:start w:val="1"/>
      <w:numFmt w:val="bullet"/>
      <w:lvlText w:val=""/>
      <w:lvlJc w:val="left"/>
      <w:pPr>
        <w:ind w:left="1440" w:hanging="480"/>
      </w:pPr>
      <w:rPr>
        <w:rFonts w:ascii="Wingdings" w:hAnsi="Wingdings" w:hint="default"/>
      </w:rPr>
    </w:lvl>
    <w:lvl w:ilvl="2" w:tplc="04090005" w:tentative="1">
      <w:start w:val="1"/>
      <w:numFmt w:val="bullet"/>
      <w:lvlText w:val=""/>
      <w:lvlJc w:val="left"/>
      <w:pPr>
        <w:ind w:left="1920" w:hanging="48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"/>
      <w:lvlJc w:val="left"/>
      <w:pPr>
        <w:ind w:left="2400" w:hanging="480"/>
      </w:pPr>
      <w:rPr>
        <w:rFonts w:ascii="Wingdings" w:hAnsi="Wingdings" w:hint="default"/>
      </w:rPr>
    </w:lvl>
    <w:lvl w:ilvl="4" w:tplc="04090003" w:tentative="1">
      <w:start w:val="1"/>
      <w:numFmt w:val="bullet"/>
      <w:lvlText w:val=""/>
      <w:lvlJc w:val="left"/>
      <w:pPr>
        <w:ind w:left="2880" w:hanging="480"/>
      </w:pPr>
      <w:rPr>
        <w:rFonts w:ascii="Wingdings" w:hAnsi="Wingdings" w:hint="default"/>
      </w:rPr>
    </w:lvl>
    <w:lvl w:ilvl="5" w:tplc="04090005" w:tentative="1">
      <w:start w:val="1"/>
      <w:numFmt w:val="bullet"/>
      <w:lvlText w:val=""/>
      <w:lvlJc w:val="left"/>
      <w:pPr>
        <w:ind w:left="3360" w:hanging="48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"/>
      <w:lvlJc w:val="left"/>
      <w:pPr>
        <w:ind w:left="3840" w:hanging="480"/>
      </w:pPr>
      <w:rPr>
        <w:rFonts w:ascii="Wingdings" w:hAnsi="Wingdings" w:hint="default"/>
      </w:rPr>
    </w:lvl>
    <w:lvl w:ilvl="7" w:tplc="04090003" w:tentative="1">
      <w:start w:val="1"/>
      <w:numFmt w:val="bullet"/>
      <w:lvlText w:val=""/>
      <w:lvlJc w:val="left"/>
      <w:pPr>
        <w:ind w:left="4320" w:hanging="480"/>
      </w:pPr>
      <w:rPr>
        <w:rFonts w:ascii="Wingdings" w:hAnsi="Wingdings" w:hint="default"/>
      </w:rPr>
    </w:lvl>
    <w:lvl w:ilvl="8" w:tplc="04090005" w:tentative="1">
      <w:start w:val="1"/>
      <w:numFmt w:val="bullet"/>
      <w:lvlText w:val=""/>
      <w:lvlJc w:val="left"/>
      <w:pPr>
        <w:ind w:left="4800" w:hanging="480"/>
      </w:pPr>
      <w:rPr>
        <w:rFonts w:ascii="Wingdings" w:hAnsi="Wingdings" w:hint="default"/>
      </w:rPr>
    </w:lvl>
  </w:abstractNum>
  <w:abstractNum w:abstractNumId="30" w15:restartNumberingAfterBreak="0">
    <w:nsid w:val="6C9E3964"/>
    <w:multiLevelType w:val="hybridMultilevel"/>
    <w:tmpl w:val="285836E0"/>
    <w:lvl w:ilvl="0" w:tplc="6D7814C2">
      <w:start w:val="1"/>
      <w:numFmt w:val="decimal"/>
      <w:lvlText w:val="(%1)"/>
      <w:lvlJc w:val="left"/>
      <w:pPr>
        <w:ind w:left="720" w:hanging="480"/>
      </w:pPr>
      <w:rPr>
        <w:rFonts w:ascii="Times New Roman" w:eastAsiaTheme="minorEastAsia" w:hAnsi="Times New Roman" w:cs="Times New Roman"/>
      </w:rPr>
    </w:lvl>
    <w:lvl w:ilvl="1" w:tplc="04090011">
      <w:start w:val="1"/>
      <w:numFmt w:val="upperLetter"/>
      <w:lvlText w:val="%2."/>
      <w:lvlJc w:val="left"/>
      <w:pPr>
        <w:ind w:left="1200" w:hanging="480"/>
      </w:pPr>
    </w:lvl>
    <w:lvl w:ilvl="2" w:tplc="8A648C96">
      <w:start w:val="1"/>
      <w:numFmt w:val="lowerRoman"/>
      <w:lvlText w:val="%3."/>
      <w:lvlJc w:val="right"/>
      <w:pPr>
        <w:ind w:left="1680" w:hanging="480"/>
      </w:pPr>
    </w:lvl>
    <w:lvl w:ilvl="3" w:tplc="0409000F">
      <w:start w:val="1"/>
      <w:numFmt w:val="decimal"/>
      <w:lvlText w:val="%4."/>
      <w:lvlJc w:val="left"/>
      <w:pPr>
        <w:ind w:left="216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640" w:hanging="480"/>
      </w:pPr>
    </w:lvl>
    <w:lvl w:ilvl="5" w:tplc="0409001B" w:tentative="1">
      <w:start w:val="1"/>
      <w:numFmt w:val="lowerRoman"/>
      <w:lvlText w:val="%6."/>
      <w:lvlJc w:val="right"/>
      <w:pPr>
        <w:ind w:left="3120" w:hanging="480"/>
      </w:pPr>
    </w:lvl>
    <w:lvl w:ilvl="6" w:tplc="0409000F" w:tentative="1">
      <w:start w:val="1"/>
      <w:numFmt w:val="decimal"/>
      <w:lvlText w:val="%7."/>
      <w:lvlJc w:val="left"/>
      <w:pPr>
        <w:ind w:left="360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4080" w:hanging="480"/>
      </w:pPr>
    </w:lvl>
    <w:lvl w:ilvl="8" w:tplc="0409001B" w:tentative="1">
      <w:start w:val="1"/>
      <w:numFmt w:val="lowerRoman"/>
      <w:lvlText w:val="%9."/>
      <w:lvlJc w:val="right"/>
      <w:pPr>
        <w:ind w:left="4560" w:hanging="480"/>
      </w:pPr>
    </w:lvl>
  </w:abstractNum>
  <w:abstractNum w:abstractNumId="31" w15:restartNumberingAfterBreak="0">
    <w:nsid w:val="75603F9B"/>
    <w:multiLevelType w:val="hybridMultilevel"/>
    <w:tmpl w:val="010EEE5E"/>
    <w:lvl w:ilvl="0" w:tplc="18B88FFA">
      <w:start w:val="1"/>
      <w:numFmt w:val="decimal"/>
      <w:lvlText w:val="(%1)"/>
      <w:lvlJc w:val="left"/>
      <w:pPr>
        <w:ind w:left="360" w:hanging="360"/>
      </w:pPr>
      <w:rPr>
        <w:rFonts w:ascii="Calisto MT" w:eastAsiaTheme="minorEastAsia" w:hAnsi="Calisto MT" w:cstheme="minorBidi" w:hint="default"/>
        <w:color w:val="000000"/>
      </w:rPr>
    </w:lvl>
    <w:lvl w:ilvl="1" w:tplc="04090019" w:tentative="1">
      <w:start w:val="1"/>
      <w:numFmt w:val="ideographTraditional"/>
      <w:lvlText w:val="%2、"/>
      <w:lvlJc w:val="left"/>
      <w:pPr>
        <w:ind w:left="960" w:hanging="480"/>
      </w:pPr>
    </w:lvl>
    <w:lvl w:ilvl="2" w:tplc="0409001B" w:tentative="1">
      <w:start w:val="1"/>
      <w:numFmt w:val="lowerRoman"/>
      <w:lvlText w:val="%3."/>
      <w:lvlJc w:val="right"/>
      <w:pPr>
        <w:ind w:left="1440" w:hanging="480"/>
      </w:pPr>
    </w:lvl>
    <w:lvl w:ilvl="3" w:tplc="0409000F" w:tentative="1">
      <w:start w:val="1"/>
      <w:numFmt w:val="decimal"/>
      <w:lvlText w:val="%4."/>
      <w:lvlJc w:val="left"/>
      <w:pPr>
        <w:ind w:left="1920" w:hanging="480"/>
      </w:pPr>
    </w:lvl>
    <w:lvl w:ilvl="4" w:tplc="04090019" w:tentative="1">
      <w:start w:val="1"/>
      <w:numFmt w:val="ideographTraditional"/>
      <w:lvlText w:val="%5、"/>
      <w:lvlJc w:val="left"/>
      <w:pPr>
        <w:ind w:left="2400" w:hanging="480"/>
      </w:pPr>
    </w:lvl>
    <w:lvl w:ilvl="5" w:tplc="0409001B" w:tentative="1">
      <w:start w:val="1"/>
      <w:numFmt w:val="lowerRoman"/>
      <w:lvlText w:val="%6."/>
      <w:lvlJc w:val="right"/>
      <w:pPr>
        <w:ind w:left="2880" w:hanging="480"/>
      </w:pPr>
    </w:lvl>
    <w:lvl w:ilvl="6" w:tplc="0409000F" w:tentative="1">
      <w:start w:val="1"/>
      <w:numFmt w:val="decimal"/>
      <w:lvlText w:val="%7."/>
      <w:lvlJc w:val="left"/>
      <w:pPr>
        <w:ind w:left="3360" w:hanging="480"/>
      </w:pPr>
    </w:lvl>
    <w:lvl w:ilvl="7" w:tplc="04090019" w:tentative="1">
      <w:start w:val="1"/>
      <w:numFmt w:val="ideographTraditional"/>
      <w:lvlText w:val="%8、"/>
      <w:lvlJc w:val="left"/>
      <w:pPr>
        <w:ind w:left="3840" w:hanging="480"/>
      </w:pPr>
    </w:lvl>
    <w:lvl w:ilvl="8" w:tplc="0409001B" w:tentative="1">
      <w:start w:val="1"/>
      <w:numFmt w:val="lowerRoman"/>
      <w:lvlText w:val="%9."/>
      <w:lvlJc w:val="right"/>
      <w:pPr>
        <w:ind w:left="4320" w:hanging="480"/>
      </w:pPr>
    </w:lvl>
  </w:abstractNum>
  <w:num w:numId="1">
    <w:abstractNumId w:val="4"/>
  </w:num>
  <w:num w:numId="2">
    <w:abstractNumId w:val="11"/>
  </w:num>
  <w:num w:numId="3">
    <w:abstractNumId w:val="6"/>
  </w:num>
  <w:num w:numId="4">
    <w:abstractNumId w:val="2"/>
  </w:num>
  <w:num w:numId="5">
    <w:abstractNumId w:val="7"/>
  </w:num>
  <w:num w:numId="6">
    <w:abstractNumId w:val="9"/>
  </w:num>
  <w:num w:numId="7">
    <w:abstractNumId w:val="0"/>
  </w:num>
  <w:num w:numId="8">
    <w:abstractNumId w:val="8"/>
  </w:num>
  <w:num w:numId="9">
    <w:abstractNumId w:val="5"/>
  </w:num>
  <w:num w:numId="10">
    <w:abstractNumId w:val="1"/>
  </w:num>
  <w:num w:numId="11">
    <w:abstractNumId w:val="3"/>
  </w:num>
  <w:num w:numId="12">
    <w:abstractNumId w:val="12"/>
  </w:num>
  <w:num w:numId="13">
    <w:abstractNumId w:val="31"/>
  </w:num>
  <w:num w:numId="14">
    <w:abstractNumId w:val="29"/>
  </w:num>
  <w:num w:numId="15">
    <w:abstractNumId w:val="23"/>
  </w:num>
  <w:num w:numId="16">
    <w:abstractNumId w:val="15"/>
  </w:num>
  <w:num w:numId="17">
    <w:abstractNumId w:val="10"/>
  </w:num>
  <w:num w:numId="18">
    <w:abstractNumId w:val="28"/>
  </w:num>
  <w:num w:numId="19">
    <w:abstractNumId w:val="20"/>
  </w:num>
  <w:num w:numId="20">
    <w:abstractNumId w:val="22"/>
  </w:num>
  <w:num w:numId="21">
    <w:abstractNumId w:val="26"/>
  </w:num>
  <w:num w:numId="22">
    <w:abstractNumId w:val="21"/>
  </w:num>
  <w:num w:numId="23">
    <w:abstractNumId w:val="18"/>
  </w:num>
  <w:num w:numId="24">
    <w:abstractNumId w:val="17"/>
  </w:num>
  <w:num w:numId="25">
    <w:abstractNumId w:val="30"/>
  </w:num>
  <w:num w:numId="26">
    <w:abstractNumId w:val="14"/>
  </w:num>
  <w:num w:numId="27">
    <w:abstractNumId w:val="25"/>
  </w:num>
  <w:num w:numId="28">
    <w:abstractNumId w:val="13"/>
  </w:num>
  <w:num w:numId="29">
    <w:abstractNumId w:val="16"/>
  </w:num>
  <w:num w:numId="30">
    <w:abstractNumId w:val="27"/>
  </w:num>
  <w:num w:numId="31">
    <w:abstractNumId w:val="24"/>
  </w:num>
  <w:num w:numId="32">
    <w:abstractNumId w:val="19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val="bestFit" w:percent="253"/>
  <w:removePersonalInformation/>
  <w:removeDateAndTime/>
  <w:doNotDisplayPageBoundaries/>
  <w:bordersDoNotSurroundHeader/>
  <w:bordersDoNotSurroundFooter/>
  <w:documentProtection w:edit="comments" w:enforcement="0"/>
  <w:defaultTabStop w:val="720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EN.InstantFormat" w:val="&lt;ENInstantFormat&gt;&lt;Enabled&gt;1&lt;/Enabled&gt;&lt;ScanUnformatted&gt;1&lt;/ScanUnformatted&gt;&lt;ScanChanges&gt;1&lt;/ScanChanges&gt;&lt;Suspended&gt;0&lt;/Suspended&gt;&lt;/ENInstantFormat&gt;"/>
    <w:docVar w:name="EN.Layout" w:val="&lt;ENLayout&gt;&lt;Style&gt;Lancet&lt;/Style&gt;&lt;LeftDelim&gt;{&lt;/LeftDelim&gt;&lt;RightDelim&gt;}&lt;/RightDelim&gt;&lt;FontName&gt;Times New Roman&lt;/FontName&gt;&lt;FontSize&gt;12&lt;/FontSize&gt;&lt;ReflistTitle&gt;&lt;/ReflistTitle&gt;&lt;StartingRefnum&gt;1&lt;/StartingRefnum&gt;&lt;FirstLineIndent&gt;0&lt;/FirstLineIndent&gt;&lt;HangingIndent&gt;720&lt;/HangingIndent&gt;&lt;LineSpacing&gt;0&lt;/LineSpacing&gt;&lt;SpaceAfter&gt;0&lt;/SpaceAfter&gt;&lt;HyperlinksEnabled&gt;0&lt;/HyperlinksEnabled&gt;&lt;HyperlinksVisible&gt;0&lt;/HyperlinksVisible&gt;&lt;EnableBibliographyCategories&gt;0&lt;/EnableBibliographyCategories&gt;&lt;/ENLayout&gt;"/>
    <w:docVar w:name="EN.Libraries" w:val="&lt;Libraries&gt;&lt;item db-id=&quot;ewt9sdd99pxa9vewzwbvzv52xf22rexsp99f&quot;&gt;20201007&lt;record-ids&gt;&lt;item&gt;1&lt;/item&gt;&lt;item&gt;2&lt;/item&gt;&lt;item&gt;3&lt;/item&gt;&lt;item&gt;4&lt;/item&gt;&lt;item&gt;5&lt;/item&gt;&lt;item&gt;6&lt;/item&gt;&lt;item&gt;7&lt;/item&gt;&lt;item&gt;8&lt;/item&gt;&lt;item&gt;9&lt;/item&gt;&lt;item&gt;10&lt;/item&gt;&lt;item&gt;11&lt;/item&gt;&lt;item&gt;12&lt;/item&gt;&lt;item&gt;13&lt;/item&gt;&lt;item&gt;14&lt;/item&gt;&lt;item&gt;15&lt;/item&gt;&lt;item&gt;16&lt;/item&gt;&lt;item&gt;17&lt;/item&gt;&lt;item&gt;18&lt;/item&gt;&lt;item&gt;20&lt;/item&gt;&lt;item&gt;21&lt;/item&gt;&lt;item&gt;22&lt;/item&gt;&lt;item&gt;23&lt;/item&gt;&lt;item&gt;24&lt;/item&gt;&lt;item&gt;25&lt;/item&gt;&lt;item&gt;26&lt;/item&gt;&lt;item&gt;27&lt;/item&gt;&lt;item&gt;28&lt;/item&gt;&lt;item&gt;29&lt;/item&gt;&lt;item&gt;30&lt;/item&gt;&lt;item&gt;31&lt;/item&gt;&lt;item&gt;32&lt;/item&gt;&lt;item&gt;33&lt;/item&gt;&lt;item&gt;34&lt;/item&gt;&lt;item&gt;35&lt;/item&gt;&lt;item&gt;36&lt;/item&gt;&lt;item&gt;37&lt;/item&gt;&lt;item&gt;38&lt;/item&gt;&lt;item&gt;39&lt;/item&gt;&lt;item&gt;40&lt;/item&gt;&lt;item&gt;41&lt;/item&gt;&lt;item&gt;42&lt;/item&gt;&lt;item&gt;43&lt;/item&gt;&lt;item&gt;44&lt;/item&gt;&lt;item&gt;45&lt;/item&gt;&lt;item&gt;46&lt;/item&gt;&lt;item&gt;47&lt;/item&gt;&lt;item&gt;48&lt;/item&gt;&lt;item&gt;49&lt;/item&gt;&lt;item&gt;50&lt;/item&gt;&lt;item&gt;51&lt;/item&gt;&lt;item&gt;52&lt;/item&gt;&lt;item&gt;54&lt;/item&gt;&lt;item&gt;55&lt;/item&gt;&lt;item&gt;56&lt;/item&gt;&lt;item&gt;57&lt;/item&gt;&lt;item&gt;58&lt;/item&gt;&lt;item&gt;59&lt;/item&gt;&lt;item&gt;60&lt;/item&gt;&lt;item&gt;61&lt;/item&gt;&lt;item&gt;62&lt;/item&gt;&lt;item&gt;63&lt;/item&gt;&lt;item&gt;64&lt;/item&gt;&lt;item&gt;65&lt;/item&gt;&lt;item&gt;66&lt;/item&gt;&lt;item&gt;67&lt;/item&gt;&lt;item&gt;68&lt;/item&gt;&lt;item&gt;69&lt;/item&gt;&lt;item&gt;70&lt;/item&gt;&lt;item&gt;71&lt;/item&gt;&lt;item&gt;72&lt;/item&gt;&lt;item&gt;73&lt;/item&gt;&lt;item&gt;74&lt;/item&gt;&lt;item&gt;75&lt;/item&gt;&lt;item&gt;76&lt;/item&gt;&lt;item&gt;77&lt;/item&gt;&lt;item&gt;78&lt;/item&gt;&lt;item&gt;79&lt;/item&gt;&lt;item&gt;80&lt;/item&gt;&lt;item&gt;81&lt;/item&gt;&lt;item&gt;82&lt;/item&gt;&lt;item&gt;83&lt;/item&gt;&lt;item&gt;84&lt;/item&gt;&lt;item&gt;85&lt;/item&gt;&lt;item&gt;86&lt;/item&gt;&lt;item&gt;87&lt;/item&gt;&lt;item&gt;88&lt;/item&gt;&lt;item&gt;89&lt;/item&gt;&lt;item&gt;90&lt;/item&gt;&lt;item&gt;91&lt;/item&gt;&lt;item&gt;92&lt;/item&gt;&lt;item&gt;93&lt;/item&gt;&lt;item&gt;94&lt;/item&gt;&lt;item&gt;95&lt;/item&gt;&lt;item&gt;96&lt;/item&gt;&lt;item&gt;97&lt;/item&gt;&lt;item&gt;98&lt;/item&gt;&lt;item&gt;99&lt;/item&gt;&lt;item&gt;100&lt;/item&gt;&lt;item&gt;102&lt;/item&gt;&lt;item&gt;103&lt;/item&gt;&lt;item&gt;104&lt;/item&gt;&lt;item&gt;105&lt;/item&gt;&lt;item&gt;106&lt;/item&gt;&lt;item&gt;107&lt;/item&gt;&lt;item&gt;108&lt;/item&gt;&lt;item&gt;109&lt;/item&gt;&lt;item&gt;110&lt;/item&gt;&lt;item&gt;111&lt;/item&gt;&lt;item&gt;112&lt;/item&gt;&lt;item&gt;113&lt;/item&gt;&lt;item&gt;114&lt;/item&gt;&lt;item&gt;115&lt;/item&gt;&lt;item&gt;116&lt;/item&gt;&lt;item&gt;117&lt;/item&gt;&lt;item&gt;118&lt;/item&gt;&lt;item&gt;119&lt;/item&gt;&lt;item&gt;120&lt;/item&gt;&lt;item&gt;121&lt;/item&gt;&lt;item&gt;122&lt;/item&gt;&lt;item&gt;123&lt;/item&gt;&lt;item&gt;124&lt;/item&gt;&lt;item&gt;125&lt;/item&gt;&lt;item&gt;126&lt;/item&gt;&lt;item&gt;127&lt;/item&gt;&lt;item&gt;128&lt;/item&gt;&lt;item&gt;129&lt;/item&gt;&lt;item&gt;130&lt;/item&gt;&lt;item&gt;131&lt;/item&gt;&lt;item&gt;132&lt;/item&gt;&lt;item&gt;133&lt;/item&gt;&lt;item&gt;134&lt;/item&gt;&lt;item&gt;135&lt;/item&gt;&lt;item&gt;136&lt;/item&gt;&lt;item&gt;137&lt;/item&gt;&lt;item&gt;138&lt;/item&gt;&lt;item&gt;139&lt;/item&gt;&lt;item&gt;140&lt;/item&gt;&lt;item&gt;141&lt;/item&gt;&lt;item&gt;142&lt;/item&gt;&lt;item&gt;143&lt;/item&gt;&lt;item&gt;144&lt;/item&gt;&lt;item&gt;145&lt;/item&gt;&lt;item&gt;146&lt;/item&gt;&lt;item&gt;147&lt;/item&gt;&lt;item&gt;148&lt;/item&gt;&lt;item&gt;149&lt;/item&gt;&lt;item&gt;150&lt;/item&gt;&lt;item&gt;151&lt;/item&gt;&lt;item&gt;152&lt;/item&gt;&lt;item&gt;153&lt;/item&gt;&lt;item&gt;155&lt;/item&gt;&lt;item&gt;156&lt;/item&gt;&lt;item&gt;157&lt;/item&gt;&lt;item&gt;158&lt;/item&gt;&lt;item&gt;159&lt;/item&gt;&lt;item&gt;160&lt;/item&gt;&lt;item&gt;161&lt;/item&gt;&lt;item&gt;162&lt;/item&gt;&lt;item&gt;163&lt;/item&gt;&lt;item&gt;164&lt;/item&gt;&lt;item&gt;165&lt;/item&gt;&lt;item&gt;166&lt;/item&gt;&lt;item&gt;167&lt;/item&gt;&lt;item&gt;168&lt;/item&gt;&lt;item&gt;169&lt;/item&gt;&lt;item&gt;170&lt;/item&gt;&lt;item&gt;171&lt;/item&gt;&lt;item&gt;172&lt;/item&gt;&lt;item&gt;173&lt;/item&gt;&lt;item&gt;174&lt;/item&gt;&lt;item&gt;175&lt;/item&gt;&lt;item&gt;176&lt;/item&gt;&lt;item&gt;177&lt;/item&gt;&lt;item&gt;178&lt;/item&gt;&lt;item&gt;179&lt;/item&gt;&lt;item&gt;180&lt;/item&gt;&lt;item&gt;181&lt;/item&gt;&lt;item&gt;182&lt;/item&gt;&lt;item&gt;183&lt;/item&gt;&lt;item&gt;184&lt;/item&gt;&lt;item&gt;185&lt;/item&gt;&lt;item&gt;186&lt;/item&gt;&lt;item&gt;187&lt;/item&gt;&lt;item&gt;188&lt;/item&gt;&lt;item&gt;189&lt;/item&gt;&lt;item&gt;190&lt;/item&gt;&lt;item&gt;191&lt;/item&gt;&lt;item&gt;192&lt;/item&gt;&lt;/record-ids&gt;&lt;/item&gt;&lt;/Libraries&gt;"/>
  </w:docVars>
  <w:rsids>
    <w:rsidRoot w:val="00B8233C"/>
    <w:rsid w:val="00000029"/>
    <w:rsid w:val="00010962"/>
    <w:rsid w:val="0001639E"/>
    <w:rsid w:val="00017A6E"/>
    <w:rsid w:val="0002034F"/>
    <w:rsid w:val="000248BC"/>
    <w:rsid w:val="00031348"/>
    <w:rsid w:val="0003538C"/>
    <w:rsid w:val="0003746B"/>
    <w:rsid w:val="000425A1"/>
    <w:rsid w:val="000460F4"/>
    <w:rsid w:val="00056F82"/>
    <w:rsid w:val="00062B94"/>
    <w:rsid w:val="000645BC"/>
    <w:rsid w:val="00065768"/>
    <w:rsid w:val="00077A74"/>
    <w:rsid w:val="00077CE7"/>
    <w:rsid w:val="000801D5"/>
    <w:rsid w:val="00084AD3"/>
    <w:rsid w:val="00084D72"/>
    <w:rsid w:val="00085D9C"/>
    <w:rsid w:val="00085DE5"/>
    <w:rsid w:val="00086F73"/>
    <w:rsid w:val="0008793F"/>
    <w:rsid w:val="000921D5"/>
    <w:rsid w:val="000A6350"/>
    <w:rsid w:val="000B2AC8"/>
    <w:rsid w:val="000B41AE"/>
    <w:rsid w:val="000E4169"/>
    <w:rsid w:val="000E4295"/>
    <w:rsid w:val="000E44F6"/>
    <w:rsid w:val="000E6B40"/>
    <w:rsid w:val="001012C2"/>
    <w:rsid w:val="00105247"/>
    <w:rsid w:val="0011178B"/>
    <w:rsid w:val="00113325"/>
    <w:rsid w:val="00113FE6"/>
    <w:rsid w:val="001217D9"/>
    <w:rsid w:val="001238D6"/>
    <w:rsid w:val="00124FBC"/>
    <w:rsid w:val="00125208"/>
    <w:rsid w:val="001252FC"/>
    <w:rsid w:val="00130D14"/>
    <w:rsid w:val="001403B6"/>
    <w:rsid w:val="001431DB"/>
    <w:rsid w:val="00143439"/>
    <w:rsid w:val="0014781D"/>
    <w:rsid w:val="0015030A"/>
    <w:rsid w:val="00151283"/>
    <w:rsid w:val="00156660"/>
    <w:rsid w:val="00156867"/>
    <w:rsid w:val="00165541"/>
    <w:rsid w:val="00175A9F"/>
    <w:rsid w:val="00176E43"/>
    <w:rsid w:val="00177F17"/>
    <w:rsid w:val="00181FA5"/>
    <w:rsid w:val="00184CCD"/>
    <w:rsid w:val="00187DA8"/>
    <w:rsid w:val="00192642"/>
    <w:rsid w:val="001A0887"/>
    <w:rsid w:val="001A1E57"/>
    <w:rsid w:val="001A21BC"/>
    <w:rsid w:val="001A58D1"/>
    <w:rsid w:val="001B4858"/>
    <w:rsid w:val="001B5CC1"/>
    <w:rsid w:val="001C2BF3"/>
    <w:rsid w:val="001C4F1A"/>
    <w:rsid w:val="001C670A"/>
    <w:rsid w:val="001C7CE8"/>
    <w:rsid w:val="001C7E48"/>
    <w:rsid w:val="001D1BEE"/>
    <w:rsid w:val="001D2824"/>
    <w:rsid w:val="001D68F7"/>
    <w:rsid w:val="001D7A00"/>
    <w:rsid w:val="001E3929"/>
    <w:rsid w:val="001E4DD2"/>
    <w:rsid w:val="001F0F52"/>
    <w:rsid w:val="001F2C74"/>
    <w:rsid w:val="001F2C92"/>
    <w:rsid w:val="001F2E38"/>
    <w:rsid w:val="001F2E75"/>
    <w:rsid w:val="00203501"/>
    <w:rsid w:val="00206BBC"/>
    <w:rsid w:val="00212E34"/>
    <w:rsid w:val="00213D15"/>
    <w:rsid w:val="00214CCA"/>
    <w:rsid w:val="00214FE4"/>
    <w:rsid w:val="00217257"/>
    <w:rsid w:val="00222225"/>
    <w:rsid w:val="0022412E"/>
    <w:rsid w:val="00224600"/>
    <w:rsid w:val="0022619F"/>
    <w:rsid w:val="00234633"/>
    <w:rsid w:val="0023466F"/>
    <w:rsid w:val="00235673"/>
    <w:rsid w:val="00246F65"/>
    <w:rsid w:val="00256C54"/>
    <w:rsid w:val="00256CB3"/>
    <w:rsid w:val="00257067"/>
    <w:rsid w:val="00260208"/>
    <w:rsid w:val="002707DC"/>
    <w:rsid w:val="002834DF"/>
    <w:rsid w:val="00285841"/>
    <w:rsid w:val="00285898"/>
    <w:rsid w:val="0029035F"/>
    <w:rsid w:val="002945B7"/>
    <w:rsid w:val="00296C13"/>
    <w:rsid w:val="002B092E"/>
    <w:rsid w:val="002B4BC7"/>
    <w:rsid w:val="002B5C75"/>
    <w:rsid w:val="002B6251"/>
    <w:rsid w:val="002C6816"/>
    <w:rsid w:val="002E4C14"/>
    <w:rsid w:val="002E741A"/>
    <w:rsid w:val="002F372E"/>
    <w:rsid w:val="002F4520"/>
    <w:rsid w:val="002F57FB"/>
    <w:rsid w:val="003016D1"/>
    <w:rsid w:val="00301999"/>
    <w:rsid w:val="00312CE2"/>
    <w:rsid w:val="0031301B"/>
    <w:rsid w:val="00315118"/>
    <w:rsid w:val="00316BB6"/>
    <w:rsid w:val="00322907"/>
    <w:rsid w:val="00327668"/>
    <w:rsid w:val="00331C85"/>
    <w:rsid w:val="003329FB"/>
    <w:rsid w:val="00341AB7"/>
    <w:rsid w:val="00345254"/>
    <w:rsid w:val="00345A5F"/>
    <w:rsid w:val="003502E1"/>
    <w:rsid w:val="003541CA"/>
    <w:rsid w:val="00354B84"/>
    <w:rsid w:val="00361560"/>
    <w:rsid w:val="003615BB"/>
    <w:rsid w:val="003642D7"/>
    <w:rsid w:val="003653D4"/>
    <w:rsid w:val="00375519"/>
    <w:rsid w:val="003812E5"/>
    <w:rsid w:val="00381309"/>
    <w:rsid w:val="00382B9A"/>
    <w:rsid w:val="0038300D"/>
    <w:rsid w:val="003873C6"/>
    <w:rsid w:val="003914A6"/>
    <w:rsid w:val="003A1F61"/>
    <w:rsid w:val="003A53CA"/>
    <w:rsid w:val="003A62FA"/>
    <w:rsid w:val="003B195B"/>
    <w:rsid w:val="003C04A5"/>
    <w:rsid w:val="003C3F89"/>
    <w:rsid w:val="003C5842"/>
    <w:rsid w:val="003C5F49"/>
    <w:rsid w:val="003D20C8"/>
    <w:rsid w:val="003D3BE6"/>
    <w:rsid w:val="003D4AF0"/>
    <w:rsid w:val="003E3499"/>
    <w:rsid w:val="003E3501"/>
    <w:rsid w:val="003E7A3A"/>
    <w:rsid w:val="003F19E2"/>
    <w:rsid w:val="003F1C38"/>
    <w:rsid w:val="003F31A8"/>
    <w:rsid w:val="003F3FAA"/>
    <w:rsid w:val="003F4598"/>
    <w:rsid w:val="003F5A08"/>
    <w:rsid w:val="003F787E"/>
    <w:rsid w:val="00401B94"/>
    <w:rsid w:val="00402B1D"/>
    <w:rsid w:val="004069C4"/>
    <w:rsid w:val="00411EC9"/>
    <w:rsid w:val="004210F5"/>
    <w:rsid w:val="00431ADF"/>
    <w:rsid w:val="004406B6"/>
    <w:rsid w:val="00447B94"/>
    <w:rsid w:val="00451B92"/>
    <w:rsid w:val="0046046E"/>
    <w:rsid w:val="004609A9"/>
    <w:rsid w:val="004627EB"/>
    <w:rsid w:val="00463608"/>
    <w:rsid w:val="00471F9F"/>
    <w:rsid w:val="00476B0D"/>
    <w:rsid w:val="004803A3"/>
    <w:rsid w:val="0048143E"/>
    <w:rsid w:val="00487216"/>
    <w:rsid w:val="004A3151"/>
    <w:rsid w:val="004B3D2C"/>
    <w:rsid w:val="004C1DD5"/>
    <w:rsid w:val="004C5690"/>
    <w:rsid w:val="004C6DBF"/>
    <w:rsid w:val="004D18D1"/>
    <w:rsid w:val="004D1ADB"/>
    <w:rsid w:val="004D3771"/>
    <w:rsid w:val="004D4CDA"/>
    <w:rsid w:val="004E4BF1"/>
    <w:rsid w:val="004F3BBA"/>
    <w:rsid w:val="005026BC"/>
    <w:rsid w:val="005062BB"/>
    <w:rsid w:val="00506EE0"/>
    <w:rsid w:val="0051436E"/>
    <w:rsid w:val="00514792"/>
    <w:rsid w:val="0052088E"/>
    <w:rsid w:val="00521025"/>
    <w:rsid w:val="00521BA0"/>
    <w:rsid w:val="00523B57"/>
    <w:rsid w:val="0052579C"/>
    <w:rsid w:val="005270D1"/>
    <w:rsid w:val="00534B04"/>
    <w:rsid w:val="0053798D"/>
    <w:rsid w:val="005441E1"/>
    <w:rsid w:val="00544762"/>
    <w:rsid w:val="0054554D"/>
    <w:rsid w:val="00546A3F"/>
    <w:rsid w:val="00546B37"/>
    <w:rsid w:val="00552212"/>
    <w:rsid w:val="00553718"/>
    <w:rsid w:val="00555176"/>
    <w:rsid w:val="00556B1C"/>
    <w:rsid w:val="00564225"/>
    <w:rsid w:val="00570831"/>
    <w:rsid w:val="005719CC"/>
    <w:rsid w:val="00574989"/>
    <w:rsid w:val="00580564"/>
    <w:rsid w:val="00581EF0"/>
    <w:rsid w:val="00590BD4"/>
    <w:rsid w:val="0059106E"/>
    <w:rsid w:val="005A1B7A"/>
    <w:rsid w:val="005B0B47"/>
    <w:rsid w:val="005B1665"/>
    <w:rsid w:val="005B27D6"/>
    <w:rsid w:val="005B49B1"/>
    <w:rsid w:val="005B5439"/>
    <w:rsid w:val="005B797D"/>
    <w:rsid w:val="005C3B97"/>
    <w:rsid w:val="005D56DF"/>
    <w:rsid w:val="005E6290"/>
    <w:rsid w:val="006071CC"/>
    <w:rsid w:val="00610871"/>
    <w:rsid w:val="00610A48"/>
    <w:rsid w:val="00610C64"/>
    <w:rsid w:val="0061123E"/>
    <w:rsid w:val="00614769"/>
    <w:rsid w:val="00614938"/>
    <w:rsid w:val="00614D87"/>
    <w:rsid w:val="0062226F"/>
    <w:rsid w:val="006224A7"/>
    <w:rsid w:val="006251A2"/>
    <w:rsid w:val="006268E6"/>
    <w:rsid w:val="006316D8"/>
    <w:rsid w:val="00633A78"/>
    <w:rsid w:val="00634837"/>
    <w:rsid w:val="00635E06"/>
    <w:rsid w:val="00636675"/>
    <w:rsid w:val="00646DF2"/>
    <w:rsid w:val="0065716F"/>
    <w:rsid w:val="00662ECD"/>
    <w:rsid w:val="00677E83"/>
    <w:rsid w:val="006858F0"/>
    <w:rsid w:val="00690504"/>
    <w:rsid w:val="00694C6A"/>
    <w:rsid w:val="00694EAC"/>
    <w:rsid w:val="006A0571"/>
    <w:rsid w:val="006B3D28"/>
    <w:rsid w:val="006D1B31"/>
    <w:rsid w:val="006D5054"/>
    <w:rsid w:val="006D5161"/>
    <w:rsid w:val="006D5E04"/>
    <w:rsid w:val="006D628B"/>
    <w:rsid w:val="006E2E83"/>
    <w:rsid w:val="006E3BDB"/>
    <w:rsid w:val="006E7E64"/>
    <w:rsid w:val="006F0DE5"/>
    <w:rsid w:val="006F3950"/>
    <w:rsid w:val="006F55A6"/>
    <w:rsid w:val="007060ED"/>
    <w:rsid w:val="00714032"/>
    <w:rsid w:val="00715103"/>
    <w:rsid w:val="00717916"/>
    <w:rsid w:val="007224CC"/>
    <w:rsid w:val="00723641"/>
    <w:rsid w:val="007427EC"/>
    <w:rsid w:val="00743150"/>
    <w:rsid w:val="00750F39"/>
    <w:rsid w:val="0075383B"/>
    <w:rsid w:val="00757D0E"/>
    <w:rsid w:val="00760ABD"/>
    <w:rsid w:val="007658D3"/>
    <w:rsid w:val="0076614A"/>
    <w:rsid w:val="00775BFE"/>
    <w:rsid w:val="007768BB"/>
    <w:rsid w:val="00784A5E"/>
    <w:rsid w:val="00785615"/>
    <w:rsid w:val="007867F9"/>
    <w:rsid w:val="00790B61"/>
    <w:rsid w:val="007935A5"/>
    <w:rsid w:val="007A5C68"/>
    <w:rsid w:val="007B0AF7"/>
    <w:rsid w:val="007B20BB"/>
    <w:rsid w:val="007B6022"/>
    <w:rsid w:val="007D7B79"/>
    <w:rsid w:val="007E0E39"/>
    <w:rsid w:val="007E1FE8"/>
    <w:rsid w:val="007E22A4"/>
    <w:rsid w:val="007E64CE"/>
    <w:rsid w:val="007E6FC6"/>
    <w:rsid w:val="007E7A4A"/>
    <w:rsid w:val="007F100A"/>
    <w:rsid w:val="007F1AF4"/>
    <w:rsid w:val="007F2F54"/>
    <w:rsid w:val="00801A0F"/>
    <w:rsid w:val="0080232C"/>
    <w:rsid w:val="00802942"/>
    <w:rsid w:val="00804F5F"/>
    <w:rsid w:val="0081094C"/>
    <w:rsid w:val="00811982"/>
    <w:rsid w:val="00814041"/>
    <w:rsid w:val="00815F59"/>
    <w:rsid w:val="00836346"/>
    <w:rsid w:val="008446CC"/>
    <w:rsid w:val="00845DB3"/>
    <w:rsid w:val="008461E4"/>
    <w:rsid w:val="008473CE"/>
    <w:rsid w:val="00850A66"/>
    <w:rsid w:val="00851B5B"/>
    <w:rsid w:val="00870884"/>
    <w:rsid w:val="00871493"/>
    <w:rsid w:val="008730C3"/>
    <w:rsid w:val="00884D8F"/>
    <w:rsid w:val="00886D1C"/>
    <w:rsid w:val="0088703A"/>
    <w:rsid w:val="008904F5"/>
    <w:rsid w:val="0089606A"/>
    <w:rsid w:val="008A1C19"/>
    <w:rsid w:val="008A5185"/>
    <w:rsid w:val="008A69EC"/>
    <w:rsid w:val="008A7076"/>
    <w:rsid w:val="008B0A03"/>
    <w:rsid w:val="008B3E17"/>
    <w:rsid w:val="008B6308"/>
    <w:rsid w:val="008C512C"/>
    <w:rsid w:val="008C5506"/>
    <w:rsid w:val="008C7BD3"/>
    <w:rsid w:val="008D007B"/>
    <w:rsid w:val="008D03A1"/>
    <w:rsid w:val="008D0411"/>
    <w:rsid w:val="008D2EFC"/>
    <w:rsid w:val="008D3758"/>
    <w:rsid w:val="008D3B95"/>
    <w:rsid w:val="008D581C"/>
    <w:rsid w:val="008D6F7F"/>
    <w:rsid w:val="008E6B81"/>
    <w:rsid w:val="008F1BF9"/>
    <w:rsid w:val="008F218E"/>
    <w:rsid w:val="008F32A9"/>
    <w:rsid w:val="009011BE"/>
    <w:rsid w:val="00906500"/>
    <w:rsid w:val="009145A6"/>
    <w:rsid w:val="009146DE"/>
    <w:rsid w:val="009222F8"/>
    <w:rsid w:val="00931AAD"/>
    <w:rsid w:val="00946750"/>
    <w:rsid w:val="00950C7F"/>
    <w:rsid w:val="00950E3E"/>
    <w:rsid w:val="00951C70"/>
    <w:rsid w:val="00956291"/>
    <w:rsid w:val="00964A06"/>
    <w:rsid w:val="009664F1"/>
    <w:rsid w:val="00966BF7"/>
    <w:rsid w:val="00967AC0"/>
    <w:rsid w:val="009808EB"/>
    <w:rsid w:val="00985B9C"/>
    <w:rsid w:val="00985C51"/>
    <w:rsid w:val="00986131"/>
    <w:rsid w:val="009864E3"/>
    <w:rsid w:val="00992DCB"/>
    <w:rsid w:val="00993B09"/>
    <w:rsid w:val="009A1CD0"/>
    <w:rsid w:val="009A5205"/>
    <w:rsid w:val="009A55C8"/>
    <w:rsid w:val="009A7409"/>
    <w:rsid w:val="009B4C3B"/>
    <w:rsid w:val="009C1560"/>
    <w:rsid w:val="009C3822"/>
    <w:rsid w:val="009C562D"/>
    <w:rsid w:val="009C5DA6"/>
    <w:rsid w:val="009D1D9B"/>
    <w:rsid w:val="009D362A"/>
    <w:rsid w:val="009D75FA"/>
    <w:rsid w:val="009E398A"/>
    <w:rsid w:val="009F47C4"/>
    <w:rsid w:val="009F63B3"/>
    <w:rsid w:val="00A024D6"/>
    <w:rsid w:val="00A1051F"/>
    <w:rsid w:val="00A112CE"/>
    <w:rsid w:val="00A12C01"/>
    <w:rsid w:val="00A16009"/>
    <w:rsid w:val="00A16A04"/>
    <w:rsid w:val="00A218B2"/>
    <w:rsid w:val="00A26FBE"/>
    <w:rsid w:val="00A34654"/>
    <w:rsid w:val="00A35535"/>
    <w:rsid w:val="00A361FD"/>
    <w:rsid w:val="00A378AE"/>
    <w:rsid w:val="00A47FC9"/>
    <w:rsid w:val="00A54C9E"/>
    <w:rsid w:val="00A6014D"/>
    <w:rsid w:val="00A612E3"/>
    <w:rsid w:val="00A64BCA"/>
    <w:rsid w:val="00A64E0B"/>
    <w:rsid w:val="00A64F93"/>
    <w:rsid w:val="00A65BC4"/>
    <w:rsid w:val="00A71A6A"/>
    <w:rsid w:val="00A72BE1"/>
    <w:rsid w:val="00A80AC2"/>
    <w:rsid w:val="00A81D40"/>
    <w:rsid w:val="00A90C1A"/>
    <w:rsid w:val="00A94425"/>
    <w:rsid w:val="00A95F44"/>
    <w:rsid w:val="00AA78A4"/>
    <w:rsid w:val="00AA7E34"/>
    <w:rsid w:val="00AB309D"/>
    <w:rsid w:val="00AB5ECD"/>
    <w:rsid w:val="00AC270D"/>
    <w:rsid w:val="00AC2BB3"/>
    <w:rsid w:val="00AC37C6"/>
    <w:rsid w:val="00AD4E54"/>
    <w:rsid w:val="00AD5CDD"/>
    <w:rsid w:val="00AE091F"/>
    <w:rsid w:val="00AE253F"/>
    <w:rsid w:val="00AE350B"/>
    <w:rsid w:val="00AF0017"/>
    <w:rsid w:val="00AF228B"/>
    <w:rsid w:val="00AF4CE0"/>
    <w:rsid w:val="00AF5750"/>
    <w:rsid w:val="00B00840"/>
    <w:rsid w:val="00B0539C"/>
    <w:rsid w:val="00B0713F"/>
    <w:rsid w:val="00B145DF"/>
    <w:rsid w:val="00B217A5"/>
    <w:rsid w:val="00B40287"/>
    <w:rsid w:val="00B42D74"/>
    <w:rsid w:val="00B45F55"/>
    <w:rsid w:val="00B46E54"/>
    <w:rsid w:val="00B5169E"/>
    <w:rsid w:val="00B543FA"/>
    <w:rsid w:val="00B67A84"/>
    <w:rsid w:val="00B75922"/>
    <w:rsid w:val="00B76580"/>
    <w:rsid w:val="00B76B48"/>
    <w:rsid w:val="00B8233C"/>
    <w:rsid w:val="00B94F4A"/>
    <w:rsid w:val="00BA22D9"/>
    <w:rsid w:val="00BB0853"/>
    <w:rsid w:val="00BB08B0"/>
    <w:rsid w:val="00BB1974"/>
    <w:rsid w:val="00BB3EF9"/>
    <w:rsid w:val="00BB7AD6"/>
    <w:rsid w:val="00BC2EA3"/>
    <w:rsid w:val="00BD1FFF"/>
    <w:rsid w:val="00BD302B"/>
    <w:rsid w:val="00BD34EC"/>
    <w:rsid w:val="00BD6338"/>
    <w:rsid w:val="00BD7077"/>
    <w:rsid w:val="00BD77CE"/>
    <w:rsid w:val="00BE0A9E"/>
    <w:rsid w:val="00BE175B"/>
    <w:rsid w:val="00BE3894"/>
    <w:rsid w:val="00BE5FE9"/>
    <w:rsid w:val="00BE68E2"/>
    <w:rsid w:val="00BF0F3A"/>
    <w:rsid w:val="00BF103B"/>
    <w:rsid w:val="00BF2511"/>
    <w:rsid w:val="00BF264D"/>
    <w:rsid w:val="00BF3D9E"/>
    <w:rsid w:val="00BF4C5E"/>
    <w:rsid w:val="00C132D0"/>
    <w:rsid w:val="00C20F58"/>
    <w:rsid w:val="00C26470"/>
    <w:rsid w:val="00C30C4A"/>
    <w:rsid w:val="00C4372D"/>
    <w:rsid w:val="00C44597"/>
    <w:rsid w:val="00C46A20"/>
    <w:rsid w:val="00C501DB"/>
    <w:rsid w:val="00C57CD0"/>
    <w:rsid w:val="00C57E68"/>
    <w:rsid w:val="00C66552"/>
    <w:rsid w:val="00C7662F"/>
    <w:rsid w:val="00C773E2"/>
    <w:rsid w:val="00C91059"/>
    <w:rsid w:val="00C93745"/>
    <w:rsid w:val="00C953EB"/>
    <w:rsid w:val="00C966C9"/>
    <w:rsid w:val="00C97B41"/>
    <w:rsid w:val="00CA2AE8"/>
    <w:rsid w:val="00CA5FFE"/>
    <w:rsid w:val="00CB26C7"/>
    <w:rsid w:val="00CC07C0"/>
    <w:rsid w:val="00CC2A25"/>
    <w:rsid w:val="00CC5541"/>
    <w:rsid w:val="00CC78D8"/>
    <w:rsid w:val="00CD6D7A"/>
    <w:rsid w:val="00CD7321"/>
    <w:rsid w:val="00CE3A04"/>
    <w:rsid w:val="00CE52A9"/>
    <w:rsid w:val="00CF0A20"/>
    <w:rsid w:val="00D016A7"/>
    <w:rsid w:val="00D041D1"/>
    <w:rsid w:val="00D0446A"/>
    <w:rsid w:val="00D07066"/>
    <w:rsid w:val="00D077E1"/>
    <w:rsid w:val="00D147F4"/>
    <w:rsid w:val="00D166FE"/>
    <w:rsid w:val="00D251F5"/>
    <w:rsid w:val="00D317DC"/>
    <w:rsid w:val="00D405A2"/>
    <w:rsid w:val="00D4303A"/>
    <w:rsid w:val="00D60F7C"/>
    <w:rsid w:val="00D73379"/>
    <w:rsid w:val="00D745B0"/>
    <w:rsid w:val="00D814A3"/>
    <w:rsid w:val="00D85D82"/>
    <w:rsid w:val="00D85E86"/>
    <w:rsid w:val="00D900AD"/>
    <w:rsid w:val="00D92BDF"/>
    <w:rsid w:val="00D9624C"/>
    <w:rsid w:val="00D97E3D"/>
    <w:rsid w:val="00DB5656"/>
    <w:rsid w:val="00DC3345"/>
    <w:rsid w:val="00DD2486"/>
    <w:rsid w:val="00DD37BF"/>
    <w:rsid w:val="00DD42AA"/>
    <w:rsid w:val="00DD4A64"/>
    <w:rsid w:val="00DD59F3"/>
    <w:rsid w:val="00DE1121"/>
    <w:rsid w:val="00DE2E5E"/>
    <w:rsid w:val="00DE5FB6"/>
    <w:rsid w:val="00DF2E53"/>
    <w:rsid w:val="00DF6EB4"/>
    <w:rsid w:val="00DF7354"/>
    <w:rsid w:val="00E0177C"/>
    <w:rsid w:val="00E01A16"/>
    <w:rsid w:val="00E06174"/>
    <w:rsid w:val="00E07B43"/>
    <w:rsid w:val="00E07F2E"/>
    <w:rsid w:val="00E126F1"/>
    <w:rsid w:val="00E1412F"/>
    <w:rsid w:val="00E1582C"/>
    <w:rsid w:val="00E22BA2"/>
    <w:rsid w:val="00E27120"/>
    <w:rsid w:val="00E27D7F"/>
    <w:rsid w:val="00E326C0"/>
    <w:rsid w:val="00E33FD4"/>
    <w:rsid w:val="00E35A14"/>
    <w:rsid w:val="00E361E4"/>
    <w:rsid w:val="00E45A95"/>
    <w:rsid w:val="00E55B52"/>
    <w:rsid w:val="00E60FE1"/>
    <w:rsid w:val="00E63D04"/>
    <w:rsid w:val="00E64914"/>
    <w:rsid w:val="00E654F4"/>
    <w:rsid w:val="00E735C4"/>
    <w:rsid w:val="00E76AFD"/>
    <w:rsid w:val="00E81E5F"/>
    <w:rsid w:val="00E86D58"/>
    <w:rsid w:val="00EA393E"/>
    <w:rsid w:val="00EA6609"/>
    <w:rsid w:val="00EA7F9D"/>
    <w:rsid w:val="00EB615B"/>
    <w:rsid w:val="00EB737F"/>
    <w:rsid w:val="00EC5281"/>
    <w:rsid w:val="00EC63D3"/>
    <w:rsid w:val="00ED4BB1"/>
    <w:rsid w:val="00ED4D7E"/>
    <w:rsid w:val="00ED5647"/>
    <w:rsid w:val="00EE2DC9"/>
    <w:rsid w:val="00EE38EF"/>
    <w:rsid w:val="00F004A2"/>
    <w:rsid w:val="00F00E1F"/>
    <w:rsid w:val="00F02B1A"/>
    <w:rsid w:val="00F0310D"/>
    <w:rsid w:val="00F04854"/>
    <w:rsid w:val="00F0689E"/>
    <w:rsid w:val="00F1127A"/>
    <w:rsid w:val="00F11CA0"/>
    <w:rsid w:val="00F17B20"/>
    <w:rsid w:val="00F2134A"/>
    <w:rsid w:val="00F219FB"/>
    <w:rsid w:val="00F23899"/>
    <w:rsid w:val="00F34268"/>
    <w:rsid w:val="00F374EE"/>
    <w:rsid w:val="00F413AA"/>
    <w:rsid w:val="00F4468E"/>
    <w:rsid w:val="00F46678"/>
    <w:rsid w:val="00F466BE"/>
    <w:rsid w:val="00F50506"/>
    <w:rsid w:val="00F53235"/>
    <w:rsid w:val="00F57057"/>
    <w:rsid w:val="00F6312F"/>
    <w:rsid w:val="00F67D8E"/>
    <w:rsid w:val="00F74CDC"/>
    <w:rsid w:val="00F8082A"/>
    <w:rsid w:val="00F81B6F"/>
    <w:rsid w:val="00F90E91"/>
    <w:rsid w:val="00FA0CCE"/>
    <w:rsid w:val="00FA1977"/>
    <w:rsid w:val="00FA2740"/>
    <w:rsid w:val="00FA2A5B"/>
    <w:rsid w:val="00FA4B41"/>
    <w:rsid w:val="00FC3EC5"/>
    <w:rsid w:val="00FC6B3A"/>
    <w:rsid w:val="00FD48B5"/>
    <w:rsid w:val="00FF51E0"/>
    <w:rsid w:val="00FF53FE"/>
    <w:rsid w:val="00FF6A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."/>
  <w:listSeparator w:val=","/>
  <w14:docId w14:val="55342C83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="Calibri" w:eastAsia="DengXian" w:hAnsi="Calibri" w:cs="SimSun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2" w:semiHidden="1" w:unhideWhenUsed="1"/>
    <w:lsdException w:name="Table Web 1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pPr>
      <w:spacing w:line="480" w:lineRule="auto"/>
      <w:ind w:firstLine="720"/>
      <w:jc w:val="both"/>
    </w:pPr>
    <w:rPr>
      <w:rFonts w:ascii="Arial" w:eastAsia="Calibri" w:hAnsi="Arial" w:cs="Arial"/>
      <w:sz w:val="24"/>
      <w:szCs w:val="24"/>
      <w:lang w:eastAsia="en-US"/>
    </w:rPr>
  </w:style>
  <w:style w:type="paragraph" w:styleId="Heading1">
    <w:name w:val="heading 1"/>
    <w:basedOn w:val="Normal"/>
    <w:next w:val="Normal"/>
    <w:link w:val="Heading1Char"/>
    <w:uiPriority w:val="9"/>
    <w:qFormat/>
    <w:pPr>
      <w:spacing w:line="360" w:lineRule="auto"/>
      <w:ind w:firstLine="0"/>
      <w:jc w:val="center"/>
      <w:outlineLvl w:val="0"/>
    </w:pPr>
    <w:rPr>
      <w:b/>
      <w:bCs/>
    </w:rPr>
  </w:style>
  <w:style w:type="paragraph" w:styleId="Heading2">
    <w:name w:val="heading 2"/>
    <w:basedOn w:val="NoSpacing"/>
    <w:next w:val="Normal"/>
    <w:link w:val="Heading2Char"/>
    <w:uiPriority w:val="9"/>
    <w:semiHidden/>
    <w:unhideWhenUsed/>
    <w:qFormat/>
    <w:pPr>
      <w:spacing w:before="360" w:after="360"/>
      <w:outlineLvl w:val="1"/>
    </w:pPr>
    <w:rPr>
      <w:rFonts w:ascii="Arial" w:hAnsi="Arial" w:cs="Arial"/>
      <w:b/>
      <w:color w:val="000000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NoSpacing">
    <w:name w:val="No Spacing"/>
    <w:basedOn w:val="Normal"/>
    <w:uiPriority w:val="1"/>
    <w:qFormat/>
    <w:pPr>
      <w:spacing w:after="0" w:line="240" w:lineRule="auto"/>
    </w:pPr>
    <w:rPr>
      <w:rFonts w:ascii="Calibri" w:eastAsia="DengXian" w:hAnsi="Calibri" w:cs="Calibri"/>
    </w:rPr>
  </w:style>
  <w:style w:type="character" w:customStyle="1" w:styleId="author">
    <w:name w:val="author"/>
    <w:basedOn w:val="DefaultParagraphFont"/>
  </w:style>
  <w:style w:type="character" w:customStyle="1" w:styleId="pubyear">
    <w:name w:val="pubyear"/>
    <w:basedOn w:val="DefaultParagraphFont"/>
  </w:style>
  <w:style w:type="character" w:customStyle="1" w:styleId="articletitle">
    <w:name w:val="articletitle"/>
    <w:basedOn w:val="DefaultParagraphFont"/>
  </w:style>
  <w:style w:type="character" w:customStyle="1" w:styleId="vol">
    <w:name w:val="vol"/>
    <w:basedOn w:val="DefaultParagraphFont"/>
  </w:style>
  <w:style w:type="character" w:customStyle="1" w:styleId="pagefirst">
    <w:name w:val="pagefirst"/>
    <w:basedOn w:val="DefaultParagraphFont"/>
  </w:style>
  <w:style w:type="character" w:customStyle="1" w:styleId="pagelast">
    <w:name w:val="pagelast"/>
    <w:basedOn w:val="DefaultParagraphFont"/>
  </w:style>
  <w:style w:type="paragraph" w:customStyle="1" w:styleId="src">
    <w:name w:val="src"/>
    <w:basedOn w:val="Normal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lang w:eastAsia="zh-CN"/>
    </w:rPr>
  </w:style>
  <w:style w:type="paragraph" w:styleId="ListParagraph">
    <w:name w:val="List Paragraph"/>
    <w:basedOn w:val="Normal"/>
    <w:uiPriority w:val="34"/>
    <w:qFormat/>
    <w:pPr>
      <w:ind w:left="720"/>
      <w:contextualSpacing/>
    </w:pPr>
    <w:rPr>
      <w:rFonts w:eastAsia="DengXian"/>
      <w:lang w:val="en-US"/>
    </w:rPr>
  </w:style>
  <w:style w:type="character" w:styleId="Hyperlink">
    <w:name w:val="Hyperlink"/>
    <w:basedOn w:val="DefaultParagraphFont"/>
    <w:uiPriority w:val="99"/>
    <w:rPr>
      <w:color w:val="0563C1"/>
      <w:u w:val="single"/>
    </w:rPr>
  </w:style>
  <w:style w:type="character" w:customStyle="1" w:styleId="fontstyle01">
    <w:name w:val="fontstyle01"/>
    <w:basedOn w:val="DefaultParagraphFont"/>
    <w:rPr>
      <w:rFonts w:ascii="AdvOT5843c571" w:hAnsi="AdvOT5843c571" w:hint="default"/>
      <w:b w:val="0"/>
      <w:bCs w:val="0"/>
      <w:i w:val="0"/>
      <w:iCs w:val="0"/>
      <w:color w:val="000000"/>
      <w:sz w:val="16"/>
      <w:szCs w:val="16"/>
    </w:rPr>
  </w:style>
  <w:style w:type="character" w:customStyle="1" w:styleId="fontstyle21">
    <w:name w:val="fontstyle21"/>
    <w:basedOn w:val="DefaultParagraphFont"/>
    <w:rPr>
      <w:rFonts w:ascii="AdvOTf90d833a.I" w:hAnsi="AdvOTf90d833a.I" w:hint="default"/>
      <w:b w:val="0"/>
      <w:bCs w:val="0"/>
      <w:i w:val="0"/>
      <w:iCs w:val="0"/>
      <w:color w:val="000000"/>
      <w:sz w:val="16"/>
      <w:szCs w:val="16"/>
    </w:rPr>
  </w:style>
  <w:style w:type="character" w:styleId="Emphasis">
    <w:name w:val="Emphasis"/>
    <w:basedOn w:val="DefaultParagraphFont"/>
    <w:uiPriority w:val="20"/>
    <w:qFormat/>
    <w:rPr>
      <w:i/>
      <w:iCs/>
    </w:rPr>
  </w:style>
  <w:style w:type="paragraph" w:styleId="NormalWeb">
    <w:name w:val="Normal (Web)"/>
    <w:basedOn w:val="Normal"/>
    <w:link w:val="NormalWebChar"/>
    <w:uiPriority w:val="99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lang w:val="en-US"/>
    </w:rPr>
  </w:style>
  <w:style w:type="character" w:styleId="Strong">
    <w:name w:val="Strong"/>
    <w:basedOn w:val="DefaultParagraphFont"/>
    <w:uiPriority w:val="22"/>
    <w:qFormat/>
    <w:rPr>
      <w:b/>
      <w:bCs/>
    </w:rPr>
  </w:style>
  <w:style w:type="table" w:styleId="TableGrid">
    <w:name w:val="Table Grid"/>
    <w:basedOn w:val="TableNormal"/>
    <w:uiPriority w:val="3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ceholderText">
    <w:name w:val="Placeholder Text"/>
    <w:basedOn w:val="DefaultParagraphFont"/>
    <w:uiPriority w:val="99"/>
    <w:rPr>
      <w:color w:val="808080"/>
    </w:rPr>
  </w:style>
  <w:style w:type="character" w:customStyle="1" w:styleId="Style1">
    <w:name w:val="Style1"/>
    <w:basedOn w:val="DefaultParagraphFont"/>
    <w:uiPriority w:val="1"/>
    <w:rPr>
      <w:rFonts w:ascii="Arial" w:hAnsi="Arial"/>
      <w:sz w:val="22"/>
    </w:rPr>
  </w:style>
  <w:style w:type="character" w:styleId="CommentReference">
    <w:name w:val="annotation reference"/>
    <w:basedOn w:val="DefaultParagraphFont"/>
    <w:uiPriority w:val="99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Pr>
      <w:rFonts w:eastAsia="Calibri"/>
      <w:sz w:val="20"/>
      <w:szCs w:val="20"/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rPr>
      <w:rFonts w:eastAsia="Calibri"/>
      <w:b/>
      <w:bCs/>
      <w:sz w:val="20"/>
      <w:szCs w:val="20"/>
      <w:lang w:eastAsia="en-US"/>
    </w:rPr>
  </w:style>
  <w:style w:type="paragraph" w:styleId="BalloonText">
    <w:name w:val="Balloon Text"/>
    <w:basedOn w:val="Normal"/>
    <w:link w:val="BalloonTextChar"/>
    <w:uiPriority w:val="99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rPr>
      <w:rFonts w:ascii="Segoe UI" w:eastAsia="Calibri" w:hAnsi="Segoe UI" w:cs="Segoe UI"/>
      <w:sz w:val="18"/>
      <w:szCs w:val="18"/>
      <w:lang w:eastAsia="en-US"/>
    </w:rPr>
  </w:style>
  <w:style w:type="paragraph" w:styleId="Revision">
    <w:name w:val="Revision"/>
    <w:uiPriority w:val="99"/>
    <w:pPr>
      <w:spacing w:after="0" w:line="240" w:lineRule="auto"/>
    </w:pPr>
    <w:rPr>
      <w:rFonts w:eastAsia="Calibri"/>
      <w:lang w:eastAsia="en-US"/>
    </w:rPr>
  </w:style>
  <w:style w:type="paragraph" w:styleId="Header">
    <w:name w:val="header"/>
    <w:basedOn w:val="Normal"/>
    <w:link w:val="HeaderChar"/>
    <w:uiPriority w:val="99"/>
    <w:pPr>
      <w:tabs>
        <w:tab w:val="center" w:pos="4153"/>
        <w:tab w:val="right" w:pos="830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Pr>
      <w:rFonts w:eastAsia="Calibri"/>
      <w:lang w:eastAsia="en-US"/>
    </w:rPr>
  </w:style>
  <w:style w:type="paragraph" w:styleId="Footer">
    <w:name w:val="footer"/>
    <w:basedOn w:val="Normal"/>
    <w:link w:val="FooterChar"/>
    <w:uiPriority w:val="99"/>
    <w:pPr>
      <w:tabs>
        <w:tab w:val="center" w:pos="4153"/>
        <w:tab w:val="right" w:pos="830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Pr>
      <w:rFonts w:eastAsia="Calibri"/>
      <w:lang w:eastAsia="en-US"/>
    </w:rPr>
  </w:style>
  <w:style w:type="character" w:styleId="FollowedHyperlink">
    <w:name w:val="FollowedHyperlink"/>
    <w:basedOn w:val="DefaultParagraphFont"/>
    <w:uiPriority w:val="99"/>
    <w:rPr>
      <w:color w:val="954F72"/>
      <w:u w:val="single"/>
    </w:rPr>
  </w:style>
  <w:style w:type="character" w:customStyle="1" w:styleId="skip">
    <w:name w:val="skip"/>
    <w:basedOn w:val="DefaultParagraphFont"/>
  </w:style>
  <w:style w:type="character" w:customStyle="1" w:styleId="apple-converted-space">
    <w:name w:val="apple-converted-space"/>
    <w:basedOn w:val="DefaultParagraphFont"/>
  </w:style>
  <w:style w:type="character" w:customStyle="1" w:styleId="Heading1Char">
    <w:name w:val="Heading 1 Char"/>
    <w:basedOn w:val="DefaultParagraphFont"/>
    <w:link w:val="Heading1"/>
    <w:uiPriority w:val="9"/>
    <w:rPr>
      <w:rFonts w:ascii="Arial" w:eastAsia="Calibri" w:hAnsi="Arial" w:cs="Arial"/>
      <w:b/>
      <w:bCs/>
      <w:sz w:val="24"/>
      <w:szCs w:val="24"/>
      <w:lang w:eastAsia="en-US"/>
    </w:rPr>
  </w:style>
  <w:style w:type="character" w:customStyle="1" w:styleId="Heading2Char">
    <w:name w:val="Heading 2 Char"/>
    <w:basedOn w:val="DefaultParagraphFont"/>
    <w:link w:val="Heading2"/>
    <w:uiPriority w:val="9"/>
    <w:rPr>
      <w:rFonts w:ascii="Arial" w:hAnsi="Arial" w:cs="Arial"/>
      <w:b/>
      <w:color w:val="000000"/>
      <w:sz w:val="24"/>
      <w:szCs w:val="24"/>
      <w:lang w:eastAsia="en-US"/>
    </w:rPr>
  </w:style>
  <w:style w:type="character" w:customStyle="1" w:styleId="UnresolvedMention1">
    <w:name w:val="Unresolved Mention1"/>
    <w:basedOn w:val="DefaultParagraphFont"/>
    <w:uiPriority w:val="99"/>
    <w:rPr>
      <w:color w:val="605E5C"/>
      <w:shd w:val="clear" w:color="auto" w:fill="E1DFDD"/>
    </w:rPr>
  </w:style>
  <w:style w:type="paragraph" w:customStyle="1" w:styleId="EndNoteBibliography">
    <w:name w:val="&quot;EndNote Bibliography&quot;"/>
    <w:basedOn w:val="Normal"/>
    <w:pPr>
      <w:spacing w:after="0" w:line="240" w:lineRule="auto"/>
    </w:pPr>
    <w:rPr>
      <w:rFonts w:ascii="Times New Roman" w:hAnsi="Times New Roman" w:cs="Times New Roman"/>
      <w:noProof/>
    </w:rPr>
  </w:style>
  <w:style w:type="character" w:customStyle="1" w:styleId="NormalWebChar">
    <w:name w:val="Normal (Web) Char"/>
    <w:basedOn w:val="DefaultParagraphFont"/>
    <w:link w:val="NormalWeb"/>
    <w:uiPriority w:val="99"/>
    <w:rsid w:val="00E0177C"/>
    <w:rPr>
      <w:rFonts w:ascii="Times New Roman" w:eastAsia="Times New Roman" w:hAnsi="Times New Roman" w:cs="Times New Roman"/>
      <w:sz w:val="24"/>
      <w:szCs w:val="24"/>
      <w:lang w:val="en-US" w:eastAsia="en-US"/>
    </w:rPr>
  </w:style>
  <w:style w:type="paragraph" w:customStyle="1" w:styleId="EndNoteBibliography0">
    <w:name w:val="EndNote Bibliography"/>
    <w:basedOn w:val="Normal"/>
    <w:link w:val="EndNoteBibliographyChar"/>
    <w:rsid w:val="00E0177C"/>
    <w:pPr>
      <w:spacing w:line="240" w:lineRule="auto"/>
      <w:ind w:firstLine="0"/>
      <w:jc w:val="left"/>
    </w:pPr>
    <w:rPr>
      <w:rFonts w:ascii="Times New Roman" w:eastAsiaTheme="minorHAnsi" w:hAnsi="Times New Roman" w:cs="Times New Roman"/>
      <w:noProof/>
      <w:lang w:val="en-US"/>
    </w:rPr>
  </w:style>
  <w:style w:type="character" w:customStyle="1" w:styleId="EndNoteBibliographyChar">
    <w:name w:val="EndNote Bibliography Char"/>
    <w:basedOn w:val="NormalWebChar"/>
    <w:link w:val="EndNoteBibliography0"/>
    <w:rsid w:val="00E0177C"/>
    <w:rPr>
      <w:rFonts w:ascii="Times New Roman" w:eastAsiaTheme="minorHAnsi" w:hAnsi="Times New Roman" w:cs="Times New Roman"/>
      <w:noProof/>
      <w:sz w:val="24"/>
      <w:szCs w:val="24"/>
      <w:lang w:val="en-US" w:eastAsia="en-US"/>
    </w:rPr>
  </w:style>
  <w:style w:type="paragraph" w:customStyle="1" w:styleId="EndNoteBibliographyTitle">
    <w:name w:val="EndNote Bibliography Title"/>
    <w:basedOn w:val="Normal"/>
    <w:link w:val="EndNoteBibliographyTitleChar"/>
    <w:rsid w:val="00CC78D8"/>
    <w:pPr>
      <w:spacing w:after="0"/>
      <w:jc w:val="center"/>
    </w:pPr>
    <w:rPr>
      <w:rFonts w:ascii="Times New Roman" w:hAnsi="Times New Roman" w:cs="Times New Roman"/>
      <w:noProof/>
      <w:lang w:val="en-US"/>
    </w:rPr>
  </w:style>
  <w:style w:type="character" w:customStyle="1" w:styleId="EndNoteBibliographyTitleChar">
    <w:name w:val="EndNote Bibliography Title Char"/>
    <w:basedOn w:val="DefaultParagraphFont"/>
    <w:link w:val="EndNoteBibliographyTitle"/>
    <w:rsid w:val="00CC78D8"/>
    <w:rPr>
      <w:rFonts w:ascii="Times New Roman" w:eastAsia="Calibri" w:hAnsi="Times New Roman" w:cs="Times New Roman"/>
      <w:noProof/>
      <w:sz w:val="24"/>
      <w:szCs w:val="24"/>
      <w:lang w:val="en-US" w:eastAsia="en-US"/>
    </w:rPr>
  </w:style>
  <w:style w:type="paragraph" w:customStyle="1" w:styleId="paragraph">
    <w:name w:val="paragraph"/>
    <w:basedOn w:val="Normal"/>
    <w:rsid w:val="00966BF7"/>
    <w:pPr>
      <w:spacing w:before="100" w:beforeAutospacing="1" w:after="100" w:afterAutospacing="1" w:line="240" w:lineRule="auto"/>
      <w:ind w:firstLine="0"/>
      <w:jc w:val="left"/>
    </w:pPr>
    <w:rPr>
      <w:rFonts w:ascii="PMingLiU" w:eastAsia="PMingLiU" w:hAnsi="PMingLiU" w:cs="PMingLiU"/>
      <w:lang w:val="en-US" w:eastAsia="zh-TW"/>
    </w:rPr>
  </w:style>
  <w:style w:type="table" w:styleId="GridTable6Colorful">
    <w:name w:val="Grid Table 6 Colorful"/>
    <w:basedOn w:val="TableNormal"/>
    <w:uiPriority w:val="51"/>
    <w:rsid w:val="00341AB7"/>
    <w:pPr>
      <w:spacing w:after="0" w:line="240" w:lineRule="auto"/>
    </w:pPr>
    <w:rPr>
      <w:rFonts w:asciiTheme="minorHAnsi" w:eastAsiaTheme="minorEastAsia" w:hAnsiTheme="minorHAnsi" w:cstheme="minorBidi"/>
      <w:color w:val="000000" w:themeColor="text1"/>
      <w:kern w:val="2"/>
      <w:sz w:val="24"/>
      <w:lang w:val="en-US" w:eastAsia="zh-TW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character" w:customStyle="1" w:styleId="normaltextrun">
    <w:name w:val="normaltextrun"/>
    <w:basedOn w:val="DefaultParagraphFont"/>
    <w:rsid w:val="00E06174"/>
  </w:style>
  <w:style w:type="character" w:customStyle="1" w:styleId="eop">
    <w:name w:val="eop"/>
    <w:basedOn w:val="DefaultParagraphFont"/>
    <w:rsid w:val="00E06174"/>
  </w:style>
  <w:style w:type="character" w:customStyle="1" w:styleId="UnresolvedMention2">
    <w:name w:val="Unresolved Mention2"/>
    <w:basedOn w:val="DefaultParagraphFont"/>
    <w:uiPriority w:val="99"/>
    <w:semiHidden/>
    <w:unhideWhenUsed/>
    <w:rsid w:val="007768BB"/>
    <w:rPr>
      <w:color w:val="605E5C"/>
      <w:shd w:val="clear" w:color="auto" w:fill="E1DFDD"/>
    </w:rPr>
  </w:style>
  <w:style w:type="character" w:customStyle="1" w:styleId="scxo32274306">
    <w:name w:val="scxo32274306"/>
    <w:basedOn w:val="DefaultParagraphFont"/>
    <w:rsid w:val="00184CCD"/>
  </w:style>
  <w:style w:type="numbering" w:customStyle="1" w:styleId="1">
    <w:name w:val="無清單1"/>
    <w:next w:val="NoList"/>
    <w:uiPriority w:val="99"/>
    <w:semiHidden/>
    <w:unhideWhenUsed/>
    <w:rsid w:val="00184CCD"/>
  </w:style>
  <w:style w:type="table" w:customStyle="1" w:styleId="10">
    <w:name w:val="表格格線1"/>
    <w:basedOn w:val="TableNormal"/>
    <w:next w:val="TableGrid"/>
    <w:uiPriority w:val="39"/>
    <w:rsid w:val="00184CCD"/>
    <w:pPr>
      <w:spacing w:after="0" w:line="240" w:lineRule="auto"/>
    </w:pPr>
    <w:rPr>
      <w:rFonts w:eastAsia="PMingLiU" w:cs="Times New Roman"/>
      <w:kern w:val="2"/>
      <w:sz w:val="24"/>
      <w:lang w:val="en-US" w:eastAsia="zh-TW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numbering" w:customStyle="1" w:styleId="2">
    <w:name w:val="無清單2"/>
    <w:next w:val="NoList"/>
    <w:uiPriority w:val="99"/>
    <w:semiHidden/>
    <w:unhideWhenUsed/>
    <w:rsid w:val="00184CCD"/>
  </w:style>
  <w:style w:type="table" w:customStyle="1" w:styleId="20">
    <w:name w:val="表格格線2"/>
    <w:basedOn w:val="TableNormal"/>
    <w:next w:val="TableGrid"/>
    <w:uiPriority w:val="39"/>
    <w:rsid w:val="00184CCD"/>
    <w:pPr>
      <w:spacing w:after="0" w:line="240" w:lineRule="auto"/>
    </w:pPr>
    <w:rPr>
      <w:rFonts w:eastAsia="PMingLiU" w:cs="Times New Roman"/>
      <w:kern w:val="2"/>
      <w:sz w:val="24"/>
      <w:lang w:val="en-US" w:eastAsia="zh-TW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61">
    <w:name w:val="格線表格 6 彩色1"/>
    <w:basedOn w:val="TableNormal"/>
    <w:next w:val="GridTable6Colorful"/>
    <w:uiPriority w:val="51"/>
    <w:rsid w:val="00B5169E"/>
    <w:pPr>
      <w:spacing w:after="0" w:line="240" w:lineRule="auto"/>
    </w:pPr>
    <w:rPr>
      <w:rFonts w:eastAsia="PMingLiU" w:cs="Times New Roman"/>
      <w:color w:val="000000"/>
      <w:kern w:val="2"/>
      <w:sz w:val="24"/>
      <w:lang w:val="en-US" w:eastAsia="zh-TW"/>
    </w:rPr>
    <w:tblPr>
      <w:tblStyleRowBandSize w:val="1"/>
      <w:tblStyleColBandSize w:val="1"/>
      <w:tblBorders>
        <w:top w:val="single" w:sz="4" w:space="0" w:color="666666"/>
        <w:left w:val="single" w:sz="4" w:space="0" w:color="666666"/>
        <w:bottom w:val="single" w:sz="4" w:space="0" w:color="666666"/>
        <w:right w:val="single" w:sz="4" w:space="0" w:color="666666"/>
        <w:insideH w:val="single" w:sz="4" w:space="0" w:color="666666"/>
        <w:insideV w:val="single" w:sz="4" w:space="0" w:color="666666"/>
      </w:tblBorders>
    </w:tblPr>
    <w:tblStylePr w:type="firstRow">
      <w:rPr>
        <w:b/>
        <w:bCs/>
      </w:rPr>
      <w:tblPr/>
      <w:tcPr>
        <w:tcBorders>
          <w:bottom w:val="single" w:sz="12" w:space="0" w:color="666666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/>
      </w:tcPr>
    </w:tblStylePr>
    <w:tblStylePr w:type="band1Horz">
      <w:tblPr/>
      <w:tcPr>
        <w:shd w:val="clear" w:color="auto" w:fill="CCCCCC"/>
      </w:tcPr>
    </w:tblStylePr>
  </w:style>
  <w:style w:type="table" w:customStyle="1" w:styleId="62">
    <w:name w:val="格線表格 6 彩色2"/>
    <w:basedOn w:val="TableNormal"/>
    <w:next w:val="GridTable6Colorful"/>
    <w:uiPriority w:val="51"/>
    <w:rsid w:val="005B49B1"/>
    <w:pPr>
      <w:spacing w:after="0" w:line="240" w:lineRule="auto"/>
    </w:pPr>
    <w:rPr>
      <w:rFonts w:eastAsia="PMingLiU" w:cs="Times New Roman"/>
      <w:color w:val="000000"/>
      <w:kern w:val="2"/>
      <w:sz w:val="24"/>
      <w:lang w:val="en-US" w:eastAsia="zh-TW"/>
    </w:rPr>
    <w:tblPr>
      <w:tblStyleRowBandSize w:val="1"/>
      <w:tblStyleColBandSize w:val="1"/>
      <w:tblBorders>
        <w:top w:val="single" w:sz="4" w:space="0" w:color="666666"/>
        <w:left w:val="single" w:sz="4" w:space="0" w:color="666666"/>
        <w:bottom w:val="single" w:sz="4" w:space="0" w:color="666666"/>
        <w:right w:val="single" w:sz="4" w:space="0" w:color="666666"/>
        <w:insideH w:val="single" w:sz="4" w:space="0" w:color="666666"/>
        <w:insideV w:val="single" w:sz="4" w:space="0" w:color="666666"/>
      </w:tblBorders>
    </w:tblPr>
    <w:tblStylePr w:type="firstRow">
      <w:rPr>
        <w:b/>
        <w:bCs/>
      </w:rPr>
      <w:tblPr/>
      <w:tcPr>
        <w:tcBorders>
          <w:bottom w:val="single" w:sz="12" w:space="0" w:color="666666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/>
      </w:tcPr>
    </w:tblStylePr>
    <w:tblStylePr w:type="band1Horz">
      <w:tblPr/>
      <w:tcPr>
        <w:shd w:val="clear" w:color="auto" w:fill="CCCCCC"/>
      </w:tcPr>
    </w:tblStyle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BF3D9E"/>
    <w:rPr>
      <w:color w:val="605E5C"/>
      <w:shd w:val="clear" w:color="auto" w:fill="E1DFDD"/>
    </w:rPr>
  </w:style>
  <w:style w:type="table" w:customStyle="1" w:styleId="3">
    <w:name w:val="表格格線3"/>
    <w:basedOn w:val="TableNormal"/>
    <w:next w:val="TableGrid"/>
    <w:uiPriority w:val="39"/>
    <w:rsid w:val="005441E1"/>
    <w:pPr>
      <w:spacing w:after="0" w:line="240" w:lineRule="auto"/>
    </w:pPr>
    <w:rPr>
      <w:rFonts w:eastAsia="PMingLiU" w:cs="Times New Roman"/>
      <w:lang w:val="en-US"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21">
    <w:name w:val="純表格 21"/>
    <w:basedOn w:val="TableNormal"/>
    <w:next w:val="PlainTable2"/>
    <w:uiPriority w:val="42"/>
    <w:rsid w:val="005441E1"/>
    <w:pPr>
      <w:spacing w:after="0" w:line="240" w:lineRule="auto"/>
    </w:pPr>
    <w:rPr>
      <w:rFonts w:eastAsia="PMingLiU" w:cs="Times New Roman"/>
      <w:lang w:val="en-US" w:eastAsia="en-US"/>
    </w:rPr>
    <w:tblPr>
      <w:tblStyleRowBandSize w:val="1"/>
      <w:tblStyleColBandSize w:val="1"/>
      <w:tblBorders>
        <w:top w:val="single" w:sz="4" w:space="0" w:color="7F7F7F"/>
        <w:bottom w:val="single" w:sz="4" w:space="0" w:color="7F7F7F"/>
      </w:tblBorders>
    </w:tblPr>
    <w:tblStylePr w:type="firstRow">
      <w:rPr>
        <w:b/>
        <w:bCs/>
      </w:rPr>
      <w:tblPr/>
      <w:tcPr>
        <w:tcBorders>
          <w:bottom w:val="single" w:sz="4" w:space="0" w:color="7F7F7F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/>
          <w:right w:val="single" w:sz="4" w:space="0" w:color="7F7F7F"/>
        </w:tcBorders>
      </w:tcPr>
    </w:tblStylePr>
    <w:tblStylePr w:type="band2Vert">
      <w:tblPr/>
      <w:tcPr>
        <w:tcBorders>
          <w:left w:val="single" w:sz="4" w:space="0" w:color="7F7F7F"/>
          <w:right w:val="single" w:sz="4" w:space="0" w:color="7F7F7F"/>
        </w:tcBorders>
      </w:tcPr>
    </w:tblStylePr>
    <w:tblStylePr w:type="band1Horz">
      <w:tblPr/>
      <w:tcPr>
        <w:tcBorders>
          <w:top w:val="single" w:sz="4" w:space="0" w:color="7F7F7F"/>
          <w:bottom w:val="single" w:sz="4" w:space="0" w:color="7F7F7F"/>
        </w:tcBorders>
      </w:tcPr>
    </w:tblStylePr>
  </w:style>
  <w:style w:type="table" w:styleId="PlainTable2">
    <w:name w:val="Plain Table 2"/>
    <w:basedOn w:val="TableNormal"/>
    <w:uiPriority w:val="42"/>
    <w:rsid w:val="005441E1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paragraph" w:customStyle="1" w:styleId="msonormal0">
    <w:name w:val="msonormal"/>
    <w:basedOn w:val="Normal"/>
    <w:rsid w:val="001F2E38"/>
    <w:pPr>
      <w:spacing w:before="100" w:beforeAutospacing="1" w:after="100" w:afterAutospacing="1" w:line="240" w:lineRule="auto"/>
      <w:ind w:firstLine="0"/>
      <w:jc w:val="left"/>
    </w:pPr>
    <w:rPr>
      <w:rFonts w:ascii="PMingLiU" w:eastAsia="PMingLiU" w:hAnsi="PMingLiU" w:cs="PMingLiU"/>
      <w:lang w:val="en-US" w:eastAsia="zh-TW"/>
    </w:rPr>
  </w:style>
  <w:style w:type="paragraph" w:customStyle="1" w:styleId="font5">
    <w:name w:val="font5"/>
    <w:basedOn w:val="Normal"/>
    <w:rsid w:val="001F2E38"/>
    <w:pPr>
      <w:spacing w:before="100" w:beforeAutospacing="1" w:after="100" w:afterAutospacing="1" w:line="240" w:lineRule="auto"/>
      <w:ind w:firstLine="0"/>
      <w:jc w:val="left"/>
    </w:pPr>
    <w:rPr>
      <w:rFonts w:ascii="PMingLiU" w:eastAsia="PMingLiU" w:hAnsi="PMingLiU" w:cs="PMingLiU"/>
      <w:sz w:val="18"/>
      <w:szCs w:val="18"/>
      <w:lang w:val="en-US" w:eastAsia="zh-TW"/>
    </w:rPr>
  </w:style>
  <w:style w:type="paragraph" w:customStyle="1" w:styleId="xl65">
    <w:name w:val="xl65"/>
    <w:basedOn w:val="Normal"/>
    <w:rsid w:val="001F2E38"/>
    <w:pPr>
      <w:spacing w:before="100" w:beforeAutospacing="1" w:after="100" w:afterAutospacing="1" w:line="240" w:lineRule="auto"/>
      <w:ind w:firstLine="0"/>
      <w:jc w:val="right"/>
    </w:pPr>
    <w:rPr>
      <w:rFonts w:ascii="Calisto MT" w:eastAsia="PMingLiU" w:hAnsi="Calisto MT" w:cs="PMingLiU"/>
      <w:b/>
      <w:bCs/>
      <w:lang w:val="en-US" w:eastAsia="zh-TW"/>
    </w:rPr>
  </w:style>
  <w:style w:type="paragraph" w:customStyle="1" w:styleId="xl66">
    <w:name w:val="xl66"/>
    <w:basedOn w:val="Normal"/>
    <w:rsid w:val="001F2E38"/>
    <w:pPr>
      <w:spacing w:before="100" w:beforeAutospacing="1" w:after="100" w:afterAutospacing="1" w:line="240" w:lineRule="auto"/>
      <w:ind w:firstLine="0"/>
      <w:jc w:val="right"/>
    </w:pPr>
    <w:rPr>
      <w:rFonts w:ascii="Calisto MT" w:eastAsia="PMingLiU" w:hAnsi="Calisto MT" w:cs="PMingLiU"/>
      <w:lang w:val="en-US" w:eastAsia="zh-TW"/>
    </w:rPr>
  </w:style>
  <w:style w:type="paragraph" w:customStyle="1" w:styleId="xl67">
    <w:name w:val="xl67"/>
    <w:basedOn w:val="Normal"/>
    <w:rsid w:val="001F2E38"/>
    <w:pPr>
      <w:spacing w:before="100" w:beforeAutospacing="1" w:after="100" w:afterAutospacing="1" w:line="240" w:lineRule="auto"/>
      <w:ind w:firstLine="0"/>
      <w:jc w:val="right"/>
    </w:pPr>
    <w:rPr>
      <w:rFonts w:ascii="Calisto MT" w:eastAsia="PMingLiU" w:hAnsi="Calisto MT" w:cs="PMingLiU"/>
      <w:lang w:val="en-US" w:eastAsia="zh-TW"/>
    </w:rPr>
  </w:style>
  <w:style w:type="paragraph" w:customStyle="1" w:styleId="xl68">
    <w:name w:val="xl68"/>
    <w:basedOn w:val="Normal"/>
    <w:rsid w:val="001F2E38"/>
    <w:pPr>
      <w:spacing w:before="100" w:beforeAutospacing="1" w:after="100" w:afterAutospacing="1" w:line="240" w:lineRule="auto"/>
      <w:ind w:firstLine="0"/>
      <w:jc w:val="left"/>
    </w:pPr>
    <w:rPr>
      <w:rFonts w:ascii="Calisto MT" w:eastAsia="PMingLiU" w:hAnsi="Calisto MT" w:cs="PMingLiU"/>
      <w:b/>
      <w:bCs/>
      <w:lang w:val="en-US" w:eastAsia="zh-TW"/>
    </w:rPr>
  </w:style>
  <w:style w:type="paragraph" w:customStyle="1" w:styleId="xl69">
    <w:name w:val="xl69"/>
    <w:basedOn w:val="Normal"/>
    <w:rsid w:val="001F2E38"/>
    <w:pPr>
      <w:spacing w:before="100" w:beforeAutospacing="1" w:after="100" w:afterAutospacing="1" w:line="240" w:lineRule="auto"/>
      <w:ind w:firstLine="0"/>
      <w:jc w:val="left"/>
    </w:pPr>
    <w:rPr>
      <w:rFonts w:ascii="Calisto MT" w:eastAsia="PMingLiU" w:hAnsi="Calisto MT" w:cs="PMingLiU"/>
      <w:lang w:val="en-US" w:eastAsia="zh-TW"/>
    </w:rPr>
  </w:style>
  <w:style w:type="paragraph" w:customStyle="1" w:styleId="xl70">
    <w:name w:val="xl70"/>
    <w:basedOn w:val="Normal"/>
    <w:rsid w:val="001F2E38"/>
    <w:pPr>
      <w:spacing w:before="100" w:beforeAutospacing="1" w:after="100" w:afterAutospacing="1" w:line="240" w:lineRule="auto"/>
      <w:ind w:firstLine="0"/>
      <w:jc w:val="right"/>
    </w:pPr>
    <w:rPr>
      <w:rFonts w:ascii="Calisto MT" w:eastAsia="PMingLiU" w:hAnsi="Calisto MT" w:cs="PMingLiU"/>
      <w:lang w:val="en-US" w:eastAsia="zh-TW"/>
    </w:rPr>
  </w:style>
  <w:style w:type="paragraph" w:customStyle="1" w:styleId="xl71">
    <w:name w:val="xl71"/>
    <w:basedOn w:val="Normal"/>
    <w:rsid w:val="008D2EFC"/>
    <w:pPr>
      <w:spacing w:before="100" w:beforeAutospacing="1" w:after="100" w:afterAutospacing="1" w:line="240" w:lineRule="auto"/>
      <w:ind w:firstLine="0"/>
      <w:jc w:val="right"/>
    </w:pPr>
    <w:rPr>
      <w:rFonts w:ascii="Calisto MT" w:eastAsia="PMingLiU" w:hAnsi="Calisto MT" w:cs="PMingLiU"/>
      <w:lang w:val="en-US" w:eastAsia="zh-TW"/>
    </w:rPr>
  </w:style>
  <w:style w:type="character" w:customStyle="1" w:styleId="UnresolvedMention4">
    <w:name w:val="Unresolved Mention4"/>
    <w:basedOn w:val="DefaultParagraphFont"/>
    <w:uiPriority w:val="99"/>
    <w:semiHidden/>
    <w:unhideWhenUsed/>
    <w:rsid w:val="001E4DD2"/>
    <w:rPr>
      <w:color w:val="605E5C"/>
      <w:shd w:val="clear" w:color="auto" w:fill="E1DFDD"/>
    </w:rPr>
  </w:style>
  <w:style w:type="character" w:styleId="LineNumber">
    <w:name w:val="line number"/>
    <w:basedOn w:val="DefaultParagraphFont"/>
    <w:uiPriority w:val="99"/>
    <w:semiHidden/>
    <w:unhideWhenUsed/>
    <w:rsid w:val="00361560"/>
  </w:style>
  <w:style w:type="character" w:customStyle="1" w:styleId="UnresolvedMention5">
    <w:name w:val="Unresolved Mention5"/>
    <w:basedOn w:val="DefaultParagraphFont"/>
    <w:uiPriority w:val="99"/>
    <w:semiHidden/>
    <w:unhideWhenUsed/>
    <w:rsid w:val="00AC2BB3"/>
    <w:rPr>
      <w:color w:val="605E5C"/>
      <w:shd w:val="clear" w:color="auto" w:fill="E1DFDD"/>
    </w:rPr>
  </w:style>
  <w:style w:type="character" w:customStyle="1" w:styleId="UnresolvedMention50">
    <w:name w:val="Unresolved Mention5"/>
    <w:basedOn w:val="DefaultParagraphFont"/>
    <w:uiPriority w:val="99"/>
    <w:semiHidden/>
    <w:unhideWhenUsed/>
    <w:rsid w:val="004609A9"/>
    <w:rPr>
      <w:color w:val="605E5C"/>
      <w:shd w:val="clear" w:color="auto" w:fill="E1DFDD"/>
    </w:rPr>
  </w:style>
  <w:style w:type="character" w:customStyle="1" w:styleId="UnresolvedMention6">
    <w:name w:val="Unresolved Mention6"/>
    <w:basedOn w:val="DefaultParagraphFont"/>
    <w:uiPriority w:val="99"/>
    <w:semiHidden/>
    <w:unhideWhenUsed/>
    <w:rsid w:val="004609A9"/>
    <w:rPr>
      <w:color w:val="605E5C"/>
      <w:shd w:val="clear" w:color="auto" w:fill="E1DFDD"/>
    </w:rPr>
  </w:style>
  <w:style w:type="character" w:customStyle="1" w:styleId="UnresolvedMention7">
    <w:name w:val="Unresolved Mention7"/>
    <w:basedOn w:val="DefaultParagraphFont"/>
    <w:uiPriority w:val="99"/>
    <w:semiHidden/>
    <w:unhideWhenUsed/>
    <w:rsid w:val="004609A9"/>
    <w:rPr>
      <w:color w:val="605E5C"/>
      <w:shd w:val="clear" w:color="auto" w:fill="E1DFDD"/>
    </w:rPr>
  </w:style>
  <w:style w:type="paragraph" w:customStyle="1" w:styleId="11">
    <w:name w:val="內文1"/>
    <w:uiPriority w:val="99"/>
    <w:rsid w:val="004609A9"/>
    <w:pPr>
      <w:widowControl w:val="0"/>
      <w:spacing w:after="0" w:line="240" w:lineRule="auto"/>
    </w:pPr>
    <w:rPr>
      <w:rFonts w:ascii="Times New Roman" w:eastAsia="Arial Unicode MS" w:hAnsi="Arial Unicode MS" w:cs="Times New Roman"/>
      <w:color w:val="000000"/>
      <w:kern w:val="2"/>
      <w:sz w:val="24"/>
      <w:szCs w:val="24"/>
      <w:u w:color="000000"/>
      <w:lang w:val="en-US" w:eastAsia="zh-TW"/>
    </w:rPr>
  </w:style>
  <w:style w:type="table" w:customStyle="1" w:styleId="GridTable6Colorful1">
    <w:name w:val="Grid Table 6 Colorful1"/>
    <w:basedOn w:val="TableNormal"/>
    <w:uiPriority w:val="51"/>
    <w:rsid w:val="00031348"/>
    <w:pPr>
      <w:spacing w:after="0" w:line="240" w:lineRule="auto"/>
    </w:pPr>
    <w:rPr>
      <w:rFonts w:asciiTheme="minorHAnsi" w:eastAsiaTheme="minorEastAsia" w:hAnsiTheme="minorHAnsi" w:cstheme="minorBidi"/>
      <w:color w:val="000000" w:themeColor="text1"/>
      <w:kern w:val="2"/>
      <w:sz w:val="24"/>
      <w:lang w:val="en-US" w:eastAsia="zh-TW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26376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6490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4721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50456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7737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46787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33635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3621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49259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9130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0995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134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93600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8225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0120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117.xml"/><Relationship Id="rId299" Type="http://schemas.openxmlformats.org/officeDocument/2006/relationships/image" Target="media/image37.png"/><Relationship Id="rId21" Type="http://schemas.openxmlformats.org/officeDocument/2006/relationships/customXml" Target="../customXml/item21.xml"/><Relationship Id="rId63" Type="http://schemas.openxmlformats.org/officeDocument/2006/relationships/customXml" Target="../customXml/item63.xml"/><Relationship Id="rId159" Type="http://schemas.openxmlformats.org/officeDocument/2006/relationships/customXml" Target="../customXml/item159.xml"/><Relationship Id="rId170" Type="http://schemas.openxmlformats.org/officeDocument/2006/relationships/customXml" Target="../customXml/item170.xml"/><Relationship Id="rId226" Type="http://schemas.openxmlformats.org/officeDocument/2006/relationships/customXml" Target="../customXml/item226.xml"/><Relationship Id="rId268" Type="http://schemas.openxmlformats.org/officeDocument/2006/relationships/image" Target="media/image6.png"/><Relationship Id="rId32" Type="http://schemas.openxmlformats.org/officeDocument/2006/relationships/customXml" Target="../customXml/item32.xml"/><Relationship Id="rId74" Type="http://schemas.openxmlformats.org/officeDocument/2006/relationships/customXml" Target="../customXml/item74.xml"/><Relationship Id="rId128" Type="http://schemas.openxmlformats.org/officeDocument/2006/relationships/customXml" Target="../customXml/item128.xml"/><Relationship Id="rId5" Type="http://schemas.openxmlformats.org/officeDocument/2006/relationships/customXml" Target="../customXml/item5.xml"/><Relationship Id="rId181" Type="http://schemas.openxmlformats.org/officeDocument/2006/relationships/customXml" Target="../customXml/item181.xml"/><Relationship Id="rId237" Type="http://schemas.openxmlformats.org/officeDocument/2006/relationships/customXml" Target="../customXml/item237.xml"/><Relationship Id="rId279" Type="http://schemas.openxmlformats.org/officeDocument/2006/relationships/image" Target="media/image17.png"/><Relationship Id="rId43" Type="http://schemas.openxmlformats.org/officeDocument/2006/relationships/customXml" Target="../customXml/item43.xml"/><Relationship Id="rId139" Type="http://schemas.openxmlformats.org/officeDocument/2006/relationships/customXml" Target="../customXml/item139.xml"/><Relationship Id="rId290" Type="http://schemas.openxmlformats.org/officeDocument/2006/relationships/image" Target="media/image28.png"/><Relationship Id="rId85" Type="http://schemas.openxmlformats.org/officeDocument/2006/relationships/customXml" Target="../customXml/item85.xml"/><Relationship Id="rId150" Type="http://schemas.openxmlformats.org/officeDocument/2006/relationships/customXml" Target="../customXml/item150.xml"/><Relationship Id="rId192" Type="http://schemas.openxmlformats.org/officeDocument/2006/relationships/customXml" Target="../customXml/item192.xml"/><Relationship Id="rId206" Type="http://schemas.openxmlformats.org/officeDocument/2006/relationships/customXml" Target="../customXml/item206.xml"/><Relationship Id="rId248" Type="http://schemas.openxmlformats.org/officeDocument/2006/relationships/customXml" Target="../customXml/item248.xml"/><Relationship Id="rId12" Type="http://schemas.openxmlformats.org/officeDocument/2006/relationships/customXml" Target="../customXml/item12.xml"/><Relationship Id="rId108" Type="http://schemas.openxmlformats.org/officeDocument/2006/relationships/customXml" Target="../customXml/item108.xml"/><Relationship Id="rId54" Type="http://schemas.openxmlformats.org/officeDocument/2006/relationships/customXml" Target="../customXml/item54.xml"/><Relationship Id="rId96" Type="http://schemas.openxmlformats.org/officeDocument/2006/relationships/customXml" Target="../customXml/item96.xml"/><Relationship Id="rId161" Type="http://schemas.openxmlformats.org/officeDocument/2006/relationships/customXml" Target="../customXml/item161.xml"/><Relationship Id="rId217" Type="http://schemas.openxmlformats.org/officeDocument/2006/relationships/customXml" Target="../customXml/item217.xml"/><Relationship Id="rId6" Type="http://schemas.openxmlformats.org/officeDocument/2006/relationships/customXml" Target="../customXml/item6.xml"/><Relationship Id="rId238" Type="http://schemas.openxmlformats.org/officeDocument/2006/relationships/customXml" Target="../customXml/item238.xml"/><Relationship Id="rId259" Type="http://schemas.openxmlformats.org/officeDocument/2006/relationships/image" Target="media/image3.png"/><Relationship Id="rId23" Type="http://schemas.openxmlformats.org/officeDocument/2006/relationships/customXml" Target="../customXml/item23.xml"/><Relationship Id="rId119" Type="http://schemas.openxmlformats.org/officeDocument/2006/relationships/customXml" Target="../customXml/item119.xml"/><Relationship Id="rId270" Type="http://schemas.openxmlformats.org/officeDocument/2006/relationships/image" Target="media/image8.png"/><Relationship Id="rId291" Type="http://schemas.openxmlformats.org/officeDocument/2006/relationships/image" Target="media/image29.png"/><Relationship Id="rId44" Type="http://schemas.openxmlformats.org/officeDocument/2006/relationships/customXml" Target="../customXml/item44.xml"/><Relationship Id="rId65" Type="http://schemas.openxmlformats.org/officeDocument/2006/relationships/customXml" Target="../customXml/item65.xml"/><Relationship Id="rId86" Type="http://schemas.openxmlformats.org/officeDocument/2006/relationships/customXml" Target="../customXml/item86.xml"/><Relationship Id="rId130" Type="http://schemas.openxmlformats.org/officeDocument/2006/relationships/customXml" Target="../customXml/item130.xml"/><Relationship Id="rId151" Type="http://schemas.openxmlformats.org/officeDocument/2006/relationships/customXml" Target="../customXml/item151.xml"/><Relationship Id="rId172" Type="http://schemas.openxmlformats.org/officeDocument/2006/relationships/customXml" Target="../customXml/item172.xml"/><Relationship Id="rId193" Type="http://schemas.openxmlformats.org/officeDocument/2006/relationships/customXml" Target="../customXml/item193.xml"/><Relationship Id="rId207" Type="http://schemas.openxmlformats.org/officeDocument/2006/relationships/customXml" Target="../customXml/item207.xml"/><Relationship Id="rId228" Type="http://schemas.openxmlformats.org/officeDocument/2006/relationships/customXml" Target="../customXml/item228.xml"/><Relationship Id="rId249" Type="http://schemas.openxmlformats.org/officeDocument/2006/relationships/customXml" Target="../customXml/item249.xml"/><Relationship Id="rId13" Type="http://schemas.openxmlformats.org/officeDocument/2006/relationships/customXml" Target="../customXml/item13.xml"/><Relationship Id="rId109" Type="http://schemas.openxmlformats.org/officeDocument/2006/relationships/customXml" Target="../customXml/item109.xml"/><Relationship Id="rId260" Type="http://schemas.openxmlformats.org/officeDocument/2006/relationships/image" Target="media/image4.png"/><Relationship Id="rId281" Type="http://schemas.openxmlformats.org/officeDocument/2006/relationships/image" Target="media/image19.png"/><Relationship Id="rId34" Type="http://schemas.openxmlformats.org/officeDocument/2006/relationships/customXml" Target="../customXml/item34.xml"/><Relationship Id="rId55" Type="http://schemas.openxmlformats.org/officeDocument/2006/relationships/customXml" Target="../customXml/item55.xml"/><Relationship Id="rId76" Type="http://schemas.openxmlformats.org/officeDocument/2006/relationships/customXml" Target="../customXml/item76.xml"/><Relationship Id="rId97" Type="http://schemas.openxmlformats.org/officeDocument/2006/relationships/customXml" Target="../customXml/item97.xml"/><Relationship Id="rId120" Type="http://schemas.openxmlformats.org/officeDocument/2006/relationships/customXml" Target="../customXml/item120.xml"/><Relationship Id="rId141" Type="http://schemas.openxmlformats.org/officeDocument/2006/relationships/customXml" Target="../customXml/item141.xml"/><Relationship Id="rId7" Type="http://schemas.openxmlformats.org/officeDocument/2006/relationships/customXml" Target="../customXml/item7.xml"/><Relationship Id="rId162" Type="http://schemas.openxmlformats.org/officeDocument/2006/relationships/customXml" Target="../customXml/item162.xml"/><Relationship Id="rId183" Type="http://schemas.openxmlformats.org/officeDocument/2006/relationships/customXml" Target="../customXml/item183.xml"/><Relationship Id="rId218" Type="http://schemas.openxmlformats.org/officeDocument/2006/relationships/customXml" Target="../customXml/item218.xml"/><Relationship Id="rId239" Type="http://schemas.openxmlformats.org/officeDocument/2006/relationships/customXml" Target="../customXml/item239.xml"/><Relationship Id="rId250" Type="http://schemas.openxmlformats.org/officeDocument/2006/relationships/customXml" Target="../customXml/item250.xml"/><Relationship Id="rId271" Type="http://schemas.openxmlformats.org/officeDocument/2006/relationships/image" Target="media/image9.png"/><Relationship Id="rId292" Type="http://schemas.openxmlformats.org/officeDocument/2006/relationships/image" Target="media/image30.png"/><Relationship Id="rId24" Type="http://schemas.openxmlformats.org/officeDocument/2006/relationships/customXml" Target="../customXml/item24.xml"/><Relationship Id="rId45" Type="http://schemas.openxmlformats.org/officeDocument/2006/relationships/customXml" Target="../customXml/item45.xml"/><Relationship Id="rId66" Type="http://schemas.openxmlformats.org/officeDocument/2006/relationships/customXml" Target="../customXml/item66.xml"/><Relationship Id="rId87" Type="http://schemas.openxmlformats.org/officeDocument/2006/relationships/customXml" Target="../customXml/item87.xml"/><Relationship Id="rId110" Type="http://schemas.openxmlformats.org/officeDocument/2006/relationships/customXml" Target="../customXml/item110.xml"/><Relationship Id="rId131" Type="http://schemas.openxmlformats.org/officeDocument/2006/relationships/customXml" Target="../customXml/item131.xml"/><Relationship Id="rId152" Type="http://schemas.openxmlformats.org/officeDocument/2006/relationships/customXml" Target="../customXml/item152.xml"/><Relationship Id="rId173" Type="http://schemas.openxmlformats.org/officeDocument/2006/relationships/customXml" Target="../customXml/item173.xml"/><Relationship Id="rId194" Type="http://schemas.openxmlformats.org/officeDocument/2006/relationships/customXml" Target="../customXml/item194.xml"/><Relationship Id="rId208" Type="http://schemas.openxmlformats.org/officeDocument/2006/relationships/customXml" Target="../customXml/item208.xml"/><Relationship Id="rId229" Type="http://schemas.openxmlformats.org/officeDocument/2006/relationships/customXml" Target="../customXml/item229.xml"/><Relationship Id="rId240" Type="http://schemas.openxmlformats.org/officeDocument/2006/relationships/customXml" Target="../customXml/item240.xml"/><Relationship Id="rId261" Type="http://schemas.openxmlformats.org/officeDocument/2006/relationships/header" Target="header1.xml"/><Relationship Id="rId14" Type="http://schemas.openxmlformats.org/officeDocument/2006/relationships/customXml" Target="../customXml/item14.xml"/><Relationship Id="rId35" Type="http://schemas.openxmlformats.org/officeDocument/2006/relationships/customXml" Target="../customXml/item35.xml"/><Relationship Id="rId56" Type="http://schemas.openxmlformats.org/officeDocument/2006/relationships/customXml" Target="../customXml/item56.xml"/><Relationship Id="rId77" Type="http://schemas.openxmlformats.org/officeDocument/2006/relationships/customXml" Target="../customXml/item77.xml"/><Relationship Id="rId100" Type="http://schemas.openxmlformats.org/officeDocument/2006/relationships/customXml" Target="../customXml/item100.xml"/><Relationship Id="rId282" Type="http://schemas.openxmlformats.org/officeDocument/2006/relationships/image" Target="media/image20.png"/><Relationship Id="rId8" Type="http://schemas.openxmlformats.org/officeDocument/2006/relationships/customXml" Target="../customXml/item8.xml"/><Relationship Id="rId98" Type="http://schemas.openxmlformats.org/officeDocument/2006/relationships/customXml" Target="../customXml/item98.xml"/><Relationship Id="rId121" Type="http://schemas.openxmlformats.org/officeDocument/2006/relationships/customXml" Target="../customXml/item121.xml"/><Relationship Id="rId142" Type="http://schemas.openxmlformats.org/officeDocument/2006/relationships/customXml" Target="../customXml/item142.xml"/><Relationship Id="rId163" Type="http://schemas.openxmlformats.org/officeDocument/2006/relationships/customXml" Target="../customXml/item163.xml"/><Relationship Id="rId184" Type="http://schemas.openxmlformats.org/officeDocument/2006/relationships/customXml" Target="../customXml/item184.xml"/><Relationship Id="rId219" Type="http://schemas.openxmlformats.org/officeDocument/2006/relationships/customXml" Target="../customXml/item219.xml"/><Relationship Id="rId230" Type="http://schemas.openxmlformats.org/officeDocument/2006/relationships/customXml" Target="../customXml/item230.xml"/><Relationship Id="rId251" Type="http://schemas.openxmlformats.org/officeDocument/2006/relationships/numbering" Target="numbering.xml"/><Relationship Id="rId25" Type="http://schemas.openxmlformats.org/officeDocument/2006/relationships/customXml" Target="../customXml/item25.xml"/><Relationship Id="rId46" Type="http://schemas.openxmlformats.org/officeDocument/2006/relationships/customXml" Target="../customXml/item46.xml"/><Relationship Id="rId67" Type="http://schemas.openxmlformats.org/officeDocument/2006/relationships/customXml" Target="../customXml/item67.xml"/><Relationship Id="rId272" Type="http://schemas.openxmlformats.org/officeDocument/2006/relationships/image" Target="media/image10.png"/><Relationship Id="rId293" Type="http://schemas.openxmlformats.org/officeDocument/2006/relationships/image" Target="media/image31.png"/><Relationship Id="rId88" Type="http://schemas.openxmlformats.org/officeDocument/2006/relationships/customXml" Target="../customXml/item88.xml"/><Relationship Id="rId111" Type="http://schemas.openxmlformats.org/officeDocument/2006/relationships/customXml" Target="../customXml/item111.xml"/><Relationship Id="rId132" Type="http://schemas.openxmlformats.org/officeDocument/2006/relationships/customXml" Target="../customXml/item132.xml"/><Relationship Id="rId153" Type="http://schemas.openxmlformats.org/officeDocument/2006/relationships/customXml" Target="../customXml/item153.xml"/><Relationship Id="rId174" Type="http://schemas.openxmlformats.org/officeDocument/2006/relationships/customXml" Target="../customXml/item174.xml"/><Relationship Id="rId195" Type="http://schemas.openxmlformats.org/officeDocument/2006/relationships/customXml" Target="../customXml/item195.xml"/><Relationship Id="rId209" Type="http://schemas.openxmlformats.org/officeDocument/2006/relationships/customXml" Target="../customXml/item209.xml"/><Relationship Id="rId220" Type="http://schemas.openxmlformats.org/officeDocument/2006/relationships/customXml" Target="../customXml/item220.xml"/><Relationship Id="rId241" Type="http://schemas.openxmlformats.org/officeDocument/2006/relationships/customXml" Target="../customXml/item241.xml"/><Relationship Id="rId15" Type="http://schemas.openxmlformats.org/officeDocument/2006/relationships/customXml" Target="../customXml/item15.xml"/><Relationship Id="rId36" Type="http://schemas.openxmlformats.org/officeDocument/2006/relationships/customXml" Target="../customXml/item36.xml"/><Relationship Id="rId57" Type="http://schemas.openxmlformats.org/officeDocument/2006/relationships/customXml" Target="../customXml/item57.xml"/><Relationship Id="rId262" Type="http://schemas.openxmlformats.org/officeDocument/2006/relationships/header" Target="header2.xml"/><Relationship Id="rId283" Type="http://schemas.openxmlformats.org/officeDocument/2006/relationships/image" Target="media/image21.png"/><Relationship Id="rId78" Type="http://schemas.openxmlformats.org/officeDocument/2006/relationships/customXml" Target="../customXml/item78.xml"/><Relationship Id="rId99" Type="http://schemas.openxmlformats.org/officeDocument/2006/relationships/customXml" Target="../customXml/item99.xml"/><Relationship Id="rId101" Type="http://schemas.openxmlformats.org/officeDocument/2006/relationships/customXml" Target="../customXml/item101.xml"/><Relationship Id="rId122" Type="http://schemas.openxmlformats.org/officeDocument/2006/relationships/customXml" Target="../customXml/item122.xml"/><Relationship Id="rId143" Type="http://schemas.openxmlformats.org/officeDocument/2006/relationships/customXml" Target="../customXml/item143.xml"/><Relationship Id="rId164" Type="http://schemas.openxmlformats.org/officeDocument/2006/relationships/customXml" Target="../customXml/item164.xml"/><Relationship Id="rId185" Type="http://schemas.openxmlformats.org/officeDocument/2006/relationships/customXml" Target="../customXml/item185.xml"/><Relationship Id="rId9" Type="http://schemas.openxmlformats.org/officeDocument/2006/relationships/customXml" Target="../customXml/item9.xml"/><Relationship Id="rId210" Type="http://schemas.openxmlformats.org/officeDocument/2006/relationships/customXml" Target="../customXml/item210.xml"/><Relationship Id="rId26" Type="http://schemas.openxmlformats.org/officeDocument/2006/relationships/customXml" Target="../customXml/item26.xml"/><Relationship Id="rId231" Type="http://schemas.openxmlformats.org/officeDocument/2006/relationships/customXml" Target="../customXml/item231.xml"/><Relationship Id="rId252" Type="http://schemas.openxmlformats.org/officeDocument/2006/relationships/styles" Target="styles.xml"/><Relationship Id="rId273" Type="http://schemas.openxmlformats.org/officeDocument/2006/relationships/image" Target="media/image11.png"/><Relationship Id="rId294" Type="http://schemas.openxmlformats.org/officeDocument/2006/relationships/image" Target="media/image32.png"/><Relationship Id="rId47" Type="http://schemas.openxmlformats.org/officeDocument/2006/relationships/customXml" Target="../customXml/item47.xml"/><Relationship Id="rId68" Type="http://schemas.openxmlformats.org/officeDocument/2006/relationships/customXml" Target="../customXml/item68.xml"/><Relationship Id="rId89" Type="http://schemas.openxmlformats.org/officeDocument/2006/relationships/customXml" Target="../customXml/item89.xml"/><Relationship Id="rId112" Type="http://schemas.openxmlformats.org/officeDocument/2006/relationships/customXml" Target="../customXml/item112.xml"/><Relationship Id="rId133" Type="http://schemas.openxmlformats.org/officeDocument/2006/relationships/customXml" Target="../customXml/item133.xml"/><Relationship Id="rId154" Type="http://schemas.openxmlformats.org/officeDocument/2006/relationships/customXml" Target="../customXml/item154.xml"/><Relationship Id="rId175" Type="http://schemas.openxmlformats.org/officeDocument/2006/relationships/customXml" Target="../customXml/item175.xml"/><Relationship Id="rId196" Type="http://schemas.openxmlformats.org/officeDocument/2006/relationships/customXml" Target="../customXml/item196.xml"/><Relationship Id="rId200" Type="http://schemas.openxmlformats.org/officeDocument/2006/relationships/customXml" Target="../customXml/item200.xml"/><Relationship Id="rId16" Type="http://schemas.openxmlformats.org/officeDocument/2006/relationships/customXml" Target="../customXml/item16.xml"/><Relationship Id="rId221" Type="http://schemas.openxmlformats.org/officeDocument/2006/relationships/customXml" Target="../customXml/item221.xml"/><Relationship Id="rId242" Type="http://schemas.openxmlformats.org/officeDocument/2006/relationships/customXml" Target="../customXml/item242.xml"/><Relationship Id="rId263" Type="http://schemas.openxmlformats.org/officeDocument/2006/relationships/footer" Target="footer1.xml"/><Relationship Id="rId284" Type="http://schemas.openxmlformats.org/officeDocument/2006/relationships/image" Target="media/image22.png"/><Relationship Id="rId37" Type="http://schemas.openxmlformats.org/officeDocument/2006/relationships/customXml" Target="../customXml/item37.xml"/><Relationship Id="rId58" Type="http://schemas.openxmlformats.org/officeDocument/2006/relationships/customXml" Target="../customXml/item58.xml"/><Relationship Id="rId79" Type="http://schemas.openxmlformats.org/officeDocument/2006/relationships/customXml" Target="../customXml/item79.xml"/><Relationship Id="rId102" Type="http://schemas.openxmlformats.org/officeDocument/2006/relationships/customXml" Target="../customXml/item102.xml"/><Relationship Id="rId123" Type="http://schemas.openxmlformats.org/officeDocument/2006/relationships/customXml" Target="../customXml/item123.xml"/><Relationship Id="rId144" Type="http://schemas.openxmlformats.org/officeDocument/2006/relationships/customXml" Target="../customXml/item144.xml"/><Relationship Id="rId90" Type="http://schemas.openxmlformats.org/officeDocument/2006/relationships/customXml" Target="../customXml/item90.xml"/><Relationship Id="rId165" Type="http://schemas.openxmlformats.org/officeDocument/2006/relationships/customXml" Target="../customXml/item165.xml"/><Relationship Id="rId186" Type="http://schemas.openxmlformats.org/officeDocument/2006/relationships/customXml" Target="../customXml/item186.xml"/><Relationship Id="rId211" Type="http://schemas.openxmlformats.org/officeDocument/2006/relationships/customXml" Target="../customXml/item211.xml"/><Relationship Id="rId232" Type="http://schemas.openxmlformats.org/officeDocument/2006/relationships/customXml" Target="../customXml/item232.xml"/><Relationship Id="rId253" Type="http://schemas.openxmlformats.org/officeDocument/2006/relationships/settings" Target="settings.xml"/><Relationship Id="rId274" Type="http://schemas.openxmlformats.org/officeDocument/2006/relationships/image" Target="media/image12.png"/><Relationship Id="rId295" Type="http://schemas.openxmlformats.org/officeDocument/2006/relationships/image" Target="media/image33.png"/><Relationship Id="rId27" Type="http://schemas.openxmlformats.org/officeDocument/2006/relationships/customXml" Target="../customXml/item27.xml"/><Relationship Id="rId48" Type="http://schemas.openxmlformats.org/officeDocument/2006/relationships/customXml" Target="../customXml/item48.xml"/><Relationship Id="rId69" Type="http://schemas.openxmlformats.org/officeDocument/2006/relationships/customXml" Target="../customXml/item69.xml"/><Relationship Id="rId113" Type="http://schemas.openxmlformats.org/officeDocument/2006/relationships/customXml" Target="../customXml/item113.xml"/><Relationship Id="rId134" Type="http://schemas.openxmlformats.org/officeDocument/2006/relationships/customXml" Target="../customXml/item134.xml"/><Relationship Id="rId80" Type="http://schemas.openxmlformats.org/officeDocument/2006/relationships/customXml" Target="../customXml/item80.xml"/><Relationship Id="rId155" Type="http://schemas.openxmlformats.org/officeDocument/2006/relationships/customXml" Target="../customXml/item155.xml"/><Relationship Id="rId176" Type="http://schemas.openxmlformats.org/officeDocument/2006/relationships/customXml" Target="../customXml/item176.xml"/><Relationship Id="rId197" Type="http://schemas.openxmlformats.org/officeDocument/2006/relationships/customXml" Target="../customXml/item197.xml"/><Relationship Id="rId201" Type="http://schemas.openxmlformats.org/officeDocument/2006/relationships/customXml" Target="../customXml/item201.xml"/><Relationship Id="rId222" Type="http://schemas.openxmlformats.org/officeDocument/2006/relationships/customXml" Target="../customXml/item222.xml"/><Relationship Id="rId243" Type="http://schemas.openxmlformats.org/officeDocument/2006/relationships/customXml" Target="../customXml/item243.xml"/><Relationship Id="rId264" Type="http://schemas.openxmlformats.org/officeDocument/2006/relationships/footer" Target="footer2.xml"/><Relationship Id="rId285" Type="http://schemas.openxmlformats.org/officeDocument/2006/relationships/image" Target="media/image23.png"/><Relationship Id="rId17" Type="http://schemas.openxmlformats.org/officeDocument/2006/relationships/customXml" Target="../customXml/item17.xml"/><Relationship Id="rId38" Type="http://schemas.openxmlformats.org/officeDocument/2006/relationships/customXml" Target="../customXml/item38.xml"/><Relationship Id="rId59" Type="http://schemas.openxmlformats.org/officeDocument/2006/relationships/customXml" Target="../customXml/item59.xml"/><Relationship Id="rId103" Type="http://schemas.openxmlformats.org/officeDocument/2006/relationships/customXml" Target="../customXml/item103.xml"/><Relationship Id="rId124" Type="http://schemas.openxmlformats.org/officeDocument/2006/relationships/customXml" Target="../customXml/item124.xml"/><Relationship Id="rId70" Type="http://schemas.openxmlformats.org/officeDocument/2006/relationships/customXml" Target="../customXml/item70.xml"/><Relationship Id="rId91" Type="http://schemas.openxmlformats.org/officeDocument/2006/relationships/customXml" Target="../customXml/item91.xml"/><Relationship Id="rId145" Type="http://schemas.openxmlformats.org/officeDocument/2006/relationships/customXml" Target="../customXml/item145.xml"/><Relationship Id="rId166" Type="http://schemas.openxmlformats.org/officeDocument/2006/relationships/customXml" Target="../customXml/item166.xml"/><Relationship Id="rId187" Type="http://schemas.openxmlformats.org/officeDocument/2006/relationships/customXml" Target="../customXml/item187.xml"/><Relationship Id="rId1" Type="http://schemas.openxmlformats.org/officeDocument/2006/relationships/customXml" Target="../customXml/item1.xml"/><Relationship Id="rId212" Type="http://schemas.openxmlformats.org/officeDocument/2006/relationships/customXml" Target="../customXml/item212.xml"/><Relationship Id="rId233" Type="http://schemas.openxmlformats.org/officeDocument/2006/relationships/customXml" Target="../customXml/item233.xml"/><Relationship Id="rId254" Type="http://schemas.openxmlformats.org/officeDocument/2006/relationships/webSettings" Target="webSettings.xml"/><Relationship Id="rId28" Type="http://schemas.openxmlformats.org/officeDocument/2006/relationships/customXml" Target="../customXml/item28.xml"/><Relationship Id="rId49" Type="http://schemas.openxmlformats.org/officeDocument/2006/relationships/customXml" Target="../customXml/item49.xml"/><Relationship Id="rId114" Type="http://schemas.openxmlformats.org/officeDocument/2006/relationships/customXml" Target="../customXml/item114.xml"/><Relationship Id="rId275" Type="http://schemas.openxmlformats.org/officeDocument/2006/relationships/image" Target="media/image13.png"/><Relationship Id="rId296" Type="http://schemas.openxmlformats.org/officeDocument/2006/relationships/image" Target="media/image34.png"/><Relationship Id="rId300" Type="http://schemas.openxmlformats.org/officeDocument/2006/relationships/image" Target="media/image38.png"/><Relationship Id="rId60" Type="http://schemas.openxmlformats.org/officeDocument/2006/relationships/customXml" Target="../customXml/item60.xml"/><Relationship Id="rId81" Type="http://schemas.openxmlformats.org/officeDocument/2006/relationships/customXml" Target="../customXml/item81.xml"/><Relationship Id="rId135" Type="http://schemas.openxmlformats.org/officeDocument/2006/relationships/customXml" Target="../customXml/item135.xml"/><Relationship Id="rId156" Type="http://schemas.openxmlformats.org/officeDocument/2006/relationships/customXml" Target="../customXml/item156.xml"/><Relationship Id="rId177" Type="http://schemas.openxmlformats.org/officeDocument/2006/relationships/customXml" Target="../customXml/item177.xml"/><Relationship Id="rId198" Type="http://schemas.openxmlformats.org/officeDocument/2006/relationships/customXml" Target="../customXml/item198.xml"/><Relationship Id="rId202" Type="http://schemas.openxmlformats.org/officeDocument/2006/relationships/customXml" Target="../customXml/item202.xml"/><Relationship Id="rId223" Type="http://schemas.openxmlformats.org/officeDocument/2006/relationships/customXml" Target="../customXml/item223.xml"/><Relationship Id="rId244" Type="http://schemas.openxmlformats.org/officeDocument/2006/relationships/customXml" Target="../customXml/item244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265" Type="http://schemas.openxmlformats.org/officeDocument/2006/relationships/header" Target="header3.xml"/><Relationship Id="rId286" Type="http://schemas.openxmlformats.org/officeDocument/2006/relationships/image" Target="media/image24.png"/><Relationship Id="rId50" Type="http://schemas.openxmlformats.org/officeDocument/2006/relationships/customXml" Target="../customXml/item50.xml"/><Relationship Id="rId104" Type="http://schemas.openxmlformats.org/officeDocument/2006/relationships/customXml" Target="../customXml/item104.xml"/><Relationship Id="rId125" Type="http://schemas.openxmlformats.org/officeDocument/2006/relationships/customXml" Target="../customXml/item125.xml"/><Relationship Id="rId146" Type="http://schemas.openxmlformats.org/officeDocument/2006/relationships/customXml" Target="../customXml/item146.xml"/><Relationship Id="rId167" Type="http://schemas.openxmlformats.org/officeDocument/2006/relationships/customXml" Target="../customXml/item167.xml"/><Relationship Id="rId188" Type="http://schemas.openxmlformats.org/officeDocument/2006/relationships/customXml" Target="../customXml/item188.xml"/><Relationship Id="rId71" Type="http://schemas.openxmlformats.org/officeDocument/2006/relationships/customXml" Target="../customXml/item71.xml"/><Relationship Id="rId92" Type="http://schemas.openxmlformats.org/officeDocument/2006/relationships/customXml" Target="../customXml/item92.xml"/><Relationship Id="rId213" Type="http://schemas.openxmlformats.org/officeDocument/2006/relationships/customXml" Target="../customXml/item213.xml"/><Relationship Id="rId234" Type="http://schemas.openxmlformats.org/officeDocument/2006/relationships/customXml" Target="../customXml/item234.xml"/><Relationship Id="rId2" Type="http://schemas.openxmlformats.org/officeDocument/2006/relationships/customXml" Target="../customXml/item2.xml"/><Relationship Id="rId29" Type="http://schemas.openxmlformats.org/officeDocument/2006/relationships/customXml" Target="../customXml/item29.xml"/><Relationship Id="rId255" Type="http://schemas.openxmlformats.org/officeDocument/2006/relationships/footnotes" Target="footnotes.xml"/><Relationship Id="rId276" Type="http://schemas.openxmlformats.org/officeDocument/2006/relationships/image" Target="media/image14.png"/><Relationship Id="rId297" Type="http://schemas.openxmlformats.org/officeDocument/2006/relationships/image" Target="media/image35.png"/><Relationship Id="rId40" Type="http://schemas.openxmlformats.org/officeDocument/2006/relationships/customXml" Target="../customXml/item40.xml"/><Relationship Id="rId115" Type="http://schemas.openxmlformats.org/officeDocument/2006/relationships/customXml" Target="../customXml/item115.xml"/><Relationship Id="rId136" Type="http://schemas.openxmlformats.org/officeDocument/2006/relationships/customXml" Target="../customXml/item136.xml"/><Relationship Id="rId157" Type="http://schemas.openxmlformats.org/officeDocument/2006/relationships/customXml" Target="../customXml/item157.xml"/><Relationship Id="rId178" Type="http://schemas.openxmlformats.org/officeDocument/2006/relationships/customXml" Target="../customXml/item178.xml"/><Relationship Id="rId301" Type="http://schemas.openxmlformats.org/officeDocument/2006/relationships/footer" Target="footer4.xml"/><Relationship Id="rId61" Type="http://schemas.openxmlformats.org/officeDocument/2006/relationships/customXml" Target="../customXml/item61.xml"/><Relationship Id="rId82" Type="http://schemas.openxmlformats.org/officeDocument/2006/relationships/customXml" Target="../customXml/item82.xml"/><Relationship Id="rId199" Type="http://schemas.openxmlformats.org/officeDocument/2006/relationships/customXml" Target="../customXml/item199.xml"/><Relationship Id="rId203" Type="http://schemas.openxmlformats.org/officeDocument/2006/relationships/customXml" Target="../customXml/item203.xml"/><Relationship Id="rId19" Type="http://schemas.openxmlformats.org/officeDocument/2006/relationships/customXml" Target="../customXml/item19.xml"/><Relationship Id="rId224" Type="http://schemas.openxmlformats.org/officeDocument/2006/relationships/customXml" Target="../customXml/item224.xml"/><Relationship Id="rId245" Type="http://schemas.openxmlformats.org/officeDocument/2006/relationships/customXml" Target="../customXml/item245.xml"/><Relationship Id="rId266" Type="http://schemas.openxmlformats.org/officeDocument/2006/relationships/footer" Target="footer3.xml"/><Relationship Id="rId287" Type="http://schemas.openxmlformats.org/officeDocument/2006/relationships/image" Target="media/image25.png"/><Relationship Id="rId30" Type="http://schemas.openxmlformats.org/officeDocument/2006/relationships/customXml" Target="../customXml/item30.xml"/><Relationship Id="rId105" Type="http://schemas.openxmlformats.org/officeDocument/2006/relationships/customXml" Target="../customXml/item105.xml"/><Relationship Id="rId126" Type="http://schemas.openxmlformats.org/officeDocument/2006/relationships/customXml" Target="../customXml/item126.xml"/><Relationship Id="rId147" Type="http://schemas.openxmlformats.org/officeDocument/2006/relationships/customXml" Target="../customXml/item147.xml"/><Relationship Id="rId168" Type="http://schemas.openxmlformats.org/officeDocument/2006/relationships/customXml" Target="../customXml/item168.xml"/><Relationship Id="rId51" Type="http://schemas.openxmlformats.org/officeDocument/2006/relationships/customXml" Target="../customXml/item51.xml"/><Relationship Id="rId72" Type="http://schemas.openxmlformats.org/officeDocument/2006/relationships/customXml" Target="../customXml/item72.xml"/><Relationship Id="rId93" Type="http://schemas.openxmlformats.org/officeDocument/2006/relationships/customXml" Target="../customXml/item93.xml"/><Relationship Id="rId189" Type="http://schemas.openxmlformats.org/officeDocument/2006/relationships/customXml" Target="../customXml/item189.xml"/><Relationship Id="rId3" Type="http://schemas.openxmlformats.org/officeDocument/2006/relationships/customXml" Target="../customXml/item3.xml"/><Relationship Id="rId214" Type="http://schemas.openxmlformats.org/officeDocument/2006/relationships/customXml" Target="../customXml/item214.xml"/><Relationship Id="rId235" Type="http://schemas.openxmlformats.org/officeDocument/2006/relationships/customXml" Target="../customXml/item235.xml"/><Relationship Id="rId256" Type="http://schemas.openxmlformats.org/officeDocument/2006/relationships/endnotes" Target="endnotes.xml"/><Relationship Id="rId277" Type="http://schemas.openxmlformats.org/officeDocument/2006/relationships/image" Target="media/image15.png"/><Relationship Id="rId298" Type="http://schemas.openxmlformats.org/officeDocument/2006/relationships/image" Target="media/image36.png"/><Relationship Id="rId116" Type="http://schemas.openxmlformats.org/officeDocument/2006/relationships/customXml" Target="../customXml/item116.xml"/><Relationship Id="rId137" Type="http://schemas.openxmlformats.org/officeDocument/2006/relationships/customXml" Target="../customXml/item137.xml"/><Relationship Id="rId158" Type="http://schemas.openxmlformats.org/officeDocument/2006/relationships/customXml" Target="../customXml/item158.xml"/><Relationship Id="rId302" Type="http://schemas.openxmlformats.org/officeDocument/2006/relationships/fontTable" Target="fontTable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62" Type="http://schemas.openxmlformats.org/officeDocument/2006/relationships/customXml" Target="../customXml/item62.xml"/><Relationship Id="rId83" Type="http://schemas.openxmlformats.org/officeDocument/2006/relationships/customXml" Target="../customXml/item83.xml"/><Relationship Id="rId179" Type="http://schemas.openxmlformats.org/officeDocument/2006/relationships/customXml" Target="../customXml/item179.xml"/><Relationship Id="rId190" Type="http://schemas.openxmlformats.org/officeDocument/2006/relationships/customXml" Target="../customXml/item190.xml"/><Relationship Id="rId204" Type="http://schemas.openxmlformats.org/officeDocument/2006/relationships/customXml" Target="../customXml/item204.xml"/><Relationship Id="rId225" Type="http://schemas.openxmlformats.org/officeDocument/2006/relationships/customXml" Target="../customXml/item225.xml"/><Relationship Id="rId246" Type="http://schemas.openxmlformats.org/officeDocument/2006/relationships/customXml" Target="../customXml/item246.xml"/><Relationship Id="rId267" Type="http://schemas.openxmlformats.org/officeDocument/2006/relationships/image" Target="media/image5.png"/><Relationship Id="rId288" Type="http://schemas.openxmlformats.org/officeDocument/2006/relationships/image" Target="media/image26.png"/><Relationship Id="rId106" Type="http://schemas.openxmlformats.org/officeDocument/2006/relationships/customXml" Target="../customXml/item106.xml"/><Relationship Id="rId127" Type="http://schemas.openxmlformats.org/officeDocument/2006/relationships/customXml" Target="../customXml/item127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52" Type="http://schemas.openxmlformats.org/officeDocument/2006/relationships/customXml" Target="../customXml/item52.xml"/><Relationship Id="rId73" Type="http://schemas.openxmlformats.org/officeDocument/2006/relationships/customXml" Target="../customXml/item73.xml"/><Relationship Id="rId94" Type="http://schemas.openxmlformats.org/officeDocument/2006/relationships/customXml" Target="../customXml/item94.xml"/><Relationship Id="rId148" Type="http://schemas.openxmlformats.org/officeDocument/2006/relationships/customXml" Target="../customXml/item148.xml"/><Relationship Id="rId169" Type="http://schemas.openxmlformats.org/officeDocument/2006/relationships/customXml" Target="../customXml/item169.xml"/><Relationship Id="rId4" Type="http://schemas.openxmlformats.org/officeDocument/2006/relationships/customXml" Target="../customXml/item4.xml"/><Relationship Id="rId180" Type="http://schemas.openxmlformats.org/officeDocument/2006/relationships/customXml" Target="../customXml/item180.xml"/><Relationship Id="rId215" Type="http://schemas.openxmlformats.org/officeDocument/2006/relationships/customXml" Target="../customXml/item215.xml"/><Relationship Id="rId236" Type="http://schemas.openxmlformats.org/officeDocument/2006/relationships/customXml" Target="../customXml/item236.xml"/><Relationship Id="rId257" Type="http://schemas.openxmlformats.org/officeDocument/2006/relationships/image" Target="media/image1.png"/><Relationship Id="rId278" Type="http://schemas.openxmlformats.org/officeDocument/2006/relationships/image" Target="media/image16.png"/><Relationship Id="rId303" Type="http://schemas.openxmlformats.org/officeDocument/2006/relationships/theme" Target="theme/theme1.xml"/><Relationship Id="rId42" Type="http://schemas.openxmlformats.org/officeDocument/2006/relationships/customXml" Target="../customXml/item42.xml"/><Relationship Id="rId84" Type="http://schemas.openxmlformats.org/officeDocument/2006/relationships/customXml" Target="../customXml/item84.xml"/><Relationship Id="rId138" Type="http://schemas.openxmlformats.org/officeDocument/2006/relationships/customXml" Target="../customXml/item138.xml"/><Relationship Id="rId191" Type="http://schemas.openxmlformats.org/officeDocument/2006/relationships/customXml" Target="../customXml/item191.xml"/><Relationship Id="rId205" Type="http://schemas.openxmlformats.org/officeDocument/2006/relationships/customXml" Target="../customXml/item205.xml"/><Relationship Id="rId247" Type="http://schemas.openxmlformats.org/officeDocument/2006/relationships/customXml" Target="../customXml/item247.xml"/><Relationship Id="rId107" Type="http://schemas.openxmlformats.org/officeDocument/2006/relationships/customXml" Target="../customXml/item107.xml"/><Relationship Id="rId289" Type="http://schemas.openxmlformats.org/officeDocument/2006/relationships/image" Target="media/image27.png"/><Relationship Id="rId11" Type="http://schemas.openxmlformats.org/officeDocument/2006/relationships/customXml" Target="../customXml/item11.xml"/><Relationship Id="rId53" Type="http://schemas.openxmlformats.org/officeDocument/2006/relationships/customXml" Target="../customXml/item53.xml"/><Relationship Id="rId149" Type="http://schemas.openxmlformats.org/officeDocument/2006/relationships/customXml" Target="../customXml/item149.xml"/><Relationship Id="rId95" Type="http://schemas.openxmlformats.org/officeDocument/2006/relationships/customXml" Target="../customXml/item95.xml"/><Relationship Id="rId160" Type="http://schemas.openxmlformats.org/officeDocument/2006/relationships/customXml" Target="../customXml/item160.xml"/><Relationship Id="rId216" Type="http://schemas.openxmlformats.org/officeDocument/2006/relationships/customXml" Target="../customXml/item216.xml"/><Relationship Id="rId258" Type="http://schemas.openxmlformats.org/officeDocument/2006/relationships/image" Target="media/image2.png"/><Relationship Id="rId22" Type="http://schemas.openxmlformats.org/officeDocument/2006/relationships/customXml" Target="../customXml/item22.xml"/><Relationship Id="rId64" Type="http://schemas.openxmlformats.org/officeDocument/2006/relationships/customXml" Target="../customXml/item64.xml"/><Relationship Id="rId118" Type="http://schemas.openxmlformats.org/officeDocument/2006/relationships/customXml" Target="../customXml/item118.xml"/><Relationship Id="rId171" Type="http://schemas.openxmlformats.org/officeDocument/2006/relationships/customXml" Target="../customXml/item171.xml"/><Relationship Id="rId227" Type="http://schemas.openxmlformats.org/officeDocument/2006/relationships/customXml" Target="../customXml/item227.xml"/><Relationship Id="rId269" Type="http://schemas.openxmlformats.org/officeDocument/2006/relationships/image" Target="media/image7.png"/><Relationship Id="rId33" Type="http://schemas.openxmlformats.org/officeDocument/2006/relationships/customXml" Target="../customXml/item33.xml"/><Relationship Id="rId129" Type="http://schemas.openxmlformats.org/officeDocument/2006/relationships/customXml" Target="../customXml/item129.xml"/><Relationship Id="rId280" Type="http://schemas.openxmlformats.org/officeDocument/2006/relationships/image" Target="media/image18.png"/><Relationship Id="rId75" Type="http://schemas.openxmlformats.org/officeDocument/2006/relationships/customXml" Target="../customXml/item75.xml"/><Relationship Id="rId140" Type="http://schemas.openxmlformats.org/officeDocument/2006/relationships/customXml" Target="../customXml/item140.xml"/><Relationship Id="rId182" Type="http://schemas.openxmlformats.org/officeDocument/2006/relationships/customXml" Target="../customXml/item182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{1949EB46-B4C9-E44B-92A6-C25F6861E4B3}">
  <we:reference id="wa200001011" version="1.1.0.0" store="en-001" storeType="OMEX"/>
  <we:alternateReferences>
    <we:reference id="WA200001011" version="1.1.0.0" store="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_rels/item1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4.xml"/></Relationships>
</file>

<file path=customXml/_rels/item1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5.xml"/></Relationships>
</file>

<file path=customXml/_rels/item1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6.xml"/></Relationships>
</file>

<file path=customXml/_rels/item1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7.xml"/></Relationships>
</file>

<file path=customXml/_rels/item1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8.xml"/></Relationships>
</file>

<file path=customXml/_rels/item1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9.xml"/></Relationships>
</file>

<file path=customXml/_rels/item1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0.xml"/></Relationships>
</file>

<file path=customXml/_rels/item1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1.xml"/></Relationships>
</file>

<file path=customXml/_rels/item1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2.xml"/></Relationships>
</file>

<file path=customXml/_rels/item1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3.xml"/></Relationships>
</file>

<file path=customXml/_rels/item1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4.xml"/></Relationships>
</file>

<file path=customXml/_rels/item1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5.xml"/></Relationships>
</file>

<file path=customXml/_rels/item1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6.xml"/></Relationships>
</file>

<file path=customXml/_rels/item1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7.xml"/></Relationships>
</file>

<file path=customXml/_rels/item1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8.xml"/></Relationships>
</file>

<file path=customXml/_rels/item1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9.xml"/></Relationships>
</file>

<file path=customXml/_rels/item1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0.xml"/></Relationships>
</file>

<file path=customXml/_rels/item1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1.xml"/></Relationships>
</file>

<file path=customXml/_rels/item1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2.xml"/></Relationships>
</file>

<file path=customXml/_rels/item1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3.xml"/></Relationships>
</file>

<file path=customXml/_rels/item1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4.xml"/></Relationships>
</file>

<file path=customXml/_rels/item1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5.xml"/></Relationships>
</file>

<file path=customXml/_rels/item1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6.xml"/></Relationships>
</file>

<file path=customXml/_rels/item1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7.xml"/></Relationships>
</file>

<file path=customXml/_rels/item1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8.xml"/></Relationships>
</file>

<file path=customXml/_rels/item1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9.xml"/></Relationships>
</file>

<file path=customXml/_rels/item1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0.xml"/></Relationships>
</file>

<file path=customXml/_rels/item1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1.xml"/></Relationships>
</file>

<file path=customXml/_rels/item1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2.xml"/></Relationships>
</file>

<file path=customXml/_rels/item1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3.xml"/></Relationships>
</file>

<file path=customXml/_rels/item1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4.xml"/></Relationships>
</file>

<file path=customXml/_rels/item1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5.xml"/></Relationships>
</file>

<file path=customXml/_rels/item1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6.xml"/></Relationships>
</file>

<file path=customXml/_rels/item1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7.xml"/></Relationships>
</file>

<file path=customXml/_rels/item1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8.xml"/></Relationships>
</file>

<file path=customXml/_rels/item1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9.xml"/></Relationships>
</file>

<file path=customXml/_rels/item1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0.xml"/></Relationships>
</file>

<file path=customXml/_rels/item1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1.xml"/></Relationships>
</file>

<file path=customXml/_rels/item1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2.xml"/></Relationships>
</file>

<file path=customXml/_rels/item1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3.xml"/></Relationships>
</file>

<file path=customXml/_rels/item1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4.xml"/></Relationships>
</file>

<file path=customXml/_rels/item1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5.xml"/></Relationships>
</file>

<file path=customXml/_rels/item1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6.xml"/></Relationships>
</file>

<file path=customXml/_rels/item1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7.xml"/></Relationships>
</file>

<file path=customXml/_rels/item1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8.xml"/></Relationships>
</file>

<file path=customXml/_rels/item1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9.xml"/></Relationships>
</file>

<file path=customXml/_rels/item1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0.xml"/></Relationships>
</file>

<file path=customXml/_rels/item1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1.xml"/></Relationships>
</file>

<file path=customXml/_rels/item1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2.xml"/></Relationships>
</file>

<file path=customXml/_rels/item1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3.xml"/></Relationships>
</file>

<file path=customXml/_rels/item1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4.xml"/></Relationships>
</file>

<file path=customXml/_rels/item1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5.xml"/></Relationships>
</file>

<file path=customXml/_rels/item1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6.xml"/></Relationships>
</file>

<file path=customXml/_rels/item1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7.xml"/></Relationships>
</file>

<file path=customXml/_rels/item1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8.xml"/></Relationships>
</file>

<file path=customXml/_rels/item1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9.xml"/></Relationships>
</file>

<file path=customXml/_rels/item1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0.xml"/></Relationships>
</file>

<file path=customXml/_rels/item1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1.xml"/></Relationships>
</file>

<file path=customXml/_rels/item1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2.xml"/></Relationships>
</file>

<file path=customXml/_rels/item1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3.xml"/></Relationships>
</file>

<file path=customXml/_rels/item1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4.xml"/></Relationships>
</file>

<file path=customXml/_rels/item1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5.xml"/></Relationships>
</file>

<file path=customXml/_rels/item1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6.xml"/></Relationships>
</file>

<file path=customXml/_rels/item1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7.xml"/></Relationships>
</file>

<file path=customXml/_rels/item1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8.xml"/></Relationships>
</file>

<file path=customXml/_rels/item1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9.xml"/></Relationships>
</file>

<file path=customXml/_rels/item1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0.xml"/></Relationships>
</file>

<file path=customXml/_rels/item1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1.xml"/></Relationships>
</file>

<file path=customXml/_rels/item1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2.xml"/></Relationships>
</file>

<file path=customXml/_rels/item1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3.xml"/></Relationships>
</file>

<file path=customXml/_rels/item1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4.xml"/></Relationships>
</file>

<file path=customXml/_rels/item1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5.xml"/></Relationships>
</file>

<file path=customXml/_rels/item1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6.xml"/></Relationships>
</file>

<file path=customXml/_rels/item1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7.xml"/></Relationships>
</file>

<file path=customXml/_rels/item1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8.xml"/></Relationships>
</file>

<file path=customXml/_rels/item1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9.xml"/></Relationships>
</file>

<file path=customXml/_rels/item1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0.xml"/></Relationships>
</file>

<file path=customXml/_rels/item1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1.xml"/></Relationships>
</file>

<file path=customXml/_rels/item1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2.xml"/></Relationships>
</file>

<file path=customXml/_rels/item1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3.xml"/></Relationships>
</file>

<file path=customXml/_rels/item1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4.xml"/></Relationships>
</file>

<file path=customXml/_rels/item1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5.xml"/></Relationships>
</file>

<file path=customXml/_rels/item1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6.xml"/></Relationships>
</file>

<file path=customXml/_rels/item1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7.xml"/></Relationships>
</file>

<file path=customXml/_rels/item1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8.xml"/></Relationships>
</file>

<file path=customXml/_rels/item1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9.xml"/></Relationships>
</file>

<file path=customXml/_rels/item2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0.xml"/></Relationships>
</file>

<file path=customXml/_rels/item2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1.xml"/></Relationships>
</file>

<file path=customXml/_rels/item2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2.xml"/></Relationships>
</file>

<file path=customXml/_rels/item2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3.xml"/></Relationships>
</file>

<file path=customXml/_rels/item2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4.xml"/></Relationships>
</file>

<file path=customXml/_rels/item2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5.xml"/></Relationships>
</file>

<file path=customXml/_rels/item2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6.xml"/></Relationships>
</file>

<file path=customXml/_rels/item2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7.xml"/></Relationships>
</file>

<file path=customXml/_rels/item2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8.xml"/></Relationships>
</file>

<file path=customXml/_rels/item2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9.xml"/></Relationships>
</file>

<file path=customXml/_rels/item2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0.xml"/></Relationships>
</file>

<file path=customXml/_rels/item2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1.xml"/></Relationships>
</file>

<file path=customXml/_rels/item2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2.xml"/></Relationships>
</file>

<file path=customXml/_rels/item2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3.xml"/></Relationships>
</file>

<file path=customXml/_rels/item2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4.xml"/></Relationships>
</file>

<file path=customXml/_rels/item2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5.xml"/></Relationships>
</file>

<file path=customXml/_rels/item2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6.xml"/></Relationships>
</file>

<file path=customXml/_rels/item2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7.xml"/></Relationships>
</file>

<file path=customXml/_rels/item2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8.xml"/></Relationships>
</file>

<file path=customXml/_rels/item2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9.xml"/></Relationships>
</file>

<file path=customXml/_rels/item2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0.xml"/></Relationships>
</file>

<file path=customXml/_rels/item2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1.xml"/></Relationships>
</file>

<file path=customXml/_rels/item2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2.xml"/></Relationships>
</file>

<file path=customXml/_rels/item2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3.xml"/></Relationships>
</file>

<file path=customXml/_rels/item2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4.xml"/></Relationships>
</file>

<file path=customXml/_rels/item2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5.xml"/></Relationships>
</file>

<file path=customXml/_rels/item2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6.xml"/></Relationships>
</file>

<file path=customXml/_rels/item2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7.xml"/></Relationships>
</file>

<file path=customXml/_rels/item2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8.xml"/></Relationships>
</file>

<file path=customXml/_rels/item2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9.xml"/></Relationships>
</file>

<file path=customXml/_rels/item2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0.xml"/></Relationships>
</file>

<file path=customXml/_rels/item2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1.xml"/></Relationships>
</file>

<file path=customXml/_rels/item2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2.xml"/></Relationships>
</file>

<file path=customXml/_rels/item2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3.xml"/></Relationships>
</file>

<file path=customXml/_rels/item2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4.xml"/></Relationships>
</file>

<file path=customXml/_rels/item2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5.xml"/></Relationships>
</file>

<file path=customXml/_rels/item2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6.xml"/></Relationships>
</file>

<file path=customXml/_rels/item2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7.xml"/></Relationships>
</file>

<file path=customXml/_rels/item2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8.xml"/></Relationships>
</file>

<file path=customXml/_rels/item2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9.xml"/></Relationships>
</file>

<file path=customXml/_rels/item2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0.xml"/></Relationships>
</file>

<file path=customXml/_rels/item2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1.xml"/></Relationships>
</file>

<file path=customXml/_rels/item2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2.xml"/></Relationships>
</file>

<file path=customXml/_rels/item2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3.xml"/></Relationships>
</file>

<file path=customXml/_rels/item2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4.xml"/></Relationships>
</file>

<file path=customXml/_rels/item2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5.xml"/></Relationships>
</file>

<file path=customXml/_rels/item2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6.xml"/></Relationships>
</file>

<file path=customXml/_rels/item2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7.xml"/></Relationships>
</file>

<file path=customXml/_rels/item2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8.xml"/></Relationships>
</file>

<file path=customXml/_rels/item2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9.xml"/></Relationships>
</file>

<file path=customXml/_rels/item2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0.xml"/></Relationships>
</file>

<file path=customXml/item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3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4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1.xml><?xml version="1.0" encoding="utf-8"?>
<b:Sources xmlns:b="http://schemas.openxmlformats.org/officeDocument/2006/bibliography" xmlns="http://schemas.openxmlformats.org/officeDocument/2006/bibliography" SelectedStyle="\HarvardAnglia2008OfficeOnline.xsl" StyleName="Harvard - Anglia" Version="2008"/>
</file>

<file path=customXml/item5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5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6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7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8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9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0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3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4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5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6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7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8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19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0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1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2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3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1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2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3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4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5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6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7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8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49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250.xml><?xml version="1.0" encoding="utf-8"?>
<mcd:customData xmlns="http://www.wps.cn/android/officeDocument/2013/mofficeCustomData" xmlns:mcd="http://www.wps.cn/android/officeDocument/2013/mofficeCustomData" version="2">
  <mcd:comments/>
</mcd:customData>
</file>

<file path=customXml/itemProps1.xml><?xml version="1.0" encoding="utf-8"?>
<ds:datastoreItem xmlns:ds="http://schemas.openxmlformats.org/officeDocument/2006/customXml" ds:itemID="{599F4E65-2BC1-4373-9F82-76B87C45359C}">
  <ds:schemaRefs>
    <ds:schemaRef ds:uri="http://www.wps.cn/android/officeDocument/2013/mofficeCustomData"/>
  </ds:schemaRefs>
</ds:datastoreItem>
</file>

<file path=customXml/itemProps2.xml><?xml version="1.0" encoding="utf-8"?>
<ds:datastoreItem xmlns:ds="http://schemas.openxmlformats.org/officeDocument/2006/customXml" ds:itemID="{A7A03A5B-4049-427B-B5DB-CB1E649EA191}">
  <ds:schemaRefs>
    <ds:schemaRef ds:uri="http://www.wps.cn/android/officeDocument/2013/mofficeCustomData"/>
  </ds:schemaRefs>
</ds:datastoreItem>
</file>

<file path=customXml/itemProps3.xml><?xml version="1.0" encoding="utf-8"?>
<ds:datastoreItem xmlns:ds="http://schemas.openxmlformats.org/officeDocument/2006/customXml" ds:itemID="{044A8D7C-B9DA-43F2-B89E-AB11C3FC2231}">
  <ds:schemaRefs>
    <ds:schemaRef ds:uri="http://www.wps.cn/android/officeDocument/2013/mofficeCustomData"/>
  </ds:schemaRefs>
</ds:datastoreItem>
</file>

<file path=customXml/itemProps4.xml><?xml version="1.0" encoding="utf-8"?>
<ds:datastoreItem xmlns:ds="http://schemas.openxmlformats.org/officeDocument/2006/customXml" ds:itemID="{BBF5A99B-6D33-4289-BE07-77E998EA8FD0}">
  <ds:schemaRefs>
    <ds:schemaRef ds:uri="http://www.wps.cn/android/officeDocument/2013/mofficeCustomData"/>
  </ds:schemaRefs>
</ds:datastoreItem>
</file>

<file path=customXml/itemProps5.xml><?xml version="1.0" encoding="utf-8"?>
<ds:datastoreItem xmlns:ds="http://schemas.openxmlformats.org/officeDocument/2006/customXml" ds:itemID="{BFCE5914-ACBD-4A7F-9DA6-34C16B6C8426}">
  <ds:schemaRefs>
    <ds:schemaRef ds:uri="http://www.wps.cn/android/officeDocument/2013/mofficeCustomData"/>
  </ds:schemaRefs>
</ds:datastoreItem>
</file>

<file path=customXml/itemProps6.xml><?xml version="1.0" encoding="utf-8"?>
<ds:datastoreItem xmlns:ds="http://schemas.openxmlformats.org/officeDocument/2006/customXml" ds:itemID="{F2905507-38D5-4E31-B036-D3E46814D025}">
  <ds:schemaRefs>
    <ds:schemaRef ds:uri="http://www.wps.cn/android/officeDocument/2013/mofficeCustomData"/>
  </ds:schemaRefs>
</ds:datastoreItem>
</file>

<file path=customXml/itemProps7.xml><?xml version="1.0" encoding="utf-8"?>
<ds:datastoreItem xmlns:ds="http://schemas.openxmlformats.org/officeDocument/2006/customXml" ds:itemID="{DEC0A905-4ABC-4A12-95F0-DBF5540AC541}">
  <ds:schemaRefs>
    <ds:schemaRef ds:uri="http://www.wps.cn/android/officeDocument/2013/mofficeCustomData"/>
  </ds:schemaRefs>
</ds:datastoreItem>
</file>

<file path=customXml/itemProps8.xml><?xml version="1.0" encoding="utf-8"?>
<ds:datastoreItem xmlns:ds="http://schemas.openxmlformats.org/officeDocument/2006/customXml" ds:itemID="{18796D83-8AFF-45A6-937E-450409359BF4}">
  <ds:schemaRefs>
    <ds:schemaRef ds:uri="http://www.wps.cn/android/officeDocument/2013/mofficeCustomData"/>
  </ds:schemaRefs>
</ds:datastoreItem>
</file>

<file path=customXml/itemProps9.xml><?xml version="1.0" encoding="utf-8"?>
<ds:datastoreItem xmlns:ds="http://schemas.openxmlformats.org/officeDocument/2006/customXml" ds:itemID="{EE2D1ECB-4CB9-49E4-994D-116E555AC897}">
  <ds:schemaRefs>
    <ds:schemaRef ds:uri="http://www.wps.cn/android/officeDocument/2013/mofficeCustomData"/>
  </ds:schemaRefs>
</ds:datastoreItem>
</file>

<file path=customXml/itemProps10.xml><?xml version="1.0" encoding="utf-8"?>
<ds:datastoreItem xmlns:ds="http://schemas.openxmlformats.org/officeDocument/2006/customXml" ds:itemID="{A5A9C97D-F227-40F3-8ED3-9C78E8F6212F}">
  <ds:schemaRefs>
    <ds:schemaRef ds:uri="http://www.wps.cn/android/officeDocument/2013/mofficeCustomData"/>
  </ds:schemaRefs>
</ds:datastoreItem>
</file>

<file path=customXml/itemProps11.xml><?xml version="1.0" encoding="utf-8"?>
<ds:datastoreItem xmlns:ds="http://schemas.openxmlformats.org/officeDocument/2006/customXml" ds:itemID="{5CDD80D3-BA9D-48CE-83B4-9A48B5559B69}">
  <ds:schemaRefs>
    <ds:schemaRef ds:uri="http://www.wps.cn/android/officeDocument/2013/mofficeCustomData"/>
  </ds:schemaRefs>
</ds:datastoreItem>
</file>

<file path=customXml/itemProps12.xml><?xml version="1.0" encoding="utf-8"?>
<ds:datastoreItem xmlns:ds="http://schemas.openxmlformats.org/officeDocument/2006/customXml" ds:itemID="{402F12B4-EB1F-4563-94E9-122A591BD5EA}">
  <ds:schemaRefs>
    <ds:schemaRef ds:uri="http://www.wps.cn/android/officeDocument/2013/mofficeCustomData"/>
  </ds:schemaRefs>
</ds:datastoreItem>
</file>

<file path=customXml/itemProps13.xml><?xml version="1.0" encoding="utf-8"?>
<ds:datastoreItem xmlns:ds="http://schemas.openxmlformats.org/officeDocument/2006/customXml" ds:itemID="{19F6402E-6664-4B5C-B14C-BFD46A363697}">
  <ds:schemaRefs>
    <ds:schemaRef ds:uri="http://www.wps.cn/android/officeDocument/2013/mofficeCustomData"/>
  </ds:schemaRefs>
</ds:datastoreItem>
</file>

<file path=customXml/itemProps14.xml><?xml version="1.0" encoding="utf-8"?>
<ds:datastoreItem xmlns:ds="http://schemas.openxmlformats.org/officeDocument/2006/customXml" ds:itemID="{C69E47DD-02D7-4025-85BE-BD2EC7CE6C32}">
  <ds:schemaRefs>
    <ds:schemaRef ds:uri="http://www.wps.cn/android/officeDocument/2013/mofficeCustomData"/>
  </ds:schemaRefs>
</ds:datastoreItem>
</file>

<file path=customXml/itemProps15.xml><?xml version="1.0" encoding="utf-8"?>
<ds:datastoreItem xmlns:ds="http://schemas.openxmlformats.org/officeDocument/2006/customXml" ds:itemID="{4F76F8E1-5DF1-4A12-80E0-AA24FE785C98}">
  <ds:schemaRefs>
    <ds:schemaRef ds:uri="http://www.wps.cn/android/officeDocument/2013/mofficeCustomData"/>
  </ds:schemaRefs>
</ds:datastoreItem>
</file>

<file path=customXml/itemProps16.xml><?xml version="1.0" encoding="utf-8"?>
<ds:datastoreItem xmlns:ds="http://schemas.openxmlformats.org/officeDocument/2006/customXml" ds:itemID="{364754C7-F26B-4A63-B6EC-40B561B1AE1B}">
  <ds:schemaRefs>
    <ds:schemaRef ds:uri="http://www.wps.cn/android/officeDocument/2013/mofficeCustomData"/>
  </ds:schemaRefs>
</ds:datastoreItem>
</file>

<file path=customXml/itemProps17.xml><?xml version="1.0" encoding="utf-8"?>
<ds:datastoreItem xmlns:ds="http://schemas.openxmlformats.org/officeDocument/2006/customXml" ds:itemID="{89449F42-3BE0-4AD2-9A42-84A0A41827D0}">
  <ds:schemaRefs>
    <ds:schemaRef ds:uri="http://www.wps.cn/android/officeDocument/2013/mofficeCustomData"/>
  </ds:schemaRefs>
</ds:datastoreItem>
</file>

<file path=customXml/itemProps18.xml><?xml version="1.0" encoding="utf-8"?>
<ds:datastoreItem xmlns:ds="http://schemas.openxmlformats.org/officeDocument/2006/customXml" ds:itemID="{4B67B75E-9D71-4FC2-BA68-2BDF718A3EA1}">
  <ds:schemaRefs>
    <ds:schemaRef ds:uri="http://www.wps.cn/android/officeDocument/2013/mofficeCustomData"/>
  </ds:schemaRefs>
</ds:datastoreItem>
</file>

<file path=customXml/itemProps19.xml><?xml version="1.0" encoding="utf-8"?>
<ds:datastoreItem xmlns:ds="http://schemas.openxmlformats.org/officeDocument/2006/customXml" ds:itemID="{D4B13528-6AF1-4FEC-9413-8BD4C91B929C}">
  <ds:schemaRefs>
    <ds:schemaRef ds:uri="http://www.wps.cn/android/officeDocument/2013/mofficeCustomData"/>
  </ds:schemaRefs>
</ds:datastoreItem>
</file>

<file path=customXml/itemProps20.xml><?xml version="1.0" encoding="utf-8"?>
<ds:datastoreItem xmlns:ds="http://schemas.openxmlformats.org/officeDocument/2006/customXml" ds:itemID="{6625D379-B06B-414F-AB25-00DF0AE21668}">
  <ds:schemaRefs>
    <ds:schemaRef ds:uri="http://www.wps.cn/android/officeDocument/2013/mofficeCustomData"/>
  </ds:schemaRefs>
</ds:datastoreItem>
</file>

<file path=customXml/itemProps21.xml><?xml version="1.0" encoding="utf-8"?>
<ds:datastoreItem xmlns:ds="http://schemas.openxmlformats.org/officeDocument/2006/customXml" ds:itemID="{13A6E79C-4B0D-4FD3-9D8C-F28B052CA0E7}">
  <ds:schemaRefs>
    <ds:schemaRef ds:uri="http://www.wps.cn/android/officeDocument/2013/mofficeCustomData"/>
  </ds:schemaRefs>
</ds:datastoreItem>
</file>

<file path=customXml/itemProps22.xml><?xml version="1.0" encoding="utf-8"?>
<ds:datastoreItem xmlns:ds="http://schemas.openxmlformats.org/officeDocument/2006/customXml" ds:itemID="{96FAAFAA-06BA-4670-A0E9-DD95363CCCC5}">
  <ds:schemaRefs>
    <ds:schemaRef ds:uri="http://www.wps.cn/android/officeDocument/2013/mofficeCustomData"/>
  </ds:schemaRefs>
</ds:datastoreItem>
</file>

<file path=customXml/itemProps23.xml><?xml version="1.0" encoding="utf-8"?>
<ds:datastoreItem xmlns:ds="http://schemas.openxmlformats.org/officeDocument/2006/customXml" ds:itemID="{1FBDF562-5D16-4B54-947D-E8AF2BF8FC83}">
  <ds:schemaRefs>
    <ds:schemaRef ds:uri="http://www.wps.cn/android/officeDocument/2013/mofficeCustomData"/>
  </ds:schemaRefs>
</ds:datastoreItem>
</file>

<file path=customXml/itemProps24.xml><?xml version="1.0" encoding="utf-8"?>
<ds:datastoreItem xmlns:ds="http://schemas.openxmlformats.org/officeDocument/2006/customXml" ds:itemID="{0FF9A59F-10C4-4215-AA6B-D6EB1B3433D1}">
  <ds:schemaRefs>
    <ds:schemaRef ds:uri="http://www.wps.cn/android/officeDocument/2013/mofficeCustomData"/>
  </ds:schemaRefs>
</ds:datastoreItem>
</file>

<file path=customXml/itemProps25.xml><?xml version="1.0" encoding="utf-8"?>
<ds:datastoreItem xmlns:ds="http://schemas.openxmlformats.org/officeDocument/2006/customXml" ds:itemID="{25343937-9882-4730-89EA-782B332C357C}">
  <ds:schemaRefs>
    <ds:schemaRef ds:uri="http://www.wps.cn/android/officeDocument/2013/mofficeCustomData"/>
  </ds:schemaRefs>
</ds:datastoreItem>
</file>

<file path=customXml/itemProps26.xml><?xml version="1.0" encoding="utf-8"?>
<ds:datastoreItem xmlns:ds="http://schemas.openxmlformats.org/officeDocument/2006/customXml" ds:itemID="{A9FAC19F-0CAB-4BB2-8E49-E978EC752B65}">
  <ds:schemaRefs>
    <ds:schemaRef ds:uri="http://www.wps.cn/android/officeDocument/2013/mofficeCustomData"/>
  </ds:schemaRefs>
</ds:datastoreItem>
</file>

<file path=customXml/itemProps27.xml><?xml version="1.0" encoding="utf-8"?>
<ds:datastoreItem xmlns:ds="http://schemas.openxmlformats.org/officeDocument/2006/customXml" ds:itemID="{36788696-4E01-4BB3-AA75-AE3AC44E6A3C}">
  <ds:schemaRefs>
    <ds:schemaRef ds:uri="http://www.wps.cn/android/officeDocument/2013/mofficeCustomData"/>
  </ds:schemaRefs>
</ds:datastoreItem>
</file>

<file path=customXml/itemProps28.xml><?xml version="1.0" encoding="utf-8"?>
<ds:datastoreItem xmlns:ds="http://schemas.openxmlformats.org/officeDocument/2006/customXml" ds:itemID="{0A9080F9-7376-44D4-B6C1-2E2104AFB711}">
  <ds:schemaRefs>
    <ds:schemaRef ds:uri="http://www.wps.cn/android/officeDocument/2013/mofficeCustomData"/>
  </ds:schemaRefs>
</ds:datastoreItem>
</file>

<file path=customXml/itemProps29.xml><?xml version="1.0" encoding="utf-8"?>
<ds:datastoreItem xmlns:ds="http://schemas.openxmlformats.org/officeDocument/2006/customXml" ds:itemID="{8C72763F-BF17-42E3-A0AE-6958A018753A}">
  <ds:schemaRefs>
    <ds:schemaRef ds:uri="http://www.wps.cn/android/officeDocument/2013/mofficeCustomData"/>
  </ds:schemaRefs>
</ds:datastoreItem>
</file>

<file path=customXml/itemProps30.xml><?xml version="1.0" encoding="utf-8"?>
<ds:datastoreItem xmlns:ds="http://schemas.openxmlformats.org/officeDocument/2006/customXml" ds:itemID="{881320D1-7F3B-467D-A462-7E5C552DBB76}">
  <ds:schemaRefs>
    <ds:schemaRef ds:uri="http://www.wps.cn/android/officeDocument/2013/mofficeCustomData"/>
  </ds:schemaRefs>
</ds:datastoreItem>
</file>

<file path=customXml/itemProps31.xml><?xml version="1.0" encoding="utf-8"?>
<ds:datastoreItem xmlns:ds="http://schemas.openxmlformats.org/officeDocument/2006/customXml" ds:itemID="{73842749-DF62-46E6-AE3E-290F5432D468}">
  <ds:schemaRefs>
    <ds:schemaRef ds:uri="http://www.wps.cn/android/officeDocument/2013/mofficeCustomData"/>
  </ds:schemaRefs>
</ds:datastoreItem>
</file>

<file path=customXml/itemProps32.xml><?xml version="1.0" encoding="utf-8"?>
<ds:datastoreItem xmlns:ds="http://schemas.openxmlformats.org/officeDocument/2006/customXml" ds:itemID="{9D2BE4DC-5007-4005-980A-11F2D1F782C6}">
  <ds:schemaRefs>
    <ds:schemaRef ds:uri="http://www.wps.cn/android/officeDocument/2013/mofficeCustomData"/>
  </ds:schemaRefs>
</ds:datastoreItem>
</file>

<file path=customXml/itemProps33.xml><?xml version="1.0" encoding="utf-8"?>
<ds:datastoreItem xmlns:ds="http://schemas.openxmlformats.org/officeDocument/2006/customXml" ds:itemID="{4CA2CD4D-230C-4C14-A361-FBED0F21FBF1}">
  <ds:schemaRefs>
    <ds:schemaRef ds:uri="http://www.wps.cn/android/officeDocument/2013/mofficeCustomData"/>
  </ds:schemaRefs>
</ds:datastoreItem>
</file>

<file path=customXml/itemProps34.xml><?xml version="1.0" encoding="utf-8"?>
<ds:datastoreItem xmlns:ds="http://schemas.openxmlformats.org/officeDocument/2006/customXml" ds:itemID="{A56F4B8C-A07C-4EA0-9EF0-BADD2B81C188}">
  <ds:schemaRefs>
    <ds:schemaRef ds:uri="http://www.wps.cn/android/officeDocument/2013/mofficeCustomData"/>
  </ds:schemaRefs>
</ds:datastoreItem>
</file>

<file path=customXml/itemProps35.xml><?xml version="1.0" encoding="utf-8"?>
<ds:datastoreItem xmlns:ds="http://schemas.openxmlformats.org/officeDocument/2006/customXml" ds:itemID="{4FD4AE77-41F7-499D-8AD6-551C9A29BFEC}">
  <ds:schemaRefs>
    <ds:schemaRef ds:uri="http://www.wps.cn/android/officeDocument/2013/mofficeCustomData"/>
  </ds:schemaRefs>
</ds:datastoreItem>
</file>

<file path=customXml/itemProps36.xml><?xml version="1.0" encoding="utf-8"?>
<ds:datastoreItem xmlns:ds="http://schemas.openxmlformats.org/officeDocument/2006/customXml" ds:itemID="{30B24E1F-DE05-48FD-BDF5-FED2D1A59F93}">
  <ds:schemaRefs>
    <ds:schemaRef ds:uri="http://www.wps.cn/android/officeDocument/2013/mofficeCustomData"/>
  </ds:schemaRefs>
</ds:datastoreItem>
</file>

<file path=customXml/itemProps37.xml><?xml version="1.0" encoding="utf-8"?>
<ds:datastoreItem xmlns:ds="http://schemas.openxmlformats.org/officeDocument/2006/customXml" ds:itemID="{639AD651-C8E2-4980-9354-4FEC8EE25E46}">
  <ds:schemaRefs>
    <ds:schemaRef ds:uri="http://www.wps.cn/android/officeDocument/2013/mofficeCustomData"/>
  </ds:schemaRefs>
</ds:datastoreItem>
</file>

<file path=customXml/itemProps38.xml><?xml version="1.0" encoding="utf-8"?>
<ds:datastoreItem xmlns:ds="http://schemas.openxmlformats.org/officeDocument/2006/customXml" ds:itemID="{8F62E1E3-4E83-422F-8768-735EA73E3453}">
  <ds:schemaRefs>
    <ds:schemaRef ds:uri="http://www.wps.cn/android/officeDocument/2013/mofficeCustomData"/>
  </ds:schemaRefs>
</ds:datastoreItem>
</file>

<file path=customXml/itemProps39.xml><?xml version="1.0" encoding="utf-8"?>
<ds:datastoreItem xmlns:ds="http://schemas.openxmlformats.org/officeDocument/2006/customXml" ds:itemID="{7114EF6B-1A35-4F0C-AC8C-D26AB6DB9223}">
  <ds:schemaRefs>
    <ds:schemaRef ds:uri="http://www.wps.cn/android/officeDocument/2013/mofficeCustomData"/>
  </ds:schemaRefs>
</ds:datastoreItem>
</file>

<file path=customXml/itemProps40.xml><?xml version="1.0" encoding="utf-8"?>
<ds:datastoreItem xmlns:ds="http://schemas.openxmlformats.org/officeDocument/2006/customXml" ds:itemID="{55704663-6847-4962-A623-845DBF156C74}">
  <ds:schemaRefs>
    <ds:schemaRef ds:uri="http://www.wps.cn/android/officeDocument/2013/mofficeCustomData"/>
  </ds:schemaRefs>
</ds:datastoreItem>
</file>

<file path=customXml/itemProps41.xml><?xml version="1.0" encoding="utf-8"?>
<ds:datastoreItem xmlns:ds="http://schemas.openxmlformats.org/officeDocument/2006/customXml" ds:itemID="{6D31B3E9-C74D-46A8-9FC5-338A54E580BD}">
  <ds:schemaRefs>
    <ds:schemaRef ds:uri="http://www.wps.cn/android/officeDocument/2013/mofficeCustomData"/>
  </ds:schemaRefs>
</ds:datastoreItem>
</file>

<file path=customXml/itemProps42.xml><?xml version="1.0" encoding="utf-8"?>
<ds:datastoreItem xmlns:ds="http://schemas.openxmlformats.org/officeDocument/2006/customXml" ds:itemID="{3CD23A2C-9229-46C0-981F-2D756F06EEB6}">
  <ds:schemaRefs>
    <ds:schemaRef ds:uri="http://www.wps.cn/android/officeDocument/2013/mofficeCustomData"/>
  </ds:schemaRefs>
</ds:datastoreItem>
</file>

<file path=customXml/itemProps43.xml><?xml version="1.0" encoding="utf-8"?>
<ds:datastoreItem xmlns:ds="http://schemas.openxmlformats.org/officeDocument/2006/customXml" ds:itemID="{6CE6D276-79CD-4B17-9B45-8C4D150F406F}">
  <ds:schemaRefs>
    <ds:schemaRef ds:uri="http://www.wps.cn/android/officeDocument/2013/mofficeCustomData"/>
  </ds:schemaRefs>
</ds:datastoreItem>
</file>

<file path=customXml/itemProps44.xml><?xml version="1.0" encoding="utf-8"?>
<ds:datastoreItem xmlns:ds="http://schemas.openxmlformats.org/officeDocument/2006/customXml" ds:itemID="{48AD0862-763D-4620-B466-B54ED2A9F52E}">
  <ds:schemaRefs>
    <ds:schemaRef ds:uri="http://www.wps.cn/android/officeDocument/2013/mofficeCustomData"/>
  </ds:schemaRefs>
</ds:datastoreItem>
</file>

<file path=customXml/itemProps45.xml><?xml version="1.0" encoding="utf-8"?>
<ds:datastoreItem xmlns:ds="http://schemas.openxmlformats.org/officeDocument/2006/customXml" ds:itemID="{10A85D4F-2A7F-416C-9B11-C5630F787495}">
  <ds:schemaRefs>
    <ds:schemaRef ds:uri="http://www.wps.cn/android/officeDocument/2013/mofficeCustomData"/>
  </ds:schemaRefs>
</ds:datastoreItem>
</file>

<file path=customXml/itemProps46.xml><?xml version="1.0" encoding="utf-8"?>
<ds:datastoreItem xmlns:ds="http://schemas.openxmlformats.org/officeDocument/2006/customXml" ds:itemID="{83A77E27-841F-44C7-8FBB-B5A420911EFF}">
  <ds:schemaRefs>
    <ds:schemaRef ds:uri="http://www.wps.cn/android/officeDocument/2013/mofficeCustomData"/>
  </ds:schemaRefs>
</ds:datastoreItem>
</file>

<file path=customXml/itemProps47.xml><?xml version="1.0" encoding="utf-8"?>
<ds:datastoreItem xmlns:ds="http://schemas.openxmlformats.org/officeDocument/2006/customXml" ds:itemID="{5389FC36-C8AD-4D21-B1B3-A0DE76191C52}">
  <ds:schemaRefs>
    <ds:schemaRef ds:uri="http://www.wps.cn/android/officeDocument/2013/mofficeCustomData"/>
  </ds:schemaRefs>
</ds:datastoreItem>
</file>

<file path=customXml/itemProps48.xml><?xml version="1.0" encoding="utf-8"?>
<ds:datastoreItem xmlns:ds="http://schemas.openxmlformats.org/officeDocument/2006/customXml" ds:itemID="{73A75DBB-1D64-403F-BB85-E14D82B9A82B}">
  <ds:schemaRefs>
    <ds:schemaRef ds:uri="http://www.wps.cn/android/officeDocument/2013/mofficeCustomData"/>
  </ds:schemaRefs>
</ds:datastoreItem>
</file>

<file path=customXml/itemProps49.xml><?xml version="1.0" encoding="utf-8"?>
<ds:datastoreItem xmlns:ds="http://schemas.openxmlformats.org/officeDocument/2006/customXml" ds:itemID="{53086A20-7CCA-4B70-AA2F-36F3865D92C3}">
  <ds:schemaRefs>
    <ds:schemaRef ds:uri="http://www.wps.cn/android/officeDocument/2013/mofficeCustomData"/>
  </ds:schemaRefs>
</ds:datastoreItem>
</file>

<file path=customXml/itemProps50.xml><?xml version="1.0" encoding="utf-8"?>
<ds:datastoreItem xmlns:ds="http://schemas.openxmlformats.org/officeDocument/2006/customXml" ds:itemID="{E855D7FE-436A-447E-95B5-6279FAD7F134}">
  <ds:schemaRefs>
    <ds:schemaRef ds:uri="http://www.wps.cn/android/officeDocument/2013/mofficeCustomData"/>
  </ds:schemaRefs>
</ds:datastoreItem>
</file>

<file path=customXml/itemProps51.xml><?xml version="1.0" encoding="utf-8"?>
<ds:datastoreItem xmlns:ds="http://schemas.openxmlformats.org/officeDocument/2006/customXml" ds:itemID="{A7976986-B11B-4F87-B432-81CA963135D8}">
  <ds:schemaRefs>
    <ds:schemaRef ds:uri="http://schemas.openxmlformats.org/officeDocument/2006/bibliography"/>
  </ds:schemaRefs>
</ds:datastoreItem>
</file>

<file path=customXml/itemProps52.xml><?xml version="1.0" encoding="utf-8"?>
<ds:datastoreItem xmlns:ds="http://schemas.openxmlformats.org/officeDocument/2006/customXml" ds:itemID="{87960334-813A-4607-9DF3-88C2C2C75A54}">
  <ds:schemaRefs>
    <ds:schemaRef ds:uri="http://www.wps.cn/android/officeDocument/2013/mofficeCustomData"/>
  </ds:schemaRefs>
</ds:datastoreItem>
</file>

<file path=customXml/itemProps53.xml><?xml version="1.0" encoding="utf-8"?>
<ds:datastoreItem xmlns:ds="http://schemas.openxmlformats.org/officeDocument/2006/customXml" ds:itemID="{EDDA309A-E9D7-461D-9A28-D829FF0EC48D}">
  <ds:schemaRefs>
    <ds:schemaRef ds:uri="http://www.wps.cn/android/officeDocument/2013/mofficeCustomData"/>
  </ds:schemaRefs>
</ds:datastoreItem>
</file>

<file path=customXml/itemProps54.xml><?xml version="1.0" encoding="utf-8"?>
<ds:datastoreItem xmlns:ds="http://schemas.openxmlformats.org/officeDocument/2006/customXml" ds:itemID="{D29AD47F-1150-4137-A2D8-9997562FDAA5}">
  <ds:schemaRefs>
    <ds:schemaRef ds:uri="http://www.wps.cn/android/officeDocument/2013/mofficeCustomData"/>
  </ds:schemaRefs>
</ds:datastoreItem>
</file>

<file path=customXml/itemProps55.xml><?xml version="1.0" encoding="utf-8"?>
<ds:datastoreItem xmlns:ds="http://schemas.openxmlformats.org/officeDocument/2006/customXml" ds:itemID="{28A377D5-E285-4DD2-A3A2-0240CAC9EE12}">
  <ds:schemaRefs>
    <ds:schemaRef ds:uri="http://www.wps.cn/android/officeDocument/2013/mofficeCustomData"/>
  </ds:schemaRefs>
</ds:datastoreItem>
</file>

<file path=customXml/itemProps56.xml><?xml version="1.0" encoding="utf-8"?>
<ds:datastoreItem xmlns:ds="http://schemas.openxmlformats.org/officeDocument/2006/customXml" ds:itemID="{494A9BED-2AA1-4E6B-A1F6-9FEF7CF9283B}">
  <ds:schemaRefs>
    <ds:schemaRef ds:uri="http://www.wps.cn/android/officeDocument/2013/mofficeCustomData"/>
  </ds:schemaRefs>
</ds:datastoreItem>
</file>

<file path=customXml/itemProps57.xml><?xml version="1.0" encoding="utf-8"?>
<ds:datastoreItem xmlns:ds="http://schemas.openxmlformats.org/officeDocument/2006/customXml" ds:itemID="{C66ACB95-4723-4186-A950-82B00C20EEAE}">
  <ds:schemaRefs>
    <ds:schemaRef ds:uri="http://www.wps.cn/android/officeDocument/2013/mofficeCustomData"/>
  </ds:schemaRefs>
</ds:datastoreItem>
</file>

<file path=customXml/itemProps58.xml><?xml version="1.0" encoding="utf-8"?>
<ds:datastoreItem xmlns:ds="http://schemas.openxmlformats.org/officeDocument/2006/customXml" ds:itemID="{FDFA22B6-0306-49E1-8B17-EB45C7F6E5A5}">
  <ds:schemaRefs>
    <ds:schemaRef ds:uri="http://www.wps.cn/android/officeDocument/2013/mofficeCustomData"/>
  </ds:schemaRefs>
</ds:datastoreItem>
</file>

<file path=customXml/itemProps59.xml><?xml version="1.0" encoding="utf-8"?>
<ds:datastoreItem xmlns:ds="http://schemas.openxmlformats.org/officeDocument/2006/customXml" ds:itemID="{99624354-AD0F-4FCF-91CB-A10B0A0081EE}">
  <ds:schemaRefs>
    <ds:schemaRef ds:uri="http://www.wps.cn/android/officeDocument/2013/mofficeCustomData"/>
  </ds:schemaRefs>
</ds:datastoreItem>
</file>

<file path=customXml/itemProps60.xml><?xml version="1.0" encoding="utf-8"?>
<ds:datastoreItem xmlns:ds="http://schemas.openxmlformats.org/officeDocument/2006/customXml" ds:itemID="{06032E36-E31F-464D-A101-CF2267664766}">
  <ds:schemaRefs>
    <ds:schemaRef ds:uri="http://www.wps.cn/android/officeDocument/2013/mofficeCustomData"/>
  </ds:schemaRefs>
</ds:datastoreItem>
</file>

<file path=customXml/itemProps61.xml><?xml version="1.0" encoding="utf-8"?>
<ds:datastoreItem xmlns:ds="http://schemas.openxmlformats.org/officeDocument/2006/customXml" ds:itemID="{D4FB40F7-C258-4548-9DA8-6AFC9871ECD6}">
  <ds:schemaRefs>
    <ds:schemaRef ds:uri="http://www.wps.cn/android/officeDocument/2013/mofficeCustomData"/>
  </ds:schemaRefs>
</ds:datastoreItem>
</file>

<file path=customXml/itemProps62.xml><?xml version="1.0" encoding="utf-8"?>
<ds:datastoreItem xmlns:ds="http://schemas.openxmlformats.org/officeDocument/2006/customXml" ds:itemID="{05ECB829-BBE3-418E-A8BC-F381ADABD1EB}">
  <ds:schemaRefs>
    <ds:schemaRef ds:uri="http://www.wps.cn/android/officeDocument/2013/mofficeCustomData"/>
  </ds:schemaRefs>
</ds:datastoreItem>
</file>

<file path=customXml/itemProps63.xml><?xml version="1.0" encoding="utf-8"?>
<ds:datastoreItem xmlns:ds="http://schemas.openxmlformats.org/officeDocument/2006/customXml" ds:itemID="{6E682518-B7D7-4B41-B039-9BA48344E380}">
  <ds:schemaRefs>
    <ds:schemaRef ds:uri="http://www.wps.cn/android/officeDocument/2013/mofficeCustomData"/>
  </ds:schemaRefs>
</ds:datastoreItem>
</file>

<file path=customXml/itemProps64.xml><?xml version="1.0" encoding="utf-8"?>
<ds:datastoreItem xmlns:ds="http://schemas.openxmlformats.org/officeDocument/2006/customXml" ds:itemID="{A6C8771F-917D-42F5-A879-30E2D2601573}">
  <ds:schemaRefs>
    <ds:schemaRef ds:uri="http://www.wps.cn/android/officeDocument/2013/mofficeCustomData"/>
  </ds:schemaRefs>
</ds:datastoreItem>
</file>

<file path=customXml/itemProps65.xml><?xml version="1.0" encoding="utf-8"?>
<ds:datastoreItem xmlns:ds="http://schemas.openxmlformats.org/officeDocument/2006/customXml" ds:itemID="{7AEB2F66-96D2-4424-A168-3EA507404B23}">
  <ds:schemaRefs>
    <ds:schemaRef ds:uri="http://www.wps.cn/android/officeDocument/2013/mofficeCustomData"/>
  </ds:schemaRefs>
</ds:datastoreItem>
</file>

<file path=customXml/itemProps66.xml><?xml version="1.0" encoding="utf-8"?>
<ds:datastoreItem xmlns:ds="http://schemas.openxmlformats.org/officeDocument/2006/customXml" ds:itemID="{EFA13710-1457-4518-9475-E68462C098A0}">
  <ds:schemaRefs>
    <ds:schemaRef ds:uri="http://www.wps.cn/android/officeDocument/2013/mofficeCustomData"/>
  </ds:schemaRefs>
</ds:datastoreItem>
</file>

<file path=customXml/itemProps67.xml><?xml version="1.0" encoding="utf-8"?>
<ds:datastoreItem xmlns:ds="http://schemas.openxmlformats.org/officeDocument/2006/customXml" ds:itemID="{301155E1-EDEB-4CAD-809D-6D33D7E8B6AC}">
  <ds:schemaRefs>
    <ds:schemaRef ds:uri="http://www.wps.cn/android/officeDocument/2013/mofficeCustomData"/>
  </ds:schemaRefs>
</ds:datastoreItem>
</file>

<file path=customXml/itemProps68.xml><?xml version="1.0" encoding="utf-8"?>
<ds:datastoreItem xmlns:ds="http://schemas.openxmlformats.org/officeDocument/2006/customXml" ds:itemID="{FBA8BF4A-53A3-4AE9-8728-C7EC67278F3F}">
  <ds:schemaRefs>
    <ds:schemaRef ds:uri="http://www.wps.cn/android/officeDocument/2013/mofficeCustomData"/>
  </ds:schemaRefs>
</ds:datastoreItem>
</file>

<file path=customXml/itemProps69.xml><?xml version="1.0" encoding="utf-8"?>
<ds:datastoreItem xmlns:ds="http://schemas.openxmlformats.org/officeDocument/2006/customXml" ds:itemID="{868BC51A-DA2B-4A6E-87E7-9650C99453D3}">
  <ds:schemaRefs>
    <ds:schemaRef ds:uri="http://www.wps.cn/android/officeDocument/2013/mofficeCustomData"/>
  </ds:schemaRefs>
</ds:datastoreItem>
</file>

<file path=customXml/itemProps70.xml><?xml version="1.0" encoding="utf-8"?>
<ds:datastoreItem xmlns:ds="http://schemas.openxmlformats.org/officeDocument/2006/customXml" ds:itemID="{CCCBE0D0-2666-41D2-B07D-1B3DA2083DEC}">
  <ds:schemaRefs>
    <ds:schemaRef ds:uri="http://www.wps.cn/android/officeDocument/2013/mofficeCustomData"/>
  </ds:schemaRefs>
</ds:datastoreItem>
</file>

<file path=customXml/itemProps71.xml><?xml version="1.0" encoding="utf-8"?>
<ds:datastoreItem xmlns:ds="http://schemas.openxmlformats.org/officeDocument/2006/customXml" ds:itemID="{2CC49072-D69B-42EE-AA51-D9B8EF21BECF}">
  <ds:schemaRefs>
    <ds:schemaRef ds:uri="http://www.wps.cn/android/officeDocument/2013/mofficeCustomData"/>
  </ds:schemaRefs>
</ds:datastoreItem>
</file>

<file path=customXml/itemProps72.xml><?xml version="1.0" encoding="utf-8"?>
<ds:datastoreItem xmlns:ds="http://schemas.openxmlformats.org/officeDocument/2006/customXml" ds:itemID="{B66EA4AA-FC1F-4E56-AFFF-04C1CACCD7FB}">
  <ds:schemaRefs>
    <ds:schemaRef ds:uri="http://www.wps.cn/android/officeDocument/2013/mofficeCustomData"/>
  </ds:schemaRefs>
</ds:datastoreItem>
</file>

<file path=customXml/itemProps73.xml><?xml version="1.0" encoding="utf-8"?>
<ds:datastoreItem xmlns:ds="http://schemas.openxmlformats.org/officeDocument/2006/customXml" ds:itemID="{B87DE90B-5122-4507-ADFD-ED223AC32F4A}">
  <ds:schemaRefs>
    <ds:schemaRef ds:uri="http://www.wps.cn/android/officeDocument/2013/mofficeCustomData"/>
  </ds:schemaRefs>
</ds:datastoreItem>
</file>

<file path=customXml/itemProps74.xml><?xml version="1.0" encoding="utf-8"?>
<ds:datastoreItem xmlns:ds="http://schemas.openxmlformats.org/officeDocument/2006/customXml" ds:itemID="{68CFB361-2605-4DF7-A982-B9BD61AD93D7}">
  <ds:schemaRefs>
    <ds:schemaRef ds:uri="http://www.wps.cn/android/officeDocument/2013/mofficeCustomData"/>
  </ds:schemaRefs>
</ds:datastoreItem>
</file>

<file path=customXml/itemProps75.xml><?xml version="1.0" encoding="utf-8"?>
<ds:datastoreItem xmlns:ds="http://schemas.openxmlformats.org/officeDocument/2006/customXml" ds:itemID="{FBF6798A-9FE2-456A-856B-050BCF4E7E81}">
  <ds:schemaRefs>
    <ds:schemaRef ds:uri="http://www.wps.cn/android/officeDocument/2013/mofficeCustomData"/>
  </ds:schemaRefs>
</ds:datastoreItem>
</file>

<file path=customXml/itemProps76.xml><?xml version="1.0" encoding="utf-8"?>
<ds:datastoreItem xmlns:ds="http://schemas.openxmlformats.org/officeDocument/2006/customXml" ds:itemID="{9A820394-AD42-41DC-B84E-3B73B9153D3D}">
  <ds:schemaRefs>
    <ds:schemaRef ds:uri="http://www.wps.cn/android/officeDocument/2013/mofficeCustomData"/>
  </ds:schemaRefs>
</ds:datastoreItem>
</file>

<file path=customXml/itemProps77.xml><?xml version="1.0" encoding="utf-8"?>
<ds:datastoreItem xmlns:ds="http://schemas.openxmlformats.org/officeDocument/2006/customXml" ds:itemID="{7182CBB8-BEC0-45AE-B8CE-D5DBBF4496D0}">
  <ds:schemaRefs>
    <ds:schemaRef ds:uri="http://www.wps.cn/android/officeDocument/2013/mofficeCustomData"/>
  </ds:schemaRefs>
</ds:datastoreItem>
</file>

<file path=customXml/itemProps78.xml><?xml version="1.0" encoding="utf-8"?>
<ds:datastoreItem xmlns:ds="http://schemas.openxmlformats.org/officeDocument/2006/customXml" ds:itemID="{6C8D9430-4FE0-40B8-BC98-68B636BB3FC2}">
  <ds:schemaRefs>
    <ds:schemaRef ds:uri="http://www.wps.cn/android/officeDocument/2013/mofficeCustomData"/>
  </ds:schemaRefs>
</ds:datastoreItem>
</file>

<file path=customXml/itemProps79.xml><?xml version="1.0" encoding="utf-8"?>
<ds:datastoreItem xmlns:ds="http://schemas.openxmlformats.org/officeDocument/2006/customXml" ds:itemID="{E941D7B1-0B82-4288-8F82-FB5197E17718}">
  <ds:schemaRefs>
    <ds:schemaRef ds:uri="http://www.wps.cn/android/officeDocument/2013/mofficeCustomData"/>
  </ds:schemaRefs>
</ds:datastoreItem>
</file>

<file path=customXml/itemProps80.xml><?xml version="1.0" encoding="utf-8"?>
<ds:datastoreItem xmlns:ds="http://schemas.openxmlformats.org/officeDocument/2006/customXml" ds:itemID="{DFAC7A9A-3D74-467C-A0E5-727B7B2A95AC}">
  <ds:schemaRefs>
    <ds:schemaRef ds:uri="http://www.wps.cn/android/officeDocument/2013/mofficeCustomData"/>
  </ds:schemaRefs>
</ds:datastoreItem>
</file>

<file path=customXml/itemProps81.xml><?xml version="1.0" encoding="utf-8"?>
<ds:datastoreItem xmlns:ds="http://schemas.openxmlformats.org/officeDocument/2006/customXml" ds:itemID="{EF1334E3-59C2-48C5-B0A9-7C2840CD4C3C}">
  <ds:schemaRefs>
    <ds:schemaRef ds:uri="http://www.wps.cn/android/officeDocument/2013/mofficeCustomData"/>
  </ds:schemaRefs>
</ds:datastoreItem>
</file>

<file path=customXml/itemProps82.xml><?xml version="1.0" encoding="utf-8"?>
<ds:datastoreItem xmlns:ds="http://schemas.openxmlformats.org/officeDocument/2006/customXml" ds:itemID="{E9490F69-B19F-4FE1-9407-60DF117E0CBC}">
  <ds:schemaRefs>
    <ds:schemaRef ds:uri="http://www.wps.cn/android/officeDocument/2013/mofficeCustomData"/>
  </ds:schemaRefs>
</ds:datastoreItem>
</file>

<file path=customXml/itemProps83.xml><?xml version="1.0" encoding="utf-8"?>
<ds:datastoreItem xmlns:ds="http://schemas.openxmlformats.org/officeDocument/2006/customXml" ds:itemID="{60E60597-2E2E-4097-AAFD-ED8095F0C95B}">
  <ds:schemaRefs>
    <ds:schemaRef ds:uri="http://www.wps.cn/android/officeDocument/2013/mofficeCustomData"/>
  </ds:schemaRefs>
</ds:datastoreItem>
</file>

<file path=customXml/itemProps84.xml><?xml version="1.0" encoding="utf-8"?>
<ds:datastoreItem xmlns:ds="http://schemas.openxmlformats.org/officeDocument/2006/customXml" ds:itemID="{8BAD0075-6AA6-43A1-8A3C-F27B01CC263C}">
  <ds:schemaRefs>
    <ds:schemaRef ds:uri="http://www.wps.cn/android/officeDocument/2013/mofficeCustomData"/>
  </ds:schemaRefs>
</ds:datastoreItem>
</file>

<file path=customXml/itemProps85.xml><?xml version="1.0" encoding="utf-8"?>
<ds:datastoreItem xmlns:ds="http://schemas.openxmlformats.org/officeDocument/2006/customXml" ds:itemID="{C97AE1D4-A45C-4199-8E31-EC55EA38C256}">
  <ds:schemaRefs>
    <ds:schemaRef ds:uri="http://www.wps.cn/android/officeDocument/2013/mofficeCustomData"/>
  </ds:schemaRefs>
</ds:datastoreItem>
</file>

<file path=customXml/itemProps86.xml><?xml version="1.0" encoding="utf-8"?>
<ds:datastoreItem xmlns:ds="http://schemas.openxmlformats.org/officeDocument/2006/customXml" ds:itemID="{DC75B731-183B-4DBF-A29D-7646824986FD}">
  <ds:schemaRefs>
    <ds:schemaRef ds:uri="http://www.wps.cn/android/officeDocument/2013/mofficeCustomData"/>
  </ds:schemaRefs>
</ds:datastoreItem>
</file>

<file path=customXml/itemProps87.xml><?xml version="1.0" encoding="utf-8"?>
<ds:datastoreItem xmlns:ds="http://schemas.openxmlformats.org/officeDocument/2006/customXml" ds:itemID="{150A37AF-373D-475C-99B1-EF112B465F77}">
  <ds:schemaRefs>
    <ds:schemaRef ds:uri="http://www.wps.cn/android/officeDocument/2013/mofficeCustomData"/>
  </ds:schemaRefs>
</ds:datastoreItem>
</file>

<file path=customXml/itemProps88.xml><?xml version="1.0" encoding="utf-8"?>
<ds:datastoreItem xmlns:ds="http://schemas.openxmlformats.org/officeDocument/2006/customXml" ds:itemID="{54EC883F-7EDB-4292-AD79-7AE22340488F}">
  <ds:schemaRefs>
    <ds:schemaRef ds:uri="http://www.wps.cn/android/officeDocument/2013/mofficeCustomData"/>
  </ds:schemaRefs>
</ds:datastoreItem>
</file>

<file path=customXml/itemProps89.xml><?xml version="1.0" encoding="utf-8"?>
<ds:datastoreItem xmlns:ds="http://schemas.openxmlformats.org/officeDocument/2006/customXml" ds:itemID="{17B24893-68C9-4213-9749-A6E1760903C9}">
  <ds:schemaRefs>
    <ds:schemaRef ds:uri="http://www.wps.cn/android/officeDocument/2013/mofficeCustomData"/>
  </ds:schemaRefs>
</ds:datastoreItem>
</file>

<file path=customXml/itemProps90.xml><?xml version="1.0" encoding="utf-8"?>
<ds:datastoreItem xmlns:ds="http://schemas.openxmlformats.org/officeDocument/2006/customXml" ds:itemID="{662A4514-D83C-4CEF-91E5-BDD27CFF7C6D}">
  <ds:schemaRefs>
    <ds:schemaRef ds:uri="http://www.wps.cn/android/officeDocument/2013/mofficeCustomData"/>
  </ds:schemaRefs>
</ds:datastoreItem>
</file>

<file path=customXml/itemProps91.xml><?xml version="1.0" encoding="utf-8"?>
<ds:datastoreItem xmlns:ds="http://schemas.openxmlformats.org/officeDocument/2006/customXml" ds:itemID="{2D1F7FA4-9913-4B1F-8E64-DEE39E531DB7}">
  <ds:schemaRefs>
    <ds:schemaRef ds:uri="http://www.wps.cn/android/officeDocument/2013/mofficeCustomData"/>
  </ds:schemaRefs>
</ds:datastoreItem>
</file>

<file path=customXml/itemProps92.xml><?xml version="1.0" encoding="utf-8"?>
<ds:datastoreItem xmlns:ds="http://schemas.openxmlformats.org/officeDocument/2006/customXml" ds:itemID="{D3ABF34B-E2F5-4CCF-A8EC-30A9AB8BE609}">
  <ds:schemaRefs>
    <ds:schemaRef ds:uri="http://www.wps.cn/android/officeDocument/2013/mofficeCustomData"/>
  </ds:schemaRefs>
</ds:datastoreItem>
</file>

<file path=customXml/itemProps93.xml><?xml version="1.0" encoding="utf-8"?>
<ds:datastoreItem xmlns:ds="http://schemas.openxmlformats.org/officeDocument/2006/customXml" ds:itemID="{30241A8D-3E4E-4EFC-99E5-1063956376EA}">
  <ds:schemaRefs>
    <ds:schemaRef ds:uri="http://www.wps.cn/android/officeDocument/2013/mofficeCustomData"/>
  </ds:schemaRefs>
</ds:datastoreItem>
</file>

<file path=customXml/itemProps94.xml><?xml version="1.0" encoding="utf-8"?>
<ds:datastoreItem xmlns:ds="http://schemas.openxmlformats.org/officeDocument/2006/customXml" ds:itemID="{CC13A0E1-D61C-41D3-8A82-F43E7432D0DC}">
  <ds:schemaRefs>
    <ds:schemaRef ds:uri="http://www.wps.cn/android/officeDocument/2013/mofficeCustomData"/>
  </ds:schemaRefs>
</ds:datastoreItem>
</file>

<file path=customXml/itemProps95.xml><?xml version="1.0" encoding="utf-8"?>
<ds:datastoreItem xmlns:ds="http://schemas.openxmlformats.org/officeDocument/2006/customXml" ds:itemID="{9247AFD9-D166-40EF-8F78-61AA8D541E08}">
  <ds:schemaRefs>
    <ds:schemaRef ds:uri="http://www.wps.cn/android/officeDocument/2013/mofficeCustomData"/>
  </ds:schemaRefs>
</ds:datastoreItem>
</file>

<file path=customXml/itemProps96.xml><?xml version="1.0" encoding="utf-8"?>
<ds:datastoreItem xmlns:ds="http://schemas.openxmlformats.org/officeDocument/2006/customXml" ds:itemID="{4148162A-55D4-416C-A200-88425B8891CC}">
  <ds:schemaRefs>
    <ds:schemaRef ds:uri="http://www.wps.cn/android/officeDocument/2013/mofficeCustomData"/>
  </ds:schemaRefs>
</ds:datastoreItem>
</file>

<file path=customXml/itemProps97.xml><?xml version="1.0" encoding="utf-8"?>
<ds:datastoreItem xmlns:ds="http://schemas.openxmlformats.org/officeDocument/2006/customXml" ds:itemID="{A7409FA6-4E6B-40F6-B600-9710C161F2A9}">
  <ds:schemaRefs>
    <ds:schemaRef ds:uri="http://www.wps.cn/android/officeDocument/2013/mofficeCustomData"/>
  </ds:schemaRefs>
</ds:datastoreItem>
</file>

<file path=customXml/itemProps98.xml><?xml version="1.0" encoding="utf-8"?>
<ds:datastoreItem xmlns:ds="http://schemas.openxmlformats.org/officeDocument/2006/customXml" ds:itemID="{C74F3A4C-CABD-407B-86FB-7BA0FDA769A8}">
  <ds:schemaRefs>
    <ds:schemaRef ds:uri="http://www.wps.cn/android/officeDocument/2013/mofficeCustomData"/>
  </ds:schemaRefs>
</ds:datastoreItem>
</file>

<file path=customXml/itemProps99.xml><?xml version="1.0" encoding="utf-8"?>
<ds:datastoreItem xmlns:ds="http://schemas.openxmlformats.org/officeDocument/2006/customXml" ds:itemID="{3C7CF276-26C0-4030-B6F8-AECF52F32782}">
  <ds:schemaRefs>
    <ds:schemaRef ds:uri="http://www.wps.cn/android/officeDocument/2013/mofficeCustomData"/>
  </ds:schemaRefs>
</ds:datastoreItem>
</file>

<file path=customXml/itemProps100.xml><?xml version="1.0" encoding="utf-8"?>
<ds:datastoreItem xmlns:ds="http://schemas.openxmlformats.org/officeDocument/2006/customXml" ds:itemID="{9F192D14-69A4-4D02-9D9D-6B5ADA6AAF5F}">
  <ds:schemaRefs>
    <ds:schemaRef ds:uri="http://www.wps.cn/android/officeDocument/2013/mofficeCustomData"/>
  </ds:schemaRefs>
</ds:datastoreItem>
</file>

<file path=customXml/itemProps101.xml><?xml version="1.0" encoding="utf-8"?>
<ds:datastoreItem xmlns:ds="http://schemas.openxmlformats.org/officeDocument/2006/customXml" ds:itemID="{3492EF0F-D13C-4CE4-A3E1-42C8956AFBC4}">
  <ds:schemaRefs>
    <ds:schemaRef ds:uri="http://www.wps.cn/android/officeDocument/2013/mofficeCustomData"/>
  </ds:schemaRefs>
</ds:datastoreItem>
</file>

<file path=customXml/itemProps102.xml><?xml version="1.0" encoding="utf-8"?>
<ds:datastoreItem xmlns:ds="http://schemas.openxmlformats.org/officeDocument/2006/customXml" ds:itemID="{43EBE03B-46F8-4B6D-AC0D-0B8BA24898A7}">
  <ds:schemaRefs>
    <ds:schemaRef ds:uri="http://www.wps.cn/android/officeDocument/2013/mofficeCustomData"/>
  </ds:schemaRefs>
</ds:datastoreItem>
</file>

<file path=customXml/itemProps103.xml><?xml version="1.0" encoding="utf-8"?>
<ds:datastoreItem xmlns:ds="http://schemas.openxmlformats.org/officeDocument/2006/customXml" ds:itemID="{E9A221D9-C72C-422C-8A38-788142150FA1}">
  <ds:schemaRefs>
    <ds:schemaRef ds:uri="http://www.wps.cn/android/officeDocument/2013/mofficeCustomData"/>
  </ds:schemaRefs>
</ds:datastoreItem>
</file>

<file path=customXml/itemProps104.xml><?xml version="1.0" encoding="utf-8"?>
<ds:datastoreItem xmlns:ds="http://schemas.openxmlformats.org/officeDocument/2006/customXml" ds:itemID="{77F96FFF-FDBF-4A2F-9D89-08B435DEECC4}">
  <ds:schemaRefs>
    <ds:schemaRef ds:uri="http://www.wps.cn/android/officeDocument/2013/mofficeCustomData"/>
  </ds:schemaRefs>
</ds:datastoreItem>
</file>

<file path=customXml/itemProps105.xml><?xml version="1.0" encoding="utf-8"?>
<ds:datastoreItem xmlns:ds="http://schemas.openxmlformats.org/officeDocument/2006/customXml" ds:itemID="{A69DBE2A-A0B7-4A26-8130-ACC378F6109B}">
  <ds:schemaRefs>
    <ds:schemaRef ds:uri="http://www.wps.cn/android/officeDocument/2013/mofficeCustomData"/>
  </ds:schemaRefs>
</ds:datastoreItem>
</file>

<file path=customXml/itemProps106.xml><?xml version="1.0" encoding="utf-8"?>
<ds:datastoreItem xmlns:ds="http://schemas.openxmlformats.org/officeDocument/2006/customXml" ds:itemID="{A31FE67E-D2ED-4FC6-97C5-A9C704573F4E}">
  <ds:schemaRefs>
    <ds:schemaRef ds:uri="http://www.wps.cn/android/officeDocument/2013/mofficeCustomData"/>
  </ds:schemaRefs>
</ds:datastoreItem>
</file>

<file path=customXml/itemProps107.xml><?xml version="1.0" encoding="utf-8"?>
<ds:datastoreItem xmlns:ds="http://schemas.openxmlformats.org/officeDocument/2006/customXml" ds:itemID="{237BB257-3FCE-4C7E-B5FC-0488EFDB3289}">
  <ds:schemaRefs>
    <ds:schemaRef ds:uri="http://www.wps.cn/android/officeDocument/2013/mofficeCustomData"/>
  </ds:schemaRefs>
</ds:datastoreItem>
</file>

<file path=customXml/itemProps108.xml><?xml version="1.0" encoding="utf-8"?>
<ds:datastoreItem xmlns:ds="http://schemas.openxmlformats.org/officeDocument/2006/customXml" ds:itemID="{59E761F7-3B86-448E-8C0C-9052F513B006}">
  <ds:schemaRefs>
    <ds:schemaRef ds:uri="http://www.wps.cn/android/officeDocument/2013/mofficeCustomData"/>
  </ds:schemaRefs>
</ds:datastoreItem>
</file>

<file path=customXml/itemProps109.xml><?xml version="1.0" encoding="utf-8"?>
<ds:datastoreItem xmlns:ds="http://schemas.openxmlformats.org/officeDocument/2006/customXml" ds:itemID="{371B90A9-B17A-4C41-947B-80CDB479F969}">
  <ds:schemaRefs>
    <ds:schemaRef ds:uri="http://www.wps.cn/android/officeDocument/2013/mofficeCustomData"/>
  </ds:schemaRefs>
</ds:datastoreItem>
</file>

<file path=customXml/itemProps110.xml><?xml version="1.0" encoding="utf-8"?>
<ds:datastoreItem xmlns:ds="http://schemas.openxmlformats.org/officeDocument/2006/customXml" ds:itemID="{DFC6D487-4E0E-4EDC-801D-5DEF927F4B64}">
  <ds:schemaRefs>
    <ds:schemaRef ds:uri="http://www.wps.cn/android/officeDocument/2013/mofficeCustomData"/>
  </ds:schemaRefs>
</ds:datastoreItem>
</file>

<file path=customXml/itemProps111.xml><?xml version="1.0" encoding="utf-8"?>
<ds:datastoreItem xmlns:ds="http://schemas.openxmlformats.org/officeDocument/2006/customXml" ds:itemID="{CDC3EF20-E26F-4035-A2F6-1BF5BD5862DB}">
  <ds:schemaRefs>
    <ds:schemaRef ds:uri="http://www.wps.cn/android/officeDocument/2013/mofficeCustomData"/>
  </ds:schemaRefs>
</ds:datastoreItem>
</file>

<file path=customXml/itemProps112.xml><?xml version="1.0" encoding="utf-8"?>
<ds:datastoreItem xmlns:ds="http://schemas.openxmlformats.org/officeDocument/2006/customXml" ds:itemID="{2E74198C-22DD-408E-8893-F92F28880623}">
  <ds:schemaRefs>
    <ds:schemaRef ds:uri="http://www.wps.cn/android/officeDocument/2013/mofficeCustomData"/>
  </ds:schemaRefs>
</ds:datastoreItem>
</file>

<file path=customXml/itemProps113.xml><?xml version="1.0" encoding="utf-8"?>
<ds:datastoreItem xmlns:ds="http://schemas.openxmlformats.org/officeDocument/2006/customXml" ds:itemID="{DB99C86D-C20F-4333-B0EC-42C0DF13F05D}">
  <ds:schemaRefs>
    <ds:schemaRef ds:uri="http://www.wps.cn/android/officeDocument/2013/mofficeCustomData"/>
  </ds:schemaRefs>
</ds:datastoreItem>
</file>

<file path=customXml/itemProps114.xml><?xml version="1.0" encoding="utf-8"?>
<ds:datastoreItem xmlns:ds="http://schemas.openxmlformats.org/officeDocument/2006/customXml" ds:itemID="{4B304E91-34F7-4DE0-A007-9686686D1129}">
  <ds:schemaRefs>
    <ds:schemaRef ds:uri="http://www.wps.cn/android/officeDocument/2013/mofficeCustomData"/>
  </ds:schemaRefs>
</ds:datastoreItem>
</file>

<file path=customXml/itemProps115.xml><?xml version="1.0" encoding="utf-8"?>
<ds:datastoreItem xmlns:ds="http://schemas.openxmlformats.org/officeDocument/2006/customXml" ds:itemID="{738737BC-D4C8-4DF5-989D-8A8937F45E48}">
  <ds:schemaRefs>
    <ds:schemaRef ds:uri="http://www.wps.cn/android/officeDocument/2013/mofficeCustomData"/>
  </ds:schemaRefs>
</ds:datastoreItem>
</file>

<file path=customXml/itemProps116.xml><?xml version="1.0" encoding="utf-8"?>
<ds:datastoreItem xmlns:ds="http://schemas.openxmlformats.org/officeDocument/2006/customXml" ds:itemID="{8CB3D25E-7403-4E39-8772-83933798CED3}">
  <ds:schemaRefs>
    <ds:schemaRef ds:uri="http://www.wps.cn/android/officeDocument/2013/mofficeCustomData"/>
  </ds:schemaRefs>
</ds:datastoreItem>
</file>

<file path=customXml/itemProps117.xml><?xml version="1.0" encoding="utf-8"?>
<ds:datastoreItem xmlns:ds="http://schemas.openxmlformats.org/officeDocument/2006/customXml" ds:itemID="{550DA1E7-940B-45F8-8A3C-6EB7865AA709}">
  <ds:schemaRefs>
    <ds:schemaRef ds:uri="http://www.wps.cn/android/officeDocument/2013/mofficeCustomData"/>
  </ds:schemaRefs>
</ds:datastoreItem>
</file>

<file path=customXml/itemProps118.xml><?xml version="1.0" encoding="utf-8"?>
<ds:datastoreItem xmlns:ds="http://schemas.openxmlformats.org/officeDocument/2006/customXml" ds:itemID="{D25B8182-D960-4ACB-B27D-B02FC3A9DC30}">
  <ds:schemaRefs>
    <ds:schemaRef ds:uri="http://www.wps.cn/android/officeDocument/2013/mofficeCustomData"/>
  </ds:schemaRefs>
</ds:datastoreItem>
</file>

<file path=customXml/itemProps119.xml><?xml version="1.0" encoding="utf-8"?>
<ds:datastoreItem xmlns:ds="http://schemas.openxmlformats.org/officeDocument/2006/customXml" ds:itemID="{296BE5B5-492E-49F8-B94D-31BD3BBD873D}">
  <ds:schemaRefs>
    <ds:schemaRef ds:uri="http://www.wps.cn/android/officeDocument/2013/mofficeCustomData"/>
  </ds:schemaRefs>
</ds:datastoreItem>
</file>

<file path=customXml/itemProps120.xml><?xml version="1.0" encoding="utf-8"?>
<ds:datastoreItem xmlns:ds="http://schemas.openxmlformats.org/officeDocument/2006/customXml" ds:itemID="{06FFBFB8-D5D8-466A-B912-FE147012C802}">
  <ds:schemaRefs>
    <ds:schemaRef ds:uri="http://www.wps.cn/android/officeDocument/2013/mofficeCustomData"/>
  </ds:schemaRefs>
</ds:datastoreItem>
</file>

<file path=customXml/itemProps121.xml><?xml version="1.0" encoding="utf-8"?>
<ds:datastoreItem xmlns:ds="http://schemas.openxmlformats.org/officeDocument/2006/customXml" ds:itemID="{C618EB9A-569A-4429-B52A-AFBDA178B3BC}">
  <ds:schemaRefs>
    <ds:schemaRef ds:uri="http://www.wps.cn/android/officeDocument/2013/mofficeCustomData"/>
  </ds:schemaRefs>
</ds:datastoreItem>
</file>

<file path=customXml/itemProps122.xml><?xml version="1.0" encoding="utf-8"?>
<ds:datastoreItem xmlns:ds="http://schemas.openxmlformats.org/officeDocument/2006/customXml" ds:itemID="{D09F695C-24AA-4AC5-80E8-4A39D41261DE}">
  <ds:schemaRefs>
    <ds:schemaRef ds:uri="http://www.wps.cn/android/officeDocument/2013/mofficeCustomData"/>
  </ds:schemaRefs>
</ds:datastoreItem>
</file>

<file path=customXml/itemProps123.xml><?xml version="1.0" encoding="utf-8"?>
<ds:datastoreItem xmlns:ds="http://schemas.openxmlformats.org/officeDocument/2006/customXml" ds:itemID="{495D0405-2D24-4E46-8700-EF62FB905964}">
  <ds:schemaRefs>
    <ds:schemaRef ds:uri="http://www.wps.cn/android/officeDocument/2013/mofficeCustomData"/>
  </ds:schemaRefs>
</ds:datastoreItem>
</file>

<file path=customXml/itemProps124.xml><?xml version="1.0" encoding="utf-8"?>
<ds:datastoreItem xmlns:ds="http://schemas.openxmlformats.org/officeDocument/2006/customXml" ds:itemID="{40C531E2-2D75-4A34-B555-CE46FA4A5AE6}">
  <ds:schemaRefs>
    <ds:schemaRef ds:uri="http://www.wps.cn/android/officeDocument/2013/mofficeCustomData"/>
  </ds:schemaRefs>
</ds:datastoreItem>
</file>

<file path=customXml/itemProps125.xml><?xml version="1.0" encoding="utf-8"?>
<ds:datastoreItem xmlns:ds="http://schemas.openxmlformats.org/officeDocument/2006/customXml" ds:itemID="{D0027F87-2893-4284-8853-75AFCF03566E}">
  <ds:schemaRefs>
    <ds:schemaRef ds:uri="http://www.wps.cn/android/officeDocument/2013/mofficeCustomData"/>
  </ds:schemaRefs>
</ds:datastoreItem>
</file>

<file path=customXml/itemProps126.xml><?xml version="1.0" encoding="utf-8"?>
<ds:datastoreItem xmlns:ds="http://schemas.openxmlformats.org/officeDocument/2006/customXml" ds:itemID="{7987DEE3-1461-4F4A-BD1A-A9E67F4A47DF}">
  <ds:schemaRefs>
    <ds:schemaRef ds:uri="http://www.wps.cn/android/officeDocument/2013/mofficeCustomData"/>
  </ds:schemaRefs>
</ds:datastoreItem>
</file>

<file path=customXml/itemProps127.xml><?xml version="1.0" encoding="utf-8"?>
<ds:datastoreItem xmlns:ds="http://schemas.openxmlformats.org/officeDocument/2006/customXml" ds:itemID="{34CBD22C-181E-4652-8CFD-EFDAABC07A5F}">
  <ds:schemaRefs>
    <ds:schemaRef ds:uri="http://www.wps.cn/android/officeDocument/2013/mofficeCustomData"/>
  </ds:schemaRefs>
</ds:datastoreItem>
</file>

<file path=customXml/itemProps128.xml><?xml version="1.0" encoding="utf-8"?>
<ds:datastoreItem xmlns:ds="http://schemas.openxmlformats.org/officeDocument/2006/customXml" ds:itemID="{8BA229BE-C28A-438B-955E-75115B840BBB}">
  <ds:schemaRefs>
    <ds:schemaRef ds:uri="http://www.wps.cn/android/officeDocument/2013/mofficeCustomData"/>
  </ds:schemaRefs>
</ds:datastoreItem>
</file>

<file path=customXml/itemProps129.xml><?xml version="1.0" encoding="utf-8"?>
<ds:datastoreItem xmlns:ds="http://schemas.openxmlformats.org/officeDocument/2006/customXml" ds:itemID="{DA6FBDA0-ECD8-4E0E-ADF1-7C0ED219200A}">
  <ds:schemaRefs>
    <ds:schemaRef ds:uri="http://www.wps.cn/android/officeDocument/2013/mofficeCustomData"/>
  </ds:schemaRefs>
</ds:datastoreItem>
</file>

<file path=customXml/itemProps130.xml><?xml version="1.0" encoding="utf-8"?>
<ds:datastoreItem xmlns:ds="http://schemas.openxmlformats.org/officeDocument/2006/customXml" ds:itemID="{BA83283E-E80D-41D0-A905-71944E9742C9}">
  <ds:schemaRefs>
    <ds:schemaRef ds:uri="http://www.wps.cn/android/officeDocument/2013/mofficeCustomData"/>
  </ds:schemaRefs>
</ds:datastoreItem>
</file>

<file path=customXml/itemProps131.xml><?xml version="1.0" encoding="utf-8"?>
<ds:datastoreItem xmlns:ds="http://schemas.openxmlformats.org/officeDocument/2006/customXml" ds:itemID="{2BF75453-B4E3-4D0D-959C-55918148C77E}">
  <ds:schemaRefs>
    <ds:schemaRef ds:uri="http://www.wps.cn/android/officeDocument/2013/mofficeCustomData"/>
  </ds:schemaRefs>
</ds:datastoreItem>
</file>

<file path=customXml/itemProps132.xml><?xml version="1.0" encoding="utf-8"?>
<ds:datastoreItem xmlns:ds="http://schemas.openxmlformats.org/officeDocument/2006/customXml" ds:itemID="{4AF7876E-D76F-43C0-BE80-D20F6FE79461}">
  <ds:schemaRefs>
    <ds:schemaRef ds:uri="http://www.wps.cn/android/officeDocument/2013/mofficeCustomData"/>
  </ds:schemaRefs>
</ds:datastoreItem>
</file>

<file path=customXml/itemProps133.xml><?xml version="1.0" encoding="utf-8"?>
<ds:datastoreItem xmlns:ds="http://schemas.openxmlformats.org/officeDocument/2006/customXml" ds:itemID="{09A54A67-C264-4EA2-8191-B0C767807A39}">
  <ds:schemaRefs>
    <ds:schemaRef ds:uri="http://www.wps.cn/android/officeDocument/2013/mofficeCustomData"/>
  </ds:schemaRefs>
</ds:datastoreItem>
</file>

<file path=customXml/itemProps134.xml><?xml version="1.0" encoding="utf-8"?>
<ds:datastoreItem xmlns:ds="http://schemas.openxmlformats.org/officeDocument/2006/customXml" ds:itemID="{45F52159-E34C-412C-912E-6C0B8127CA9D}">
  <ds:schemaRefs>
    <ds:schemaRef ds:uri="http://www.wps.cn/android/officeDocument/2013/mofficeCustomData"/>
  </ds:schemaRefs>
</ds:datastoreItem>
</file>

<file path=customXml/itemProps135.xml><?xml version="1.0" encoding="utf-8"?>
<ds:datastoreItem xmlns:ds="http://schemas.openxmlformats.org/officeDocument/2006/customXml" ds:itemID="{7B05C7DF-4609-4773-845D-3C533CF63297}">
  <ds:schemaRefs>
    <ds:schemaRef ds:uri="http://www.wps.cn/android/officeDocument/2013/mofficeCustomData"/>
  </ds:schemaRefs>
</ds:datastoreItem>
</file>

<file path=customXml/itemProps136.xml><?xml version="1.0" encoding="utf-8"?>
<ds:datastoreItem xmlns:ds="http://schemas.openxmlformats.org/officeDocument/2006/customXml" ds:itemID="{B9247F4D-0E8B-40E6-AC40-BBE1C97FA4A6}">
  <ds:schemaRefs>
    <ds:schemaRef ds:uri="http://www.wps.cn/android/officeDocument/2013/mofficeCustomData"/>
  </ds:schemaRefs>
</ds:datastoreItem>
</file>

<file path=customXml/itemProps137.xml><?xml version="1.0" encoding="utf-8"?>
<ds:datastoreItem xmlns:ds="http://schemas.openxmlformats.org/officeDocument/2006/customXml" ds:itemID="{FC013FB7-0C94-4F65-99D7-BAA83D8F62E8}">
  <ds:schemaRefs>
    <ds:schemaRef ds:uri="http://www.wps.cn/android/officeDocument/2013/mofficeCustomData"/>
  </ds:schemaRefs>
</ds:datastoreItem>
</file>

<file path=customXml/itemProps138.xml><?xml version="1.0" encoding="utf-8"?>
<ds:datastoreItem xmlns:ds="http://schemas.openxmlformats.org/officeDocument/2006/customXml" ds:itemID="{6F39D980-D742-4AC7-ACA9-ACCD0DA8ADFB}">
  <ds:schemaRefs>
    <ds:schemaRef ds:uri="http://www.wps.cn/android/officeDocument/2013/mofficeCustomData"/>
  </ds:schemaRefs>
</ds:datastoreItem>
</file>

<file path=customXml/itemProps139.xml><?xml version="1.0" encoding="utf-8"?>
<ds:datastoreItem xmlns:ds="http://schemas.openxmlformats.org/officeDocument/2006/customXml" ds:itemID="{8C9D7404-D040-4E2C-A355-F75098254015}">
  <ds:schemaRefs>
    <ds:schemaRef ds:uri="http://www.wps.cn/android/officeDocument/2013/mofficeCustomData"/>
  </ds:schemaRefs>
</ds:datastoreItem>
</file>

<file path=customXml/itemProps140.xml><?xml version="1.0" encoding="utf-8"?>
<ds:datastoreItem xmlns:ds="http://schemas.openxmlformats.org/officeDocument/2006/customXml" ds:itemID="{E7E26244-A196-4CA4-94F8-338E126CFCFD}">
  <ds:schemaRefs>
    <ds:schemaRef ds:uri="http://www.wps.cn/android/officeDocument/2013/mofficeCustomData"/>
  </ds:schemaRefs>
</ds:datastoreItem>
</file>

<file path=customXml/itemProps141.xml><?xml version="1.0" encoding="utf-8"?>
<ds:datastoreItem xmlns:ds="http://schemas.openxmlformats.org/officeDocument/2006/customXml" ds:itemID="{F4CB8DDA-C9B2-4928-A672-31BDD5C2F74D}">
  <ds:schemaRefs>
    <ds:schemaRef ds:uri="http://www.wps.cn/android/officeDocument/2013/mofficeCustomData"/>
  </ds:schemaRefs>
</ds:datastoreItem>
</file>

<file path=customXml/itemProps142.xml><?xml version="1.0" encoding="utf-8"?>
<ds:datastoreItem xmlns:ds="http://schemas.openxmlformats.org/officeDocument/2006/customXml" ds:itemID="{BC95A88B-E898-46A4-AA20-FF661A8BDDAC}">
  <ds:schemaRefs>
    <ds:schemaRef ds:uri="http://www.wps.cn/android/officeDocument/2013/mofficeCustomData"/>
  </ds:schemaRefs>
</ds:datastoreItem>
</file>

<file path=customXml/itemProps143.xml><?xml version="1.0" encoding="utf-8"?>
<ds:datastoreItem xmlns:ds="http://schemas.openxmlformats.org/officeDocument/2006/customXml" ds:itemID="{DB00A7F2-86DA-4763-801D-2EEAFB406597}">
  <ds:schemaRefs>
    <ds:schemaRef ds:uri="http://www.wps.cn/android/officeDocument/2013/mofficeCustomData"/>
  </ds:schemaRefs>
</ds:datastoreItem>
</file>

<file path=customXml/itemProps144.xml><?xml version="1.0" encoding="utf-8"?>
<ds:datastoreItem xmlns:ds="http://schemas.openxmlformats.org/officeDocument/2006/customXml" ds:itemID="{78035476-BCA3-4855-B1D2-A9C9D3EDF6D4}">
  <ds:schemaRefs>
    <ds:schemaRef ds:uri="http://www.wps.cn/android/officeDocument/2013/mofficeCustomData"/>
  </ds:schemaRefs>
</ds:datastoreItem>
</file>

<file path=customXml/itemProps145.xml><?xml version="1.0" encoding="utf-8"?>
<ds:datastoreItem xmlns:ds="http://schemas.openxmlformats.org/officeDocument/2006/customXml" ds:itemID="{BE07B210-8B6D-4488-9545-2B6BDB705404}">
  <ds:schemaRefs>
    <ds:schemaRef ds:uri="http://www.wps.cn/android/officeDocument/2013/mofficeCustomData"/>
  </ds:schemaRefs>
</ds:datastoreItem>
</file>

<file path=customXml/itemProps146.xml><?xml version="1.0" encoding="utf-8"?>
<ds:datastoreItem xmlns:ds="http://schemas.openxmlformats.org/officeDocument/2006/customXml" ds:itemID="{921BE8B7-8B19-49F4-AA3A-5409D95E3B01}">
  <ds:schemaRefs>
    <ds:schemaRef ds:uri="http://www.wps.cn/android/officeDocument/2013/mofficeCustomData"/>
  </ds:schemaRefs>
</ds:datastoreItem>
</file>

<file path=customXml/itemProps147.xml><?xml version="1.0" encoding="utf-8"?>
<ds:datastoreItem xmlns:ds="http://schemas.openxmlformats.org/officeDocument/2006/customXml" ds:itemID="{5DD045B0-40BA-47C2-B856-77738911C060}">
  <ds:schemaRefs>
    <ds:schemaRef ds:uri="http://www.wps.cn/android/officeDocument/2013/mofficeCustomData"/>
  </ds:schemaRefs>
</ds:datastoreItem>
</file>

<file path=customXml/itemProps148.xml><?xml version="1.0" encoding="utf-8"?>
<ds:datastoreItem xmlns:ds="http://schemas.openxmlformats.org/officeDocument/2006/customXml" ds:itemID="{B87B84B6-E150-485B-BA23-082E5CFB79A6}">
  <ds:schemaRefs>
    <ds:schemaRef ds:uri="http://www.wps.cn/android/officeDocument/2013/mofficeCustomData"/>
  </ds:schemaRefs>
</ds:datastoreItem>
</file>

<file path=customXml/itemProps149.xml><?xml version="1.0" encoding="utf-8"?>
<ds:datastoreItem xmlns:ds="http://schemas.openxmlformats.org/officeDocument/2006/customXml" ds:itemID="{4808B4EB-98C1-4893-B718-E9BD7529B751}">
  <ds:schemaRefs>
    <ds:schemaRef ds:uri="http://www.wps.cn/android/officeDocument/2013/mofficeCustomData"/>
  </ds:schemaRefs>
</ds:datastoreItem>
</file>

<file path=customXml/itemProps150.xml><?xml version="1.0" encoding="utf-8"?>
<ds:datastoreItem xmlns:ds="http://schemas.openxmlformats.org/officeDocument/2006/customXml" ds:itemID="{21AC8866-8DC0-4513-B1B5-A56C36E28260}">
  <ds:schemaRefs>
    <ds:schemaRef ds:uri="http://www.wps.cn/android/officeDocument/2013/mofficeCustomData"/>
  </ds:schemaRefs>
</ds:datastoreItem>
</file>

<file path=customXml/itemProps151.xml><?xml version="1.0" encoding="utf-8"?>
<ds:datastoreItem xmlns:ds="http://schemas.openxmlformats.org/officeDocument/2006/customXml" ds:itemID="{F4B2A249-8B3A-40B5-BD87-DCD67AB38267}">
  <ds:schemaRefs>
    <ds:schemaRef ds:uri="http://www.wps.cn/android/officeDocument/2013/mofficeCustomData"/>
  </ds:schemaRefs>
</ds:datastoreItem>
</file>

<file path=customXml/itemProps152.xml><?xml version="1.0" encoding="utf-8"?>
<ds:datastoreItem xmlns:ds="http://schemas.openxmlformats.org/officeDocument/2006/customXml" ds:itemID="{86873A86-80BB-4DAD-93F2-C376F1A3F39C}">
  <ds:schemaRefs>
    <ds:schemaRef ds:uri="http://www.wps.cn/android/officeDocument/2013/mofficeCustomData"/>
  </ds:schemaRefs>
</ds:datastoreItem>
</file>

<file path=customXml/itemProps153.xml><?xml version="1.0" encoding="utf-8"?>
<ds:datastoreItem xmlns:ds="http://schemas.openxmlformats.org/officeDocument/2006/customXml" ds:itemID="{6AA0D4C3-FBBF-4C1D-96C2-9B26C9488287}">
  <ds:schemaRefs>
    <ds:schemaRef ds:uri="http://www.wps.cn/android/officeDocument/2013/mofficeCustomData"/>
  </ds:schemaRefs>
</ds:datastoreItem>
</file>

<file path=customXml/itemProps154.xml><?xml version="1.0" encoding="utf-8"?>
<ds:datastoreItem xmlns:ds="http://schemas.openxmlformats.org/officeDocument/2006/customXml" ds:itemID="{EFE0C90D-1D42-4B81-B393-7C47C1273988}">
  <ds:schemaRefs>
    <ds:schemaRef ds:uri="http://www.wps.cn/android/officeDocument/2013/mofficeCustomData"/>
  </ds:schemaRefs>
</ds:datastoreItem>
</file>

<file path=customXml/itemProps155.xml><?xml version="1.0" encoding="utf-8"?>
<ds:datastoreItem xmlns:ds="http://schemas.openxmlformats.org/officeDocument/2006/customXml" ds:itemID="{19F7CFA7-4D8E-4DE1-BBCB-BD25982C6A29}">
  <ds:schemaRefs>
    <ds:schemaRef ds:uri="http://www.wps.cn/android/officeDocument/2013/mofficeCustomData"/>
  </ds:schemaRefs>
</ds:datastoreItem>
</file>

<file path=customXml/itemProps156.xml><?xml version="1.0" encoding="utf-8"?>
<ds:datastoreItem xmlns:ds="http://schemas.openxmlformats.org/officeDocument/2006/customXml" ds:itemID="{FC19AA4E-5B71-4651-9E65-83B7A6FABE0D}">
  <ds:schemaRefs>
    <ds:schemaRef ds:uri="http://www.wps.cn/android/officeDocument/2013/mofficeCustomData"/>
  </ds:schemaRefs>
</ds:datastoreItem>
</file>

<file path=customXml/itemProps157.xml><?xml version="1.0" encoding="utf-8"?>
<ds:datastoreItem xmlns:ds="http://schemas.openxmlformats.org/officeDocument/2006/customXml" ds:itemID="{4371BAD2-8FB7-46BE-A522-41AFEB25E307}">
  <ds:schemaRefs>
    <ds:schemaRef ds:uri="http://www.wps.cn/android/officeDocument/2013/mofficeCustomData"/>
  </ds:schemaRefs>
</ds:datastoreItem>
</file>

<file path=customXml/itemProps158.xml><?xml version="1.0" encoding="utf-8"?>
<ds:datastoreItem xmlns:ds="http://schemas.openxmlformats.org/officeDocument/2006/customXml" ds:itemID="{3AC965C0-592F-433C-BD4A-4F09C554D2A8}">
  <ds:schemaRefs>
    <ds:schemaRef ds:uri="http://www.wps.cn/android/officeDocument/2013/mofficeCustomData"/>
  </ds:schemaRefs>
</ds:datastoreItem>
</file>

<file path=customXml/itemProps159.xml><?xml version="1.0" encoding="utf-8"?>
<ds:datastoreItem xmlns:ds="http://schemas.openxmlformats.org/officeDocument/2006/customXml" ds:itemID="{79C1648C-BC37-41DC-B34D-5BFF87D03E5B}">
  <ds:schemaRefs>
    <ds:schemaRef ds:uri="http://www.wps.cn/android/officeDocument/2013/mofficeCustomData"/>
  </ds:schemaRefs>
</ds:datastoreItem>
</file>

<file path=customXml/itemProps160.xml><?xml version="1.0" encoding="utf-8"?>
<ds:datastoreItem xmlns:ds="http://schemas.openxmlformats.org/officeDocument/2006/customXml" ds:itemID="{E0B1488E-1A20-46A9-921C-44C338588617}">
  <ds:schemaRefs>
    <ds:schemaRef ds:uri="http://www.wps.cn/android/officeDocument/2013/mofficeCustomData"/>
  </ds:schemaRefs>
</ds:datastoreItem>
</file>

<file path=customXml/itemProps161.xml><?xml version="1.0" encoding="utf-8"?>
<ds:datastoreItem xmlns:ds="http://schemas.openxmlformats.org/officeDocument/2006/customXml" ds:itemID="{336D7B4C-DA8A-486B-B4E1-B2C65C974676}">
  <ds:schemaRefs>
    <ds:schemaRef ds:uri="http://www.wps.cn/android/officeDocument/2013/mofficeCustomData"/>
  </ds:schemaRefs>
</ds:datastoreItem>
</file>

<file path=customXml/itemProps162.xml><?xml version="1.0" encoding="utf-8"?>
<ds:datastoreItem xmlns:ds="http://schemas.openxmlformats.org/officeDocument/2006/customXml" ds:itemID="{04347CE7-9DB5-4C5B-9B9D-CA17ED5CFDCE}">
  <ds:schemaRefs>
    <ds:schemaRef ds:uri="http://www.wps.cn/android/officeDocument/2013/mofficeCustomData"/>
  </ds:schemaRefs>
</ds:datastoreItem>
</file>

<file path=customXml/itemProps163.xml><?xml version="1.0" encoding="utf-8"?>
<ds:datastoreItem xmlns:ds="http://schemas.openxmlformats.org/officeDocument/2006/customXml" ds:itemID="{9EAFF714-9332-491B-A7F8-CCEE1C1CA896}">
  <ds:schemaRefs>
    <ds:schemaRef ds:uri="http://www.wps.cn/android/officeDocument/2013/mofficeCustomData"/>
  </ds:schemaRefs>
</ds:datastoreItem>
</file>

<file path=customXml/itemProps164.xml><?xml version="1.0" encoding="utf-8"?>
<ds:datastoreItem xmlns:ds="http://schemas.openxmlformats.org/officeDocument/2006/customXml" ds:itemID="{4C74ACAE-BBDD-4A49-92ED-414B6B882369}">
  <ds:schemaRefs>
    <ds:schemaRef ds:uri="http://www.wps.cn/android/officeDocument/2013/mofficeCustomData"/>
  </ds:schemaRefs>
</ds:datastoreItem>
</file>

<file path=customXml/itemProps165.xml><?xml version="1.0" encoding="utf-8"?>
<ds:datastoreItem xmlns:ds="http://schemas.openxmlformats.org/officeDocument/2006/customXml" ds:itemID="{FE70A922-1705-4DB6-AAFC-4709556D3A71}">
  <ds:schemaRefs>
    <ds:schemaRef ds:uri="http://www.wps.cn/android/officeDocument/2013/mofficeCustomData"/>
  </ds:schemaRefs>
</ds:datastoreItem>
</file>

<file path=customXml/itemProps166.xml><?xml version="1.0" encoding="utf-8"?>
<ds:datastoreItem xmlns:ds="http://schemas.openxmlformats.org/officeDocument/2006/customXml" ds:itemID="{0E5EC1B1-6450-4470-9A67-3BB7012B03C8}">
  <ds:schemaRefs>
    <ds:schemaRef ds:uri="http://www.wps.cn/android/officeDocument/2013/mofficeCustomData"/>
  </ds:schemaRefs>
</ds:datastoreItem>
</file>

<file path=customXml/itemProps167.xml><?xml version="1.0" encoding="utf-8"?>
<ds:datastoreItem xmlns:ds="http://schemas.openxmlformats.org/officeDocument/2006/customXml" ds:itemID="{5A395E0C-CDE4-44C6-B53F-9D902FE162CF}">
  <ds:schemaRefs>
    <ds:schemaRef ds:uri="http://www.wps.cn/android/officeDocument/2013/mofficeCustomData"/>
  </ds:schemaRefs>
</ds:datastoreItem>
</file>

<file path=customXml/itemProps168.xml><?xml version="1.0" encoding="utf-8"?>
<ds:datastoreItem xmlns:ds="http://schemas.openxmlformats.org/officeDocument/2006/customXml" ds:itemID="{21B51BB4-4D55-4A75-BB49-A9716446D08E}">
  <ds:schemaRefs>
    <ds:schemaRef ds:uri="http://www.wps.cn/android/officeDocument/2013/mofficeCustomData"/>
  </ds:schemaRefs>
</ds:datastoreItem>
</file>

<file path=customXml/itemProps169.xml><?xml version="1.0" encoding="utf-8"?>
<ds:datastoreItem xmlns:ds="http://schemas.openxmlformats.org/officeDocument/2006/customXml" ds:itemID="{5FECC527-B96D-4DA6-8EDD-459BD5BCF232}">
  <ds:schemaRefs>
    <ds:schemaRef ds:uri="http://www.wps.cn/android/officeDocument/2013/mofficeCustomData"/>
  </ds:schemaRefs>
</ds:datastoreItem>
</file>

<file path=customXml/itemProps170.xml><?xml version="1.0" encoding="utf-8"?>
<ds:datastoreItem xmlns:ds="http://schemas.openxmlformats.org/officeDocument/2006/customXml" ds:itemID="{4A27C1D5-6D07-4DFE-A607-87A551FBC9EE}">
  <ds:schemaRefs>
    <ds:schemaRef ds:uri="http://www.wps.cn/android/officeDocument/2013/mofficeCustomData"/>
  </ds:schemaRefs>
</ds:datastoreItem>
</file>

<file path=customXml/itemProps171.xml><?xml version="1.0" encoding="utf-8"?>
<ds:datastoreItem xmlns:ds="http://schemas.openxmlformats.org/officeDocument/2006/customXml" ds:itemID="{5651AB41-1164-4CCC-9F3D-4D61211EA335}">
  <ds:schemaRefs>
    <ds:schemaRef ds:uri="http://www.wps.cn/android/officeDocument/2013/mofficeCustomData"/>
  </ds:schemaRefs>
</ds:datastoreItem>
</file>

<file path=customXml/itemProps172.xml><?xml version="1.0" encoding="utf-8"?>
<ds:datastoreItem xmlns:ds="http://schemas.openxmlformats.org/officeDocument/2006/customXml" ds:itemID="{7DF92CC4-1783-4682-B7E4-54112573350E}">
  <ds:schemaRefs>
    <ds:schemaRef ds:uri="http://www.wps.cn/android/officeDocument/2013/mofficeCustomData"/>
  </ds:schemaRefs>
</ds:datastoreItem>
</file>

<file path=customXml/itemProps173.xml><?xml version="1.0" encoding="utf-8"?>
<ds:datastoreItem xmlns:ds="http://schemas.openxmlformats.org/officeDocument/2006/customXml" ds:itemID="{02E4205E-BD46-470C-BDB4-D4DCC9090663}">
  <ds:schemaRefs>
    <ds:schemaRef ds:uri="http://www.wps.cn/android/officeDocument/2013/mofficeCustomData"/>
  </ds:schemaRefs>
</ds:datastoreItem>
</file>

<file path=customXml/itemProps174.xml><?xml version="1.0" encoding="utf-8"?>
<ds:datastoreItem xmlns:ds="http://schemas.openxmlformats.org/officeDocument/2006/customXml" ds:itemID="{293FC057-EA51-44EC-AA30-BD82A696A140}">
  <ds:schemaRefs>
    <ds:schemaRef ds:uri="http://www.wps.cn/android/officeDocument/2013/mofficeCustomData"/>
  </ds:schemaRefs>
</ds:datastoreItem>
</file>

<file path=customXml/itemProps175.xml><?xml version="1.0" encoding="utf-8"?>
<ds:datastoreItem xmlns:ds="http://schemas.openxmlformats.org/officeDocument/2006/customXml" ds:itemID="{68E9540E-E3E2-4FBD-A04A-679205F15487}">
  <ds:schemaRefs>
    <ds:schemaRef ds:uri="http://www.wps.cn/android/officeDocument/2013/mofficeCustomData"/>
  </ds:schemaRefs>
</ds:datastoreItem>
</file>

<file path=customXml/itemProps176.xml><?xml version="1.0" encoding="utf-8"?>
<ds:datastoreItem xmlns:ds="http://schemas.openxmlformats.org/officeDocument/2006/customXml" ds:itemID="{B560E187-F72D-4A4D-9ECD-3665C524FBC5}">
  <ds:schemaRefs>
    <ds:schemaRef ds:uri="http://www.wps.cn/android/officeDocument/2013/mofficeCustomData"/>
  </ds:schemaRefs>
</ds:datastoreItem>
</file>

<file path=customXml/itemProps177.xml><?xml version="1.0" encoding="utf-8"?>
<ds:datastoreItem xmlns:ds="http://schemas.openxmlformats.org/officeDocument/2006/customXml" ds:itemID="{2C014CC4-34EC-4EB4-816F-3BD174A34EA5}">
  <ds:schemaRefs>
    <ds:schemaRef ds:uri="http://www.wps.cn/android/officeDocument/2013/mofficeCustomData"/>
  </ds:schemaRefs>
</ds:datastoreItem>
</file>

<file path=customXml/itemProps178.xml><?xml version="1.0" encoding="utf-8"?>
<ds:datastoreItem xmlns:ds="http://schemas.openxmlformats.org/officeDocument/2006/customXml" ds:itemID="{6708A252-0246-46E5-B6D6-3B2D4DA70CF5}">
  <ds:schemaRefs>
    <ds:schemaRef ds:uri="http://www.wps.cn/android/officeDocument/2013/mofficeCustomData"/>
  </ds:schemaRefs>
</ds:datastoreItem>
</file>

<file path=customXml/itemProps179.xml><?xml version="1.0" encoding="utf-8"?>
<ds:datastoreItem xmlns:ds="http://schemas.openxmlformats.org/officeDocument/2006/customXml" ds:itemID="{CE3B2E03-D3DE-4A7B-B54E-57DC5B4B250A}">
  <ds:schemaRefs>
    <ds:schemaRef ds:uri="http://www.wps.cn/android/officeDocument/2013/mofficeCustomData"/>
  </ds:schemaRefs>
</ds:datastoreItem>
</file>

<file path=customXml/itemProps180.xml><?xml version="1.0" encoding="utf-8"?>
<ds:datastoreItem xmlns:ds="http://schemas.openxmlformats.org/officeDocument/2006/customXml" ds:itemID="{F6046079-A359-4038-8590-F26AB54FB793}">
  <ds:schemaRefs>
    <ds:schemaRef ds:uri="http://www.wps.cn/android/officeDocument/2013/mofficeCustomData"/>
  </ds:schemaRefs>
</ds:datastoreItem>
</file>

<file path=customXml/itemProps181.xml><?xml version="1.0" encoding="utf-8"?>
<ds:datastoreItem xmlns:ds="http://schemas.openxmlformats.org/officeDocument/2006/customXml" ds:itemID="{99F0643F-94F7-4179-941A-40A933B39833}">
  <ds:schemaRefs>
    <ds:schemaRef ds:uri="http://www.wps.cn/android/officeDocument/2013/mofficeCustomData"/>
  </ds:schemaRefs>
</ds:datastoreItem>
</file>

<file path=customXml/itemProps182.xml><?xml version="1.0" encoding="utf-8"?>
<ds:datastoreItem xmlns:ds="http://schemas.openxmlformats.org/officeDocument/2006/customXml" ds:itemID="{E028AB4B-C65E-4673-8461-C97F2BA0BA6C}">
  <ds:schemaRefs>
    <ds:schemaRef ds:uri="http://www.wps.cn/android/officeDocument/2013/mofficeCustomData"/>
  </ds:schemaRefs>
</ds:datastoreItem>
</file>

<file path=customXml/itemProps183.xml><?xml version="1.0" encoding="utf-8"?>
<ds:datastoreItem xmlns:ds="http://schemas.openxmlformats.org/officeDocument/2006/customXml" ds:itemID="{1E74840F-B189-46B9-A878-4D1BE54846D9}">
  <ds:schemaRefs>
    <ds:schemaRef ds:uri="http://www.wps.cn/android/officeDocument/2013/mofficeCustomData"/>
  </ds:schemaRefs>
</ds:datastoreItem>
</file>

<file path=customXml/itemProps184.xml><?xml version="1.0" encoding="utf-8"?>
<ds:datastoreItem xmlns:ds="http://schemas.openxmlformats.org/officeDocument/2006/customXml" ds:itemID="{23C1300C-A282-4814-8140-80022545E68E}">
  <ds:schemaRefs>
    <ds:schemaRef ds:uri="http://www.wps.cn/android/officeDocument/2013/mofficeCustomData"/>
  </ds:schemaRefs>
</ds:datastoreItem>
</file>

<file path=customXml/itemProps185.xml><?xml version="1.0" encoding="utf-8"?>
<ds:datastoreItem xmlns:ds="http://schemas.openxmlformats.org/officeDocument/2006/customXml" ds:itemID="{7B65B369-F8A7-47CC-9529-EE192606A986}">
  <ds:schemaRefs>
    <ds:schemaRef ds:uri="http://www.wps.cn/android/officeDocument/2013/mofficeCustomData"/>
  </ds:schemaRefs>
</ds:datastoreItem>
</file>

<file path=customXml/itemProps186.xml><?xml version="1.0" encoding="utf-8"?>
<ds:datastoreItem xmlns:ds="http://schemas.openxmlformats.org/officeDocument/2006/customXml" ds:itemID="{F98B05C5-2EA7-4208-990C-B9FD4762757A}">
  <ds:schemaRefs>
    <ds:schemaRef ds:uri="http://www.wps.cn/android/officeDocument/2013/mofficeCustomData"/>
  </ds:schemaRefs>
</ds:datastoreItem>
</file>

<file path=customXml/itemProps187.xml><?xml version="1.0" encoding="utf-8"?>
<ds:datastoreItem xmlns:ds="http://schemas.openxmlformats.org/officeDocument/2006/customXml" ds:itemID="{1348C323-D420-475B-BDB9-C0BCD156ED7E}">
  <ds:schemaRefs>
    <ds:schemaRef ds:uri="http://www.wps.cn/android/officeDocument/2013/mofficeCustomData"/>
  </ds:schemaRefs>
</ds:datastoreItem>
</file>

<file path=customXml/itemProps188.xml><?xml version="1.0" encoding="utf-8"?>
<ds:datastoreItem xmlns:ds="http://schemas.openxmlformats.org/officeDocument/2006/customXml" ds:itemID="{F402BB84-9FA9-485C-AD48-F41227B634D8}">
  <ds:schemaRefs>
    <ds:schemaRef ds:uri="http://www.wps.cn/android/officeDocument/2013/mofficeCustomData"/>
  </ds:schemaRefs>
</ds:datastoreItem>
</file>

<file path=customXml/itemProps189.xml><?xml version="1.0" encoding="utf-8"?>
<ds:datastoreItem xmlns:ds="http://schemas.openxmlformats.org/officeDocument/2006/customXml" ds:itemID="{6032FE26-23AC-48BA-AFF7-7FD15601FBB5}">
  <ds:schemaRefs>
    <ds:schemaRef ds:uri="http://www.wps.cn/android/officeDocument/2013/mofficeCustomData"/>
  </ds:schemaRefs>
</ds:datastoreItem>
</file>

<file path=customXml/itemProps190.xml><?xml version="1.0" encoding="utf-8"?>
<ds:datastoreItem xmlns:ds="http://schemas.openxmlformats.org/officeDocument/2006/customXml" ds:itemID="{0E7C0B87-A228-4D58-B7DB-C8F0F3D7529B}">
  <ds:schemaRefs>
    <ds:schemaRef ds:uri="http://www.wps.cn/android/officeDocument/2013/mofficeCustomData"/>
  </ds:schemaRefs>
</ds:datastoreItem>
</file>

<file path=customXml/itemProps191.xml><?xml version="1.0" encoding="utf-8"?>
<ds:datastoreItem xmlns:ds="http://schemas.openxmlformats.org/officeDocument/2006/customXml" ds:itemID="{3AEE796E-1BB5-436C-A518-AF1784D8A7D7}">
  <ds:schemaRefs>
    <ds:schemaRef ds:uri="http://www.wps.cn/android/officeDocument/2013/mofficeCustomData"/>
  </ds:schemaRefs>
</ds:datastoreItem>
</file>

<file path=customXml/itemProps192.xml><?xml version="1.0" encoding="utf-8"?>
<ds:datastoreItem xmlns:ds="http://schemas.openxmlformats.org/officeDocument/2006/customXml" ds:itemID="{C327B399-F883-4798-8BDE-B545656A6D51}">
  <ds:schemaRefs>
    <ds:schemaRef ds:uri="http://www.wps.cn/android/officeDocument/2013/mofficeCustomData"/>
  </ds:schemaRefs>
</ds:datastoreItem>
</file>

<file path=customXml/itemProps193.xml><?xml version="1.0" encoding="utf-8"?>
<ds:datastoreItem xmlns:ds="http://schemas.openxmlformats.org/officeDocument/2006/customXml" ds:itemID="{661CD426-679E-4927-B017-A9EE02938964}">
  <ds:schemaRefs>
    <ds:schemaRef ds:uri="http://www.wps.cn/android/officeDocument/2013/mofficeCustomData"/>
  </ds:schemaRefs>
</ds:datastoreItem>
</file>

<file path=customXml/itemProps194.xml><?xml version="1.0" encoding="utf-8"?>
<ds:datastoreItem xmlns:ds="http://schemas.openxmlformats.org/officeDocument/2006/customXml" ds:itemID="{E45D2007-235A-46BA-A0FB-62FE08C772CC}">
  <ds:schemaRefs>
    <ds:schemaRef ds:uri="http://www.wps.cn/android/officeDocument/2013/mofficeCustomData"/>
  </ds:schemaRefs>
</ds:datastoreItem>
</file>

<file path=customXml/itemProps195.xml><?xml version="1.0" encoding="utf-8"?>
<ds:datastoreItem xmlns:ds="http://schemas.openxmlformats.org/officeDocument/2006/customXml" ds:itemID="{AC0316D7-366E-4DCC-81BC-762CDA3E071E}">
  <ds:schemaRefs>
    <ds:schemaRef ds:uri="http://www.wps.cn/android/officeDocument/2013/mofficeCustomData"/>
  </ds:schemaRefs>
</ds:datastoreItem>
</file>

<file path=customXml/itemProps196.xml><?xml version="1.0" encoding="utf-8"?>
<ds:datastoreItem xmlns:ds="http://schemas.openxmlformats.org/officeDocument/2006/customXml" ds:itemID="{671DA90A-AA62-4F03-9EBD-4456EFE60BC6}">
  <ds:schemaRefs>
    <ds:schemaRef ds:uri="http://www.wps.cn/android/officeDocument/2013/mofficeCustomData"/>
  </ds:schemaRefs>
</ds:datastoreItem>
</file>

<file path=customXml/itemProps197.xml><?xml version="1.0" encoding="utf-8"?>
<ds:datastoreItem xmlns:ds="http://schemas.openxmlformats.org/officeDocument/2006/customXml" ds:itemID="{E23AB92C-F0CB-4A34-861C-86D46F7DE5BF}">
  <ds:schemaRefs>
    <ds:schemaRef ds:uri="http://www.wps.cn/android/officeDocument/2013/mofficeCustomData"/>
  </ds:schemaRefs>
</ds:datastoreItem>
</file>

<file path=customXml/itemProps198.xml><?xml version="1.0" encoding="utf-8"?>
<ds:datastoreItem xmlns:ds="http://schemas.openxmlformats.org/officeDocument/2006/customXml" ds:itemID="{ABAEAC18-5B8B-45B7-8BE0-E510C46E0463}">
  <ds:schemaRefs>
    <ds:schemaRef ds:uri="http://www.wps.cn/android/officeDocument/2013/mofficeCustomData"/>
  </ds:schemaRefs>
</ds:datastoreItem>
</file>

<file path=customXml/itemProps199.xml><?xml version="1.0" encoding="utf-8"?>
<ds:datastoreItem xmlns:ds="http://schemas.openxmlformats.org/officeDocument/2006/customXml" ds:itemID="{5C2E9F89-2076-4243-8088-C39097CDB0CF}">
  <ds:schemaRefs>
    <ds:schemaRef ds:uri="http://www.wps.cn/android/officeDocument/2013/mofficeCustomData"/>
  </ds:schemaRefs>
</ds:datastoreItem>
</file>

<file path=customXml/itemProps200.xml><?xml version="1.0" encoding="utf-8"?>
<ds:datastoreItem xmlns:ds="http://schemas.openxmlformats.org/officeDocument/2006/customXml" ds:itemID="{8C470D45-852B-4C57-9F98-EB10C3C8AE84}">
  <ds:schemaRefs>
    <ds:schemaRef ds:uri="http://www.wps.cn/android/officeDocument/2013/mofficeCustomData"/>
  </ds:schemaRefs>
</ds:datastoreItem>
</file>

<file path=customXml/itemProps201.xml><?xml version="1.0" encoding="utf-8"?>
<ds:datastoreItem xmlns:ds="http://schemas.openxmlformats.org/officeDocument/2006/customXml" ds:itemID="{C7EF85F0-C7C1-4838-8C7E-520403C3B4FF}">
  <ds:schemaRefs>
    <ds:schemaRef ds:uri="http://www.wps.cn/android/officeDocument/2013/mofficeCustomData"/>
  </ds:schemaRefs>
</ds:datastoreItem>
</file>

<file path=customXml/itemProps202.xml><?xml version="1.0" encoding="utf-8"?>
<ds:datastoreItem xmlns:ds="http://schemas.openxmlformats.org/officeDocument/2006/customXml" ds:itemID="{CC324848-C701-4300-81AA-DC42D3283C34}">
  <ds:schemaRefs>
    <ds:schemaRef ds:uri="http://www.wps.cn/android/officeDocument/2013/mofficeCustomData"/>
  </ds:schemaRefs>
</ds:datastoreItem>
</file>

<file path=customXml/itemProps203.xml><?xml version="1.0" encoding="utf-8"?>
<ds:datastoreItem xmlns:ds="http://schemas.openxmlformats.org/officeDocument/2006/customXml" ds:itemID="{8EBC0E83-8D71-4722-A93C-4DF75F79C2FB}">
  <ds:schemaRefs>
    <ds:schemaRef ds:uri="http://www.wps.cn/android/officeDocument/2013/mofficeCustomData"/>
  </ds:schemaRefs>
</ds:datastoreItem>
</file>

<file path=customXml/itemProps204.xml><?xml version="1.0" encoding="utf-8"?>
<ds:datastoreItem xmlns:ds="http://schemas.openxmlformats.org/officeDocument/2006/customXml" ds:itemID="{CF11552E-FB52-4FE9-8F6A-EB8616C71D73}">
  <ds:schemaRefs>
    <ds:schemaRef ds:uri="http://www.wps.cn/android/officeDocument/2013/mofficeCustomData"/>
  </ds:schemaRefs>
</ds:datastoreItem>
</file>

<file path=customXml/itemProps205.xml><?xml version="1.0" encoding="utf-8"?>
<ds:datastoreItem xmlns:ds="http://schemas.openxmlformats.org/officeDocument/2006/customXml" ds:itemID="{48946ECF-7222-40C2-8EFD-04D34CDCFC6D}">
  <ds:schemaRefs>
    <ds:schemaRef ds:uri="http://www.wps.cn/android/officeDocument/2013/mofficeCustomData"/>
  </ds:schemaRefs>
</ds:datastoreItem>
</file>

<file path=customXml/itemProps206.xml><?xml version="1.0" encoding="utf-8"?>
<ds:datastoreItem xmlns:ds="http://schemas.openxmlformats.org/officeDocument/2006/customXml" ds:itemID="{0206426F-3874-4560-8BCC-27D2B8FA1B04}">
  <ds:schemaRefs>
    <ds:schemaRef ds:uri="http://www.wps.cn/android/officeDocument/2013/mofficeCustomData"/>
  </ds:schemaRefs>
</ds:datastoreItem>
</file>

<file path=customXml/itemProps207.xml><?xml version="1.0" encoding="utf-8"?>
<ds:datastoreItem xmlns:ds="http://schemas.openxmlformats.org/officeDocument/2006/customXml" ds:itemID="{5856F785-7A9E-4513-9DDC-D1329C1FC8C5}">
  <ds:schemaRefs>
    <ds:schemaRef ds:uri="http://www.wps.cn/android/officeDocument/2013/mofficeCustomData"/>
  </ds:schemaRefs>
</ds:datastoreItem>
</file>

<file path=customXml/itemProps208.xml><?xml version="1.0" encoding="utf-8"?>
<ds:datastoreItem xmlns:ds="http://schemas.openxmlformats.org/officeDocument/2006/customXml" ds:itemID="{6448F418-610F-4CCB-BA29-C2918FD71A4E}">
  <ds:schemaRefs>
    <ds:schemaRef ds:uri="http://www.wps.cn/android/officeDocument/2013/mofficeCustomData"/>
  </ds:schemaRefs>
</ds:datastoreItem>
</file>

<file path=customXml/itemProps209.xml><?xml version="1.0" encoding="utf-8"?>
<ds:datastoreItem xmlns:ds="http://schemas.openxmlformats.org/officeDocument/2006/customXml" ds:itemID="{5E59E6E4-C467-432D-9B8B-C18D194F564A}">
  <ds:schemaRefs>
    <ds:schemaRef ds:uri="http://www.wps.cn/android/officeDocument/2013/mofficeCustomData"/>
  </ds:schemaRefs>
</ds:datastoreItem>
</file>

<file path=customXml/itemProps210.xml><?xml version="1.0" encoding="utf-8"?>
<ds:datastoreItem xmlns:ds="http://schemas.openxmlformats.org/officeDocument/2006/customXml" ds:itemID="{11E34044-E750-4910-AEFC-CD40AD064C79}">
  <ds:schemaRefs>
    <ds:schemaRef ds:uri="http://www.wps.cn/android/officeDocument/2013/mofficeCustomData"/>
  </ds:schemaRefs>
</ds:datastoreItem>
</file>

<file path=customXml/itemProps211.xml><?xml version="1.0" encoding="utf-8"?>
<ds:datastoreItem xmlns:ds="http://schemas.openxmlformats.org/officeDocument/2006/customXml" ds:itemID="{0451A4A0-3D9A-437E-8363-8DCD38DCB6E7}">
  <ds:schemaRefs>
    <ds:schemaRef ds:uri="http://www.wps.cn/android/officeDocument/2013/mofficeCustomData"/>
  </ds:schemaRefs>
</ds:datastoreItem>
</file>

<file path=customXml/itemProps212.xml><?xml version="1.0" encoding="utf-8"?>
<ds:datastoreItem xmlns:ds="http://schemas.openxmlformats.org/officeDocument/2006/customXml" ds:itemID="{BFF9E14A-5C13-4EBF-AD8D-EA06126B3832}">
  <ds:schemaRefs>
    <ds:schemaRef ds:uri="http://www.wps.cn/android/officeDocument/2013/mofficeCustomData"/>
  </ds:schemaRefs>
</ds:datastoreItem>
</file>

<file path=customXml/itemProps213.xml><?xml version="1.0" encoding="utf-8"?>
<ds:datastoreItem xmlns:ds="http://schemas.openxmlformats.org/officeDocument/2006/customXml" ds:itemID="{5D6A2A66-058D-44A3-AC84-3864150C0132}">
  <ds:schemaRefs>
    <ds:schemaRef ds:uri="http://www.wps.cn/android/officeDocument/2013/mofficeCustomData"/>
  </ds:schemaRefs>
</ds:datastoreItem>
</file>

<file path=customXml/itemProps214.xml><?xml version="1.0" encoding="utf-8"?>
<ds:datastoreItem xmlns:ds="http://schemas.openxmlformats.org/officeDocument/2006/customXml" ds:itemID="{A70B2C8D-50DB-4F08-A0F0-C3356B2E90AF}">
  <ds:schemaRefs>
    <ds:schemaRef ds:uri="http://www.wps.cn/android/officeDocument/2013/mofficeCustomData"/>
  </ds:schemaRefs>
</ds:datastoreItem>
</file>

<file path=customXml/itemProps215.xml><?xml version="1.0" encoding="utf-8"?>
<ds:datastoreItem xmlns:ds="http://schemas.openxmlformats.org/officeDocument/2006/customXml" ds:itemID="{77F5B715-73B5-4BCE-B468-7D540B4664B5}">
  <ds:schemaRefs>
    <ds:schemaRef ds:uri="http://www.wps.cn/android/officeDocument/2013/mofficeCustomData"/>
  </ds:schemaRefs>
</ds:datastoreItem>
</file>

<file path=customXml/itemProps216.xml><?xml version="1.0" encoding="utf-8"?>
<ds:datastoreItem xmlns:ds="http://schemas.openxmlformats.org/officeDocument/2006/customXml" ds:itemID="{75DD200C-ADCC-481C-9BF2-FF3C9A6E1ACB}">
  <ds:schemaRefs>
    <ds:schemaRef ds:uri="http://www.wps.cn/android/officeDocument/2013/mofficeCustomData"/>
  </ds:schemaRefs>
</ds:datastoreItem>
</file>

<file path=customXml/itemProps217.xml><?xml version="1.0" encoding="utf-8"?>
<ds:datastoreItem xmlns:ds="http://schemas.openxmlformats.org/officeDocument/2006/customXml" ds:itemID="{AE398A96-0127-4ECB-9DE6-9D38A26E6FB9}">
  <ds:schemaRefs>
    <ds:schemaRef ds:uri="http://www.wps.cn/android/officeDocument/2013/mofficeCustomData"/>
  </ds:schemaRefs>
</ds:datastoreItem>
</file>

<file path=customXml/itemProps218.xml><?xml version="1.0" encoding="utf-8"?>
<ds:datastoreItem xmlns:ds="http://schemas.openxmlformats.org/officeDocument/2006/customXml" ds:itemID="{AE36C8C8-E6E2-4CFA-8447-AD9335A73A94}">
  <ds:schemaRefs>
    <ds:schemaRef ds:uri="http://www.wps.cn/android/officeDocument/2013/mofficeCustomData"/>
  </ds:schemaRefs>
</ds:datastoreItem>
</file>

<file path=customXml/itemProps219.xml><?xml version="1.0" encoding="utf-8"?>
<ds:datastoreItem xmlns:ds="http://schemas.openxmlformats.org/officeDocument/2006/customXml" ds:itemID="{4EB2BF40-5FB0-4017-8A80-0562553EE278}">
  <ds:schemaRefs>
    <ds:schemaRef ds:uri="http://www.wps.cn/android/officeDocument/2013/mofficeCustomData"/>
  </ds:schemaRefs>
</ds:datastoreItem>
</file>

<file path=customXml/itemProps220.xml><?xml version="1.0" encoding="utf-8"?>
<ds:datastoreItem xmlns:ds="http://schemas.openxmlformats.org/officeDocument/2006/customXml" ds:itemID="{4ED88719-445C-43FA-BE76-D6E5FCAEBA2F}">
  <ds:schemaRefs>
    <ds:schemaRef ds:uri="http://www.wps.cn/android/officeDocument/2013/mofficeCustomData"/>
  </ds:schemaRefs>
</ds:datastoreItem>
</file>

<file path=customXml/itemProps221.xml><?xml version="1.0" encoding="utf-8"?>
<ds:datastoreItem xmlns:ds="http://schemas.openxmlformats.org/officeDocument/2006/customXml" ds:itemID="{E5E9C0E1-7093-485F-9E65-C6D948A8E4A8}">
  <ds:schemaRefs>
    <ds:schemaRef ds:uri="http://www.wps.cn/android/officeDocument/2013/mofficeCustomData"/>
  </ds:schemaRefs>
</ds:datastoreItem>
</file>

<file path=customXml/itemProps222.xml><?xml version="1.0" encoding="utf-8"?>
<ds:datastoreItem xmlns:ds="http://schemas.openxmlformats.org/officeDocument/2006/customXml" ds:itemID="{0A174EED-A689-4F62-907B-9D33AFCFF5B0}">
  <ds:schemaRefs>
    <ds:schemaRef ds:uri="http://www.wps.cn/android/officeDocument/2013/mofficeCustomData"/>
  </ds:schemaRefs>
</ds:datastoreItem>
</file>

<file path=customXml/itemProps223.xml><?xml version="1.0" encoding="utf-8"?>
<ds:datastoreItem xmlns:ds="http://schemas.openxmlformats.org/officeDocument/2006/customXml" ds:itemID="{D82006ED-2F48-4D3D-BA4E-D8C8B624643C}">
  <ds:schemaRefs>
    <ds:schemaRef ds:uri="http://www.wps.cn/android/officeDocument/2013/mofficeCustomData"/>
  </ds:schemaRefs>
</ds:datastoreItem>
</file>

<file path=customXml/itemProps224.xml><?xml version="1.0" encoding="utf-8"?>
<ds:datastoreItem xmlns:ds="http://schemas.openxmlformats.org/officeDocument/2006/customXml" ds:itemID="{C7F896DE-077F-469D-B028-80933DF8D7A1}">
  <ds:schemaRefs>
    <ds:schemaRef ds:uri="http://www.wps.cn/android/officeDocument/2013/mofficeCustomData"/>
  </ds:schemaRefs>
</ds:datastoreItem>
</file>

<file path=customXml/itemProps225.xml><?xml version="1.0" encoding="utf-8"?>
<ds:datastoreItem xmlns:ds="http://schemas.openxmlformats.org/officeDocument/2006/customXml" ds:itemID="{FCF4CF4B-4AE1-4EEF-A171-404FB03C4BC7}">
  <ds:schemaRefs>
    <ds:schemaRef ds:uri="http://www.wps.cn/android/officeDocument/2013/mofficeCustomData"/>
  </ds:schemaRefs>
</ds:datastoreItem>
</file>

<file path=customXml/itemProps226.xml><?xml version="1.0" encoding="utf-8"?>
<ds:datastoreItem xmlns:ds="http://schemas.openxmlformats.org/officeDocument/2006/customXml" ds:itemID="{B2AC80DD-F1E1-4991-AFF8-5B742B898E57}">
  <ds:schemaRefs>
    <ds:schemaRef ds:uri="http://www.wps.cn/android/officeDocument/2013/mofficeCustomData"/>
  </ds:schemaRefs>
</ds:datastoreItem>
</file>

<file path=customXml/itemProps227.xml><?xml version="1.0" encoding="utf-8"?>
<ds:datastoreItem xmlns:ds="http://schemas.openxmlformats.org/officeDocument/2006/customXml" ds:itemID="{A99D828E-A75F-4D92-A7CE-8304C2910B13}">
  <ds:schemaRefs>
    <ds:schemaRef ds:uri="http://www.wps.cn/android/officeDocument/2013/mofficeCustomData"/>
  </ds:schemaRefs>
</ds:datastoreItem>
</file>

<file path=customXml/itemProps228.xml><?xml version="1.0" encoding="utf-8"?>
<ds:datastoreItem xmlns:ds="http://schemas.openxmlformats.org/officeDocument/2006/customXml" ds:itemID="{349E977D-5D5B-4184-80CD-D5B3C25C17A6}">
  <ds:schemaRefs>
    <ds:schemaRef ds:uri="http://www.wps.cn/android/officeDocument/2013/mofficeCustomData"/>
  </ds:schemaRefs>
</ds:datastoreItem>
</file>

<file path=customXml/itemProps229.xml><?xml version="1.0" encoding="utf-8"?>
<ds:datastoreItem xmlns:ds="http://schemas.openxmlformats.org/officeDocument/2006/customXml" ds:itemID="{F9F3C7F5-B915-42BC-BA98-37320937BB03}">
  <ds:schemaRefs>
    <ds:schemaRef ds:uri="http://www.wps.cn/android/officeDocument/2013/mofficeCustomData"/>
  </ds:schemaRefs>
</ds:datastoreItem>
</file>

<file path=customXml/itemProps230.xml><?xml version="1.0" encoding="utf-8"?>
<ds:datastoreItem xmlns:ds="http://schemas.openxmlformats.org/officeDocument/2006/customXml" ds:itemID="{0E0577FC-0315-4222-B704-044EE79C5984}">
  <ds:schemaRefs>
    <ds:schemaRef ds:uri="http://www.wps.cn/android/officeDocument/2013/mofficeCustomData"/>
  </ds:schemaRefs>
</ds:datastoreItem>
</file>

<file path=customXml/itemProps231.xml><?xml version="1.0" encoding="utf-8"?>
<ds:datastoreItem xmlns:ds="http://schemas.openxmlformats.org/officeDocument/2006/customXml" ds:itemID="{ADCCD7AA-9758-43E9-B40A-BCCE3FF09039}">
  <ds:schemaRefs>
    <ds:schemaRef ds:uri="http://www.wps.cn/android/officeDocument/2013/mofficeCustomData"/>
  </ds:schemaRefs>
</ds:datastoreItem>
</file>

<file path=customXml/itemProps232.xml><?xml version="1.0" encoding="utf-8"?>
<ds:datastoreItem xmlns:ds="http://schemas.openxmlformats.org/officeDocument/2006/customXml" ds:itemID="{3FE1CEEF-2723-48D3-BB7A-64DACFB0AA6C}">
  <ds:schemaRefs>
    <ds:schemaRef ds:uri="http://www.wps.cn/android/officeDocument/2013/mofficeCustomData"/>
  </ds:schemaRefs>
</ds:datastoreItem>
</file>

<file path=customXml/itemProps233.xml><?xml version="1.0" encoding="utf-8"?>
<ds:datastoreItem xmlns:ds="http://schemas.openxmlformats.org/officeDocument/2006/customXml" ds:itemID="{69E6ED7E-674A-47B9-998C-CE63EC2898D4}">
  <ds:schemaRefs>
    <ds:schemaRef ds:uri="http://www.wps.cn/android/officeDocument/2013/mofficeCustomData"/>
  </ds:schemaRefs>
</ds:datastoreItem>
</file>

<file path=customXml/itemProps234.xml><?xml version="1.0" encoding="utf-8"?>
<ds:datastoreItem xmlns:ds="http://schemas.openxmlformats.org/officeDocument/2006/customXml" ds:itemID="{174A2117-9DD5-479A-A45C-5D21128E10FA}">
  <ds:schemaRefs>
    <ds:schemaRef ds:uri="http://www.wps.cn/android/officeDocument/2013/mofficeCustomData"/>
  </ds:schemaRefs>
</ds:datastoreItem>
</file>

<file path=customXml/itemProps235.xml><?xml version="1.0" encoding="utf-8"?>
<ds:datastoreItem xmlns:ds="http://schemas.openxmlformats.org/officeDocument/2006/customXml" ds:itemID="{92048A29-B880-4EB9-929C-93A38471CB2A}">
  <ds:schemaRefs>
    <ds:schemaRef ds:uri="http://www.wps.cn/android/officeDocument/2013/mofficeCustomData"/>
  </ds:schemaRefs>
</ds:datastoreItem>
</file>

<file path=customXml/itemProps236.xml><?xml version="1.0" encoding="utf-8"?>
<ds:datastoreItem xmlns:ds="http://schemas.openxmlformats.org/officeDocument/2006/customXml" ds:itemID="{45C891D7-513F-4E6E-B1BD-78419BAD6DAB}">
  <ds:schemaRefs>
    <ds:schemaRef ds:uri="http://www.wps.cn/android/officeDocument/2013/mofficeCustomData"/>
  </ds:schemaRefs>
</ds:datastoreItem>
</file>

<file path=customXml/itemProps237.xml><?xml version="1.0" encoding="utf-8"?>
<ds:datastoreItem xmlns:ds="http://schemas.openxmlformats.org/officeDocument/2006/customXml" ds:itemID="{9F92AFB2-2DFD-4885-B7DB-A393132CD25D}">
  <ds:schemaRefs>
    <ds:schemaRef ds:uri="http://www.wps.cn/android/officeDocument/2013/mofficeCustomData"/>
  </ds:schemaRefs>
</ds:datastoreItem>
</file>

<file path=customXml/itemProps238.xml><?xml version="1.0" encoding="utf-8"?>
<ds:datastoreItem xmlns:ds="http://schemas.openxmlformats.org/officeDocument/2006/customXml" ds:itemID="{C4C177AF-B240-4C04-BD56-37D236123138}">
  <ds:schemaRefs>
    <ds:schemaRef ds:uri="http://www.wps.cn/android/officeDocument/2013/mofficeCustomData"/>
  </ds:schemaRefs>
</ds:datastoreItem>
</file>

<file path=customXml/itemProps239.xml><?xml version="1.0" encoding="utf-8"?>
<ds:datastoreItem xmlns:ds="http://schemas.openxmlformats.org/officeDocument/2006/customXml" ds:itemID="{1FDCAED8-459B-4C7B-BD15-421FBAFDE5B4}">
  <ds:schemaRefs>
    <ds:schemaRef ds:uri="http://www.wps.cn/android/officeDocument/2013/mofficeCustomData"/>
  </ds:schemaRefs>
</ds:datastoreItem>
</file>

<file path=customXml/itemProps240.xml><?xml version="1.0" encoding="utf-8"?>
<ds:datastoreItem xmlns:ds="http://schemas.openxmlformats.org/officeDocument/2006/customXml" ds:itemID="{33A3C40C-5C6A-4E8D-8668-376C5EDD0D4C}">
  <ds:schemaRefs>
    <ds:schemaRef ds:uri="http://www.wps.cn/android/officeDocument/2013/mofficeCustomData"/>
  </ds:schemaRefs>
</ds:datastoreItem>
</file>

<file path=customXml/itemProps241.xml><?xml version="1.0" encoding="utf-8"?>
<ds:datastoreItem xmlns:ds="http://schemas.openxmlformats.org/officeDocument/2006/customXml" ds:itemID="{502AA6C8-06B4-4BF5-8B26-9E2D60D740C7}">
  <ds:schemaRefs>
    <ds:schemaRef ds:uri="http://www.wps.cn/android/officeDocument/2013/mofficeCustomData"/>
  </ds:schemaRefs>
</ds:datastoreItem>
</file>

<file path=customXml/itemProps242.xml><?xml version="1.0" encoding="utf-8"?>
<ds:datastoreItem xmlns:ds="http://schemas.openxmlformats.org/officeDocument/2006/customXml" ds:itemID="{5564D035-C259-4C45-B85D-29D43D18F7A7}">
  <ds:schemaRefs>
    <ds:schemaRef ds:uri="http://www.wps.cn/android/officeDocument/2013/mofficeCustomData"/>
  </ds:schemaRefs>
</ds:datastoreItem>
</file>

<file path=customXml/itemProps243.xml><?xml version="1.0" encoding="utf-8"?>
<ds:datastoreItem xmlns:ds="http://schemas.openxmlformats.org/officeDocument/2006/customXml" ds:itemID="{F8AC37B0-A20A-43A4-A65B-9374F5CB1585}">
  <ds:schemaRefs>
    <ds:schemaRef ds:uri="http://www.wps.cn/android/officeDocument/2013/mofficeCustomData"/>
  </ds:schemaRefs>
</ds:datastoreItem>
</file>

<file path=customXml/itemProps244.xml><?xml version="1.0" encoding="utf-8"?>
<ds:datastoreItem xmlns:ds="http://schemas.openxmlformats.org/officeDocument/2006/customXml" ds:itemID="{8EC76332-5AD2-4561-878C-FD9595DCC054}">
  <ds:schemaRefs>
    <ds:schemaRef ds:uri="http://www.wps.cn/android/officeDocument/2013/mofficeCustomData"/>
  </ds:schemaRefs>
</ds:datastoreItem>
</file>

<file path=customXml/itemProps245.xml><?xml version="1.0" encoding="utf-8"?>
<ds:datastoreItem xmlns:ds="http://schemas.openxmlformats.org/officeDocument/2006/customXml" ds:itemID="{371C79C5-ED88-4EFF-A246-53187272AFA3}">
  <ds:schemaRefs>
    <ds:schemaRef ds:uri="http://www.wps.cn/android/officeDocument/2013/mofficeCustomData"/>
  </ds:schemaRefs>
</ds:datastoreItem>
</file>

<file path=customXml/itemProps246.xml><?xml version="1.0" encoding="utf-8"?>
<ds:datastoreItem xmlns:ds="http://schemas.openxmlformats.org/officeDocument/2006/customXml" ds:itemID="{242BE193-6226-45A6-A887-15DD410F6EA7}">
  <ds:schemaRefs>
    <ds:schemaRef ds:uri="http://www.wps.cn/android/officeDocument/2013/mofficeCustomData"/>
  </ds:schemaRefs>
</ds:datastoreItem>
</file>

<file path=customXml/itemProps247.xml><?xml version="1.0" encoding="utf-8"?>
<ds:datastoreItem xmlns:ds="http://schemas.openxmlformats.org/officeDocument/2006/customXml" ds:itemID="{2C45DED1-25D8-49E2-913B-ED2431B97B90}">
  <ds:schemaRefs>
    <ds:schemaRef ds:uri="http://www.wps.cn/android/officeDocument/2013/mofficeCustomData"/>
  </ds:schemaRefs>
</ds:datastoreItem>
</file>

<file path=customXml/itemProps248.xml><?xml version="1.0" encoding="utf-8"?>
<ds:datastoreItem xmlns:ds="http://schemas.openxmlformats.org/officeDocument/2006/customXml" ds:itemID="{F1E10190-6075-4933-BB85-225C931A3616}">
  <ds:schemaRefs>
    <ds:schemaRef ds:uri="http://www.wps.cn/android/officeDocument/2013/mofficeCustomData"/>
  </ds:schemaRefs>
</ds:datastoreItem>
</file>

<file path=customXml/itemProps249.xml><?xml version="1.0" encoding="utf-8"?>
<ds:datastoreItem xmlns:ds="http://schemas.openxmlformats.org/officeDocument/2006/customXml" ds:itemID="{72C59854-6471-4B16-8838-3091C535286C}">
  <ds:schemaRefs>
    <ds:schemaRef ds:uri="http://www.wps.cn/android/officeDocument/2013/mofficeCustomData"/>
  </ds:schemaRefs>
</ds:datastoreItem>
</file>

<file path=customXml/itemProps250.xml><?xml version="1.0" encoding="utf-8"?>
<ds:datastoreItem xmlns:ds="http://schemas.openxmlformats.org/officeDocument/2006/customXml" ds:itemID="{4B683132-9E3A-4689-914E-CE7C5BEC1508}">
  <ds:schemaRefs>
    <ds:schemaRef ds:uri="http://www.wps.cn/android/officeDocument/2013/mofficeCustom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60</Pages>
  <Words>20487</Words>
  <Characters>116780</Characters>
  <Application>Microsoft Office Word</Application>
  <DocSecurity>0</DocSecurity>
  <Lines>973</Lines>
  <Paragraphs>273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LinksUpToDate>false</LinksUpToDate>
  <CharactersWithSpaces>136994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2020-10-03T23:32:00Z</dcterms:created>
  <dcterms:modified xsi:type="dcterms:W3CDTF">2020-11-13T09:33:00Z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ZOTERO_PREF_1">
    <vt:lpwstr>&lt;data data-version="3" zotero-version="5.0.87"&gt;&lt;session id="R3IDue8I"/&gt;&lt;style id="http://www.zotero.org/styles/emerald-harvard" hasBibliography="1" bibliographyStyleHasBeenSet="0"/&gt;&lt;prefs&gt;&lt;pref name="fieldType" value="Field"/&gt;&lt;/prefs&gt;&lt;/data&gt;</vt:lpwstr>
  </property>
  <property fmtid="{D5CDD505-2E9C-101B-9397-08002B2CF9AE}" pid="3" name="grammarly_documentId">
    <vt:lpwstr>documentId_4596</vt:lpwstr>
  </property>
  <property fmtid="{D5CDD505-2E9C-101B-9397-08002B2CF9AE}" pid="4" name="grammarly_documentContext">
    <vt:lpwstr>{"goals":[],"domain":"general","emotions":[],"dialect":"british"}</vt:lpwstr>
  </property>
</Properties>
</file>