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5"/>
  </p:notesMasterIdLst>
  <p:sldIdLst>
    <p:sldId id="275" r:id="rId2"/>
    <p:sldId id="272" r:id="rId3"/>
    <p:sldId id="274" r:id="rId4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97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800" autoAdjust="0"/>
    <p:restoredTop sz="94660"/>
  </p:normalViewPr>
  <p:slideViewPr>
    <p:cSldViewPr snapToGrid="0" showGuides="1">
      <p:cViewPr varScale="1">
        <p:scale>
          <a:sx n="81" d="100"/>
          <a:sy n="81" d="100"/>
        </p:scale>
        <p:origin x="3204" y="72"/>
      </p:cViewPr>
      <p:guideLst>
        <p:guide orient="horz" pos="3097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user\AppData\Local\Microsoft\Windows\INetCache\IE\VR66NJYO\Air%20temperature%202020-21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D:\Sherzod\Tomato\Tomato%202021\Winter%202021\Raw%20data%20on%20LT%20and%20NT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1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3990016383651419"/>
          <c:y val="3.8955273657311822E-2"/>
          <c:w val="0.81482440999676697"/>
          <c:h val="0.77387063168332504"/>
        </c:manualLayout>
      </c:layout>
      <c:lineChart>
        <c:grouping val="standard"/>
        <c:varyColors val="0"/>
        <c:ser>
          <c:idx val="0"/>
          <c:order val="0"/>
          <c:tx>
            <c:strRef>
              <c:f>'LT - NT'!$E$5</c:f>
              <c:strCache>
                <c:ptCount val="1"/>
                <c:pt idx="0">
                  <c:v>NT Minimal</c:v>
                </c:pt>
              </c:strCache>
            </c:strRef>
          </c:tx>
          <c:spPr>
            <a:ln w="22225" cap="rnd">
              <a:solidFill>
                <a:schemeClr val="tx1">
                  <a:lumMod val="75000"/>
                  <a:lumOff val="25000"/>
                </a:schemeClr>
              </a:solidFill>
              <a:prstDash val="dash"/>
              <a:round/>
            </a:ln>
            <a:effectLst/>
          </c:spPr>
          <c:marker>
            <c:symbol val="none"/>
          </c:marker>
          <c:cat>
            <c:strRef>
              <c:f>'LT - NT'!$D$6:$D$20</c:f>
              <c:strCache>
                <c:ptCount val="15"/>
                <c:pt idx="0">
                  <c:v>1 week</c:v>
                </c:pt>
                <c:pt idx="1">
                  <c:v>2 week</c:v>
                </c:pt>
                <c:pt idx="2">
                  <c:v>3 week</c:v>
                </c:pt>
                <c:pt idx="3">
                  <c:v>4 week</c:v>
                </c:pt>
                <c:pt idx="4">
                  <c:v>5 week</c:v>
                </c:pt>
                <c:pt idx="5">
                  <c:v>6 week</c:v>
                </c:pt>
                <c:pt idx="6">
                  <c:v>7 week</c:v>
                </c:pt>
                <c:pt idx="7">
                  <c:v>8 week</c:v>
                </c:pt>
                <c:pt idx="8">
                  <c:v>9 week</c:v>
                </c:pt>
                <c:pt idx="9">
                  <c:v>10 week</c:v>
                </c:pt>
                <c:pt idx="10">
                  <c:v>11 week</c:v>
                </c:pt>
                <c:pt idx="11">
                  <c:v>12 week</c:v>
                </c:pt>
                <c:pt idx="12">
                  <c:v>13 week</c:v>
                </c:pt>
                <c:pt idx="13">
                  <c:v>14 week</c:v>
                </c:pt>
                <c:pt idx="14">
                  <c:v>15 week</c:v>
                </c:pt>
              </c:strCache>
            </c:strRef>
          </c:cat>
          <c:val>
            <c:numRef>
              <c:f>'LT - NT'!$E$6:$E$20</c:f>
              <c:numCache>
                <c:formatCode>General</c:formatCode>
                <c:ptCount val="15"/>
                <c:pt idx="0">
                  <c:v>15.3</c:v>
                </c:pt>
                <c:pt idx="1">
                  <c:v>14.3</c:v>
                </c:pt>
                <c:pt idx="2">
                  <c:v>14.8</c:v>
                </c:pt>
                <c:pt idx="3">
                  <c:v>14.8</c:v>
                </c:pt>
                <c:pt idx="4">
                  <c:v>14.8</c:v>
                </c:pt>
                <c:pt idx="5">
                  <c:v>14.8</c:v>
                </c:pt>
                <c:pt idx="6">
                  <c:v>14.3</c:v>
                </c:pt>
                <c:pt idx="7">
                  <c:v>14.9</c:v>
                </c:pt>
                <c:pt idx="8">
                  <c:v>16.100000000000001</c:v>
                </c:pt>
                <c:pt idx="9">
                  <c:v>16</c:v>
                </c:pt>
                <c:pt idx="10">
                  <c:v>15.5</c:v>
                </c:pt>
                <c:pt idx="11">
                  <c:v>16.3</c:v>
                </c:pt>
                <c:pt idx="12">
                  <c:v>17.2</c:v>
                </c:pt>
                <c:pt idx="13">
                  <c:v>17.5</c:v>
                </c:pt>
                <c:pt idx="14">
                  <c:v>17.899999999999999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BE53-4719-B2AF-38F832DB28A4}"/>
            </c:ext>
          </c:extLst>
        </c:ser>
        <c:ser>
          <c:idx val="1"/>
          <c:order val="1"/>
          <c:tx>
            <c:strRef>
              <c:f>'LT - NT'!$F$5</c:f>
              <c:strCache>
                <c:ptCount val="1"/>
                <c:pt idx="0">
                  <c:v>NT Maximal</c:v>
                </c:pt>
              </c:strCache>
            </c:strRef>
          </c:tx>
          <c:spPr>
            <a:ln w="22225" cap="rnd">
              <a:solidFill>
                <a:schemeClr val="tx1"/>
              </a:solidFill>
              <a:prstDash val="sysDot"/>
              <a:round/>
            </a:ln>
            <a:effectLst/>
          </c:spPr>
          <c:marker>
            <c:symbol val="none"/>
          </c:marker>
          <c:cat>
            <c:strRef>
              <c:f>'LT - NT'!$D$6:$D$20</c:f>
              <c:strCache>
                <c:ptCount val="15"/>
                <c:pt idx="0">
                  <c:v>1 week</c:v>
                </c:pt>
                <c:pt idx="1">
                  <c:v>2 week</c:v>
                </c:pt>
                <c:pt idx="2">
                  <c:v>3 week</c:v>
                </c:pt>
                <c:pt idx="3">
                  <c:v>4 week</c:v>
                </c:pt>
                <c:pt idx="4">
                  <c:v>5 week</c:v>
                </c:pt>
                <c:pt idx="5">
                  <c:v>6 week</c:v>
                </c:pt>
                <c:pt idx="6">
                  <c:v>7 week</c:v>
                </c:pt>
                <c:pt idx="7">
                  <c:v>8 week</c:v>
                </c:pt>
                <c:pt idx="8">
                  <c:v>9 week</c:v>
                </c:pt>
                <c:pt idx="9">
                  <c:v>10 week</c:v>
                </c:pt>
                <c:pt idx="10">
                  <c:v>11 week</c:v>
                </c:pt>
                <c:pt idx="11">
                  <c:v>12 week</c:v>
                </c:pt>
                <c:pt idx="12">
                  <c:v>13 week</c:v>
                </c:pt>
                <c:pt idx="13">
                  <c:v>14 week</c:v>
                </c:pt>
                <c:pt idx="14">
                  <c:v>15 week</c:v>
                </c:pt>
              </c:strCache>
            </c:strRef>
          </c:cat>
          <c:val>
            <c:numRef>
              <c:f>'LT - NT'!$F$6:$F$20</c:f>
              <c:numCache>
                <c:formatCode>General</c:formatCode>
                <c:ptCount val="15"/>
                <c:pt idx="0">
                  <c:v>37.9</c:v>
                </c:pt>
                <c:pt idx="1">
                  <c:v>35.4</c:v>
                </c:pt>
                <c:pt idx="2">
                  <c:v>35</c:v>
                </c:pt>
                <c:pt idx="3">
                  <c:v>36</c:v>
                </c:pt>
                <c:pt idx="4">
                  <c:v>35.4</c:v>
                </c:pt>
                <c:pt idx="5">
                  <c:v>35.1</c:v>
                </c:pt>
                <c:pt idx="6">
                  <c:v>33.5</c:v>
                </c:pt>
                <c:pt idx="7">
                  <c:v>34.200000000000003</c:v>
                </c:pt>
                <c:pt idx="8">
                  <c:v>33.299999999999997</c:v>
                </c:pt>
                <c:pt idx="9">
                  <c:v>34.6</c:v>
                </c:pt>
                <c:pt idx="10">
                  <c:v>34.799999999999997</c:v>
                </c:pt>
                <c:pt idx="11">
                  <c:v>35.6</c:v>
                </c:pt>
                <c:pt idx="12">
                  <c:v>35.4</c:v>
                </c:pt>
                <c:pt idx="13">
                  <c:v>35.9</c:v>
                </c:pt>
                <c:pt idx="14">
                  <c:v>36.5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BE53-4719-B2AF-38F832DB28A4}"/>
            </c:ext>
          </c:extLst>
        </c:ser>
        <c:ser>
          <c:idx val="2"/>
          <c:order val="2"/>
          <c:tx>
            <c:strRef>
              <c:f>'LT - NT'!$G$5</c:f>
              <c:strCache>
                <c:ptCount val="1"/>
                <c:pt idx="0">
                  <c:v>LT Minimal</c:v>
                </c:pt>
              </c:strCache>
            </c:strRef>
          </c:tx>
          <c:spPr>
            <a:ln w="22225" cap="rnd">
              <a:solidFill>
                <a:schemeClr val="tx1"/>
              </a:solidFill>
              <a:prstDash val="lgDashDot"/>
              <a:round/>
            </a:ln>
            <a:effectLst/>
          </c:spPr>
          <c:marker>
            <c:symbol val="none"/>
          </c:marker>
          <c:cat>
            <c:strRef>
              <c:f>'LT - NT'!$D$6:$D$20</c:f>
              <c:strCache>
                <c:ptCount val="15"/>
                <c:pt idx="0">
                  <c:v>1 week</c:v>
                </c:pt>
                <c:pt idx="1">
                  <c:v>2 week</c:v>
                </c:pt>
                <c:pt idx="2">
                  <c:v>3 week</c:v>
                </c:pt>
                <c:pt idx="3">
                  <c:v>4 week</c:v>
                </c:pt>
                <c:pt idx="4">
                  <c:v>5 week</c:v>
                </c:pt>
                <c:pt idx="5">
                  <c:v>6 week</c:v>
                </c:pt>
                <c:pt idx="6">
                  <c:v>7 week</c:v>
                </c:pt>
                <c:pt idx="7">
                  <c:v>8 week</c:v>
                </c:pt>
                <c:pt idx="8">
                  <c:v>9 week</c:v>
                </c:pt>
                <c:pt idx="9">
                  <c:v>10 week</c:v>
                </c:pt>
                <c:pt idx="10">
                  <c:v>11 week</c:v>
                </c:pt>
                <c:pt idx="11">
                  <c:v>12 week</c:v>
                </c:pt>
                <c:pt idx="12">
                  <c:v>13 week</c:v>
                </c:pt>
                <c:pt idx="13">
                  <c:v>14 week</c:v>
                </c:pt>
                <c:pt idx="14">
                  <c:v>15 week</c:v>
                </c:pt>
              </c:strCache>
            </c:strRef>
          </c:cat>
          <c:val>
            <c:numRef>
              <c:f>'LT - NT'!$G$6:$G$20</c:f>
              <c:numCache>
                <c:formatCode>General</c:formatCode>
                <c:ptCount val="15"/>
                <c:pt idx="0">
                  <c:v>8.9</c:v>
                </c:pt>
                <c:pt idx="1">
                  <c:v>8.8000000000000007</c:v>
                </c:pt>
                <c:pt idx="2">
                  <c:v>8.3000000000000007</c:v>
                </c:pt>
                <c:pt idx="3">
                  <c:v>8.6999999999999993</c:v>
                </c:pt>
                <c:pt idx="4">
                  <c:v>8.1999999999999993</c:v>
                </c:pt>
                <c:pt idx="5">
                  <c:v>8.1999999999999993</c:v>
                </c:pt>
                <c:pt idx="6">
                  <c:v>8</c:v>
                </c:pt>
                <c:pt idx="7">
                  <c:v>8.6999999999999993</c:v>
                </c:pt>
                <c:pt idx="8">
                  <c:v>8.8000000000000007</c:v>
                </c:pt>
                <c:pt idx="9">
                  <c:v>9.6</c:v>
                </c:pt>
                <c:pt idx="10">
                  <c:v>10.199999999999999</c:v>
                </c:pt>
                <c:pt idx="11">
                  <c:v>11.1</c:v>
                </c:pt>
                <c:pt idx="12">
                  <c:v>12</c:v>
                </c:pt>
                <c:pt idx="13">
                  <c:v>12.3</c:v>
                </c:pt>
                <c:pt idx="14">
                  <c:v>10.9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BE53-4719-B2AF-38F832DB28A4}"/>
            </c:ext>
          </c:extLst>
        </c:ser>
        <c:ser>
          <c:idx val="3"/>
          <c:order val="3"/>
          <c:tx>
            <c:strRef>
              <c:f>'LT - NT'!$H$5</c:f>
              <c:strCache>
                <c:ptCount val="1"/>
                <c:pt idx="0">
                  <c:v>LT Maximal</c:v>
                </c:pt>
              </c:strCache>
            </c:strRef>
          </c:tx>
          <c:spPr>
            <a:ln w="22225" cap="rnd">
              <a:solidFill>
                <a:schemeClr val="tx1"/>
              </a:solidFill>
              <a:round/>
            </a:ln>
            <a:effectLst/>
          </c:spPr>
          <c:marker>
            <c:symbol val="none"/>
          </c:marker>
          <c:cat>
            <c:strRef>
              <c:f>'LT - NT'!$D$6:$D$20</c:f>
              <c:strCache>
                <c:ptCount val="15"/>
                <c:pt idx="0">
                  <c:v>1 week</c:v>
                </c:pt>
                <c:pt idx="1">
                  <c:v>2 week</c:v>
                </c:pt>
                <c:pt idx="2">
                  <c:v>3 week</c:v>
                </c:pt>
                <c:pt idx="3">
                  <c:v>4 week</c:v>
                </c:pt>
                <c:pt idx="4">
                  <c:v>5 week</c:v>
                </c:pt>
                <c:pt idx="5">
                  <c:v>6 week</c:v>
                </c:pt>
                <c:pt idx="6">
                  <c:v>7 week</c:v>
                </c:pt>
                <c:pt idx="7">
                  <c:v>8 week</c:v>
                </c:pt>
                <c:pt idx="8">
                  <c:v>9 week</c:v>
                </c:pt>
                <c:pt idx="9">
                  <c:v>10 week</c:v>
                </c:pt>
                <c:pt idx="10">
                  <c:v>11 week</c:v>
                </c:pt>
                <c:pt idx="11">
                  <c:v>12 week</c:v>
                </c:pt>
                <c:pt idx="12">
                  <c:v>13 week</c:v>
                </c:pt>
                <c:pt idx="13">
                  <c:v>14 week</c:v>
                </c:pt>
                <c:pt idx="14">
                  <c:v>15 week</c:v>
                </c:pt>
              </c:strCache>
            </c:strRef>
          </c:cat>
          <c:val>
            <c:numRef>
              <c:f>'LT - NT'!$H$6:$H$20</c:f>
              <c:numCache>
                <c:formatCode>General</c:formatCode>
                <c:ptCount val="15"/>
                <c:pt idx="0">
                  <c:v>38</c:v>
                </c:pt>
                <c:pt idx="1">
                  <c:v>35.4</c:v>
                </c:pt>
                <c:pt idx="2">
                  <c:v>36.200000000000003</c:v>
                </c:pt>
                <c:pt idx="3">
                  <c:v>36.6</c:v>
                </c:pt>
                <c:pt idx="4">
                  <c:v>35.5</c:v>
                </c:pt>
                <c:pt idx="5">
                  <c:v>33.4</c:v>
                </c:pt>
                <c:pt idx="6">
                  <c:v>32</c:v>
                </c:pt>
                <c:pt idx="7">
                  <c:v>34.799999999999997</c:v>
                </c:pt>
                <c:pt idx="8">
                  <c:v>35.200000000000003</c:v>
                </c:pt>
                <c:pt idx="9">
                  <c:v>33.799999999999997</c:v>
                </c:pt>
                <c:pt idx="10">
                  <c:v>34.6</c:v>
                </c:pt>
                <c:pt idx="11">
                  <c:v>35.200000000000003</c:v>
                </c:pt>
                <c:pt idx="12">
                  <c:v>36</c:v>
                </c:pt>
                <c:pt idx="13">
                  <c:v>36.1</c:v>
                </c:pt>
                <c:pt idx="14">
                  <c:v>36.4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BE53-4719-B2AF-38F832DB28A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211312336"/>
        <c:axId val="211313120"/>
      </c:lineChart>
      <c:catAx>
        <c:axId val="211312336"/>
        <c:scaling>
          <c:orientation val="minMax"/>
        </c:scaling>
        <c:delete val="0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1" i="0" u="none" strike="noStrike" kern="1200" baseline="0">
                    <a:solidFill>
                      <a:schemeClr val="tx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r>
                  <a:rPr lang="en-US" b="1"/>
                  <a:t>Growth period</a:t>
                </a: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1" i="0" u="none" strike="noStrike" kern="1200" baseline="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out"/>
        <c:tickLblPos val="nextTo"/>
        <c:spPr>
          <a:noFill/>
          <a:ln w="9525" cap="flat" cmpd="sng" algn="ctr">
            <a:solidFill>
              <a:schemeClr val="tx1"/>
            </a:solidFill>
            <a:round/>
          </a:ln>
          <a:effectLst/>
        </c:spPr>
        <c:txPr>
          <a:bodyPr rot="-5400000" spcFirstLastPara="1" vertOverflow="ellipsis" wrap="square" anchor="ctr" anchorCtr="1"/>
          <a:lstStyle/>
          <a:p>
            <a:pPr>
              <a:defRPr sz="1000" b="0" i="0" u="none" strike="noStrik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ko-KR"/>
          </a:p>
        </c:txPr>
        <c:crossAx val="211313120"/>
        <c:crosses val="autoZero"/>
        <c:auto val="1"/>
        <c:lblAlgn val="ctr"/>
        <c:lblOffset val="100"/>
        <c:noMultiLvlLbl val="0"/>
      </c:catAx>
      <c:valAx>
        <c:axId val="211313120"/>
        <c:scaling>
          <c:orientation val="minMax"/>
        </c:scaling>
        <c:delete val="0"/>
        <c:axPos val="l"/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1" i="0" u="none" strike="noStrike" kern="1200" baseline="0">
                    <a:solidFill>
                      <a:schemeClr val="tx1"/>
                    </a:solidFill>
                    <a:latin typeface="Arial" panose="020B0604020202020204" pitchFamily="34" charset="0"/>
                    <a:ea typeface="+mn-ea"/>
                    <a:cs typeface="Arial" panose="020B0604020202020204" pitchFamily="34" charset="0"/>
                  </a:defRPr>
                </a:pPr>
                <a:r>
                  <a:rPr lang="en-US" b="1"/>
                  <a:t>Temperature (°C)</a:t>
                </a: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1" i="0" u="none" strike="noStrike" kern="1200" baseline="0">
                  <a:solidFill>
                    <a:schemeClr val="tx1"/>
                  </a:solidFill>
                  <a:latin typeface="Arial" panose="020B0604020202020204" pitchFamily="34" charset="0"/>
                  <a:ea typeface="+mn-ea"/>
                  <a:cs typeface="Arial" panose="020B0604020202020204" pitchFamily="34" charset="0"/>
                </a:defRPr>
              </a:pPr>
              <a:endParaRPr lang="ko-KR"/>
            </a:p>
          </c:txPr>
        </c:title>
        <c:numFmt formatCode="General" sourceLinked="1"/>
        <c:majorTickMark val="none"/>
        <c:minorTickMark val="out"/>
        <c:tickLblPos val="nextTo"/>
        <c:spPr>
          <a:noFill/>
          <a:ln>
            <a:solidFill>
              <a:schemeClr val="tx1"/>
            </a:solidFill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ko-KR"/>
          </a:p>
        </c:txPr>
        <c:crossAx val="211312336"/>
        <c:crosses val="autoZero"/>
        <c:crossBetween val="between"/>
        <c:minorUnit val="5"/>
      </c:valAx>
      <c:spPr>
        <a:noFill/>
        <a:ln>
          <a:solidFill>
            <a:schemeClr val="tx1"/>
          </a:solidFill>
        </a:ln>
        <a:effectLst/>
      </c:spPr>
    </c:plotArea>
    <c:legend>
      <c:legendPos val="r"/>
      <c:legendEntry>
        <c:idx val="1"/>
        <c:txPr>
          <a:bodyPr rot="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95000"/>
                    <a:lumOff val="5000"/>
                  </a:schemeClr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ko-KR"/>
          </a:p>
        </c:txPr>
      </c:legendEntry>
      <c:legendEntry>
        <c:idx val="3"/>
        <c:txPr>
          <a:bodyPr rot="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95000"/>
                    <a:lumOff val="5000"/>
                  </a:schemeClr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ko-KR"/>
          </a:p>
        </c:txPr>
      </c:legendEntry>
      <c:layout>
        <c:manualLayout>
          <c:xMode val="edge"/>
          <c:yMode val="edge"/>
          <c:x val="0.14192012011024718"/>
          <c:y val="0.22465620646462348"/>
          <c:w val="0.52126707543602968"/>
          <c:h val="0.15405207346903266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tx1">
                  <a:lumMod val="95000"/>
                  <a:lumOff val="5000"/>
                </a:schemeClr>
              </a:solidFill>
              <a:latin typeface="Arial" panose="020B0604020202020204" pitchFamily="34" charset="0"/>
              <a:ea typeface="+mn-ea"/>
              <a:cs typeface="Arial" panose="020B0604020202020204" pitchFamily="34" charset="0"/>
            </a:defRPr>
          </a:pPr>
          <a:endParaRPr lang="ko-KR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 b="0">
          <a:solidFill>
            <a:schemeClr val="tx1"/>
          </a:solidFill>
          <a:latin typeface="Arial" panose="020B0604020202020204" pitchFamily="34" charset="0"/>
          <a:cs typeface="Arial" panose="020B0604020202020204" pitchFamily="34" charset="0"/>
        </a:defRPr>
      </a:pPr>
      <a:endParaRPr lang="ko-KR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0292921679415425"/>
          <c:y val="2.6645731783527058E-2"/>
          <c:w val="0.87786488821514375"/>
          <c:h val="0.83628320515786925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chemeClr val="tx1"/>
            </a:solidFill>
            <a:ln>
              <a:noFill/>
            </a:ln>
            <a:effectLst/>
          </c:spPr>
          <c:invertIfNegative val="0"/>
          <c:cat>
            <c:strRef>
              <c:f>'NFL, NFR, FS fig 2020-21'!$AU$2:$AU$36</c:f>
              <c:strCache>
                <c:ptCount val="35"/>
                <c:pt idx="0">
                  <c:v>T04</c:v>
                </c:pt>
                <c:pt idx="1">
                  <c:v>T20</c:v>
                </c:pt>
                <c:pt idx="2">
                  <c:v>T09</c:v>
                </c:pt>
                <c:pt idx="3">
                  <c:v>T31</c:v>
                </c:pt>
                <c:pt idx="4">
                  <c:v>T08</c:v>
                </c:pt>
                <c:pt idx="5">
                  <c:v>T35</c:v>
                </c:pt>
                <c:pt idx="6">
                  <c:v>T30</c:v>
                </c:pt>
                <c:pt idx="7">
                  <c:v>T16</c:v>
                </c:pt>
                <c:pt idx="8">
                  <c:v>T10</c:v>
                </c:pt>
                <c:pt idx="9">
                  <c:v>T15</c:v>
                </c:pt>
                <c:pt idx="10">
                  <c:v>T02</c:v>
                </c:pt>
                <c:pt idx="11">
                  <c:v>T21</c:v>
                </c:pt>
                <c:pt idx="12">
                  <c:v>T14</c:v>
                </c:pt>
                <c:pt idx="13">
                  <c:v>T18</c:v>
                </c:pt>
                <c:pt idx="14">
                  <c:v>T22</c:v>
                </c:pt>
                <c:pt idx="15">
                  <c:v>T33</c:v>
                </c:pt>
                <c:pt idx="16">
                  <c:v>T01</c:v>
                </c:pt>
                <c:pt idx="17">
                  <c:v>T32</c:v>
                </c:pt>
                <c:pt idx="18">
                  <c:v>T27</c:v>
                </c:pt>
                <c:pt idx="19">
                  <c:v>T19</c:v>
                </c:pt>
                <c:pt idx="20">
                  <c:v>T17</c:v>
                </c:pt>
                <c:pt idx="21">
                  <c:v>T12</c:v>
                </c:pt>
                <c:pt idx="22">
                  <c:v>T07</c:v>
                </c:pt>
                <c:pt idx="23">
                  <c:v>T25</c:v>
                </c:pt>
                <c:pt idx="24">
                  <c:v>T34</c:v>
                </c:pt>
                <c:pt idx="25">
                  <c:v>T28</c:v>
                </c:pt>
                <c:pt idx="26">
                  <c:v>T03</c:v>
                </c:pt>
                <c:pt idx="27">
                  <c:v>T05</c:v>
                </c:pt>
                <c:pt idx="28">
                  <c:v>T26</c:v>
                </c:pt>
                <c:pt idx="29">
                  <c:v>T06</c:v>
                </c:pt>
                <c:pt idx="30">
                  <c:v>T24</c:v>
                </c:pt>
                <c:pt idx="31">
                  <c:v>T23</c:v>
                </c:pt>
                <c:pt idx="32">
                  <c:v>T29</c:v>
                </c:pt>
                <c:pt idx="33">
                  <c:v>T13</c:v>
                </c:pt>
                <c:pt idx="34">
                  <c:v>T11</c:v>
                </c:pt>
              </c:strCache>
            </c:strRef>
          </c:cat>
          <c:val>
            <c:numRef>
              <c:f>'NFL, NFR, FS fig 2020-21'!$AV$2:$AV$36</c:f>
              <c:numCache>
                <c:formatCode>0.0</c:formatCode>
                <c:ptCount val="35"/>
                <c:pt idx="0">
                  <c:v>-64.002136752136749</c:v>
                </c:pt>
                <c:pt idx="1">
                  <c:v>-60.544073981573987</c:v>
                </c:pt>
                <c:pt idx="2">
                  <c:v>-51.456731177319405</c:v>
                </c:pt>
                <c:pt idx="3">
                  <c:v>-48.266819985569981</c:v>
                </c:pt>
                <c:pt idx="4">
                  <c:v>-47.488816738816737</c:v>
                </c:pt>
                <c:pt idx="5">
                  <c:v>-47.013888888888886</c:v>
                </c:pt>
                <c:pt idx="6">
                  <c:v>-46.86813734511103</c:v>
                </c:pt>
                <c:pt idx="7">
                  <c:v>-42.058430142768003</c:v>
                </c:pt>
                <c:pt idx="8">
                  <c:v>-41.925170849300102</c:v>
                </c:pt>
                <c:pt idx="9">
                  <c:v>-41.840941911957451</c:v>
                </c:pt>
                <c:pt idx="10">
                  <c:v>-40.238816189637561</c:v>
                </c:pt>
                <c:pt idx="11">
                  <c:v>-39.228311845796313</c:v>
                </c:pt>
                <c:pt idx="12">
                  <c:v>-37.746049293843413</c:v>
                </c:pt>
                <c:pt idx="13">
                  <c:v>-33.012806670878447</c:v>
                </c:pt>
                <c:pt idx="14">
                  <c:v>-29.323127206253925</c:v>
                </c:pt>
                <c:pt idx="15">
                  <c:v>-29.2</c:v>
                </c:pt>
                <c:pt idx="16">
                  <c:v>-28.627719502719508</c:v>
                </c:pt>
                <c:pt idx="17">
                  <c:v>-28.000000000000004</c:v>
                </c:pt>
                <c:pt idx="18">
                  <c:v>-27.35591908091908</c:v>
                </c:pt>
                <c:pt idx="19">
                  <c:v>-27.273070821575072</c:v>
                </c:pt>
                <c:pt idx="20">
                  <c:v>-26.234773802325485</c:v>
                </c:pt>
                <c:pt idx="21">
                  <c:v>-25.351589381236792</c:v>
                </c:pt>
                <c:pt idx="22">
                  <c:v>-23.358219012340534</c:v>
                </c:pt>
                <c:pt idx="23">
                  <c:v>-15.210662692570583</c:v>
                </c:pt>
                <c:pt idx="24">
                  <c:v>-13.918215771156948</c:v>
                </c:pt>
                <c:pt idx="25">
                  <c:v>-11.757305194805197</c:v>
                </c:pt>
                <c:pt idx="26">
                  <c:v>-11.315628815628815</c:v>
                </c:pt>
                <c:pt idx="27">
                  <c:v>-10.755847162097165</c:v>
                </c:pt>
                <c:pt idx="28">
                  <c:v>-3.9969002800072406</c:v>
                </c:pt>
                <c:pt idx="29">
                  <c:v>1.7705410924644767</c:v>
                </c:pt>
                <c:pt idx="30">
                  <c:v>2.7083333333333335</c:v>
                </c:pt>
                <c:pt idx="31">
                  <c:v>6.6359890109890145</c:v>
                </c:pt>
                <c:pt idx="32">
                  <c:v>8.1101614434947766</c:v>
                </c:pt>
                <c:pt idx="33">
                  <c:v>20.988455988455982</c:v>
                </c:pt>
                <c:pt idx="34">
                  <c:v>52.079281829281825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988E-487B-98AA-F163C7E32EB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67205864"/>
        <c:axId val="167206256"/>
      </c:barChart>
      <c:catAx>
        <c:axId val="1672058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low"/>
        <c:spPr>
          <a:noFill/>
          <a:ln w="9525" cap="flat" cmpd="sng" algn="ctr">
            <a:solidFill>
              <a:schemeClr val="tx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ko-KR"/>
          </a:p>
        </c:txPr>
        <c:crossAx val="167206256"/>
        <c:crosses val="autoZero"/>
        <c:auto val="1"/>
        <c:lblAlgn val="ctr"/>
        <c:lblOffset val="100"/>
        <c:noMultiLvlLbl val="0"/>
      </c:catAx>
      <c:valAx>
        <c:axId val="167206256"/>
        <c:scaling>
          <c:orientation val="minMax"/>
        </c:scaling>
        <c:delete val="0"/>
        <c:axPos val="l"/>
        <c:numFmt formatCode="General" sourceLinked="0"/>
        <c:majorTickMark val="out"/>
        <c:minorTickMark val="out"/>
        <c:tickLblPos val="nextTo"/>
        <c:spPr>
          <a:noFill/>
          <a:ln>
            <a:solidFill>
              <a:schemeClr val="tx1">
                <a:lumMod val="95000"/>
                <a:lumOff val="5000"/>
              </a:schemeClr>
            </a:solidFill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ko-KR"/>
          </a:p>
        </c:txPr>
        <c:crossAx val="167205864"/>
        <c:crosses val="autoZero"/>
        <c:crossBetween val="between"/>
        <c:majorUnit val="20"/>
        <c:minorUnit val="10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>
          <a:solidFill>
            <a:schemeClr val="tx1"/>
          </a:solidFill>
          <a:latin typeface="Arial" panose="020B0604020202020204" pitchFamily="34" charset="0"/>
          <a:cs typeface="Arial" panose="020B0604020202020204" pitchFamily="34" charset="0"/>
        </a:defRPr>
      </a:pPr>
      <a:endParaRPr lang="ko-KR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0277930516861788"/>
          <c:y val="4.3603505890929824E-2"/>
          <c:w val="0.87134161212293781"/>
          <c:h val="0.83128938748952608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chemeClr val="tx1"/>
            </a:solidFill>
            <a:ln>
              <a:noFill/>
            </a:ln>
            <a:effectLst/>
          </c:spPr>
          <c:invertIfNegative val="0"/>
          <c:cat>
            <c:strRef>
              <c:f>'NFL, NFR, FS fig 2020-21'!$AX$2:$AX$36</c:f>
              <c:strCache>
                <c:ptCount val="35"/>
                <c:pt idx="0">
                  <c:v>T31</c:v>
                </c:pt>
                <c:pt idx="1">
                  <c:v>T15</c:v>
                </c:pt>
                <c:pt idx="2">
                  <c:v>T35</c:v>
                </c:pt>
                <c:pt idx="3">
                  <c:v>T30</c:v>
                </c:pt>
                <c:pt idx="4">
                  <c:v>T34</c:v>
                </c:pt>
                <c:pt idx="5">
                  <c:v>T21</c:v>
                </c:pt>
                <c:pt idx="6">
                  <c:v>T33</c:v>
                </c:pt>
                <c:pt idx="7">
                  <c:v>T04</c:v>
                </c:pt>
                <c:pt idx="8">
                  <c:v>T23</c:v>
                </c:pt>
                <c:pt idx="9">
                  <c:v>T05</c:v>
                </c:pt>
                <c:pt idx="10">
                  <c:v>T19</c:v>
                </c:pt>
                <c:pt idx="11">
                  <c:v>T27</c:v>
                </c:pt>
                <c:pt idx="12">
                  <c:v>T14</c:v>
                </c:pt>
                <c:pt idx="13">
                  <c:v>T25</c:v>
                </c:pt>
                <c:pt idx="14">
                  <c:v>T18</c:v>
                </c:pt>
                <c:pt idx="15">
                  <c:v>T32</c:v>
                </c:pt>
                <c:pt idx="16">
                  <c:v>T22</c:v>
                </c:pt>
                <c:pt idx="17">
                  <c:v>T12</c:v>
                </c:pt>
                <c:pt idx="18">
                  <c:v>T09</c:v>
                </c:pt>
                <c:pt idx="19">
                  <c:v>T06</c:v>
                </c:pt>
                <c:pt idx="20">
                  <c:v>T08</c:v>
                </c:pt>
                <c:pt idx="21">
                  <c:v>T17</c:v>
                </c:pt>
                <c:pt idx="22">
                  <c:v>T16</c:v>
                </c:pt>
                <c:pt idx="23">
                  <c:v>T03</c:v>
                </c:pt>
                <c:pt idx="24">
                  <c:v>T10</c:v>
                </c:pt>
                <c:pt idx="25">
                  <c:v>T20</c:v>
                </c:pt>
                <c:pt idx="26">
                  <c:v>T26</c:v>
                </c:pt>
                <c:pt idx="27">
                  <c:v>T01</c:v>
                </c:pt>
                <c:pt idx="28">
                  <c:v>T07</c:v>
                </c:pt>
                <c:pt idx="29">
                  <c:v>T28</c:v>
                </c:pt>
                <c:pt idx="30">
                  <c:v>T13</c:v>
                </c:pt>
                <c:pt idx="31">
                  <c:v>T29</c:v>
                </c:pt>
                <c:pt idx="32">
                  <c:v>T11</c:v>
                </c:pt>
                <c:pt idx="33">
                  <c:v>T02</c:v>
                </c:pt>
                <c:pt idx="34">
                  <c:v>T24</c:v>
                </c:pt>
              </c:strCache>
            </c:strRef>
          </c:cat>
          <c:val>
            <c:numRef>
              <c:f>'NFL, NFR, FS fig 2020-21'!$AY$2:$AY$36</c:f>
              <c:numCache>
                <c:formatCode>0.00</c:formatCode>
                <c:ptCount val="35"/>
                <c:pt idx="0">
                  <c:v>-1.4816666666666667</c:v>
                </c:pt>
                <c:pt idx="1">
                  <c:v>-1.3733333333333333</c:v>
                </c:pt>
                <c:pt idx="2">
                  <c:v>-1.2566666666666699</c:v>
                </c:pt>
                <c:pt idx="3">
                  <c:v>-1.2191666666666667</c:v>
                </c:pt>
                <c:pt idx="4">
                  <c:v>-1.0946666666666667</c:v>
                </c:pt>
                <c:pt idx="5">
                  <c:v>-0.83200000000000007</c:v>
                </c:pt>
                <c:pt idx="6">
                  <c:v>-0.81</c:v>
                </c:pt>
                <c:pt idx="7">
                  <c:v>-0.72</c:v>
                </c:pt>
                <c:pt idx="8">
                  <c:v>-0.64833333333333343</c:v>
                </c:pt>
                <c:pt idx="9">
                  <c:v>-0.6449999999999998</c:v>
                </c:pt>
                <c:pt idx="10">
                  <c:v>-0.6206666666666667</c:v>
                </c:pt>
                <c:pt idx="11">
                  <c:v>-0.60699999999999987</c:v>
                </c:pt>
                <c:pt idx="12">
                  <c:v>-0.55033333333333345</c:v>
                </c:pt>
                <c:pt idx="13">
                  <c:v>-0.50800000000000012</c:v>
                </c:pt>
                <c:pt idx="14">
                  <c:v>-0.50399999999999989</c:v>
                </c:pt>
                <c:pt idx="15">
                  <c:v>-0.49999999999999994</c:v>
                </c:pt>
                <c:pt idx="16">
                  <c:v>-0.46166666666666673</c:v>
                </c:pt>
                <c:pt idx="17">
                  <c:v>-0.44750000000000001</c:v>
                </c:pt>
                <c:pt idx="18">
                  <c:v>-0.41433333333333333</c:v>
                </c:pt>
                <c:pt idx="19">
                  <c:v>-0.41133333333333333</c:v>
                </c:pt>
                <c:pt idx="20">
                  <c:v>-0.39533333333333343</c:v>
                </c:pt>
                <c:pt idx="21">
                  <c:v>-0.37958333333333333</c:v>
                </c:pt>
                <c:pt idx="22">
                  <c:v>-0.36958333333333343</c:v>
                </c:pt>
                <c:pt idx="23">
                  <c:v>-0.32666666666666666</c:v>
                </c:pt>
                <c:pt idx="24">
                  <c:v>-0.25750000000000001</c:v>
                </c:pt>
                <c:pt idx="25">
                  <c:v>-0.22999999999999998</c:v>
                </c:pt>
                <c:pt idx="26">
                  <c:v>-0.20166666666666663</c:v>
                </c:pt>
                <c:pt idx="27">
                  <c:v>-0.19400000000000001</c:v>
                </c:pt>
                <c:pt idx="28">
                  <c:v>-0.17666666666666667</c:v>
                </c:pt>
                <c:pt idx="29">
                  <c:v>-0.14533333333333334</c:v>
                </c:pt>
                <c:pt idx="30">
                  <c:v>-0.12900000000000003</c:v>
                </c:pt>
                <c:pt idx="31">
                  <c:v>1.6666666666666774E-3</c:v>
                </c:pt>
                <c:pt idx="32">
                  <c:v>5.3333333333333288E-2</c:v>
                </c:pt>
                <c:pt idx="33">
                  <c:v>8.2666666666666666E-2</c:v>
                </c:pt>
                <c:pt idx="34">
                  <c:v>0.14666666666666667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89CF-427A-8BE4-C099C8D8E8E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14621728"/>
        <c:axId val="214619768"/>
      </c:barChart>
      <c:catAx>
        <c:axId val="2146217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low"/>
        <c:spPr>
          <a:noFill/>
          <a:ln w="9525" cap="flat" cmpd="sng" algn="ctr">
            <a:solidFill>
              <a:schemeClr val="tx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ko-KR"/>
          </a:p>
        </c:txPr>
        <c:crossAx val="214619768"/>
        <c:crosses val="autoZero"/>
        <c:auto val="1"/>
        <c:lblAlgn val="ctr"/>
        <c:lblOffset val="100"/>
        <c:noMultiLvlLbl val="0"/>
      </c:catAx>
      <c:valAx>
        <c:axId val="214619768"/>
        <c:scaling>
          <c:orientation val="minMax"/>
        </c:scaling>
        <c:delete val="0"/>
        <c:axPos val="l"/>
        <c:numFmt formatCode="#,##0.0_ " sourceLinked="0"/>
        <c:majorTickMark val="none"/>
        <c:minorTickMark val="out"/>
        <c:tickLblPos val="nextTo"/>
        <c:spPr>
          <a:noFill/>
          <a:ln>
            <a:solidFill>
              <a:schemeClr val="tx1"/>
            </a:solidFill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pPr>
            <a:endParaRPr lang="ko-KR"/>
          </a:p>
        </c:txPr>
        <c:crossAx val="214621728"/>
        <c:crosses val="autoZero"/>
        <c:crossBetween val="between"/>
        <c:minorUnit val="0.2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000">
          <a:solidFill>
            <a:schemeClr val="tx1"/>
          </a:solidFill>
          <a:latin typeface="Arial" panose="020B0604020202020204" pitchFamily="34" charset="0"/>
          <a:cs typeface="Arial" panose="020B0604020202020204" pitchFamily="34" charset="0"/>
        </a:defRPr>
      </a:pPr>
      <a:endParaRPr lang="ko-KR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4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EAC80A-9BE6-4128-89F8-31C6164E6E9C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2360613" y="1143000"/>
            <a:ext cx="21367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1" y="8685214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4" y="8685214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C48E98-C4C8-4F83-8C68-A6C74E09F55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834545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588688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21060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0893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429457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147776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801923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118900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26394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080899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162510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355030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C43311-7B67-430A-99F0-D39C4870C414}" type="datetimeFigureOut">
              <a:rPr lang="ko-KR" altLang="en-US" smtClean="0"/>
              <a:t>2021-07-12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018140-74C7-4881-8983-DB54CA6913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13365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10946185"/>
              </p:ext>
            </p:extLst>
          </p:nvPr>
        </p:nvGraphicFramePr>
        <p:xfrm>
          <a:off x="1087678" y="1972988"/>
          <a:ext cx="4562475" cy="35861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Rectangle 7"/>
          <p:cNvSpPr/>
          <p:nvPr/>
        </p:nvSpPr>
        <p:spPr>
          <a:xfrm>
            <a:off x="679836" y="5659241"/>
            <a:ext cx="565845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 latinLnBrk="1">
              <a:spcAft>
                <a:spcPts val="800"/>
              </a:spcAft>
            </a:pPr>
            <a:r>
              <a:rPr lang="en-US" altLang="ko-KR" sz="1200" b="1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Supplementary Figure </a:t>
            </a:r>
            <a:r>
              <a:rPr lang="en-US" altLang="ko-KR" sz="1200" b="1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1.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 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A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ir temperature was measured in LT and NT greenhouses 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during 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the period of tomato growth and development, respectively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. Data was recorded with one week interval from December 10 in 2020 to March 9 in 2021. 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 </a:t>
            </a:r>
            <a:endParaRPr lang="ko-KR" altLang="ko-KR" sz="800" kern="100" dirty="0">
              <a:solidFill>
                <a:prstClr val="black"/>
              </a:solidFill>
              <a:latin typeface="Palatino Linotype" panose="0204050205050503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03622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545489657"/>
              </p:ext>
            </p:extLst>
          </p:nvPr>
        </p:nvGraphicFramePr>
        <p:xfrm>
          <a:off x="974206" y="2508584"/>
          <a:ext cx="4909587" cy="1981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/>
          <p:cNvSpPr txBox="1"/>
          <p:nvPr/>
        </p:nvSpPr>
        <p:spPr>
          <a:xfrm rot="10800000">
            <a:off x="820317" y="2403912"/>
            <a:ext cx="307777" cy="195738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en-US" altLang="ko-KR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Difference in fruit set ratio (%) </a:t>
            </a:r>
          </a:p>
          <a:p>
            <a:pPr algn="ctr"/>
            <a:r>
              <a:rPr lang="en-US" altLang="ko-KR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between LT and NT</a:t>
            </a:r>
            <a:endParaRPr lang="ko-KR" alt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144696" y="4493095"/>
            <a:ext cx="829558" cy="153888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algn="ctr"/>
            <a:r>
              <a:rPr lang="en-US" altLang="ko-KR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Accessions</a:t>
            </a:r>
            <a:endParaRPr lang="ko-KR" alt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7"/>
          <p:cNvSpPr/>
          <p:nvPr/>
        </p:nvSpPr>
        <p:spPr>
          <a:xfrm>
            <a:off x="398479" y="7089653"/>
            <a:ext cx="612895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 latinLnBrk="1">
              <a:spcAft>
                <a:spcPts val="800"/>
              </a:spcAft>
            </a:pPr>
            <a:r>
              <a:rPr lang="en-US" altLang="ko-KR" sz="1200" b="1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Supplementary </a:t>
            </a:r>
            <a:r>
              <a:rPr lang="en-US" altLang="ko-KR" sz="1200" b="1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Figure 2. 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The analysis of difference in FS and FY among 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35 tomato accessions 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in 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LT and NT.</a:t>
            </a:r>
            <a:r>
              <a:rPr lang="en-US" altLang="ko-KR" sz="1200" dirty="0">
                <a:latin typeface="Palatino Linotype" panose="02040502050505030304" pitchFamily="18" charset="0"/>
              </a:rPr>
              <a:t> </a:t>
            </a:r>
            <a:r>
              <a:rPr lang="en-US" altLang="ko-KR" sz="1200" dirty="0" smtClean="0">
                <a:latin typeface="Palatino Linotype" panose="02040502050505030304" pitchFamily="18" charset="0"/>
              </a:rPr>
              <a:t>(A) 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Difference in fruit set and (B) fruit yield were assessed with subtracting FS in NT from 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FS in LT  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and FS 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in NT from FS in 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LT, respectively.</a:t>
            </a:r>
            <a:endParaRPr lang="ko-KR" altLang="ko-KR" sz="800" kern="100" dirty="0">
              <a:solidFill>
                <a:prstClr val="black"/>
              </a:solidFill>
              <a:latin typeface="Palatino Linotype" panose="0204050205050503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8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88330663"/>
              </p:ext>
            </p:extLst>
          </p:nvPr>
        </p:nvGraphicFramePr>
        <p:xfrm>
          <a:off x="959469" y="4753955"/>
          <a:ext cx="4967286" cy="21550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TextBox 9"/>
          <p:cNvSpPr txBox="1"/>
          <p:nvPr/>
        </p:nvSpPr>
        <p:spPr>
          <a:xfrm rot="10800000">
            <a:off x="820318" y="4716884"/>
            <a:ext cx="307777" cy="195738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en-US" altLang="ko-KR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Difference in fruit yield  (kg) </a:t>
            </a:r>
          </a:p>
          <a:p>
            <a:pPr algn="ctr"/>
            <a:r>
              <a:rPr lang="en-US" altLang="ko-KR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between LT and NT</a:t>
            </a:r>
            <a:endParaRPr lang="ko-KR" alt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3121973" y="6902204"/>
            <a:ext cx="829558" cy="153888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algn="ctr"/>
            <a:r>
              <a:rPr lang="en-US" altLang="ko-KR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Accessions</a:t>
            </a:r>
            <a:endParaRPr lang="ko-KR" alt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753892" y="2194206"/>
            <a:ext cx="262208" cy="184666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pPr algn="ctr"/>
            <a:r>
              <a:rPr lang="en-US" altLang="ko-K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endParaRPr lang="ko-KR" altLang="en-US" sz="12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46744" y="4428289"/>
            <a:ext cx="2980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endParaRPr lang="ko-KR" altLang="en-US" sz="12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3628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표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2704165"/>
              </p:ext>
            </p:extLst>
          </p:nvPr>
        </p:nvGraphicFramePr>
        <p:xfrm>
          <a:off x="553244" y="2613544"/>
          <a:ext cx="5751512" cy="2140501"/>
        </p:xfrm>
        <a:graphic>
          <a:graphicData uri="http://schemas.openxmlformats.org/drawingml/2006/table">
            <a:tbl>
              <a:tblPr firstRow="1" firstCol="1" bandRow="1"/>
              <a:tblGrid>
                <a:gridCol w="668372">
                  <a:extLst>
                    <a:ext uri="{9D8B030D-6E8A-4147-A177-3AD203B41FA5}">
                      <a16:colId xmlns:a16="http://schemas.microsoft.com/office/drawing/2014/main" xmlns="" val="3581191809"/>
                    </a:ext>
                  </a:extLst>
                </a:gridCol>
                <a:gridCol w="564598">
                  <a:extLst>
                    <a:ext uri="{9D8B030D-6E8A-4147-A177-3AD203B41FA5}">
                      <a16:colId xmlns:a16="http://schemas.microsoft.com/office/drawing/2014/main" xmlns="" val="2282025232"/>
                    </a:ext>
                  </a:extLst>
                </a:gridCol>
                <a:gridCol w="564598">
                  <a:extLst>
                    <a:ext uri="{9D8B030D-6E8A-4147-A177-3AD203B41FA5}">
                      <a16:colId xmlns:a16="http://schemas.microsoft.com/office/drawing/2014/main" xmlns="" val="4138621271"/>
                    </a:ext>
                  </a:extLst>
                </a:gridCol>
                <a:gridCol w="565184">
                  <a:extLst>
                    <a:ext uri="{9D8B030D-6E8A-4147-A177-3AD203B41FA5}">
                      <a16:colId xmlns:a16="http://schemas.microsoft.com/office/drawing/2014/main" xmlns="" val="2265084648"/>
                    </a:ext>
                  </a:extLst>
                </a:gridCol>
                <a:gridCol w="564598">
                  <a:extLst>
                    <a:ext uri="{9D8B030D-6E8A-4147-A177-3AD203B41FA5}">
                      <a16:colId xmlns:a16="http://schemas.microsoft.com/office/drawing/2014/main" xmlns="" val="2958531284"/>
                    </a:ext>
                  </a:extLst>
                </a:gridCol>
                <a:gridCol w="564598">
                  <a:extLst>
                    <a:ext uri="{9D8B030D-6E8A-4147-A177-3AD203B41FA5}">
                      <a16:colId xmlns:a16="http://schemas.microsoft.com/office/drawing/2014/main" xmlns="" val="1684773456"/>
                    </a:ext>
                  </a:extLst>
                </a:gridCol>
                <a:gridCol w="565184">
                  <a:extLst>
                    <a:ext uri="{9D8B030D-6E8A-4147-A177-3AD203B41FA5}">
                      <a16:colId xmlns:a16="http://schemas.microsoft.com/office/drawing/2014/main" xmlns="" val="3336799998"/>
                    </a:ext>
                  </a:extLst>
                </a:gridCol>
                <a:gridCol w="564598">
                  <a:extLst>
                    <a:ext uri="{9D8B030D-6E8A-4147-A177-3AD203B41FA5}">
                      <a16:colId xmlns:a16="http://schemas.microsoft.com/office/drawing/2014/main" xmlns="" val="2187661521"/>
                    </a:ext>
                  </a:extLst>
                </a:gridCol>
                <a:gridCol w="564598">
                  <a:extLst>
                    <a:ext uri="{9D8B030D-6E8A-4147-A177-3AD203B41FA5}">
                      <a16:colId xmlns:a16="http://schemas.microsoft.com/office/drawing/2014/main" xmlns="" val="2049502810"/>
                    </a:ext>
                  </a:extLst>
                </a:gridCol>
                <a:gridCol w="565184">
                  <a:extLst>
                    <a:ext uri="{9D8B030D-6E8A-4147-A177-3AD203B41FA5}">
                      <a16:colId xmlns:a16="http://schemas.microsoft.com/office/drawing/2014/main" xmlns="" val="1735730450"/>
                    </a:ext>
                  </a:extLst>
                </a:gridCol>
              </a:tblGrid>
              <a:tr h="340672"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LT total =35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FY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MY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NFL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NFR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FS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PH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SD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LL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LW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868307107"/>
                  </a:ext>
                </a:extLst>
              </a:tr>
              <a:tr h="198976">
                <a:tc>
                  <a:txBody>
                    <a:bodyPr/>
                    <a:lstStyle/>
                    <a:p>
                      <a:pPr algn="l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FY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1.000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5A8AC6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035018709"/>
                  </a:ext>
                </a:extLst>
              </a:tr>
              <a:tr h="198976">
                <a:tc>
                  <a:txBody>
                    <a:bodyPr/>
                    <a:lstStyle/>
                    <a:p>
                      <a:pPr algn="l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MY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0.769**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6B5D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1.000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5A8AC6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550202234"/>
                  </a:ext>
                </a:extLst>
              </a:tr>
              <a:tr h="198976">
                <a:tc>
                  <a:txBody>
                    <a:bodyPr/>
                    <a:lstStyle/>
                    <a:p>
                      <a:pPr algn="l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NFL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0.376*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0.094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9B0B2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1.000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5A8AC6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375434191"/>
                  </a:ext>
                </a:extLst>
              </a:tr>
              <a:tr h="198976">
                <a:tc>
                  <a:txBody>
                    <a:bodyPr/>
                    <a:lstStyle/>
                    <a:p>
                      <a:pPr algn="l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NFR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0.702**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A8C1E2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0.412*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3F6F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0.583**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7D7ED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1.000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5A8AC6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247957867"/>
                  </a:ext>
                </a:extLst>
              </a:tr>
              <a:tr h="198976">
                <a:tc>
                  <a:txBody>
                    <a:bodyPr/>
                    <a:lstStyle/>
                    <a:p>
                      <a:pPr algn="l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FS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0.623**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BCCFE9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0.470**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EBF7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0.100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9B1B4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0.789**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1B1DA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1.000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5A8AC6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555515875"/>
                  </a:ext>
                </a:extLst>
              </a:tr>
              <a:tr h="198976">
                <a:tc>
                  <a:txBody>
                    <a:bodyPr/>
                    <a:lstStyle/>
                    <a:p>
                      <a:pPr algn="l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PH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0.365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BF9F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0.059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9A6A9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0.285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BE3E6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0.470**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EBF7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0.352*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BF5F8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1.000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5A8AC6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897328658"/>
                  </a:ext>
                </a:extLst>
              </a:tr>
              <a:tr h="198976">
                <a:tc>
                  <a:txBody>
                    <a:bodyPr/>
                    <a:lstStyle/>
                    <a:p>
                      <a:pPr algn="l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SD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0.130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AB9B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0.066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9A8AB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-0.008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99497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-0.105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7A7D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-0.172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8696B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0.359*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BF7FA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1.000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5A8AC6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049723810"/>
                  </a:ext>
                </a:extLst>
              </a:tr>
              <a:tr h="198976">
                <a:tc>
                  <a:txBody>
                    <a:bodyPr/>
                    <a:lstStyle/>
                    <a:p>
                      <a:pPr algn="l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LL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0.303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BE8EB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0.205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ACED0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0.029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99EA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0.234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AD5D8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0.221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AD2D5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0.432*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EF2FA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0.677**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AEC6E4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1.000</a:t>
                      </a: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5A8AC6"/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</a:pPr>
                      <a:endParaRPr lang="ko-KR" sz="900" kern="10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482007636"/>
                  </a:ext>
                </a:extLst>
              </a:tr>
              <a:tr h="208021">
                <a:tc>
                  <a:txBody>
                    <a:bodyPr/>
                    <a:lstStyle/>
                    <a:p>
                      <a:pPr algn="l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LW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0.230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D4D7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0.082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9ADAF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-0.015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99295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0.129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B9BC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0.089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9AFB1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0.473**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3EBF7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0.732**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0BBDF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0.865**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EA3D3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맑은 고딕" panose="020B0503020000020004" pitchFamily="50" charset="-127"/>
                          <a:cs typeface="Arial" panose="020B0604020202020204" pitchFamily="34" charset="0"/>
                        </a:rPr>
                        <a:t>1.000</a:t>
                      </a:r>
                      <a:endParaRPr lang="ko-KR" sz="900" kern="100" dirty="0">
                        <a:effectLst/>
                        <a:latin typeface="Arial" panose="020B0604020202020204" pitchFamily="34" charset="0"/>
                        <a:ea typeface="맑은 고딕" panose="020B0503020000020004" pitchFamily="50" charset="-127"/>
                        <a:cs typeface="Arial" panose="020B0604020202020204" pitchFamily="34" charset="0"/>
                      </a:endParaRPr>
                    </a:p>
                  </a:txBody>
                  <a:tcPr marL="59693" marR="59693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5A8AC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189154637"/>
                  </a:ext>
                </a:extLst>
              </a:tr>
            </a:tbl>
          </a:graphicData>
        </a:graphic>
      </p:graphicFrame>
      <p:sp>
        <p:nvSpPr>
          <p:cNvPr id="7" name="Rectangle 7"/>
          <p:cNvSpPr/>
          <p:nvPr/>
        </p:nvSpPr>
        <p:spPr>
          <a:xfrm>
            <a:off x="364524" y="4916488"/>
            <a:ext cx="6128951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 latinLnBrk="1">
              <a:spcAft>
                <a:spcPts val="800"/>
              </a:spcAft>
            </a:pPr>
            <a:r>
              <a:rPr lang="en-US" altLang="ko-KR" sz="1200" b="1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Supplementary </a:t>
            </a:r>
            <a:r>
              <a:rPr lang="en-US" altLang="ko-KR" sz="1200" b="1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Figure </a:t>
            </a:r>
            <a:r>
              <a:rPr lang="en-US" altLang="ko-KR" sz="1200" b="1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3</a:t>
            </a:r>
            <a:r>
              <a:rPr lang="en-US" altLang="ko-KR" sz="1200" b="1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. 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The correlations between vegetative and reproductive traits in total population of 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tomatoes in LT. Significant 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differences among the accessions were evaluated with 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student’s </a:t>
            </a:r>
            <a:r>
              <a:rPr lang="en-US" altLang="ko-KR" sz="1200" i="1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t</a:t>
            </a:r>
            <a:r>
              <a:rPr lang="en-US" altLang="ko-KR" sz="1200" kern="0" dirty="0" smtClean="0">
                <a:latin typeface="Palatino Linotype" panose="02040502050505030304" pitchFamily="18" charset="0"/>
                <a:cs typeface="Times New Roman" panose="02020603050405020304" pitchFamily="18" charset="0"/>
              </a:rPr>
              <a:t>-test 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(</a:t>
            </a:r>
            <a:r>
              <a:rPr lang="en-US" altLang="ko-KR" sz="1200" i="1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p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 ≤ 0.05 and </a:t>
            </a:r>
            <a:r>
              <a:rPr lang="en-US" altLang="ko-KR" sz="1200" i="1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p</a:t>
            </a:r>
            <a:r>
              <a:rPr lang="en-US" altLang="ko-KR" sz="1200" kern="0" dirty="0">
                <a:latin typeface="Palatino Linotype" panose="02040502050505030304" pitchFamily="18" charset="0"/>
                <a:cs typeface="Times New Roman" panose="02020603050405020304" pitchFamily="18" charset="0"/>
              </a:rPr>
              <a:t> ≤ 0.01) and denoted by * and **, respectively. </a:t>
            </a:r>
            <a:endParaRPr lang="ko-KR" altLang="ko-KR" sz="800" kern="100" dirty="0">
              <a:solidFill>
                <a:prstClr val="black"/>
              </a:solidFill>
              <a:latin typeface="Palatino Linotype" panose="0204050205050503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833056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4000</TotalTime>
  <Words>262</Words>
  <Application>Microsoft Office PowerPoint</Application>
  <PresentationFormat>A4 Paper (210x297 mm)</PresentationFormat>
  <Paragraphs>77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10" baseType="lpstr">
      <vt:lpstr>맑은 고딕</vt:lpstr>
      <vt:lpstr>Arial</vt:lpstr>
      <vt:lpstr>Calibri</vt:lpstr>
      <vt:lpstr>Calibri Light</vt:lpstr>
      <vt:lpstr>Palatino Linotype</vt:lpstr>
      <vt:lpstr>Times New Roman</vt:lpstr>
      <vt:lpstr>Office 테마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Windows 사용자</dc:creator>
  <cp:lastModifiedBy>Windows 사용자</cp:lastModifiedBy>
  <cp:revision>274</cp:revision>
  <cp:lastPrinted>2021-05-24T07:01:28Z</cp:lastPrinted>
  <dcterms:created xsi:type="dcterms:W3CDTF">2021-04-16T01:55:53Z</dcterms:created>
  <dcterms:modified xsi:type="dcterms:W3CDTF">2021-07-12T02:32:03Z</dcterms:modified>
</cp:coreProperties>
</file>

<file path=docProps/thumbnail.jpeg>
</file>