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73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97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00" autoAdjust="0"/>
    <p:restoredTop sz="94660"/>
  </p:normalViewPr>
  <p:slideViewPr>
    <p:cSldViewPr snapToGrid="0" showGuides="1">
      <p:cViewPr varScale="1">
        <p:scale>
          <a:sx n="71" d="100"/>
          <a:sy n="71" d="100"/>
        </p:scale>
        <p:origin x="1116" y="60"/>
      </p:cViewPr>
      <p:guideLst>
        <p:guide orient="horz" pos="3097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Sherzod\Tomato\Reports%20for%202020\Annual%20report%202020\Meteodata%202019-20%20temp%2010&#46020;,%2015&#46020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246981627296588"/>
          <c:y val="6.9444444444444448E-2"/>
          <c:w val="0.85615507436570437"/>
          <c:h val="0.74908209390492841"/>
        </c:manualLayout>
      </c:layout>
      <c:lineChart>
        <c:grouping val="standard"/>
        <c:varyColors val="0"/>
        <c:ser>
          <c:idx val="1"/>
          <c:order val="0"/>
          <c:tx>
            <c:strRef>
              <c:f>Sheet1!$G$2</c:f>
              <c:strCache>
                <c:ptCount val="1"/>
                <c:pt idx="0">
                  <c:v>15℃</c:v>
                </c:pt>
              </c:strCache>
            </c:strRef>
          </c:tx>
          <c:spPr>
            <a:ln w="1587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numRef>
              <c:f>Sheet1!$E$3:$E$15</c:f>
              <c:numCache>
                <c:formatCode>General</c:formatCode>
                <c:ptCount val="13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</c:numCache>
            </c:numRef>
          </c:cat>
          <c:val>
            <c:numRef>
              <c:f>Sheet1!$G$3:$G$15</c:f>
              <c:numCache>
                <c:formatCode>0.0</c:formatCode>
                <c:ptCount val="13"/>
                <c:pt idx="0">
                  <c:v>16</c:v>
                </c:pt>
                <c:pt idx="1">
                  <c:v>16.557142857142857</c:v>
                </c:pt>
                <c:pt idx="2">
                  <c:v>16.371428571428574</c:v>
                </c:pt>
                <c:pt idx="3">
                  <c:v>15.866893303643932</c:v>
                </c:pt>
                <c:pt idx="4">
                  <c:v>16.167730682302064</c:v>
                </c:pt>
                <c:pt idx="5">
                  <c:v>16.93478769796744</c:v>
                </c:pt>
                <c:pt idx="6">
                  <c:v>16.898484876987649</c:v>
                </c:pt>
                <c:pt idx="7">
                  <c:v>17.495442393393944</c:v>
                </c:pt>
                <c:pt idx="8">
                  <c:v>17.979924617608436</c:v>
                </c:pt>
                <c:pt idx="9">
                  <c:v>18.413564814640463</c:v>
                </c:pt>
                <c:pt idx="10">
                  <c:v>20.010693366227212</c:v>
                </c:pt>
                <c:pt idx="11">
                  <c:v>18.49456176442445</c:v>
                </c:pt>
                <c:pt idx="12">
                  <c:v>19.38571428571429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000-4D49-88AD-A9F9BC7FC354}"/>
            </c:ext>
          </c:extLst>
        </c:ser>
        <c:ser>
          <c:idx val="0"/>
          <c:order val="1"/>
          <c:tx>
            <c:strRef>
              <c:f>Sheet1!$F$2</c:f>
              <c:strCache>
                <c:ptCount val="1"/>
                <c:pt idx="0">
                  <c:v>10℃</c:v>
                </c:pt>
              </c:strCache>
            </c:strRef>
          </c:tx>
          <c:spPr>
            <a:ln w="19050" cap="rnd">
              <a:solidFill>
                <a:schemeClr val="bg1">
                  <a:lumMod val="65000"/>
                </a:schemeClr>
              </a:solidFill>
              <a:prstDash val="dash"/>
              <a:round/>
            </a:ln>
            <a:effectLst/>
          </c:spPr>
          <c:marker>
            <c:symbol val="none"/>
          </c:marker>
          <c:cat>
            <c:numRef>
              <c:f>Sheet1!$E$3:$E$15</c:f>
              <c:numCache>
                <c:formatCode>General</c:formatCode>
                <c:ptCount val="13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</c:numCache>
            </c:numRef>
          </c:cat>
          <c:val>
            <c:numRef>
              <c:f>Sheet1!$F$3:$F$15</c:f>
              <c:numCache>
                <c:formatCode>0.0</c:formatCode>
                <c:ptCount val="13"/>
                <c:pt idx="0">
                  <c:v>13.22559523809524</c:v>
                </c:pt>
                <c:pt idx="1">
                  <c:v>11.782738095238097</c:v>
                </c:pt>
                <c:pt idx="2">
                  <c:v>11.613095238095237</c:v>
                </c:pt>
                <c:pt idx="3">
                  <c:v>11.867857142857138</c:v>
                </c:pt>
                <c:pt idx="4">
                  <c:v>12.344047619047618</c:v>
                </c:pt>
                <c:pt idx="5">
                  <c:v>12.779761904761907</c:v>
                </c:pt>
                <c:pt idx="6">
                  <c:v>12.658333333333333</c:v>
                </c:pt>
                <c:pt idx="7">
                  <c:v>13.454166666666667</c:v>
                </c:pt>
                <c:pt idx="8">
                  <c:v>13.9</c:v>
                </c:pt>
                <c:pt idx="9">
                  <c:v>13.023809523809524</c:v>
                </c:pt>
                <c:pt idx="10">
                  <c:v>15.314285714285713</c:v>
                </c:pt>
                <c:pt idx="11">
                  <c:v>13.89583333333333</c:v>
                </c:pt>
                <c:pt idx="12">
                  <c:v>15.474404761904763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000-4D49-88AD-A9F9BC7FC3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16215576"/>
        <c:axId val="216217144"/>
      </c:lineChart>
      <c:catAx>
        <c:axId val="21621557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dirty="0" smtClean="0"/>
                  <a:t>Week(s) </a:t>
                </a:r>
                <a:endParaRPr lang="en-US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ko-KR"/>
            </a:p>
          </c:txPr>
        </c:title>
        <c:numFmt formatCode="General" sourceLinked="1"/>
        <c:majorTickMark val="none"/>
        <c:minorTickMark val="out"/>
        <c:tickLblPos val="nextTo"/>
        <c:spPr>
          <a:noFill/>
          <a:ln w="9525" cap="flat" cmpd="sng" algn="ctr">
            <a:solidFill>
              <a:schemeClr val="tx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ko-KR"/>
          </a:p>
        </c:txPr>
        <c:crossAx val="216217144"/>
        <c:crosses val="autoZero"/>
        <c:auto val="1"/>
        <c:lblAlgn val="ctr"/>
        <c:lblOffset val="100"/>
        <c:noMultiLvlLbl val="0"/>
      </c:catAx>
      <c:valAx>
        <c:axId val="216217144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dirty="0" smtClean="0"/>
                  <a:t>Temperature (°C)</a:t>
                </a:r>
                <a:endParaRPr lang="en-US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ko-KR"/>
            </a:p>
          </c:txPr>
        </c:title>
        <c:numFmt formatCode="General" sourceLinked="0"/>
        <c:majorTickMark val="none"/>
        <c:minorTickMark val="out"/>
        <c:tickLblPos val="nextTo"/>
        <c:spPr>
          <a:noFill/>
          <a:ln>
            <a:solidFill>
              <a:schemeClr val="tx1">
                <a:lumMod val="75000"/>
                <a:lumOff val="2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ko-KR"/>
          </a:p>
        </c:txPr>
        <c:crossAx val="216215576"/>
        <c:crosses val="autoZero"/>
        <c:crossBetween val="between"/>
        <c:minorUnit val="2.5"/>
      </c:valAx>
      <c:spPr>
        <a:noFill/>
        <a:ln>
          <a:solidFill>
            <a:schemeClr val="tx1">
              <a:lumMod val="75000"/>
              <a:lumOff val="25000"/>
            </a:schemeClr>
          </a:solidFill>
        </a:ln>
        <a:effectLst/>
      </c:spPr>
    </c:plotArea>
    <c:legend>
      <c:legendPos val="r"/>
      <c:layout>
        <c:manualLayout>
          <c:xMode val="edge"/>
          <c:yMode val="edge"/>
          <c:x val="0.6036248906386702"/>
          <c:y val="0.58854111986001745"/>
          <c:w val="0.35193066491688541"/>
          <c:h val="0.1562510936132983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ko-K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2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ko-K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EAC80A-9BE6-4128-89F8-31C6164E6E9C}" type="datetimeFigureOut">
              <a:rPr lang="ko-KR" altLang="en-US" smtClean="0"/>
              <a:t>2021-06-11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8685214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4" y="8685214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C48E98-C4C8-4F83-8C68-A6C74E09F55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834545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43311-7B67-430A-99F0-D39C4870C414}" type="datetimeFigureOut">
              <a:rPr lang="ko-KR" altLang="en-US" smtClean="0"/>
              <a:t>2021-06-11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18140-74C7-4881-8983-DB54CA6913A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58868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43311-7B67-430A-99F0-D39C4870C414}" type="datetimeFigureOut">
              <a:rPr lang="ko-KR" altLang="en-US" smtClean="0"/>
              <a:t>2021-06-11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18140-74C7-4881-8983-DB54CA6913A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42106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43311-7B67-430A-99F0-D39C4870C414}" type="datetimeFigureOut">
              <a:rPr lang="ko-KR" altLang="en-US" smtClean="0"/>
              <a:t>2021-06-11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18140-74C7-4881-8983-DB54CA6913A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089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43311-7B67-430A-99F0-D39C4870C414}" type="datetimeFigureOut">
              <a:rPr lang="ko-KR" altLang="en-US" smtClean="0"/>
              <a:t>2021-06-11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18140-74C7-4881-8983-DB54CA6913A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2945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43311-7B67-430A-99F0-D39C4870C414}" type="datetimeFigureOut">
              <a:rPr lang="ko-KR" altLang="en-US" smtClean="0"/>
              <a:t>2021-06-11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18140-74C7-4881-8983-DB54CA6913A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14777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43311-7B67-430A-99F0-D39C4870C414}" type="datetimeFigureOut">
              <a:rPr lang="ko-KR" altLang="en-US" smtClean="0"/>
              <a:t>2021-06-11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18140-74C7-4881-8983-DB54CA6913A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80192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43311-7B67-430A-99F0-D39C4870C414}" type="datetimeFigureOut">
              <a:rPr lang="ko-KR" altLang="en-US" smtClean="0"/>
              <a:t>2021-06-11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18140-74C7-4881-8983-DB54CA6913A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1890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43311-7B67-430A-99F0-D39C4870C414}" type="datetimeFigureOut">
              <a:rPr lang="ko-KR" altLang="en-US" smtClean="0"/>
              <a:t>2021-06-11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18140-74C7-4881-8983-DB54CA6913A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26394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43311-7B67-430A-99F0-D39C4870C414}" type="datetimeFigureOut">
              <a:rPr lang="ko-KR" altLang="en-US" smtClean="0"/>
              <a:t>2021-06-11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18140-74C7-4881-8983-DB54CA6913A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08089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43311-7B67-430A-99F0-D39C4870C414}" type="datetimeFigureOut">
              <a:rPr lang="ko-KR" altLang="en-US" smtClean="0"/>
              <a:t>2021-06-11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18140-74C7-4881-8983-DB54CA6913A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16251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43311-7B67-430A-99F0-D39C4870C414}" type="datetimeFigureOut">
              <a:rPr lang="ko-KR" altLang="en-US" smtClean="0"/>
              <a:t>2021-06-11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18140-74C7-4881-8983-DB54CA6913A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35503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C43311-7B67-430A-99F0-D39C4870C414}" type="datetimeFigureOut">
              <a:rPr lang="ko-KR" altLang="en-US" smtClean="0"/>
              <a:t>2021-06-11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018140-74C7-4881-8983-DB54CA6913A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1336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1"/>
          <p:cNvGraphicFramePr/>
          <p:nvPr>
            <p:extLst>
              <p:ext uri="{D42A27DB-BD31-4B8C-83A1-F6EECF244321}">
                <p14:modId xmlns:p14="http://schemas.microsoft.com/office/powerpoint/2010/main" val="4133766662"/>
              </p:ext>
            </p:extLst>
          </p:nvPr>
        </p:nvGraphicFramePr>
        <p:xfrm>
          <a:off x="1036938" y="1811895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7"/>
          <p:cNvSpPr/>
          <p:nvPr/>
        </p:nvSpPr>
        <p:spPr>
          <a:xfrm>
            <a:off x="609300" y="4564620"/>
            <a:ext cx="56584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latinLnBrk="1">
              <a:spcAft>
                <a:spcPts val="800"/>
              </a:spcAft>
            </a:pPr>
            <a:r>
              <a:rPr lang="en-US" altLang="ko-KR" sz="1200" b="1" kern="0" dirty="0" smtClean="0">
                <a:latin typeface="Palatino Linotype" panose="02040502050505030304" pitchFamily="18" charset="0"/>
                <a:cs typeface="Times New Roman" panose="02020603050405020304" pitchFamily="18" charset="0"/>
              </a:rPr>
              <a:t>Supplemental Figure 1.</a:t>
            </a:r>
            <a:r>
              <a:rPr lang="en-US" altLang="ko-KR" sz="1200" kern="0" dirty="0" smtClean="0">
                <a:latin typeface="Palatino Linotype" panose="02040502050505030304" pitchFamily="18" charset="0"/>
                <a:cs typeface="Times New Roman" panose="02020603050405020304" pitchFamily="18" charset="0"/>
              </a:rPr>
              <a:t> </a:t>
            </a:r>
            <a:r>
              <a:rPr lang="en-US" altLang="ko-KR" sz="1200" kern="0" dirty="0">
                <a:latin typeface="Palatino Linotype" panose="02040502050505030304" pitchFamily="18" charset="0"/>
                <a:cs typeface="Times New Roman" panose="02020603050405020304" pitchFamily="18" charset="0"/>
              </a:rPr>
              <a:t>The ambient average </a:t>
            </a:r>
            <a:r>
              <a:rPr lang="en-US" altLang="ko-KR" sz="1200" kern="0" dirty="0" smtClean="0">
                <a:latin typeface="Palatino Linotype" panose="02040502050505030304" pitchFamily="18" charset="0"/>
                <a:cs typeface="Times New Roman" panose="02020603050405020304" pitchFamily="18" charset="0"/>
              </a:rPr>
              <a:t>temperature </a:t>
            </a:r>
            <a:r>
              <a:rPr lang="en-US" altLang="ko-KR" sz="1200" kern="0" dirty="0">
                <a:latin typeface="Palatino Linotype" panose="02040502050505030304" pitchFamily="18" charset="0"/>
                <a:cs typeface="Times New Roman" panose="02020603050405020304" pitchFamily="18" charset="0"/>
              </a:rPr>
              <a:t>in </a:t>
            </a:r>
            <a:r>
              <a:rPr lang="en-US" altLang="ko-KR" sz="1200" kern="0" dirty="0" smtClean="0">
                <a:latin typeface="Palatino Linotype" panose="02040502050505030304" pitchFamily="18" charset="0"/>
                <a:cs typeface="Times New Roman" panose="02020603050405020304" pitchFamily="18" charset="0"/>
              </a:rPr>
              <a:t>10 </a:t>
            </a:r>
            <a:r>
              <a:rPr lang="en-US" altLang="ko-KR" sz="1200" kern="0" dirty="0">
                <a:latin typeface="Palatino Linotype" panose="02040502050505030304" pitchFamily="18" charset="0"/>
                <a:cs typeface="Times New Roman" panose="02020603050405020304" pitchFamily="18" charset="0"/>
              </a:rPr>
              <a:t>and 15 °C greenhouses </a:t>
            </a:r>
            <a:r>
              <a:rPr lang="en-US" altLang="ko-KR" sz="1200" kern="0" dirty="0" smtClean="0">
                <a:latin typeface="Palatino Linotype" panose="02040502050505030304" pitchFamily="18" charset="0"/>
                <a:cs typeface="Times New Roman" panose="02020603050405020304" pitchFamily="18" charset="0"/>
              </a:rPr>
              <a:t>during the tomato growin</a:t>
            </a:r>
            <a:r>
              <a:rPr lang="en-US" altLang="ko-KR" sz="1200" kern="0" dirty="0" smtClean="0">
                <a:latin typeface="Palatino Linotype" panose="02040502050505030304" pitchFamily="18" charset="0"/>
                <a:cs typeface="Times New Roman" panose="02020603050405020304" pitchFamily="18" charset="0"/>
              </a:rPr>
              <a:t>g season in winter</a:t>
            </a:r>
            <a:r>
              <a:rPr lang="en-US" altLang="ko-KR" sz="1200" kern="0" dirty="0" smtClean="0">
                <a:latin typeface="Palatino Linotype" panose="02040502050505030304" pitchFamily="18" charset="0"/>
                <a:cs typeface="Times New Roman" panose="02020603050405020304" pitchFamily="18" charset="0"/>
              </a:rPr>
              <a:t>. Data </a:t>
            </a:r>
            <a:r>
              <a:rPr lang="en-US" altLang="ko-KR" sz="1200" kern="0" dirty="0">
                <a:latin typeface="Palatino Linotype" panose="02040502050505030304" pitchFamily="18" charset="0"/>
                <a:cs typeface="Times New Roman" panose="02020603050405020304" pitchFamily="18" charset="0"/>
              </a:rPr>
              <a:t>was </a:t>
            </a:r>
            <a:r>
              <a:rPr lang="en-US" altLang="ko-KR" sz="1200" kern="0" dirty="0" smtClean="0">
                <a:latin typeface="Palatino Linotype" panose="02040502050505030304" pitchFamily="18" charset="0"/>
                <a:cs typeface="Times New Roman" panose="02020603050405020304" pitchFamily="18" charset="0"/>
              </a:rPr>
              <a:t>recorded with one </a:t>
            </a:r>
            <a:r>
              <a:rPr lang="en-US" altLang="ko-KR" sz="1200" kern="0" dirty="0" smtClean="0">
                <a:latin typeface="Palatino Linotype" panose="02040502050505030304" pitchFamily="18" charset="0"/>
                <a:cs typeface="Times New Roman" panose="02020603050405020304" pitchFamily="18" charset="0"/>
              </a:rPr>
              <a:t>week </a:t>
            </a:r>
            <a:r>
              <a:rPr lang="en-US" altLang="ko-KR" sz="1200" kern="0" dirty="0" smtClean="0">
                <a:latin typeface="Palatino Linotype" panose="02040502050505030304" pitchFamily="18" charset="0"/>
                <a:cs typeface="Times New Roman" panose="02020603050405020304" pitchFamily="18" charset="0"/>
              </a:rPr>
              <a:t>interval from </a:t>
            </a:r>
            <a:r>
              <a:rPr lang="en-US" altLang="ko-KR" sz="1200" kern="0" dirty="0">
                <a:latin typeface="Palatino Linotype" panose="02040502050505030304" pitchFamily="18" charset="0"/>
                <a:cs typeface="Times New Roman" panose="02020603050405020304" pitchFamily="18" charset="0"/>
              </a:rPr>
              <a:t>December </a:t>
            </a:r>
            <a:r>
              <a:rPr lang="en-US" altLang="ko-KR" sz="1200" kern="0" dirty="0" smtClean="0">
                <a:latin typeface="Palatino Linotype" panose="02040502050505030304" pitchFamily="18" charset="0"/>
                <a:cs typeface="Times New Roman" panose="02020603050405020304" pitchFamily="18" charset="0"/>
              </a:rPr>
              <a:t>10 in 2020 </a:t>
            </a:r>
            <a:r>
              <a:rPr lang="en-US" altLang="ko-KR" sz="1200" kern="0" dirty="0">
                <a:latin typeface="Palatino Linotype" panose="02040502050505030304" pitchFamily="18" charset="0"/>
                <a:cs typeface="Times New Roman" panose="02020603050405020304" pitchFamily="18" charset="0"/>
              </a:rPr>
              <a:t>to March </a:t>
            </a:r>
            <a:r>
              <a:rPr lang="en-US" altLang="ko-KR" sz="1200" kern="0" dirty="0" smtClean="0">
                <a:latin typeface="Palatino Linotype" panose="02040502050505030304" pitchFamily="18" charset="0"/>
                <a:cs typeface="Times New Roman" panose="02020603050405020304" pitchFamily="18" charset="0"/>
              </a:rPr>
              <a:t>9 in 2021. </a:t>
            </a:r>
            <a:endParaRPr lang="ko-KR" altLang="ko-KR" sz="800" kern="100" dirty="0">
              <a:solidFill>
                <a:prstClr val="black"/>
              </a:solidFill>
              <a:latin typeface="Palatino Linotype" panose="0204050205050503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952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3485</TotalTime>
  <Words>47</Words>
  <Application>Microsoft Office PowerPoint</Application>
  <PresentationFormat>A4 용지(210x297mm)</PresentationFormat>
  <Paragraphs>3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8" baseType="lpstr">
      <vt:lpstr>맑은 고딕</vt:lpstr>
      <vt:lpstr>Arial</vt:lpstr>
      <vt:lpstr>Calibri</vt:lpstr>
      <vt:lpstr>Calibri Light</vt:lpstr>
      <vt:lpstr>Palatino Linotype</vt:lpstr>
      <vt:lpstr>Times New Roman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Windows 사용자</dc:creator>
  <cp:lastModifiedBy>user</cp:lastModifiedBy>
  <cp:revision>263</cp:revision>
  <cp:lastPrinted>2021-05-24T07:01:28Z</cp:lastPrinted>
  <dcterms:created xsi:type="dcterms:W3CDTF">2021-04-16T01:55:53Z</dcterms:created>
  <dcterms:modified xsi:type="dcterms:W3CDTF">2021-06-11T09:56:57Z</dcterms:modified>
</cp:coreProperties>
</file>