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9" r:id="rId3"/>
    <p:sldId id="257" r:id="rId4"/>
    <p:sldId id="258" r:id="rId5"/>
    <p:sldId id="261" r:id="rId6"/>
    <p:sldId id="260" r:id="rId7"/>
  </p:sldIdLst>
  <p:sldSz cx="6858000" cy="9906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9" userDrawn="1">
          <p15:clr>
            <a:srgbClr val="A4A3A4"/>
          </p15:clr>
        </p15:guide>
        <p15:guide id="2" pos="3566" userDrawn="1">
          <p15:clr>
            <a:srgbClr val="A4A3A4"/>
          </p15:clr>
        </p15:guide>
        <p15:guide id="3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36"/>
    <p:restoredTop sz="94586"/>
  </p:normalViewPr>
  <p:slideViewPr>
    <p:cSldViewPr snapToGrid="0" snapToObjects="1" showGuides="1">
      <p:cViewPr>
        <p:scale>
          <a:sx n="186" d="100"/>
          <a:sy n="186" d="100"/>
        </p:scale>
        <p:origin x="1704" y="144"/>
      </p:cViewPr>
      <p:guideLst>
        <p:guide orient="horz" pos="3959"/>
        <p:guide pos="3566"/>
        <p:guide pos="2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35642-4D83-3F48-B111-A048AC86343C}" type="datetimeFigureOut">
              <a:rPr lang="en-US" smtClean="0"/>
              <a:t>8/6/21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3AFE2-45BC-4E43-84E6-7397695ABF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3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AFE2-45BC-4E43-84E6-7397695ABF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71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AFE2-45BC-4E43-84E6-7397695ABF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53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1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966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80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1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4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9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5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7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33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59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1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F72DD-7A20-F74B-935E-AD8B31158E90}" type="datetimeFigureOut">
              <a:rPr lang="en-US" smtClean="0"/>
              <a:t>8/6/21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CAE8D-5F58-974D-BC3F-97E05EEA78D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34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7" Type="http://schemas.openxmlformats.org/officeDocument/2006/relationships/image" Target="../media/image13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tif"/><Relationship Id="rId5" Type="http://schemas.openxmlformats.org/officeDocument/2006/relationships/image" Target="../media/image11.emf"/><Relationship Id="rId4" Type="http://schemas.openxmlformats.org/officeDocument/2006/relationships/image" Target="../media/image10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tif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tif"/><Relationship Id="rId11" Type="http://schemas.openxmlformats.org/officeDocument/2006/relationships/image" Target="../media/image22.png"/><Relationship Id="rId5" Type="http://schemas.openxmlformats.org/officeDocument/2006/relationships/image" Target="../media/image17.tif"/><Relationship Id="rId10" Type="http://schemas.openxmlformats.org/officeDocument/2006/relationships/image" Target="../media/image21.tif"/><Relationship Id="rId4" Type="http://schemas.openxmlformats.org/officeDocument/2006/relationships/image" Target="../media/image16.tif"/><Relationship Id="rId9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image" Target="../media/image34.emf"/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12" Type="http://schemas.openxmlformats.org/officeDocument/2006/relationships/image" Target="../media/image3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11" Type="http://schemas.openxmlformats.org/officeDocument/2006/relationships/image" Target="../media/image32.emf"/><Relationship Id="rId5" Type="http://schemas.openxmlformats.org/officeDocument/2006/relationships/image" Target="../media/image26.emf"/><Relationship Id="rId10" Type="http://schemas.openxmlformats.org/officeDocument/2006/relationships/image" Target="../media/image31.emf"/><Relationship Id="rId4" Type="http://schemas.openxmlformats.org/officeDocument/2006/relationships/image" Target="../media/image25.emf"/><Relationship Id="rId9" Type="http://schemas.openxmlformats.org/officeDocument/2006/relationships/image" Target="../media/image3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Zone de texte 9">
            <a:extLst>
              <a:ext uri="{FF2B5EF4-FFF2-40B4-BE49-F238E27FC236}">
                <a16:creationId xmlns:a16="http://schemas.microsoft.com/office/drawing/2014/main" id="{72F15083-C38A-B447-9F98-5CC8DFBA6AF9}"/>
              </a:ext>
            </a:extLst>
          </p:cNvPr>
          <p:cNvSpPr txBox="1"/>
          <p:nvPr/>
        </p:nvSpPr>
        <p:spPr>
          <a:xfrm>
            <a:off x="164047" y="7038643"/>
            <a:ext cx="6440961" cy="833562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1300"/>
              </a:lnSpc>
              <a:spcAft>
                <a:spcPts val="1000"/>
              </a:spcAft>
            </a:pPr>
            <a:r>
              <a:rPr lang="en-US" sz="900" b="1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ntal Figure </a:t>
            </a:r>
            <a:r>
              <a:rPr lang="en-US" sz="900" b="1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Vitamin D receptor-related gene signatures are enriched in transcriptomes of IDH mutant cells.</a:t>
            </a:r>
            <a:r>
              <a:rPr lang="en-US" sz="900" i="1" dirty="0">
                <a:solidFill>
                  <a:srgbClr val="44546A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GSEA of VDR/RXR pathway signature in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 </a:t>
            </a:r>
            <a:r>
              <a:rPr lang="en-US" sz="900" i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versus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 Set Enrichment Analysis (GSEA) of Late VD/VDR activation pathway signature in HL60 IDH1</a:t>
            </a:r>
            <a:r>
              <a:rPr lang="en-US" sz="900" i="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HL60 IDH1</a:t>
            </a:r>
            <a:r>
              <a:rPr lang="en-US" sz="900" i="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treated with 2HG and in IDH</a:t>
            </a:r>
            <a:r>
              <a:rPr lang="en-US" sz="900" i="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MUT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patients from GSE14468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related to Figure 1C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UMAP of </a:t>
            </a:r>
            <a:r>
              <a:rPr lang="en-US" sz="900" i="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scRNA-seq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analysis of PDX IDH1</a:t>
            </a:r>
            <a:r>
              <a:rPr lang="en-US" sz="900" i="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</a:t>
            </a:r>
            <a:r>
              <a:rPr lang="en-US" sz="900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according to cell types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Late VD/VDR activation pathway signature and IDH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signatures generated from two independent public cohorts (TCGA and GSE14468).</a:t>
            </a:r>
            <a:endParaRPr lang="fr-FR" sz="900" i="1" dirty="0">
              <a:solidFill>
                <a:srgbClr val="44546A"/>
              </a:solidFill>
              <a:effectLst/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D752F8F5-4CC1-5D45-91CA-79233EB8E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557" y="236897"/>
            <a:ext cx="2996989" cy="1974207"/>
          </a:xfrm>
          <a:prstGeom prst="rect">
            <a:avLst/>
          </a:prstGeom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ED1CC6F7-58C1-C84D-9511-73E8EBD5F592}"/>
              </a:ext>
            </a:extLst>
          </p:cNvPr>
          <p:cNvSpPr txBox="1"/>
          <p:nvPr/>
        </p:nvSpPr>
        <p:spPr>
          <a:xfrm>
            <a:off x="717908" y="251077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ea typeface="Times New Roman" charset="0"/>
                <a:cs typeface="Times New Roman" charset="0"/>
              </a:rPr>
              <a:t>VDR/RXR </a:t>
            </a:r>
            <a:r>
              <a:rPr lang="fr-FR" sz="1000" b="1" dirty="0" err="1">
                <a:ea typeface="Times New Roman" charset="0"/>
                <a:cs typeface="Times New Roman" charset="0"/>
              </a:rPr>
              <a:t>pathway</a:t>
            </a:r>
            <a:r>
              <a:rPr lang="fr-FR" sz="1000" b="1" dirty="0">
                <a:ea typeface="Times New Roman" charset="0"/>
                <a:cs typeface="Times New Roman" charset="0"/>
              </a:rPr>
              <a:t> signature</a:t>
            </a:r>
          </a:p>
          <a:p>
            <a:pPr algn="ctr"/>
            <a:r>
              <a:rPr lang="fr-FR" sz="1000" dirty="0">
                <a:ea typeface="Times New Roman" charset="0"/>
                <a:cs typeface="Times New Roman" charset="0"/>
              </a:rPr>
              <a:t>(PID) 26 </a:t>
            </a:r>
            <a:r>
              <a:rPr lang="fr-FR" sz="1000" dirty="0" err="1">
                <a:ea typeface="Times New Roman" charset="0"/>
                <a:cs typeface="Times New Roman" charset="0"/>
              </a:rPr>
              <a:t>genes</a:t>
            </a:r>
            <a:endParaRPr lang="fr-FR" sz="1000" dirty="0">
              <a:ea typeface="Times New Roman" charset="0"/>
              <a:cs typeface="Times New Roman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1B57C4A-1EEF-8C49-ABE2-54AC2B8F2C18}"/>
              </a:ext>
            </a:extLst>
          </p:cNvPr>
          <p:cNvSpPr>
            <a:spLocks noChangeAspect="1"/>
          </p:cNvSpPr>
          <p:nvPr/>
        </p:nvSpPr>
        <p:spPr>
          <a:xfrm>
            <a:off x="626619" y="320111"/>
            <a:ext cx="108000" cy="108000"/>
          </a:xfrm>
          <a:prstGeom prst="rect">
            <a:avLst/>
          </a:prstGeom>
          <a:solidFill>
            <a:srgbClr val="73FB79"/>
          </a:solidFill>
          <a:ln>
            <a:solidFill>
              <a:srgbClr val="73FB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/>
          </a:p>
        </p:txBody>
      </p:sp>
      <p:pic>
        <p:nvPicPr>
          <p:cNvPr id="67" name="Picture 10" descr="\\lgd-share\CRCT-eq18\Marie\Transcripto\GSEA\Clones basal Gsea\enplot_PID_RXR_VDR_PATHWAY_288.png">
            <a:extLst>
              <a:ext uri="{FF2B5EF4-FFF2-40B4-BE49-F238E27FC236}">
                <a16:creationId xmlns:a16="http://schemas.microsoft.com/office/drawing/2014/main" id="{E3935AEB-DC6F-2C4D-9A01-3A85A241D0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CE9D8"/>
              </a:clrFrom>
              <a:clrTo>
                <a:srgbClr val="ECE9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t="4768" b="40393"/>
          <a:stretch/>
        </p:blipFill>
        <p:spPr bwMode="auto">
          <a:xfrm>
            <a:off x="504826" y="633761"/>
            <a:ext cx="2001457" cy="116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ZoneTexte 69">
            <a:extLst>
              <a:ext uri="{FF2B5EF4-FFF2-40B4-BE49-F238E27FC236}">
                <a16:creationId xmlns:a16="http://schemas.microsoft.com/office/drawing/2014/main" id="{F5EC6287-C444-D94D-8380-927084FF1885}"/>
              </a:ext>
            </a:extLst>
          </p:cNvPr>
          <p:cNvSpPr txBox="1"/>
          <p:nvPr/>
        </p:nvSpPr>
        <p:spPr>
          <a:xfrm>
            <a:off x="1549195" y="596603"/>
            <a:ext cx="9941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000" dirty="0">
                <a:ea typeface="Times New Roman" charset="0"/>
                <a:cs typeface="Times New Roman" charset="0"/>
              </a:rPr>
              <a:t>NES : 1.75</a:t>
            </a:r>
          </a:p>
          <a:p>
            <a:pPr algn="r"/>
            <a:r>
              <a:rPr lang="fr-FR" sz="1000" dirty="0">
                <a:ea typeface="Times New Roman" charset="0"/>
                <a:cs typeface="Times New Roman" charset="0"/>
              </a:rPr>
              <a:t>p-value&lt;0.0001</a:t>
            </a:r>
          </a:p>
          <a:p>
            <a:pPr algn="r"/>
            <a:r>
              <a:rPr lang="fr-FR" sz="1000" dirty="0" err="1">
                <a:ea typeface="Times New Roman" charset="0"/>
                <a:cs typeface="Times New Roman" charset="0"/>
              </a:rPr>
              <a:t>FDRq</a:t>
            </a:r>
            <a:r>
              <a:rPr lang="fr-FR" sz="1000" dirty="0">
                <a:ea typeface="Times New Roman" charset="0"/>
                <a:cs typeface="Times New Roman" charset="0"/>
              </a:rPr>
              <a:t> : 0.014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CB7B6432-AE0B-DC4F-AD5F-B3BC02550781}"/>
              </a:ext>
            </a:extLst>
          </p:cNvPr>
          <p:cNvSpPr txBox="1"/>
          <p:nvPr/>
        </p:nvSpPr>
        <p:spPr>
          <a:xfrm rot="16200000">
            <a:off x="-271196" y="1087407"/>
            <a:ext cx="13933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ea typeface="Times New Roman" charset="0"/>
                <a:cs typeface="Times New Roman" charset="0"/>
              </a:rPr>
              <a:t>Enrichissement Score (ES)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10505CC1-EA45-AD48-B52C-3B0958702958}"/>
              </a:ext>
            </a:extLst>
          </p:cNvPr>
          <p:cNvSpPr txBox="1"/>
          <p:nvPr/>
        </p:nvSpPr>
        <p:spPr>
          <a:xfrm>
            <a:off x="524938" y="1760704"/>
            <a:ext cx="1399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HL60 IDH1</a:t>
            </a:r>
            <a:r>
              <a:rPr lang="fr-FR" sz="1000" b="1" baseline="30000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R132H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2E5269BD-B751-C84D-A366-2B2F2432E028}"/>
              </a:ext>
            </a:extLst>
          </p:cNvPr>
          <p:cNvSpPr txBox="1"/>
          <p:nvPr/>
        </p:nvSpPr>
        <p:spPr>
          <a:xfrm>
            <a:off x="1714977" y="1753140"/>
            <a:ext cx="12465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0070C0"/>
                </a:solidFill>
                <a:ea typeface="Times New Roman" charset="0"/>
                <a:cs typeface="Times New Roman" charset="0"/>
              </a:rPr>
              <a:t>HL60 IDH1</a:t>
            </a:r>
            <a:r>
              <a:rPr lang="fr-FR" sz="1000" b="1" baseline="30000" dirty="0">
                <a:solidFill>
                  <a:srgbClr val="0070C0"/>
                </a:solidFill>
                <a:ea typeface="Times New Roman" charset="0"/>
                <a:cs typeface="Times New Roman" charset="0"/>
              </a:rPr>
              <a:t>WT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50B01C7F-5BA1-514A-A412-7EF6517F8AB7}"/>
              </a:ext>
            </a:extLst>
          </p:cNvPr>
          <p:cNvSpPr txBox="1"/>
          <p:nvPr/>
        </p:nvSpPr>
        <p:spPr>
          <a:xfrm>
            <a:off x="512709" y="1899202"/>
            <a:ext cx="10663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</a:t>
            </a:r>
            <a:r>
              <a:rPr lang="en-US" sz="800" dirty="0" err="1"/>
              <a:t>Boutzen</a:t>
            </a:r>
            <a:r>
              <a:rPr lang="en-US" sz="800" dirty="0"/>
              <a:t> </a:t>
            </a:r>
            <a:r>
              <a:rPr lang="en-US" sz="800" i="1" dirty="0"/>
              <a:t>et al</a:t>
            </a:r>
            <a:r>
              <a:rPr lang="en-US" sz="800" dirty="0"/>
              <a:t>., 2016)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715E5D-DDD2-3D46-8FEF-853E8FF39C60}"/>
              </a:ext>
            </a:extLst>
          </p:cNvPr>
          <p:cNvSpPr txBox="1"/>
          <p:nvPr/>
        </p:nvSpPr>
        <p:spPr>
          <a:xfrm>
            <a:off x="370252" y="2282210"/>
            <a:ext cx="1194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PDX IDH1 R132H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44526BC9-BA9A-9144-80FA-86180B1D4C4B}"/>
              </a:ext>
            </a:extLst>
          </p:cNvPr>
          <p:cNvSpPr txBox="1"/>
          <p:nvPr/>
        </p:nvSpPr>
        <p:spPr>
          <a:xfrm>
            <a:off x="3817784" y="2461887"/>
            <a:ext cx="19435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i="1" dirty="0"/>
              <a:t>Late VDR/VITD activation pathway</a:t>
            </a:r>
          </a:p>
          <a:p>
            <a:pPr algn="ctr"/>
            <a:r>
              <a:rPr lang="en-US" sz="800" i="1" dirty="0"/>
              <a:t>Warwick et al., 2021</a:t>
            </a:r>
          </a:p>
        </p:txBody>
      </p:sp>
      <p:sp>
        <p:nvSpPr>
          <p:cNvPr id="2" name="Rectangle 1"/>
          <p:cNvSpPr/>
          <p:nvPr/>
        </p:nvSpPr>
        <p:spPr>
          <a:xfrm>
            <a:off x="1089108" y="2580778"/>
            <a:ext cx="58060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i="1" dirty="0"/>
              <a:t>Cell types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12D148A3-72F1-0F41-90EA-0C8DECD03C69}"/>
              </a:ext>
            </a:extLst>
          </p:cNvPr>
          <p:cNvSpPr txBox="1"/>
          <p:nvPr/>
        </p:nvSpPr>
        <p:spPr>
          <a:xfrm>
            <a:off x="815198" y="4603191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i="1" dirty="0"/>
              <a:t>Up-regulated genes in </a:t>
            </a:r>
          </a:p>
          <a:p>
            <a:pPr algn="ctr"/>
            <a:r>
              <a:rPr lang="en-US" sz="800" i="1" dirty="0" err="1"/>
              <a:t>IDH</a:t>
            </a:r>
            <a:r>
              <a:rPr lang="en-US" sz="800" i="1" baseline="30000" dirty="0" err="1"/>
              <a:t>MUT</a:t>
            </a:r>
            <a:r>
              <a:rPr lang="en-US" sz="800" i="1" dirty="0" err="1"/>
              <a:t>patients</a:t>
            </a:r>
            <a:r>
              <a:rPr lang="en-US" sz="800" i="1" dirty="0"/>
              <a:t> (TCGA)</a:t>
            </a:r>
            <a:endParaRPr lang="en-US" sz="800" i="1" baseline="30000" dirty="0"/>
          </a:p>
        </p:txBody>
      </p:sp>
      <p:pic>
        <p:nvPicPr>
          <p:cNvPr id="80" name="Image 79">
            <a:extLst>
              <a:ext uri="{FF2B5EF4-FFF2-40B4-BE49-F238E27FC236}">
                <a16:creationId xmlns:a16="http://schemas.microsoft.com/office/drawing/2014/main" id="{9F31D2CE-5681-084A-8BB9-64BDF1D1CD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83" t="-1236" b="8193"/>
          <a:stretch/>
        </p:blipFill>
        <p:spPr>
          <a:xfrm>
            <a:off x="3705975" y="4977569"/>
            <a:ext cx="2616029" cy="1526029"/>
          </a:xfrm>
          <a:prstGeom prst="rect">
            <a:avLst/>
          </a:prstGeom>
        </p:spPr>
      </p:pic>
      <p:sp>
        <p:nvSpPr>
          <p:cNvPr id="81" name="ZoneTexte 80">
            <a:extLst>
              <a:ext uri="{FF2B5EF4-FFF2-40B4-BE49-F238E27FC236}">
                <a16:creationId xmlns:a16="http://schemas.microsoft.com/office/drawing/2014/main" id="{66A89E1E-7427-1B4C-8C00-86EB8D88F5C9}"/>
              </a:ext>
            </a:extLst>
          </p:cNvPr>
          <p:cNvSpPr txBox="1"/>
          <p:nvPr/>
        </p:nvSpPr>
        <p:spPr>
          <a:xfrm>
            <a:off x="4132985" y="4606050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i="1" dirty="0"/>
              <a:t>Up-regulated genes in </a:t>
            </a:r>
          </a:p>
          <a:p>
            <a:pPr algn="ctr"/>
            <a:r>
              <a:rPr lang="en-US" sz="800" i="1" dirty="0" err="1"/>
              <a:t>IDH</a:t>
            </a:r>
            <a:r>
              <a:rPr lang="en-US" sz="800" i="1" baseline="30000" dirty="0" err="1"/>
              <a:t>MUT</a:t>
            </a:r>
            <a:r>
              <a:rPr lang="en-US" sz="800" i="1" dirty="0" err="1"/>
              <a:t>patients</a:t>
            </a:r>
            <a:r>
              <a:rPr lang="en-US" sz="800" i="1" dirty="0"/>
              <a:t> (GSE14468)</a:t>
            </a:r>
            <a:endParaRPr lang="en-US" sz="800" i="1" baseline="30000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94CD20B-ABF7-CD45-90E5-67FC2E8D2B09}"/>
              </a:ext>
            </a:extLst>
          </p:cNvPr>
          <p:cNvGrpSpPr/>
          <p:nvPr/>
        </p:nvGrpSpPr>
        <p:grpSpPr>
          <a:xfrm>
            <a:off x="125257" y="2842388"/>
            <a:ext cx="2395542" cy="1634627"/>
            <a:chOff x="125257" y="2766887"/>
            <a:chExt cx="2395542" cy="1634627"/>
          </a:xfrm>
        </p:grpSpPr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D1859ACD-3295-6C4A-97E2-F01F773FA1FF}"/>
                </a:ext>
              </a:extLst>
            </p:cNvPr>
            <p:cNvSpPr txBox="1"/>
            <p:nvPr/>
          </p:nvSpPr>
          <p:spPr>
            <a:xfrm rot="16200000">
              <a:off x="-20135" y="3323895"/>
              <a:ext cx="490840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/>
                <a:t>UMAP 2</a:t>
              </a:r>
              <a:endParaRPr lang="en-US" sz="700" b="1" baseline="30000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962FF2FE-402A-EF4D-B7B1-F035EE35F70D}"/>
                </a:ext>
              </a:extLst>
            </p:cNvPr>
            <p:cNvSpPr txBox="1"/>
            <p:nvPr/>
          </p:nvSpPr>
          <p:spPr>
            <a:xfrm>
              <a:off x="1133992" y="4201459"/>
              <a:ext cx="490840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/>
                <a:t>UMAP 1</a:t>
              </a:r>
              <a:endParaRPr lang="en-US" sz="700" b="1" baseline="30000" dirty="0"/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8ACF158-58AA-0E4C-BD61-0A8FF5BFF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8889" y="2766887"/>
              <a:ext cx="2251910" cy="1482149"/>
            </a:xfrm>
            <a:prstGeom prst="rect">
              <a:avLst/>
            </a:prstGeom>
          </p:spPr>
        </p:pic>
      </p:grpSp>
      <p:pic>
        <p:nvPicPr>
          <p:cNvPr id="38" name="Image 37">
            <a:extLst>
              <a:ext uri="{FF2B5EF4-FFF2-40B4-BE49-F238E27FC236}">
                <a16:creationId xmlns:a16="http://schemas.microsoft.com/office/drawing/2014/main" id="{8E27C73C-8DF9-F14C-855B-66AA0BF73E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835" t="25870" b="25650"/>
          <a:stretch/>
        </p:blipFill>
        <p:spPr>
          <a:xfrm>
            <a:off x="2420618" y="2898908"/>
            <a:ext cx="963910" cy="1154890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CE1F0F5F-06E2-D84E-8EB1-3A3B5B146BA1}"/>
              </a:ext>
            </a:extLst>
          </p:cNvPr>
          <p:cNvSpPr txBox="1"/>
          <p:nvPr/>
        </p:nvSpPr>
        <p:spPr>
          <a:xfrm rot="16200000">
            <a:off x="3407566" y="3438078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2</a:t>
            </a:r>
            <a:endParaRPr lang="en-US" sz="700" b="1" baseline="300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99A8FD7-C5FD-5545-86CC-66C2E8B2EB2A}"/>
              </a:ext>
            </a:extLst>
          </p:cNvPr>
          <p:cNvSpPr txBox="1"/>
          <p:nvPr/>
        </p:nvSpPr>
        <p:spPr>
          <a:xfrm>
            <a:off x="4544155" y="4276960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1</a:t>
            </a:r>
            <a:endParaRPr lang="en-US" sz="700" b="1" baseline="30000" dirty="0"/>
          </a:p>
        </p:txBody>
      </p:sp>
      <p:pic>
        <p:nvPicPr>
          <p:cNvPr id="76" name="Image 75">
            <a:extLst>
              <a:ext uri="{FF2B5EF4-FFF2-40B4-BE49-F238E27FC236}">
                <a16:creationId xmlns:a16="http://schemas.microsoft.com/office/drawing/2014/main" id="{4D775B12-D652-804D-A2D8-77524FB146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120" t="2512" r="-206" b="9775"/>
          <a:stretch/>
        </p:blipFill>
        <p:spPr>
          <a:xfrm>
            <a:off x="3705975" y="2855736"/>
            <a:ext cx="2658040" cy="1463624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011E5D1D-62F7-3B46-89A8-7E115BA653A0}"/>
              </a:ext>
            </a:extLst>
          </p:cNvPr>
          <p:cNvSpPr txBox="1"/>
          <p:nvPr/>
        </p:nvSpPr>
        <p:spPr>
          <a:xfrm rot="16200000">
            <a:off x="3396427" y="5564688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2</a:t>
            </a:r>
            <a:endParaRPr lang="en-US" sz="700" b="1" baseline="30000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6CD0C6CC-5F0B-8E45-AB53-D404088EBAD3}"/>
              </a:ext>
            </a:extLst>
          </p:cNvPr>
          <p:cNvSpPr txBox="1"/>
          <p:nvPr/>
        </p:nvSpPr>
        <p:spPr>
          <a:xfrm>
            <a:off x="4544155" y="6478205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1</a:t>
            </a:r>
            <a:endParaRPr lang="en-US" sz="700" b="1" baseline="30000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E11BB214-F6F4-B840-8E1B-E701FB05225C}"/>
              </a:ext>
            </a:extLst>
          </p:cNvPr>
          <p:cNvSpPr txBox="1"/>
          <p:nvPr/>
        </p:nvSpPr>
        <p:spPr>
          <a:xfrm rot="16200000">
            <a:off x="-22324" y="5560442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2</a:t>
            </a:r>
            <a:endParaRPr lang="en-US" sz="700" b="1" baseline="30000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2D7602A-EE2F-894C-9BAB-ED6D9B585D66}"/>
              </a:ext>
            </a:extLst>
          </p:cNvPr>
          <p:cNvSpPr txBox="1"/>
          <p:nvPr/>
        </p:nvSpPr>
        <p:spPr>
          <a:xfrm>
            <a:off x="1139703" y="6473959"/>
            <a:ext cx="490840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00" b="1" dirty="0"/>
              <a:t>UMAP 1</a:t>
            </a:r>
            <a:endParaRPr lang="en-US" sz="700" b="1" baseline="30000" dirty="0"/>
          </a:p>
        </p:txBody>
      </p:sp>
      <p:pic>
        <p:nvPicPr>
          <p:cNvPr id="78" name="Image 77">
            <a:extLst>
              <a:ext uri="{FF2B5EF4-FFF2-40B4-BE49-F238E27FC236}">
                <a16:creationId xmlns:a16="http://schemas.microsoft.com/office/drawing/2014/main" id="{96EBC6B3-8B7B-B44E-B745-C75C11C8B46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921" b="10159"/>
          <a:stretch/>
        </p:blipFill>
        <p:spPr>
          <a:xfrm>
            <a:off x="252676" y="4969252"/>
            <a:ext cx="2616029" cy="154972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3504ED9A-2A95-3442-A8CF-906DFF58BDE6}"/>
              </a:ext>
            </a:extLst>
          </p:cNvPr>
          <p:cNvSpPr/>
          <p:nvPr/>
        </p:nvSpPr>
        <p:spPr>
          <a:xfrm>
            <a:off x="26859" y="50617"/>
            <a:ext cx="3129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B67CFF4-DA6B-5443-BAC2-D46083A19D05}"/>
              </a:ext>
            </a:extLst>
          </p:cNvPr>
          <p:cNvSpPr/>
          <p:nvPr/>
        </p:nvSpPr>
        <p:spPr>
          <a:xfrm>
            <a:off x="2640350" y="51951"/>
            <a:ext cx="3064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998509-E71F-774A-B11D-FDEF494CA5A4}"/>
              </a:ext>
            </a:extLst>
          </p:cNvPr>
          <p:cNvSpPr/>
          <p:nvPr/>
        </p:nvSpPr>
        <p:spPr>
          <a:xfrm>
            <a:off x="26859" y="2241062"/>
            <a:ext cx="3016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fr-FR" sz="1200" b="1" dirty="0"/>
              <a:t>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275999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D8C66B0-A352-6D4A-BFA8-1A5F82E429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1" t="39365" r="44514" b="57394"/>
          <a:stretch/>
        </p:blipFill>
        <p:spPr>
          <a:xfrm>
            <a:off x="804801" y="1512428"/>
            <a:ext cx="528129" cy="2032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9BFC2DB-B856-A148-BA83-3FD00E1EF102}"/>
              </a:ext>
            </a:extLst>
          </p:cNvPr>
          <p:cNvSpPr txBox="1"/>
          <p:nvPr/>
        </p:nvSpPr>
        <p:spPr>
          <a:xfrm>
            <a:off x="780128" y="597240"/>
            <a:ext cx="3321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solidFill>
                  <a:srgbClr val="1770C1"/>
                </a:solidFill>
              </a:rPr>
              <a:t>wt</a:t>
            </a:r>
            <a:endParaRPr lang="en-US" sz="1050" b="1" dirty="0">
              <a:solidFill>
                <a:srgbClr val="1770C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DD92E3-CEB3-4C48-827C-1FDB525C04D3}"/>
              </a:ext>
            </a:extLst>
          </p:cNvPr>
          <p:cNvSpPr txBox="1"/>
          <p:nvPr/>
        </p:nvSpPr>
        <p:spPr>
          <a:xfrm>
            <a:off x="986887" y="593953"/>
            <a:ext cx="4122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solidFill>
                  <a:srgbClr val="FF0000"/>
                </a:solidFill>
              </a:rPr>
              <a:t>mut</a:t>
            </a:r>
            <a:endParaRPr lang="en-US" sz="1050" b="1" dirty="0">
              <a:solidFill>
                <a:srgbClr val="FF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80B1EDE-FDEF-2E49-8048-ECFAB6C00081}"/>
              </a:ext>
            </a:extLst>
          </p:cNvPr>
          <p:cNvCxnSpPr>
            <a:cxnSpLocks/>
          </p:cNvCxnSpPr>
          <p:nvPr/>
        </p:nvCxnSpPr>
        <p:spPr>
          <a:xfrm rot="5400000">
            <a:off x="1056683" y="395865"/>
            <a:ext cx="0" cy="46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24FCA75D-1B77-3A4E-9ECE-87AF513C2C4A}"/>
              </a:ext>
            </a:extLst>
          </p:cNvPr>
          <p:cNvSpPr txBox="1"/>
          <p:nvPr/>
        </p:nvSpPr>
        <p:spPr>
          <a:xfrm>
            <a:off x="837436" y="420347"/>
            <a:ext cx="4411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IDH2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F96432D-C704-EE44-8C94-153D6636C515}"/>
              </a:ext>
            </a:extLst>
          </p:cNvPr>
          <p:cNvSpPr txBox="1"/>
          <p:nvPr/>
        </p:nvSpPr>
        <p:spPr>
          <a:xfrm>
            <a:off x="778401" y="183243"/>
            <a:ext cx="5565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/>
              <a:t>HL60</a:t>
            </a:r>
            <a:endParaRPr lang="en-US" sz="1400" b="1" i="1" dirty="0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DF6A63A-9012-6640-9D2C-A165366F61E5}"/>
              </a:ext>
            </a:extLst>
          </p:cNvPr>
          <p:cNvGrpSpPr/>
          <p:nvPr/>
        </p:nvGrpSpPr>
        <p:grpSpPr>
          <a:xfrm>
            <a:off x="1334728" y="1470105"/>
            <a:ext cx="468398" cy="215444"/>
            <a:chOff x="5979480" y="3983951"/>
            <a:chExt cx="468398" cy="215444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B0A600E1-04B9-8D49-B3C1-B0D21A794F89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50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B8E54698-1CCF-3645-91B0-17080FF9E84A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B2C5E6F1-1FC6-E644-8DF8-452F4E0251B4}"/>
              </a:ext>
            </a:extLst>
          </p:cNvPr>
          <p:cNvSpPr txBox="1"/>
          <p:nvPr/>
        </p:nvSpPr>
        <p:spPr>
          <a:xfrm>
            <a:off x="5654" y="1489475"/>
            <a:ext cx="8354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IDH2 R172K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01CB4CA-3BCD-1241-AFEB-399A515E44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794" t="38752" r="41491" b="56815"/>
          <a:stretch/>
        </p:blipFill>
        <p:spPr>
          <a:xfrm>
            <a:off x="796913" y="1143852"/>
            <a:ext cx="541526" cy="2069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21BE3225-866A-0A4A-BB72-F86682C72D9B}"/>
              </a:ext>
            </a:extLst>
          </p:cNvPr>
          <p:cNvSpPr txBox="1"/>
          <p:nvPr/>
        </p:nvSpPr>
        <p:spPr>
          <a:xfrm>
            <a:off x="313667" y="1120365"/>
            <a:ext cx="5373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HSP90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488BD423-557E-764F-81DE-776A3914879D}"/>
              </a:ext>
            </a:extLst>
          </p:cNvPr>
          <p:cNvGrpSpPr/>
          <p:nvPr/>
        </p:nvGrpSpPr>
        <p:grpSpPr>
          <a:xfrm>
            <a:off x="1328973" y="1142713"/>
            <a:ext cx="468398" cy="215444"/>
            <a:chOff x="5979480" y="3983951"/>
            <a:chExt cx="468398" cy="215444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FBDC2471-62EF-864D-BF1A-9F907475342A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80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EF04AAD8-9796-4C43-84DF-EE82945F64D7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Image 17">
            <a:extLst>
              <a:ext uri="{FF2B5EF4-FFF2-40B4-BE49-F238E27FC236}">
                <a16:creationId xmlns:a16="http://schemas.microsoft.com/office/drawing/2014/main" id="{FEBD7016-4E90-4748-9AC5-50B3D5D78B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468" t="47764" r="19785" b="49403"/>
          <a:stretch/>
        </p:blipFill>
        <p:spPr>
          <a:xfrm>
            <a:off x="793438" y="868202"/>
            <a:ext cx="541526" cy="1708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5301CA3C-4C4F-8A43-A109-6C8FF02D266C}"/>
              </a:ext>
            </a:extLst>
          </p:cNvPr>
          <p:cNvSpPr txBox="1"/>
          <p:nvPr/>
        </p:nvSpPr>
        <p:spPr>
          <a:xfrm>
            <a:off x="385311" y="828411"/>
            <a:ext cx="45397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IDH2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CC3737B-C3C9-0042-855A-9E1231BD5953}"/>
              </a:ext>
            </a:extLst>
          </p:cNvPr>
          <p:cNvGrpSpPr/>
          <p:nvPr/>
        </p:nvGrpSpPr>
        <p:grpSpPr>
          <a:xfrm>
            <a:off x="1331918" y="856685"/>
            <a:ext cx="468398" cy="215444"/>
            <a:chOff x="5979480" y="3983951"/>
            <a:chExt cx="468398" cy="215444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9A388E7-1877-7141-94EA-4544E32816BE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50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58F08A54-D1A2-4946-A3FA-EC5FC9CE2BE2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Image 29">
            <a:extLst>
              <a:ext uri="{FF2B5EF4-FFF2-40B4-BE49-F238E27FC236}">
                <a16:creationId xmlns:a16="http://schemas.microsoft.com/office/drawing/2014/main" id="{65F5B5A3-5062-1B4D-A532-E6650FC6AD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111" y="345225"/>
            <a:ext cx="2569449" cy="1657572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CE4266E0-F005-814D-B9AE-99DD76959D7A}"/>
              </a:ext>
            </a:extLst>
          </p:cNvPr>
          <p:cNvSpPr txBox="1"/>
          <p:nvPr/>
        </p:nvSpPr>
        <p:spPr>
          <a:xfrm>
            <a:off x="3280969" y="185887"/>
            <a:ext cx="5565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/>
              <a:t>HL60</a:t>
            </a:r>
            <a:endParaRPr lang="en-US" sz="1400" b="1" i="1" dirty="0"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5A77A769-94C3-8048-AA9B-2FC7642E715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3" t="35565" r="34139" b="61039"/>
          <a:stretch/>
        </p:blipFill>
        <p:spPr>
          <a:xfrm>
            <a:off x="806426" y="2768369"/>
            <a:ext cx="528130" cy="2023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CF61EA91-C8AF-6D4D-B141-AF080956AB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41100" r="40077" b="46837"/>
          <a:stretch/>
        </p:blipFill>
        <p:spPr>
          <a:xfrm>
            <a:off x="804801" y="1856822"/>
            <a:ext cx="528130" cy="71556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1" name="Groupe 40">
            <a:extLst>
              <a:ext uri="{FF2B5EF4-FFF2-40B4-BE49-F238E27FC236}">
                <a16:creationId xmlns:a16="http://schemas.microsoft.com/office/drawing/2014/main" id="{1540E7FB-34F4-FE48-810B-C64264EB95BF}"/>
              </a:ext>
            </a:extLst>
          </p:cNvPr>
          <p:cNvGrpSpPr/>
          <p:nvPr/>
        </p:nvGrpSpPr>
        <p:grpSpPr>
          <a:xfrm>
            <a:off x="1328087" y="2363812"/>
            <a:ext cx="468398" cy="215444"/>
            <a:chOff x="5979480" y="3983951"/>
            <a:chExt cx="468398" cy="215444"/>
          </a:xfrm>
        </p:grpSpPr>
        <p:sp>
          <p:nvSpPr>
            <p:cNvPr id="132" name="ZoneTexte 131">
              <a:extLst>
                <a:ext uri="{FF2B5EF4-FFF2-40B4-BE49-F238E27FC236}">
                  <a16:creationId xmlns:a16="http://schemas.microsoft.com/office/drawing/2014/main" id="{DAF522B6-E44E-EC47-91FD-E2DDCB593EC6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30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4A2D2DB1-0C83-3346-8DED-3117077BC9FB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29189BF7-ED4F-9443-82B3-D468726BA5D9}"/>
              </a:ext>
            </a:extLst>
          </p:cNvPr>
          <p:cNvGrpSpPr/>
          <p:nvPr/>
        </p:nvGrpSpPr>
        <p:grpSpPr>
          <a:xfrm>
            <a:off x="1318253" y="1837360"/>
            <a:ext cx="468398" cy="215444"/>
            <a:chOff x="5979480" y="3983951"/>
            <a:chExt cx="468398" cy="215444"/>
          </a:xfrm>
        </p:grpSpPr>
        <p:sp>
          <p:nvSpPr>
            <p:cNvPr id="130" name="ZoneTexte 129">
              <a:extLst>
                <a:ext uri="{FF2B5EF4-FFF2-40B4-BE49-F238E27FC236}">
                  <a16:creationId xmlns:a16="http://schemas.microsoft.com/office/drawing/2014/main" id="{3D535121-9DEA-DF4E-ADC1-BCC84CB256AC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42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131" name="Connecteur droit 130">
              <a:extLst>
                <a:ext uri="{FF2B5EF4-FFF2-40B4-BE49-F238E27FC236}">
                  <a16:creationId xmlns:a16="http://schemas.microsoft.com/office/drawing/2014/main" id="{69E9DA4E-B652-5C40-B9E3-FDC042BFCA3E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90A574E8-982F-844F-9736-D6269825495C}"/>
              </a:ext>
            </a:extLst>
          </p:cNvPr>
          <p:cNvGrpSpPr/>
          <p:nvPr/>
        </p:nvGrpSpPr>
        <p:grpSpPr>
          <a:xfrm>
            <a:off x="1333006" y="2757930"/>
            <a:ext cx="468398" cy="215444"/>
            <a:chOff x="5979480" y="3983951"/>
            <a:chExt cx="468398" cy="215444"/>
          </a:xfrm>
        </p:grpSpPr>
        <p:sp>
          <p:nvSpPr>
            <p:cNvPr id="128" name="ZoneTexte 127">
              <a:extLst>
                <a:ext uri="{FF2B5EF4-FFF2-40B4-BE49-F238E27FC236}">
                  <a16:creationId xmlns:a16="http://schemas.microsoft.com/office/drawing/2014/main" id="{A2ECCC6A-608E-2B44-8688-2E3CD66049D7}"/>
                </a:ext>
              </a:extLst>
            </p:cNvPr>
            <p:cNvSpPr txBox="1"/>
            <p:nvPr/>
          </p:nvSpPr>
          <p:spPr>
            <a:xfrm>
              <a:off x="5979480" y="3983951"/>
              <a:ext cx="4683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80 </a:t>
              </a:r>
              <a:r>
                <a:rPr lang="en-US" sz="800" dirty="0" err="1"/>
                <a:t>kDa</a:t>
              </a:r>
              <a:endParaRPr lang="en-US" sz="800" dirty="0"/>
            </a:p>
          </p:txBody>
        </p:sp>
        <p:cxnSp>
          <p:nvCxnSpPr>
            <p:cNvPr id="129" name="Connecteur droit 128">
              <a:extLst>
                <a:ext uri="{FF2B5EF4-FFF2-40B4-BE49-F238E27FC236}">
                  <a16:creationId xmlns:a16="http://schemas.microsoft.com/office/drawing/2014/main" id="{1F0624E7-0FAD-BE41-8639-C41F8F83D41B}"/>
                </a:ext>
              </a:extLst>
            </p:cNvPr>
            <p:cNvCxnSpPr/>
            <p:nvPr/>
          </p:nvCxnSpPr>
          <p:spPr>
            <a:xfrm>
              <a:off x="5991676" y="408968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8CE38FB5-236A-5142-84C4-26D5BEE638E7}"/>
              </a:ext>
            </a:extLst>
          </p:cNvPr>
          <p:cNvSpPr txBox="1"/>
          <p:nvPr/>
        </p:nvSpPr>
        <p:spPr>
          <a:xfrm rot="16200000">
            <a:off x="121698" y="2097705"/>
            <a:ext cx="5453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CEBP𝛼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A0E7CA1A-53C0-6147-AF43-29C4EE1507AA}"/>
              </a:ext>
            </a:extLst>
          </p:cNvPr>
          <p:cNvSpPr txBox="1"/>
          <p:nvPr/>
        </p:nvSpPr>
        <p:spPr>
          <a:xfrm>
            <a:off x="438417" y="1816620"/>
            <a:ext cx="3930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p42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A398155-286E-CE41-A4D9-80804B361283}"/>
              </a:ext>
            </a:extLst>
          </p:cNvPr>
          <p:cNvSpPr txBox="1"/>
          <p:nvPr/>
        </p:nvSpPr>
        <p:spPr>
          <a:xfrm>
            <a:off x="438417" y="2348457"/>
            <a:ext cx="3930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p30</a:t>
            </a:r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39EE9A8D-5E8E-D741-B138-1087BEB69A98}"/>
              </a:ext>
            </a:extLst>
          </p:cNvPr>
          <p:cNvCxnSpPr/>
          <p:nvPr/>
        </p:nvCxnSpPr>
        <p:spPr>
          <a:xfrm>
            <a:off x="491767" y="1898880"/>
            <a:ext cx="0" cy="6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DAE61F04-C057-BE4D-9C7A-6B7647E961F0}"/>
              </a:ext>
            </a:extLst>
          </p:cNvPr>
          <p:cNvSpPr txBox="1"/>
          <p:nvPr/>
        </p:nvSpPr>
        <p:spPr>
          <a:xfrm>
            <a:off x="312051" y="2738694"/>
            <a:ext cx="5373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50" dirty="0"/>
              <a:t>HSP90</a:t>
            </a:r>
          </a:p>
        </p:txBody>
      </p:sp>
      <p:sp>
        <p:nvSpPr>
          <p:cNvPr id="51" name="Zone de texte 9">
            <a:extLst>
              <a:ext uri="{FF2B5EF4-FFF2-40B4-BE49-F238E27FC236}">
                <a16:creationId xmlns:a16="http://schemas.microsoft.com/office/drawing/2014/main" id="{8A396C89-D9F4-9544-B209-CEE914C40D5E}"/>
              </a:ext>
            </a:extLst>
          </p:cNvPr>
          <p:cNvSpPr txBox="1"/>
          <p:nvPr/>
        </p:nvSpPr>
        <p:spPr>
          <a:xfrm>
            <a:off x="95880" y="3164651"/>
            <a:ext cx="6645910" cy="489173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1300"/>
              </a:lnSpc>
              <a:spcAft>
                <a:spcPts val="1000"/>
              </a:spcAft>
            </a:pPr>
            <a:r>
              <a:rPr lang="en-US" sz="900" b="1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ntal Figure 2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Generation of HL60 expressing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or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R172K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Western blot showing protein levels of IDH2, IDH2 R172K and CEBP𝛼 in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R172K 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Quantification of 𝛼KG and 2HG in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R172K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fr-FR" sz="900" i="1" dirty="0">
              <a:solidFill>
                <a:srgbClr val="44546A"/>
              </a:solidFill>
              <a:effectLst/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CE4E484C-F643-5F42-A389-F32763543E9D}"/>
              </a:ext>
            </a:extLst>
          </p:cNvPr>
          <p:cNvSpPr txBox="1"/>
          <p:nvPr/>
        </p:nvSpPr>
        <p:spPr>
          <a:xfrm>
            <a:off x="745590" y="98789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0.12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A61E983F-4AC3-9B4B-9F76-F2DC3CEFA9E9}"/>
              </a:ext>
            </a:extLst>
          </p:cNvPr>
          <p:cNvSpPr txBox="1"/>
          <p:nvPr/>
        </p:nvSpPr>
        <p:spPr>
          <a:xfrm>
            <a:off x="1011100" y="99039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0.13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C676AB45-6509-3446-8298-750F10E2765C}"/>
              </a:ext>
            </a:extLst>
          </p:cNvPr>
          <p:cNvSpPr txBox="1"/>
          <p:nvPr/>
        </p:nvSpPr>
        <p:spPr>
          <a:xfrm>
            <a:off x="834801" y="169046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01AC28-2E20-3E46-88F7-231043130E5B}"/>
              </a:ext>
            </a:extLst>
          </p:cNvPr>
          <p:cNvSpPr txBox="1"/>
          <p:nvPr/>
        </p:nvSpPr>
        <p:spPr>
          <a:xfrm>
            <a:off x="1019012" y="169163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0.14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15BB0F4B-7BB2-5D47-8B86-CA2A5B0912D7}"/>
              </a:ext>
            </a:extLst>
          </p:cNvPr>
          <p:cNvSpPr txBox="1"/>
          <p:nvPr/>
        </p:nvSpPr>
        <p:spPr>
          <a:xfrm>
            <a:off x="770510" y="252282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1.01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65C48386-0130-7D49-ACB6-3CE084EEB349}"/>
              </a:ext>
            </a:extLst>
          </p:cNvPr>
          <p:cNvSpPr txBox="1"/>
          <p:nvPr/>
        </p:nvSpPr>
        <p:spPr>
          <a:xfrm>
            <a:off x="770510" y="261220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0.27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41D692D3-E19F-3E43-80BC-5B060763FBEC}"/>
              </a:ext>
            </a:extLst>
          </p:cNvPr>
          <p:cNvSpPr txBox="1"/>
          <p:nvPr/>
        </p:nvSpPr>
        <p:spPr>
          <a:xfrm>
            <a:off x="1035429" y="2522827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2.79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669AF261-AFD2-0E49-9ABC-2903E7300C4F}"/>
              </a:ext>
            </a:extLst>
          </p:cNvPr>
          <p:cNvSpPr txBox="1"/>
          <p:nvPr/>
        </p:nvSpPr>
        <p:spPr>
          <a:xfrm>
            <a:off x="1030331" y="261074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0.61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A1C55E4-5724-2648-A2AF-A7A5D2AB8E1C}"/>
              </a:ext>
            </a:extLst>
          </p:cNvPr>
          <p:cNvSpPr/>
          <p:nvPr/>
        </p:nvSpPr>
        <p:spPr>
          <a:xfrm>
            <a:off x="6033" y="66509"/>
            <a:ext cx="3129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25E9A68-9851-0C4F-988E-A9F113C3E84F}"/>
              </a:ext>
            </a:extLst>
          </p:cNvPr>
          <p:cNvSpPr/>
          <p:nvPr/>
        </p:nvSpPr>
        <p:spPr>
          <a:xfrm>
            <a:off x="2037246" y="66509"/>
            <a:ext cx="3064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fr-FR" sz="1200" b="1" dirty="0"/>
              <a:t>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909051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ZoneTexte 101">
            <a:extLst>
              <a:ext uri="{FF2B5EF4-FFF2-40B4-BE49-F238E27FC236}">
                <a16:creationId xmlns:a16="http://schemas.microsoft.com/office/drawing/2014/main" id="{EA5838ED-C921-6A42-BA57-E5F89110C7FE}"/>
              </a:ext>
            </a:extLst>
          </p:cNvPr>
          <p:cNvSpPr txBox="1"/>
          <p:nvPr/>
        </p:nvSpPr>
        <p:spPr>
          <a:xfrm>
            <a:off x="1133733" y="419372"/>
            <a:ext cx="464167" cy="24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00" b="1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WT-2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" name="ZoneTexte 105">
            <a:extLst>
              <a:ext uri="{FF2B5EF4-FFF2-40B4-BE49-F238E27FC236}">
                <a16:creationId xmlns:a16="http://schemas.microsoft.com/office/drawing/2014/main" id="{1EDF8AA2-EAA7-4E43-BD73-8B0F9968C0AC}"/>
              </a:ext>
            </a:extLst>
          </p:cNvPr>
          <p:cNvSpPr txBox="1"/>
          <p:nvPr/>
        </p:nvSpPr>
        <p:spPr>
          <a:xfrm>
            <a:off x="1807296" y="422657"/>
            <a:ext cx="695298" cy="24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00" b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R132H-11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9" name="Image 118">
            <a:extLst>
              <a:ext uri="{FF2B5EF4-FFF2-40B4-BE49-F238E27FC236}">
                <a16:creationId xmlns:a16="http://schemas.microsoft.com/office/drawing/2014/main" id="{D0936A15-97F4-2942-82F0-85B5BE0E20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46" t="51111" r="54164" b="36990"/>
          <a:stretch/>
        </p:blipFill>
        <p:spPr>
          <a:xfrm>
            <a:off x="915276" y="965941"/>
            <a:ext cx="1685757" cy="7770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ZoneTexte 100">
            <a:extLst>
              <a:ext uri="{FF2B5EF4-FFF2-40B4-BE49-F238E27FC236}">
                <a16:creationId xmlns:a16="http://schemas.microsoft.com/office/drawing/2014/main" id="{811C8D7B-02CA-CB49-970D-F22BFEE949D4}"/>
              </a:ext>
            </a:extLst>
          </p:cNvPr>
          <p:cNvSpPr txBox="1"/>
          <p:nvPr/>
        </p:nvSpPr>
        <p:spPr>
          <a:xfrm rot="19423002">
            <a:off x="1069518" y="660705"/>
            <a:ext cx="5148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cebpa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1" name="ZoneTexte 107">
            <a:extLst>
              <a:ext uri="{FF2B5EF4-FFF2-40B4-BE49-F238E27FC236}">
                <a16:creationId xmlns:a16="http://schemas.microsoft.com/office/drawing/2014/main" id="{291278F7-829C-C24F-B4D1-F075E801BD5A}"/>
              </a:ext>
            </a:extLst>
          </p:cNvPr>
          <p:cNvSpPr txBox="1"/>
          <p:nvPr/>
        </p:nvSpPr>
        <p:spPr>
          <a:xfrm rot="16200000">
            <a:off x="268207" y="1243568"/>
            <a:ext cx="545288" cy="253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</a:t>
            </a:r>
            <a:r>
              <a:rPr lang="en-US" sz="1050" kern="12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𝛼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" name="ZoneTexte 108">
            <a:extLst>
              <a:ext uri="{FF2B5EF4-FFF2-40B4-BE49-F238E27FC236}">
                <a16:creationId xmlns:a16="http://schemas.microsoft.com/office/drawing/2014/main" id="{9357267A-A1DB-0243-851C-7A80B3402C53}"/>
              </a:ext>
            </a:extLst>
          </p:cNvPr>
          <p:cNvSpPr txBox="1"/>
          <p:nvPr/>
        </p:nvSpPr>
        <p:spPr>
          <a:xfrm>
            <a:off x="565541" y="962127"/>
            <a:ext cx="393041" cy="25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p42</a:t>
            </a:r>
            <a:endParaRPr lang="fr-FR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" name="ZoneTexte 109">
            <a:extLst>
              <a:ext uri="{FF2B5EF4-FFF2-40B4-BE49-F238E27FC236}">
                <a16:creationId xmlns:a16="http://schemas.microsoft.com/office/drawing/2014/main" id="{F4F31080-59BE-C748-8183-2CAC053F4B4B}"/>
              </a:ext>
            </a:extLst>
          </p:cNvPr>
          <p:cNvSpPr txBox="1"/>
          <p:nvPr/>
        </p:nvSpPr>
        <p:spPr>
          <a:xfrm>
            <a:off x="576985" y="1490067"/>
            <a:ext cx="393041" cy="25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p30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C8FC18A9-19A8-2D4D-8F5E-13CC8AC8CF14}"/>
              </a:ext>
            </a:extLst>
          </p:cNvPr>
          <p:cNvCxnSpPr/>
          <p:nvPr/>
        </p:nvCxnSpPr>
        <p:spPr>
          <a:xfrm>
            <a:off x="627405" y="1042352"/>
            <a:ext cx="0" cy="6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ZoneTexte 111">
            <a:extLst>
              <a:ext uri="{FF2B5EF4-FFF2-40B4-BE49-F238E27FC236}">
                <a16:creationId xmlns:a16="http://schemas.microsoft.com/office/drawing/2014/main" id="{0BACE945-3D4F-E24F-96D2-7A9FA411721E}"/>
              </a:ext>
            </a:extLst>
          </p:cNvPr>
          <p:cNvSpPr txBox="1"/>
          <p:nvPr/>
        </p:nvSpPr>
        <p:spPr>
          <a:xfrm>
            <a:off x="372522" y="735632"/>
            <a:ext cx="586082" cy="253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b="1" i="1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shRNA:</a:t>
            </a:r>
            <a:endParaRPr lang="fr-FR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26" name="Groupe 125">
            <a:extLst>
              <a:ext uri="{FF2B5EF4-FFF2-40B4-BE49-F238E27FC236}">
                <a16:creationId xmlns:a16="http://schemas.microsoft.com/office/drawing/2014/main" id="{6967338B-E58F-694F-B217-FBDE61E2E9AC}"/>
              </a:ext>
            </a:extLst>
          </p:cNvPr>
          <p:cNvGrpSpPr/>
          <p:nvPr/>
        </p:nvGrpSpPr>
        <p:grpSpPr>
          <a:xfrm>
            <a:off x="2568592" y="963303"/>
            <a:ext cx="490821" cy="215423"/>
            <a:chOff x="5691697" y="1062522"/>
            <a:chExt cx="490840" cy="215444"/>
          </a:xfrm>
        </p:grpSpPr>
        <p:sp>
          <p:nvSpPr>
            <p:cNvPr id="169" name="ZoneTexte 113">
              <a:extLst>
                <a:ext uri="{FF2B5EF4-FFF2-40B4-BE49-F238E27FC236}">
                  <a16:creationId xmlns:a16="http://schemas.microsoft.com/office/drawing/2014/main" id="{CBC442CE-31BB-574F-8EE2-EE585C572C67}"/>
                </a:ext>
              </a:extLst>
            </p:cNvPr>
            <p:cNvSpPr txBox="1"/>
            <p:nvPr/>
          </p:nvSpPr>
          <p:spPr>
            <a:xfrm>
              <a:off x="5691697" y="1062522"/>
              <a:ext cx="4908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42 kDa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0" name="Connecteur droit 169">
              <a:extLst>
                <a:ext uri="{FF2B5EF4-FFF2-40B4-BE49-F238E27FC236}">
                  <a16:creationId xmlns:a16="http://schemas.microsoft.com/office/drawing/2014/main" id="{030C410A-E897-B94C-9515-32AAE1401F25}"/>
                </a:ext>
              </a:extLst>
            </p:cNvPr>
            <p:cNvCxnSpPr/>
            <p:nvPr/>
          </p:nvCxnSpPr>
          <p:spPr>
            <a:xfrm>
              <a:off x="5735650" y="117799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oupe 126">
            <a:extLst>
              <a:ext uri="{FF2B5EF4-FFF2-40B4-BE49-F238E27FC236}">
                <a16:creationId xmlns:a16="http://schemas.microsoft.com/office/drawing/2014/main" id="{7A393641-CA5A-F941-86C2-D1F24FCFB258}"/>
              </a:ext>
            </a:extLst>
          </p:cNvPr>
          <p:cNvGrpSpPr/>
          <p:nvPr/>
        </p:nvGrpSpPr>
        <p:grpSpPr>
          <a:xfrm>
            <a:off x="2568591" y="1482644"/>
            <a:ext cx="490821" cy="215423"/>
            <a:chOff x="5691697" y="1451872"/>
            <a:chExt cx="490840" cy="215444"/>
          </a:xfrm>
        </p:grpSpPr>
        <p:sp>
          <p:nvSpPr>
            <p:cNvPr id="167" name="ZoneTexte 116">
              <a:extLst>
                <a:ext uri="{FF2B5EF4-FFF2-40B4-BE49-F238E27FC236}">
                  <a16:creationId xmlns:a16="http://schemas.microsoft.com/office/drawing/2014/main" id="{706099A9-1BEB-0949-97DC-BD43E666F487}"/>
                </a:ext>
              </a:extLst>
            </p:cNvPr>
            <p:cNvSpPr txBox="1"/>
            <p:nvPr/>
          </p:nvSpPr>
          <p:spPr>
            <a:xfrm>
              <a:off x="5691697" y="1451872"/>
              <a:ext cx="4908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30 kDa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C7BED4A1-37F9-4348-B7C5-6FF97C6E7AF4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ZoneTexte 100">
            <a:extLst>
              <a:ext uri="{FF2B5EF4-FFF2-40B4-BE49-F238E27FC236}">
                <a16:creationId xmlns:a16="http://schemas.microsoft.com/office/drawing/2014/main" id="{F0A0B3CD-A17F-304F-851E-8295F680CCB4}"/>
              </a:ext>
            </a:extLst>
          </p:cNvPr>
          <p:cNvSpPr txBox="1"/>
          <p:nvPr/>
        </p:nvSpPr>
        <p:spPr>
          <a:xfrm rot="19423002">
            <a:off x="1343282" y="658807"/>
            <a:ext cx="5212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cebpb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9" name="ZoneTexte 100">
            <a:extLst>
              <a:ext uri="{FF2B5EF4-FFF2-40B4-BE49-F238E27FC236}">
                <a16:creationId xmlns:a16="http://schemas.microsoft.com/office/drawing/2014/main" id="{60E46843-B78F-5347-A865-622AE4D5FA02}"/>
              </a:ext>
            </a:extLst>
          </p:cNvPr>
          <p:cNvSpPr txBox="1"/>
          <p:nvPr/>
        </p:nvSpPr>
        <p:spPr>
          <a:xfrm rot="19423002">
            <a:off x="914342" y="701020"/>
            <a:ext cx="3786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ctl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0" name="ZoneTexte 100">
            <a:extLst>
              <a:ext uri="{FF2B5EF4-FFF2-40B4-BE49-F238E27FC236}">
                <a16:creationId xmlns:a16="http://schemas.microsoft.com/office/drawing/2014/main" id="{A0EC52E9-C771-0142-9F1C-BC45B8122DBA}"/>
              </a:ext>
            </a:extLst>
          </p:cNvPr>
          <p:cNvSpPr txBox="1"/>
          <p:nvPr/>
        </p:nvSpPr>
        <p:spPr>
          <a:xfrm rot="19423002">
            <a:off x="1877278" y="658972"/>
            <a:ext cx="5148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cebpa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1" name="ZoneTexte 100">
            <a:extLst>
              <a:ext uri="{FF2B5EF4-FFF2-40B4-BE49-F238E27FC236}">
                <a16:creationId xmlns:a16="http://schemas.microsoft.com/office/drawing/2014/main" id="{32B22938-901A-3C41-AE00-D4D5C98D6ABA}"/>
              </a:ext>
            </a:extLst>
          </p:cNvPr>
          <p:cNvSpPr txBox="1"/>
          <p:nvPr/>
        </p:nvSpPr>
        <p:spPr>
          <a:xfrm rot="19423002">
            <a:off x="2161736" y="657074"/>
            <a:ext cx="5212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cebpb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2" name="ZoneTexte 100">
            <a:extLst>
              <a:ext uri="{FF2B5EF4-FFF2-40B4-BE49-F238E27FC236}">
                <a16:creationId xmlns:a16="http://schemas.microsoft.com/office/drawing/2014/main" id="{4C316D14-8997-F847-854D-366A85FF1FC2}"/>
              </a:ext>
            </a:extLst>
          </p:cNvPr>
          <p:cNvSpPr txBox="1"/>
          <p:nvPr/>
        </p:nvSpPr>
        <p:spPr>
          <a:xfrm rot="19423002">
            <a:off x="1706058" y="699287"/>
            <a:ext cx="3786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ctl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018A8584-57D4-C646-B7A2-16D3007E34F8}"/>
              </a:ext>
            </a:extLst>
          </p:cNvPr>
          <p:cNvCxnSpPr>
            <a:cxnSpLocks/>
          </p:cNvCxnSpPr>
          <p:nvPr/>
        </p:nvCxnSpPr>
        <p:spPr>
          <a:xfrm>
            <a:off x="1013660" y="615209"/>
            <a:ext cx="7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112FBB73-26FD-374C-9B4B-4411F5BE77F0}"/>
              </a:ext>
            </a:extLst>
          </p:cNvPr>
          <p:cNvCxnSpPr>
            <a:cxnSpLocks/>
          </p:cNvCxnSpPr>
          <p:nvPr/>
        </p:nvCxnSpPr>
        <p:spPr>
          <a:xfrm>
            <a:off x="1798635" y="611871"/>
            <a:ext cx="7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7" name="Image 136">
            <a:extLst>
              <a:ext uri="{FF2B5EF4-FFF2-40B4-BE49-F238E27FC236}">
                <a16:creationId xmlns:a16="http://schemas.microsoft.com/office/drawing/2014/main" id="{E02FD403-75BB-6245-A5E4-8E6BB9923A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03" t="45585" r="56814" b="50091"/>
          <a:stretch/>
        </p:blipFill>
        <p:spPr>
          <a:xfrm>
            <a:off x="919872" y="3683271"/>
            <a:ext cx="1685757" cy="2869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8" name="ZoneTexte 109">
            <a:extLst>
              <a:ext uri="{FF2B5EF4-FFF2-40B4-BE49-F238E27FC236}">
                <a16:creationId xmlns:a16="http://schemas.microsoft.com/office/drawing/2014/main" id="{C6CF5B87-6683-524C-BF22-78E80BBC3BD2}"/>
              </a:ext>
            </a:extLst>
          </p:cNvPr>
          <p:cNvSpPr txBox="1"/>
          <p:nvPr/>
        </p:nvSpPr>
        <p:spPr>
          <a:xfrm>
            <a:off x="425850" y="3699781"/>
            <a:ext cx="5373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HSP90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D5A4BF5C-644E-3644-BC99-B837F1562F9B}"/>
              </a:ext>
            </a:extLst>
          </p:cNvPr>
          <p:cNvGrpSpPr/>
          <p:nvPr/>
        </p:nvGrpSpPr>
        <p:grpSpPr>
          <a:xfrm>
            <a:off x="2559946" y="3717670"/>
            <a:ext cx="490840" cy="215444"/>
            <a:chOff x="5691697" y="1451872"/>
            <a:chExt cx="490859" cy="215465"/>
          </a:xfrm>
        </p:grpSpPr>
        <p:sp>
          <p:nvSpPr>
            <p:cNvPr id="165" name="ZoneTexte 116">
              <a:extLst>
                <a:ext uri="{FF2B5EF4-FFF2-40B4-BE49-F238E27FC236}">
                  <a16:creationId xmlns:a16="http://schemas.microsoft.com/office/drawing/2014/main" id="{4728CA2C-01F9-104D-BD33-09B700F39CFB}"/>
                </a:ext>
              </a:extLst>
            </p:cNvPr>
            <p:cNvSpPr txBox="1"/>
            <p:nvPr/>
          </p:nvSpPr>
          <p:spPr>
            <a:xfrm>
              <a:off x="5691697" y="1451872"/>
              <a:ext cx="490859" cy="215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66" name="Connecteur droit 165">
              <a:extLst>
                <a:ext uri="{FF2B5EF4-FFF2-40B4-BE49-F238E27FC236}">
                  <a16:creationId xmlns:a16="http://schemas.microsoft.com/office/drawing/2014/main" id="{5E1E16B0-22F2-5944-AF3B-5BC3EBCFC07C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0" name="Image 139">
            <a:extLst>
              <a:ext uri="{FF2B5EF4-FFF2-40B4-BE49-F238E27FC236}">
                <a16:creationId xmlns:a16="http://schemas.microsoft.com/office/drawing/2014/main" id="{60D96468-D637-954C-81E3-AC97D99D78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95" t="59942" r="64452" b="29229"/>
          <a:stretch/>
        </p:blipFill>
        <p:spPr>
          <a:xfrm>
            <a:off x="915276" y="1971375"/>
            <a:ext cx="1685757" cy="7553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1" name="ZoneTexte 109">
            <a:extLst>
              <a:ext uri="{FF2B5EF4-FFF2-40B4-BE49-F238E27FC236}">
                <a16:creationId xmlns:a16="http://schemas.microsoft.com/office/drawing/2014/main" id="{2203C3C3-FB1C-1D41-B5BD-186EC6490FBC}"/>
              </a:ext>
            </a:extLst>
          </p:cNvPr>
          <p:cNvSpPr txBox="1"/>
          <p:nvPr/>
        </p:nvSpPr>
        <p:spPr>
          <a:xfrm>
            <a:off x="546963" y="2528160"/>
            <a:ext cx="34336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LIP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2" name="ZoneTexte 109">
            <a:extLst>
              <a:ext uri="{FF2B5EF4-FFF2-40B4-BE49-F238E27FC236}">
                <a16:creationId xmlns:a16="http://schemas.microsoft.com/office/drawing/2014/main" id="{94DA21AF-3B0E-7F4A-9DD4-F76444591311}"/>
              </a:ext>
            </a:extLst>
          </p:cNvPr>
          <p:cNvSpPr txBox="1"/>
          <p:nvPr/>
        </p:nvSpPr>
        <p:spPr>
          <a:xfrm>
            <a:off x="540167" y="1912592"/>
            <a:ext cx="3882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LAP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44" name="Groupe 143">
            <a:extLst>
              <a:ext uri="{FF2B5EF4-FFF2-40B4-BE49-F238E27FC236}">
                <a16:creationId xmlns:a16="http://schemas.microsoft.com/office/drawing/2014/main" id="{BBF26825-28A4-D642-8783-F2AACAFAB847}"/>
              </a:ext>
            </a:extLst>
          </p:cNvPr>
          <p:cNvGrpSpPr/>
          <p:nvPr/>
        </p:nvGrpSpPr>
        <p:grpSpPr>
          <a:xfrm>
            <a:off x="2555449" y="2539654"/>
            <a:ext cx="490840" cy="215444"/>
            <a:chOff x="5691697" y="1451872"/>
            <a:chExt cx="490859" cy="215465"/>
          </a:xfrm>
        </p:grpSpPr>
        <p:sp>
          <p:nvSpPr>
            <p:cNvPr id="163" name="ZoneTexte 116">
              <a:extLst>
                <a:ext uri="{FF2B5EF4-FFF2-40B4-BE49-F238E27FC236}">
                  <a16:creationId xmlns:a16="http://schemas.microsoft.com/office/drawing/2014/main" id="{75BF1D41-767F-FD40-BA42-10DDDD275EC7}"/>
                </a:ext>
              </a:extLst>
            </p:cNvPr>
            <p:cNvSpPr txBox="1"/>
            <p:nvPr/>
          </p:nvSpPr>
          <p:spPr>
            <a:xfrm>
              <a:off x="5691697" y="1451872"/>
              <a:ext cx="490859" cy="215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CD1C15AE-FA9C-8746-9A46-E8886C987203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25B72763-FC1A-474B-8857-6A573F94AD5F}"/>
              </a:ext>
            </a:extLst>
          </p:cNvPr>
          <p:cNvGrpSpPr/>
          <p:nvPr/>
        </p:nvGrpSpPr>
        <p:grpSpPr>
          <a:xfrm>
            <a:off x="2555449" y="1952662"/>
            <a:ext cx="490840" cy="215444"/>
            <a:chOff x="5691697" y="1451872"/>
            <a:chExt cx="490859" cy="215465"/>
          </a:xfrm>
        </p:grpSpPr>
        <p:sp>
          <p:nvSpPr>
            <p:cNvPr id="161" name="ZoneTexte 116">
              <a:extLst>
                <a:ext uri="{FF2B5EF4-FFF2-40B4-BE49-F238E27FC236}">
                  <a16:creationId xmlns:a16="http://schemas.microsoft.com/office/drawing/2014/main" id="{E85CD57B-CEC9-1045-BA92-F8997A89671C}"/>
                </a:ext>
              </a:extLst>
            </p:cNvPr>
            <p:cNvSpPr txBox="1"/>
            <p:nvPr/>
          </p:nvSpPr>
          <p:spPr>
            <a:xfrm>
              <a:off x="5691697" y="1451872"/>
              <a:ext cx="490859" cy="215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  <a:r>
                <a:rPr lang="en-US" sz="8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id="{55512AC5-EAA6-D943-AA3E-176DC8B09C98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Connecteur droit 145">
            <a:extLst>
              <a:ext uri="{FF2B5EF4-FFF2-40B4-BE49-F238E27FC236}">
                <a16:creationId xmlns:a16="http://schemas.microsoft.com/office/drawing/2014/main" id="{121CF22B-2D96-4445-BCAA-87D91539C79B}"/>
              </a:ext>
            </a:extLst>
          </p:cNvPr>
          <p:cNvCxnSpPr/>
          <p:nvPr/>
        </p:nvCxnSpPr>
        <p:spPr>
          <a:xfrm>
            <a:off x="609125" y="1981654"/>
            <a:ext cx="0" cy="756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ZoneTexte 107">
            <a:extLst>
              <a:ext uri="{FF2B5EF4-FFF2-40B4-BE49-F238E27FC236}">
                <a16:creationId xmlns:a16="http://schemas.microsoft.com/office/drawing/2014/main" id="{959582E5-79AE-A24B-B3CF-21AE06945908}"/>
              </a:ext>
            </a:extLst>
          </p:cNvPr>
          <p:cNvSpPr txBox="1"/>
          <p:nvPr/>
        </p:nvSpPr>
        <p:spPr>
          <a:xfrm rot="16200000">
            <a:off x="229214" y="2260725"/>
            <a:ext cx="5405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CEBP</a:t>
            </a:r>
            <a:r>
              <a:rPr lang="en-US" sz="1050" kern="12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β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9" name="Image 148">
            <a:extLst>
              <a:ext uri="{FF2B5EF4-FFF2-40B4-BE49-F238E27FC236}">
                <a16:creationId xmlns:a16="http://schemas.microsoft.com/office/drawing/2014/main" id="{07CAFECD-6089-5645-99A1-0DAF88E884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649" t="58427" r="62008" b="38146"/>
          <a:stretch/>
        </p:blipFill>
        <p:spPr>
          <a:xfrm>
            <a:off x="916092" y="2939828"/>
            <a:ext cx="1684124" cy="2363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0" name="ZoneTexte 109">
            <a:extLst>
              <a:ext uri="{FF2B5EF4-FFF2-40B4-BE49-F238E27FC236}">
                <a16:creationId xmlns:a16="http://schemas.microsoft.com/office/drawing/2014/main" id="{1365C436-5C4C-9442-B95D-46B88F1603B8}"/>
              </a:ext>
            </a:extLst>
          </p:cNvPr>
          <p:cNvSpPr txBox="1"/>
          <p:nvPr/>
        </p:nvSpPr>
        <p:spPr>
          <a:xfrm>
            <a:off x="551322" y="2921909"/>
            <a:ext cx="4187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VDR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71AA8B31-5656-F74A-A209-D595EEA92904}"/>
              </a:ext>
            </a:extLst>
          </p:cNvPr>
          <p:cNvGrpSpPr/>
          <p:nvPr/>
        </p:nvGrpSpPr>
        <p:grpSpPr>
          <a:xfrm>
            <a:off x="2561799" y="2941145"/>
            <a:ext cx="490840" cy="215444"/>
            <a:chOff x="5691697" y="1451872"/>
            <a:chExt cx="490859" cy="215465"/>
          </a:xfrm>
        </p:grpSpPr>
        <p:sp>
          <p:nvSpPr>
            <p:cNvPr id="157" name="ZoneTexte 116">
              <a:extLst>
                <a:ext uri="{FF2B5EF4-FFF2-40B4-BE49-F238E27FC236}">
                  <a16:creationId xmlns:a16="http://schemas.microsoft.com/office/drawing/2014/main" id="{BCC9B2A9-D28C-F544-92B6-5355D40F2BE9}"/>
                </a:ext>
              </a:extLst>
            </p:cNvPr>
            <p:cNvSpPr txBox="1"/>
            <p:nvPr/>
          </p:nvSpPr>
          <p:spPr>
            <a:xfrm>
              <a:off x="5691697" y="1451872"/>
              <a:ext cx="490859" cy="215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49</a:t>
              </a: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8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58" name="Connecteur droit 157">
              <a:extLst>
                <a:ext uri="{FF2B5EF4-FFF2-40B4-BE49-F238E27FC236}">
                  <a16:creationId xmlns:a16="http://schemas.microsoft.com/office/drawing/2014/main" id="{491B6931-4461-ED4D-AC6E-1E092AF029C0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2" name="Image 151">
            <a:extLst>
              <a:ext uri="{FF2B5EF4-FFF2-40B4-BE49-F238E27FC236}">
                <a16:creationId xmlns:a16="http://schemas.microsoft.com/office/drawing/2014/main" id="{3FEB1D01-686C-954B-AD50-D8C28A2CBA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093" t="48149" r="59461" b="48035"/>
          <a:stretch/>
        </p:blipFill>
        <p:spPr>
          <a:xfrm>
            <a:off x="921626" y="3297678"/>
            <a:ext cx="1684124" cy="2617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3" name="ZoneTexte 109">
            <a:extLst>
              <a:ext uri="{FF2B5EF4-FFF2-40B4-BE49-F238E27FC236}">
                <a16:creationId xmlns:a16="http://schemas.microsoft.com/office/drawing/2014/main" id="{BBBEB226-5953-2D49-901B-AF5132841A29}"/>
              </a:ext>
            </a:extLst>
          </p:cNvPr>
          <p:cNvSpPr txBox="1"/>
          <p:nvPr/>
        </p:nvSpPr>
        <p:spPr>
          <a:xfrm>
            <a:off x="474377" y="328892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RXR</a:t>
            </a:r>
            <a:r>
              <a:rPr lang="en-US" sz="1200" dirty="0">
                <a:solidFill>
                  <a:srgbClr val="000000"/>
                </a:solidFill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𝛼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B65FCBB4-4F8E-5746-B963-7551237F1B01}"/>
              </a:ext>
            </a:extLst>
          </p:cNvPr>
          <p:cNvGrpSpPr/>
          <p:nvPr/>
        </p:nvGrpSpPr>
        <p:grpSpPr>
          <a:xfrm>
            <a:off x="2561447" y="3313389"/>
            <a:ext cx="490840" cy="215444"/>
            <a:chOff x="5691697" y="1451872"/>
            <a:chExt cx="490859" cy="215465"/>
          </a:xfrm>
        </p:grpSpPr>
        <p:sp>
          <p:nvSpPr>
            <p:cNvPr id="155" name="ZoneTexte 116">
              <a:extLst>
                <a:ext uri="{FF2B5EF4-FFF2-40B4-BE49-F238E27FC236}">
                  <a16:creationId xmlns:a16="http://schemas.microsoft.com/office/drawing/2014/main" id="{0F1F44D8-0E6C-5A4F-A136-153B00AAEF7A}"/>
                </a:ext>
              </a:extLst>
            </p:cNvPr>
            <p:cNvSpPr txBox="1"/>
            <p:nvPr/>
          </p:nvSpPr>
          <p:spPr>
            <a:xfrm>
              <a:off x="5691697" y="1451872"/>
              <a:ext cx="490859" cy="215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55 </a:t>
              </a:r>
              <a:r>
                <a:rPr lang="en-US" sz="800" kern="1200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25FC0422-EB9B-6846-96A6-D50961DBD00F}"/>
                </a:ext>
              </a:extLst>
            </p:cNvPr>
            <p:cNvCxnSpPr/>
            <p:nvPr/>
          </p:nvCxnSpPr>
          <p:spPr>
            <a:xfrm>
              <a:off x="5735650" y="1567347"/>
              <a:ext cx="54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2D7D6BB4-3136-C04B-A741-2730DDDCA00F}"/>
              </a:ext>
            </a:extLst>
          </p:cNvPr>
          <p:cNvGrpSpPr/>
          <p:nvPr/>
        </p:nvGrpSpPr>
        <p:grpSpPr>
          <a:xfrm>
            <a:off x="415250" y="4227181"/>
            <a:ext cx="2077981" cy="1760352"/>
            <a:chOff x="533282" y="2308637"/>
            <a:chExt cx="2077981" cy="1760352"/>
          </a:xfrm>
        </p:grpSpPr>
        <p:sp>
          <p:nvSpPr>
            <p:cNvPr id="183" name="ZoneTexte 182">
              <a:extLst>
                <a:ext uri="{FF2B5EF4-FFF2-40B4-BE49-F238E27FC236}">
                  <a16:creationId xmlns:a16="http://schemas.microsoft.com/office/drawing/2014/main" id="{5C1035A5-DEE7-644A-98A4-5BE9E0E085ED}"/>
                </a:ext>
              </a:extLst>
            </p:cNvPr>
            <p:cNvSpPr txBox="1"/>
            <p:nvPr/>
          </p:nvSpPr>
          <p:spPr>
            <a:xfrm>
              <a:off x="965834" y="2462977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50" dirty="0"/>
                <a:t>Oct. 2HG</a:t>
              </a:r>
            </a:p>
          </p:txBody>
        </p:sp>
        <p:sp>
          <p:nvSpPr>
            <p:cNvPr id="184" name="ZoneTexte 183">
              <a:extLst>
                <a:ext uri="{FF2B5EF4-FFF2-40B4-BE49-F238E27FC236}">
                  <a16:creationId xmlns:a16="http://schemas.microsoft.com/office/drawing/2014/main" id="{2055E76C-87C0-BD40-97EE-ACF38AA1266B}"/>
                </a:ext>
              </a:extLst>
            </p:cNvPr>
            <p:cNvSpPr txBox="1"/>
            <p:nvPr/>
          </p:nvSpPr>
          <p:spPr>
            <a:xfrm>
              <a:off x="1546572" y="2462977"/>
              <a:ext cx="7008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50" dirty="0"/>
                <a:t>Oct. 2HG</a:t>
              </a:r>
            </a:p>
          </p:txBody>
        </p:sp>
        <p:sp>
          <p:nvSpPr>
            <p:cNvPr id="185" name="ZoneTexte 184">
              <a:extLst>
                <a:ext uri="{FF2B5EF4-FFF2-40B4-BE49-F238E27FC236}">
                  <a16:creationId xmlns:a16="http://schemas.microsoft.com/office/drawing/2014/main" id="{50592F1A-6D55-ED44-83FD-620AEBFE0FFF}"/>
                </a:ext>
              </a:extLst>
            </p:cNvPr>
            <p:cNvSpPr txBox="1"/>
            <p:nvPr/>
          </p:nvSpPr>
          <p:spPr>
            <a:xfrm>
              <a:off x="552366" y="3815073"/>
              <a:ext cx="53732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FR" sz="1050" dirty="0"/>
                <a:t>HSP90</a:t>
              </a:r>
            </a:p>
          </p:txBody>
        </p:sp>
        <p:sp>
          <p:nvSpPr>
            <p:cNvPr id="186" name="ZoneTexte 185">
              <a:extLst>
                <a:ext uri="{FF2B5EF4-FFF2-40B4-BE49-F238E27FC236}">
                  <a16:creationId xmlns:a16="http://schemas.microsoft.com/office/drawing/2014/main" id="{4E59F262-562B-7C45-A290-8147D9EEE474}"/>
                </a:ext>
              </a:extLst>
            </p:cNvPr>
            <p:cNvSpPr txBox="1"/>
            <p:nvPr/>
          </p:nvSpPr>
          <p:spPr>
            <a:xfrm>
              <a:off x="1042796" y="2308637"/>
              <a:ext cx="470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70C0"/>
                  </a:solidFill>
                </a:rPr>
                <a:t>WT-2</a:t>
              </a:r>
            </a:p>
          </p:txBody>
        </p:sp>
        <p:sp>
          <p:nvSpPr>
            <p:cNvPr id="187" name="ZoneTexte 186">
              <a:extLst>
                <a:ext uri="{FF2B5EF4-FFF2-40B4-BE49-F238E27FC236}">
                  <a16:creationId xmlns:a16="http://schemas.microsoft.com/office/drawing/2014/main" id="{7DEB1984-5A01-D34B-9FEF-DFBE9E1313A8}"/>
                </a:ext>
              </a:extLst>
            </p:cNvPr>
            <p:cNvSpPr txBox="1"/>
            <p:nvPr/>
          </p:nvSpPr>
          <p:spPr>
            <a:xfrm>
              <a:off x="1614074" y="2312484"/>
              <a:ext cx="48442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70C0"/>
                  </a:solidFill>
                </a:rPr>
                <a:t>WT-7</a:t>
              </a:r>
            </a:p>
          </p:txBody>
        </p:sp>
        <p:cxnSp>
          <p:nvCxnSpPr>
            <p:cNvPr id="188" name="Connecteur droit 187">
              <a:extLst>
                <a:ext uri="{FF2B5EF4-FFF2-40B4-BE49-F238E27FC236}">
                  <a16:creationId xmlns:a16="http://schemas.microsoft.com/office/drawing/2014/main" id="{648555D8-93C2-1049-8D4D-D295A03BB983}"/>
                </a:ext>
              </a:extLst>
            </p:cNvPr>
            <p:cNvCxnSpPr>
              <a:cxnSpLocks/>
            </p:cNvCxnSpPr>
            <p:nvPr/>
          </p:nvCxnSpPr>
          <p:spPr>
            <a:xfrm>
              <a:off x="1061938" y="2506859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cteur droit 188">
              <a:extLst>
                <a:ext uri="{FF2B5EF4-FFF2-40B4-BE49-F238E27FC236}">
                  <a16:creationId xmlns:a16="http://schemas.microsoft.com/office/drawing/2014/main" id="{E6AAA503-707C-0142-952E-3838D4EAEDF8}"/>
                </a:ext>
              </a:extLst>
            </p:cNvPr>
            <p:cNvCxnSpPr>
              <a:cxnSpLocks/>
            </p:cNvCxnSpPr>
            <p:nvPr/>
          </p:nvCxnSpPr>
          <p:spPr>
            <a:xfrm>
              <a:off x="1640102" y="2506859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ZoneTexte 189">
              <a:extLst>
                <a:ext uri="{FF2B5EF4-FFF2-40B4-BE49-F238E27FC236}">
                  <a16:creationId xmlns:a16="http://schemas.microsoft.com/office/drawing/2014/main" id="{D186D1B4-50E2-D14E-B964-DB58F0C5AA17}"/>
                </a:ext>
              </a:extLst>
            </p:cNvPr>
            <p:cNvSpPr txBox="1"/>
            <p:nvPr/>
          </p:nvSpPr>
          <p:spPr>
            <a:xfrm rot="16200000">
              <a:off x="391576" y="3060805"/>
              <a:ext cx="53732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 dirty="0"/>
                <a:t>CEBPβ</a:t>
              </a:r>
            </a:p>
          </p:txBody>
        </p:sp>
        <p:sp>
          <p:nvSpPr>
            <p:cNvPr id="191" name="ZoneTexte 190">
              <a:extLst>
                <a:ext uri="{FF2B5EF4-FFF2-40B4-BE49-F238E27FC236}">
                  <a16:creationId xmlns:a16="http://schemas.microsoft.com/office/drawing/2014/main" id="{D7011F21-A622-9748-8C0B-66D1DC9D09F0}"/>
                </a:ext>
              </a:extLst>
            </p:cNvPr>
            <p:cNvSpPr txBox="1"/>
            <p:nvPr/>
          </p:nvSpPr>
          <p:spPr>
            <a:xfrm>
              <a:off x="701006" y="2692683"/>
              <a:ext cx="3930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 dirty="0"/>
                <a:t>p38</a:t>
              </a:r>
            </a:p>
          </p:txBody>
        </p:sp>
        <p:sp>
          <p:nvSpPr>
            <p:cNvPr id="192" name="ZoneTexte 191">
              <a:extLst>
                <a:ext uri="{FF2B5EF4-FFF2-40B4-BE49-F238E27FC236}">
                  <a16:creationId xmlns:a16="http://schemas.microsoft.com/office/drawing/2014/main" id="{036767EE-3E19-5C4B-A5BF-9DCE98A7A17E}"/>
                </a:ext>
              </a:extLst>
            </p:cNvPr>
            <p:cNvSpPr txBox="1"/>
            <p:nvPr/>
          </p:nvSpPr>
          <p:spPr>
            <a:xfrm>
              <a:off x="702932" y="3421100"/>
              <a:ext cx="3930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 dirty="0"/>
                <a:t>p20</a:t>
              </a:r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id="{D04CEE7B-9D6D-C343-91DE-2AE845574F02}"/>
                </a:ext>
              </a:extLst>
            </p:cNvPr>
            <p:cNvCxnSpPr/>
            <p:nvPr/>
          </p:nvCxnSpPr>
          <p:spPr>
            <a:xfrm>
              <a:off x="753398" y="2773764"/>
              <a:ext cx="0" cy="828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5" name="Image 194">
              <a:extLst>
                <a:ext uri="{FF2B5EF4-FFF2-40B4-BE49-F238E27FC236}">
                  <a16:creationId xmlns:a16="http://schemas.microsoft.com/office/drawing/2014/main" id="{194A8CFE-4C13-F641-BE31-ADB4B5B307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2131" t="43068" r="46473" b="54142"/>
            <a:stretch/>
          </p:blipFill>
          <p:spPr>
            <a:xfrm>
              <a:off x="1031221" y="3836472"/>
              <a:ext cx="1115652" cy="2052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96" name="Image 195">
              <a:extLst>
                <a:ext uri="{FF2B5EF4-FFF2-40B4-BE49-F238E27FC236}">
                  <a16:creationId xmlns:a16="http://schemas.microsoft.com/office/drawing/2014/main" id="{5BFD972D-FF32-6D42-9B87-DCFA6BF8D7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0167" t="26032" r="38260" b="60952"/>
            <a:stretch/>
          </p:blipFill>
          <p:spPr>
            <a:xfrm>
              <a:off x="1031221" y="2698223"/>
              <a:ext cx="1116820" cy="9435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198" name="Groupe 197">
              <a:extLst>
                <a:ext uri="{FF2B5EF4-FFF2-40B4-BE49-F238E27FC236}">
                  <a16:creationId xmlns:a16="http://schemas.microsoft.com/office/drawing/2014/main" id="{078495CF-163C-A045-908F-5BB356FCB12F}"/>
                </a:ext>
              </a:extLst>
            </p:cNvPr>
            <p:cNvGrpSpPr/>
            <p:nvPr/>
          </p:nvGrpSpPr>
          <p:grpSpPr>
            <a:xfrm>
              <a:off x="2142865" y="3836295"/>
              <a:ext cx="468398" cy="215444"/>
              <a:chOff x="5979480" y="3983951"/>
              <a:chExt cx="468398" cy="215444"/>
            </a:xfrm>
          </p:grpSpPr>
          <p:sp>
            <p:nvSpPr>
              <p:cNvPr id="232" name="ZoneTexte 231">
                <a:extLst>
                  <a:ext uri="{FF2B5EF4-FFF2-40B4-BE49-F238E27FC236}">
                    <a16:creationId xmlns:a16="http://schemas.microsoft.com/office/drawing/2014/main" id="{00A95522-A981-0140-B7A4-7D5242E9E124}"/>
                  </a:ext>
                </a:extLst>
              </p:cNvPr>
              <p:cNvSpPr txBox="1"/>
              <p:nvPr/>
            </p:nvSpPr>
            <p:spPr>
              <a:xfrm>
                <a:off x="5979480" y="3983951"/>
                <a:ext cx="46839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80 </a:t>
                </a:r>
                <a:r>
                  <a:rPr lang="en-US" sz="800" dirty="0" err="1"/>
                  <a:t>kDa</a:t>
                </a:r>
                <a:endParaRPr lang="en-US" sz="800" dirty="0"/>
              </a:p>
            </p:txBody>
          </p:sp>
          <p:cxnSp>
            <p:nvCxnSpPr>
              <p:cNvPr id="233" name="Connecteur droit 232">
                <a:extLst>
                  <a:ext uri="{FF2B5EF4-FFF2-40B4-BE49-F238E27FC236}">
                    <a16:creationId xmlns:a16="http://schemas.microsoft.com/office/drawing/2014/main" id="{1479C5A1-E7CF-7A40-B249-5A6E0BF714F6}"/>
                  </a:ext>
                </a:extLst>
              </p:cNvPr>
              <p:cNvCxnSpPr/>
              <p:nvPr/>
            </p:nvCxnSpPr>
            <p:spPr>
              <a:xfrm>
                <a:off x="5991676" y="4089687"/>
                <a:ext cx="5400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Groupe 198">
              <a:extLst>
                <a:ext uri="{FF2B5EF4-FFF2-40B4-BE49-F238E27FC236}">
                  <a16:creationId xmlns:a16="http://schemas.microsoft.com/office/drawing/2014/main" id="{7CE04FEC-2BB5-D245-B8C9-44D6B2F189AC}"/>
                </a:ext>
              </a:extLst>
            </p:cNvPr>
            <p:cNvGrpSpPr/>
            <p:nvPr/>
          </p:nvGrpSpPr>
          <p:grpSpPr>
            <a:xfrm>
              <a:off x="2108128" y="2677952"/>
              <a:ext cx="490840" cy="215444"/>
              <a:chOff x="5944743" y="4199395"/>
              <a:chExt cx="490840" cy="215444"/>
            </a:xfrm>
          </p:grpSpPr>
          <p:sp>
            <p:nvSpPr>
              <p:cNvPr id="230" name="ZoneTexte 229">
                <a:extLst>
                  <a:ext uri="{FF2B5EF4-FFF2-40B4-BE49-F238E27FC236}">
                    <a16:creationId xmlns:a16="http://schemas.microsoft.com/office/drawing/2014/main" id="{2C5B8B6E-7BE9-9145-880A-86904AFB47BA}"/>
                  </a:ext>
                </a:extLst>
              </p:cNvPr>
              <p:cNvSpPr txBox="1"/>
              <p:nvPr/>
            </p:nvSpPr>
            <p:spPr>
              <a:xfrm>
                <a:off x="5944743" y="4199395"/>
                <a:ext cx="49084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 38 </a:t>
                </a:r>
                <a:r>
                  <a:rPr lang="en-US" sz="800" dirty="0" err="1"/>
                  <a:t>kDa</a:t>
                </a:r>
                <a:endParaRPr lang="en-US" sz="800" dirty="0"/>
              </a:p>
            </p:txBody>
          </p:sp>
          <p:cxnSp>
            <p:nvCxnSpPr>
              <p:cNvPr id="231" name="Connecteur droit 230">
                <a:extLst>
                  <a:ext uri="{FF2B5EF4-FFF2-40B4-BE49-F238E27FC236}">
                    <a16:creationId xmlns:a16="http://schemas.microsoft.com/office/drawing/2014/main" id="{5E481378-80C8-F241-891F-F28BCDD3A6A1}"/>
                  </a:ext>
                </a:extLst>
              </p:cNvPr>
              <p:cNvCxnSpPr/>
              <p:nvPr/>
            </p:nvCxnSpPr>
            <p:spPr>
              <a:xfrm>
                <a:off x="5993355" y="4309623"/>
                <a:ext cx="5400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e 199">
              <a:extLst>
                <a:ext uri="{FF2B5EF4-FFF2-40B4-BE49-F238E27FC236}">
                  <a16:creationId xmlns:a16="http://schemas.microsoft.com/office/drawing/2014/main" id="{BA782B8A-9A6B-1946-B2BF-48ABCA490F43}"/>
                </a:ext>
              </a:extLst>
            </p:cNvPr>
            <p:cNvGrpSpPr/>
            <p:nvPr/>
          </p:nvGrpSpPr>
          <p:grpSpPr>
            <a:xfrm>
              <a:off x="2103536" y="3403735"/>
              <a:ext cx="490840" cy="215444"/>
              <a:chOff x="5951395" y="4898942"/>
              <a:chExt cx="490840" cy="215444"/>
            </a:xfrm>
          </p:grpSpPr>
          <p:sp>
            <p:nvSpPr>
              <p:cNvPr id="228" name="ZoneTexte 227">
                <a:extLst>
                  <a:ext uri="{FF2B5EF4-FFF2-40B4-BE49-F238E27FC236}">
                    <a16:creationId xmlns:a16="http://schemas.microsoft.com/office/drawing/2014/main" id="{30FC4857-3FBD-D54E-A774-F3D1B8F4B4C6}"/>
                  </a:ext>
                </a:extLst>
              </p:cNvPr>
              <p:cNvSpPr txBox="1"/>
              <p:nvPr/>
            </p:nvSpPr>
            <p:spPr>
              <a:xfrm>
                <a:off x="5951395" y="4898942"/>
                <a:ext cx="49084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/>
                  <a:t> 20 </a:t>
                </a:r>
                <a:r>
                  <a:rPr lang="en-US" sz="800" dirty="0" err="1"/>
                  <a:t>kDa</a:t>
                </a:r>
                <a:endParaRPr lang="en-US" sz="800" dirty="0"/>
              </a:p>
            </p:txBody>
          </p:sp>
          <p:cxnSp>
            <p:nvCxnSpPr>
              <p:cNvPr id="229" name="Connecteur droit 228">
                <a:extLst>
                  <a:ext uri="{FF2B5EF4-FFF2-40B4-BE49-F238E27FC236}">
                    <a16:creationId xmlns:a16="http://schemas.microsoft.com/office/drawing/2014/main" id="{26EC128F-F6E8-7948-A4B8-48DEF466BCA2}"/>
                  </a:ext>
                </a:extLst>
              </p:cNvPr>
              <p:cNvCxnSpPr/>
              <p:nvPr/>
            </p:nvCxnSpPr>
            <p:spPr>
              <a:xfrm>
                <a:off x="5999300" y="5012024"/>
                <a:ext cx="5400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7" name="ZoneTexte 206">
              <a:extLst>
                <a:ext uri="{FF2B5EF4-FFF2-40B4-BE49-F238E27FC236}">
                  <a16:creationId xmlns:a16="http://schemas.microsoft.com/office/drawing/2014/main" id="{C483C8B3-FD0F-5F4C-9B24-F4EC030835D4}"/>
                </a:ext>
              </a:extLst>
            </p:cNvPr>
            <p:cNvSpPr txBox="1"/>
            <p:nvPr/>
          </p:nvSpPr>
          <p:spPr>
            <a:xfrm>
              <a:off x="1012664" y="3589614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0.67</a:t>
              </a:r>
            </a:p>
          </p:txBody>
        </p:sp>
        <p:sp>
          <p:nvSpPr>
            <p:cNvPr id="208" name="ZoneTexte 207">
              <a:extLst>
                <a:ext uri="{FF2B5EF4-FFF2-40B4-BE49-F238E27FC236}">
                  <a16:creationId xmlns:a16="http://schemas.microsoft.com/office/drawing/2014/main" id="{17325024-1575-2943-9E72-0DD9A96BBFEC}"/>
                </a:ext>
              </a:extLst>
            </p:cNvPr>
            <p:cNvSpPr txBox="1"/>
            <p:nvPr/>
          </p:nvSpPr>
          <p:spPr>
            <a:xfrm>
              <a:off x="1003959" y="3660496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0.14</a:t>
              </a:r>
            </a:p>
          </p:txBody>
        </p:sp>
        <p:sp>
          <p:nvSpPr>
            <p:cNvPr id="209" name="ZoneTexte 208">
              <a:extLst>
                <a:ext uri="{FF2B5EF4-FFF2-40B4-BE49-F238E27FC236}">
                  <a16:creationId xmlns:a16="http://schemas.microsoft.com/office/drawing/2014/main" id="{29D45B07-AC1B-884B-A9A0-DC0DFE043856}"/>
                </a:ext>
              </a:extLst>
            </p:cNvPr>
            <p:cNvSpPr txBox="1"/>
            <p:nvPr/>
          </p:nvSpPr>
          <p:spPr>
            <a:xfrm>
              <a:off x="1299395" y="3593295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0.71</a:t>
              </a:r>
            </a:p>
          </p:txBody>
        </p:sp>
        <p:sp>
          <p:nvSpPr>
            <p:cNvPr id="210" name="ZoneTexte 209">
              <a:extLst>
                <a:ext uri="{FF2B5EF4-FFF2-40B4-BE49-F238E27FC236}">
                  <a16:creationId xmlns:a16="http://schemas.microsoft.com/office/drawing/2014/main" id="{9C1115FA-1BE9-4140-8E29-D9A70535A7B4}"/>
                </a:ext>
              </a:extLst>
            </p:cNvPr>
            <p:cNvSpPr txBox="1"/>
            <p:nvPr/>
          </p:nvSpPr>
          <p:spPr>
            <a:xfrm>
              <a:off x="1295742" y="3663103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0.16</a:t>
              </a:r>
            </a:p>
          </p:txBody>
        </p:sp>
        <p:sp>
          <p:nvSpPr>
            <p:cNvPr id="211" name="ZoneTexte 210">
              <a:extLst>
                <a:ext uri="{FF2B5EF4-FFF2-40B4-BE49-F238E27FC236}">
                  <a16:creationId xmlns:a16="http://schemas.microsoft.com/office/drawing/2014/main" id="{AD994DDB-B580-5C46-AD3E-C592720F8263}"/>
                </a:ext>
              </a:extLst>
            </p:cNvPr>
            <p:cNvSpPr txBox="1"/>
            <p:nvPr/>
          </p:nvSpPr>
          <p:spPr>
            <a:xfrm>
              <a:off x="1578443" y="3595311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0.74</a:t>
              </a:r>
            </a:p>
          </p:txBody>
        </p:sp>
        <p:sp>
          <p:nvSpPr>
            <p:cNvPr id="212" name="ZoneTexte 211">
              <a:extLst>
                <a:ext uri="{FF2B5EF4-FFF2-40B4-BE49-F238E27FC236}">
                  <a16:creationId xmlns:a16="http://schemas.microsoft.com/office/drawing/2014/main" id="{CEE13275-6BCA-C84E-8384-7088393A0EB2}"/>
                </a:ext>
              </a:extLst>
            </p:cNvPr>
            <p:cNvSpPr txBox="1"/>
            <p:nvPr/>
          </p:nvSpPr>
          <p:spPr>
            <a:xfrm>
              <a:off x="1839363" y="3595202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0.81</a:t>
              </a:r>
            </a:p>
          </p:txBody>
        </p:sp>
        <p:sp>
          <p:nvSpPr>
            <p:cNvPr id="213" name="ZoneTexte 212">
              <a:extLst>
                <a:ext uri="{FF2B5EF4-FFF2-40B4-BE49-F238E27FC236}">
                  <a16:creationId xmlns:a16="http://schemas.microsoft.com/office/drawing/2014/main" id="{0E6C4EC6-F7A9-C94E-95F8-6CB6155C1D53}"/>
                </a:ext>
              </a:extLst>
            </p:cNvPr>
            <p:cNvSpPr txBox="1"/>
            <p:nvPr/>
          </p:nvSpPr>
          <p:spPr>
            <a:xfrm>
              <a:off x="1578443" y="3658402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0.32</a:t>
              </a:r>
            </a:p>
          </p:txBody>
        </p:sp>
        <p:sp>
          <p:nvSpPr>
            <p:cNvPr id="214" name="ZoneTexte 213">
              <a:extLst>
                <a:ext uri="{FF2B5EF4-FFF2-40B4-BE49-F238E27FC236}">
                  <a16:creationId xmlns:a16="http://schemas.microsoft.com/office/drawing/2014/main" id="{C845E6E6-E59A-F349-94CF-FABD07804337}"/>
                </a:ext>
              </a:extLst>
            </p:cNvPr>
            <p:cNvSpPr txBox="1"/>
            <p:nvPr/>
          </p:nvSpPr>
          <p:spPr>
            <a:xfrm>
              <a:off x="1835637" y="3660496"/>
              <a:ext cx="3417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i="1" dirty="0">
                  <a:solidFill>
                    <a:srgbClr val="0070C0"/>
                  </a:solidFill>
                </a:rPr>
                <a:t>0.39</a:t>
              </a:r>
            </a:p>
          </p:txBody>
        </p:sp>
      </p:grpSp>
      <p:sp>
        <p:nvSpPr>
          <p:cNvPr id="172" name="Zone de texte 9">
            <a:extLst>
              <a:ext uri="{FF2B5EF4-FFF2-40B4-BE49-F238E27FC236}">
                <a16:creationId xmlns:a16="http://schemas.microsoft.com/office/drawing/2014/main" id="{BC5DD0D2-A3F2-904E-951C-1339EB41CE83}"/>
              </a:ext>
            </a:extLst>
          </p:cNvPr>
          <p:cNvSpPr txBox="1"/>
          <p:nvPr/>
        </p:nvSpPr>
        <p:spPr>
          <a:xfrm>
            <a:off x="85122" y="6244392"/>
            <a:ext cx="6645910" cy="666849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1300"/>
              </a:lnSpc>
              <a:spcAft>
                <a:spcPts val="1000"/>
              </a:spcAft>
            </a:pPr>
            <a:r>
              <a:rPr lang="en-US" sz="900" b="1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ntal Figure 3 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IDH mutations activate CEBP𝛼-VDR-RXR𝛼 axis through 2HG production.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Western blot showing levels of CEBP𝛼, CEBPβ,VDR and RXR 𝛼 in HL60 IDH1WT-2 versus HL60 IDH1R132H-11 after CEBPA-KD and CEBPB-KD.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Western blot showing levels of CEBPβ in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in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R172K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Western blot showing levels of of CEBPβ in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treated for 1 week with 2HG (200µM)</a:t>
            </a:r>
            <a:endParaRPr lang="fr-FR" sz="900" i="1" dirty="0">
              <a:solidFill>
                <a:srgbClr val="44546A"/>
              </a:solidFill>
              <a:effectLst/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3" name="ZoneTexte 172">
            <a:extLst>
              <a:ext uri="{FF2B5EF4-FFF2-40B4-BE49-F238E27FC236}">
                <a16:creationId xmlns:a16="http://schemas.microsoft.com/office/drawing/2014/main" id="{AF3C2A0D-6CC1-E24D-8C1E-F47579567D9F}"/>
              </a:ext>
            </a:extLst>
          </p:cNvPr>
          <p:cNvSpPr txBox="1"/>
          <p:nvPr/>
        </p:nvSpPr>
        <p:spPr>
          <a:xfrm>
            <a:off x="934273" y="1696344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0.46</a:t>
            </a:r>
          </a:p>
        </p:txBody>
      </p:sp>
      <p:sp>
        <p:nvSpPr>
          <p:cNvPr id="174" name="ZoneTexte 173">
            <a:extLst>
              <a:ext uri="{FF2B5EF4-FFF2-40B4-BE49-F238E27FC236}">
                <a16:creationId xmlns:a16="http://schemas.microsoft.com/office/drawing/2014/main" id="{E823E335-DDB1-F841-AFE4-1F74BB5F746B}"/>
              </a:ext>
            </a:extLst>
          </p:cNvPr>
          <p:cNvSpPr txBox="1"/>
          <p:nvPr/>
        </p:nvSpPr>
        <p:spPr>
          <a:xfrm>
            <a:off x="934273" y="1803889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0.41</a:t>
            </a:r>
          </a:p>
        </p:txBody>
      </p:sp>
      <p:sp>
        <p:nvSpPr>
          <p:cNvPr id="175" name="ZoneTexte 174">
            <a:extLst>
              <a:ext uri="{FF2B5EF4-FFF2-40B4-BE49-F238E27FC236}">
                <a16:creationId xmlns:a16="http://schemas.microsoft.com/office/drawing/2014/main" id="{AE4E360F-C879-B048-8039-EBFEC957BD21}"/>
              </a:ext>
            </a:extLst>
          </p:cNvPr>
          <p:cNvSpPr txBox="1"/>
          <p:nvPr/>
        </p:nvSpPr>
        <p:spPr>
          <a:xfrm>
            <a:off x="1206875" y="169222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0.07</a:t>
            </a:r>
          </a:p>
        </p:txBody>
      </p:sp>
      <p:sp>
        <p:nvSpPr>
          <p:cNvPr id="176" name="ZoneTexte 175">
            <a:extLst>
              <a:ext uri="{FF2B5EF4-FFF2-40B4-BE49-F238E27FC236}">
                <a16:creationId xmlns:a16="http://schemas.microsoft.com/office/drawing/2014/main" id="{49982CD3-B988-1945-8534-2A27D57C5D8A}"/>
              </a:ext>
            </a:extLst>
          </p:cNvPr>
          <p:cNvSpPr txBox="1"/>
          <p:nvPr/>
        </p:nvSpPr>
        <p:spPr>
          <a:xfrm>
            <a:off x="1206875" y="179977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0.03</a:t>
            </a:r>
          </a:p>
        </p:txBody>
      </p:sp>
      <p:sp>
        <p:nvSpPr>
          <p:cNvPr id="177" name="ZoneTexte 176">
            <a:extLst>
              <a:ext uri="{FF2B5EF4-FFF2-40B4-BE49-F238E27FC236}">
                <a16:creationId xmlns:a16="http://schemas.microsoft.com/office/drawing/2014/main" id="{26716E96-A8AA-B841-89AC-3F62F2263D0E}"/>
              </a:ext>
            </a:extLst>
          </p:cNvPr>
          <p:cNvSpPr txBox="1"/>
          <p:nvPr/>
        </p:nvSpPr>
        <p:spPr>
          <a:xfrm>
            <a:off x="1445525" y="169330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0.39</a:t>
            </a:r>
          </a:p>
        </p:txBody>
      </p:sp>
      <p:sp>
        <p:nvSpPr>
          <p:cNvPr id="178" name="ZoneTexte 177">
            <a:extLst>
              <a:ext uri="{FF2B5EF4-FFF2-40B4-BE49-F238E27FC236}">
                <a16:creationId xmlns:a16="http://schemas.microsoft.com/office/drawing/2014/main" id="{F035E5D8-B1F0-7148-AA6F-29E2666F26AA}"/>
              </a:ext>
            </a:extLst>
          </p:cNvPr>
          <p:cNvSpPr txBox="1"/>
          <p:nvPr/>
        </p:nvSpPr>
        <p:spPr>
          <a:xfrm>
            <a:off x="1445525" y="180085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0.33</a:t>
            </a:r>
          </a:p>
        </p:txBody>
      </p:sp>
      <p:sp>
        <p:nvSpPr>
          <p:cNvPr id="179" name="ZoneTexte 178">
            <a:extLst>
              <a:ext uri="{FF2B5EF4-FFF2-40B4-BE49-F238E27FC236}">
                <a16:creationId xmlns:a16="http://schemas.microsoft.com/office/drawing/2014/main" id="{6F05FDFD-852F-6748-A1D4-527CCA8385AB}"/>
              </a:ext>
            </a:extLst>
          </p:cNvPr>
          <p:cNvSpPr txBox="1"/>
          <p:nvPr/>
        </p:nvSpPr>
        <p:spPr>
          <a:xfrm>
            <a:off x="1702985" y="169946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0.87</a:t>
            </a:r>
          </a:p>
        </p:txBody>
      </p:sp>
      <p:sp>
        <p:nvSpPr>
          <p:cNvPr id="180" name="ZoneTexte 179">
            <a:extLst>
              <a:ext uri="{FF2B5EF4-FFF2-40B4-BE49-F238E27FC236}">
                <a16:creationId xmlns:a16="http://schemas.microsoft.com/office/drawing/2014/main" id="{11237D5D-E612-C442-AF15-A5FF99C212CC}"/>
              </a:ext>
            </a:extLst>
          </p:cNvPr>
          <p:cNvSpPr txBox="1"/>
          <p:nvPr/>
        </p:nvSpPr>
        <p:spPr>
          <a:xfrm>
            <a:off x="1702985" y="180701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0.94</a:t>
            </a:r>
          </a:p>
        </p:txBody>
      </p:sp>
      <p:sp>
        <p:nvSpPr>
          <p:cNvPr id="181" name="ZoneTexte 180">
            <a:extLst>
              <a:ext uri="{FF2B5EF4-FFF2-40B4-BE49-F238E27FC236}">
                <a16:creationId xmlns:a16="http://schemas.microsoft.com/office/drawing/2014/main" id="{45CE0BC2-6767-2E4E-A205-5A67CC30B13C}"/>
              </a:ext>
            </a:extLst>
          </p:cNvPr>
          <p:cNvSpPr txBox="1"/>
          <p:nvPr/>
        </p:nvSpPr>
        <p:spPr>
          <a:xfrm>
            <a:off x="1981445" y="169946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0.36</a:t>
            </a:r>
          </a:p>
        </p:txBody>
      </p:sp>
      <p:sp>
        <p:nvSpPr>
          <p:cNvPr id="182" name="ZoneTexte 181">
            <a:extLst>
              <a:ext uri="{FF2B5EF4-FFF2-40B4-BE49-F238E27FC236}">
                <a16:creationId xmlns:a16="http://schemas.microsoft.com/office/drawing/2014/main" id="{051B9147-BB5D-934B-8475-2E936086456F}"/>
              </a:ext>
            </a:extLst>
          </p:cNvPr>
          <p:cNvSpPr txBox="1"/>
          <p:nvPr/>
        </p:nvSpPr>
        <p:spPr>
          <a:xfrm>
            <a:off x="1981445" y="180701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0.21</a:t>
            </a:r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DC71DA9C-C110-7443-B9B8-2C8117D6B9DA}"/>
              </a:ext>
            </a:extLst>
          </p:cNvPr>
          <p:cNvSpPr txBox="1"/>
          <p:nvPr/>
        </p:nvSpPr>
        <p:spPr>
          <a:xfrm>
            <a:off x="2249442" y="169946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0.90</a:t>
            </a:r>
          </a:p>
        </p:txBody>
      </p:sp>
      <p:sp>
        <p:nvSpPr>
          <p:cNvPr id="197" name="ZoneTexte 196">
            <a:extLst>
              <a:ext uri="{FF2B5EF4-FFF2-40B4-BE49-F238E27FC236}">
                <a16:creationId xmlns:a16="http://schemas.microsoft.com/office/drawing/2014/main" id="{62DB648A-6CA9-6342-A87B-8311BB53D2B1}"/>
              </a:ext>
            </a:extLst>
          </p:cNvPr>
          <p:cNvSpPr txBox="1"/>
          <p:nvPr/>
        </p:nvSpPr>
        <p:spPr>
          <a:xfrm>
            <a:off x="2249442" y="180701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0.82</a:t>
            </a:r>
          </a:p>
        </p:txBody>
      </p:sp>
      <p:sp>
        <p:nvSpPr>
          <p:cNvPr id="201" name="ZoneTexte 200">
            <a:extLst>
              <a:ext uri="{FF2B5EF4-FFF2-40B4-BE49-F238E27FC236}">
                <a16:creationId xmlns:a16="http://schemas.microsoft.com/office/drawing/2014/main" id="{F2973217-29D8-574B-982A-49AE492C9E6F}"/>
              </a:ext>
            </a:extLst>
          </p:cNvPr>
          <p:cNvSpPr txBox="1"/>
          <p:nvPr/>
        </p:nvSpPr>
        <p:spPr>
          <a:xfrm>
            <a:off x="963465" y="2683367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2.33</a:t>
            </a:r>
          </a:p>
        </p:txBody>
      </p:sp>
      <p:sp>
        <p:nvSpPr>
          <p:cNvPr id="202" name="ZoneTexte 201">
            <a:extLst>
              <a:ext uri="{FF2B5EF4-FFF2-40B4-BE49-F238E27FC236}">
                <a16:creationId xmlns:a16="http://schemas.microsoft.com/office/drawing/2014/main" id="{ACADD439-B9A6-B647-B0F2-53EE6AB9B633}"/>
              </a:ext>
            </a:extLst>
          </p:cNvPr>
          <p:cNvSpPr txBox="1"/>
          <p:nvPr/>
        </p:nvSpPr>
        <p:spPr>
          <a:xfrm>
            <a:off x="963465" y="2790912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1.97</a:t>
            </a:r>
          </a:p>
        </p:txBody>
      </p:sp>
      <p:sp>
        <p:nvSpPr>
          <p:cNvPr id="203" name="ZoneTexte 202">
            <a:extLst>
              <a:ext uri="{FF2B5EF4-FFF2-40B4-BE49-F238E27FC236}">
                <a16:creationId xmlns:a16="http://schemas.microsoft.com/office/drawing/2014/main" id="{32CD98E4-40F8-8349-9F5B-FC3D9E53C191}"/>
              </a:ext>
            </a:extLst>
          </p:cNvPr>
          <p:cNvSpPr txBox="1"/>
          <p:nvPr/>
        </p:nvSpPr>
        <p:spPr>
          <a:xfrm>
            <a:off x="1236067" y="267924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1.68</a:t>
            </a:r>
          </a:p>
        </p:txBody>
      </p:sp>
      <p:sp>
        <p:nvSpPr>
          <p:cNvPr id="204" name="ZoneTexte 203">
            <a:extLst>
              <a:ext uri="{FF2B5EF4-FFF2-40B4-BE49-F238E27FC236}">
                <a16:creationId xmlns:a16="http://schemas.microsoft.com/office/drawing/2014/main" id="{A001BFC7-6EB9-334A-9840-96E7A1854466}"/>
              </a:ext>
            </a:extLst>
          </p:cNvPr>
          <p:cNvSpPr txBox="1"/>
          <p:nvPr/>
        </p:nvSpPr>
        <p:spPr>
          <a:xfrm>
            <a:off x="1236067" y="278679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1.81</a:t>
            </a:r>
          </a:p>
        </p:txBody>
      </p:sp>
      <p:sp>
        <p:nvSpPr>
          <p:cNvPr id="205" name="ZoneTexte 204">
            <a:extLst>
              <a:ext uri="{FF2B5EF4-FFF2-40B4-BE49-F238E27FC236}">
                <a16:creationId xmlns:a16="http://schemas.microsoft.com/office/drawing/2014/main" id="{9E431A61-B217-C44A-8C40-A77327BD9B70}"/>
              </a:ext>
            </a:extLst>
          </p:cNvPr>
          <p:cNvSpPr txBox="1"/>
          <p:nvPr/>
        </p:nvSpPr>
        <p:spPr>
          <a:xfrm>
            <a:off x="1474717" y="268032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1.89</a:t>
            </a:r>
          </a:p>
        </p:txBody>
      </p:sp>
      <p:sp>
        <p:nvSpPr>
          <p:cNvPr id="206" name="ZoneTexte 205">
            <a:extLst>
              <a:ext uri="{FF2B5EF4-FFF2-40B4-BE49-F238E27FC236}">
                <a16:creationId xmlns:a16="http://schemas.microsoft.com/office/drawing/2014/main" id="{12992E99-8139-1849-A224-0532F958A181}"/>
              </a:ext>
            </a:extLst>
          </p:cNvPr>
          <p:cNvSpPr txBox="1"/>
          <p:nvPr/>
        </p:nvSpPr>
        <p:spPr>
          <a:xfrm>
            <a:off x="1474717" y="278787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0.67</a:t>
            </a:r>
          </a:p>
        </p:txBody>
      </p:sp>
      <p:sp>
        <p:nvSpPr>
          <p:cNvPr id="215" name="ZoneTexte 214">
            <a:extLst>
              <a:ext uri="{FF2B5EF4-FFF2-40B4-BE49-F238E27FC236}">
                <a16:creationId xmlns:a16="http://schemas.microsoft.com/office/drawing/2014/main" id="{6C477D20-3FF8-F047-AFB1-A177943537B7}"/>
              </a:ext>
            </a:extLst>
          </p:cNvPr>
          <p:cNvSpPr txBox="1"/>
          <p:nvPr/>
        </p:nvSpPr>
        <p:spPr>
          <a:xfrm>
            <a:off x="1732177" y="268648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2.16</a:t>
            </a:r>
          </a:p>
        </p:txBody>
      </p:sp>
      <p:sp>
        <p:nvSpPr>
          <p:cNvPr id="216" name="ZoneTexte 215">
            <a:extLst>
              <a:ext uri="{FF2B5EF4-FFF2-40B4-BE49-F238E27FC236}">
                <a16:creationId xmlns:a16="http://schemas.microsoft.com/office/drawing/2014/main" id="{AF73049F-FB2A-4F47-8601-C508AEAE143C}"/>
              </a:ext>
            </a:extLst>
          </p:cNvPr>
          <p:cNvSpPr txBox="1"/>
          <p:nvPr/>
        </p:nvSpPr>
        <p:spPr>
          <a:xfrm>
            <a:off x="1732177" y="279403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1.44</a:t>
            </a:r>
          </a:p>
        </p:txBody>
      </p:sp>
      <p:sp>
        <p:nvSpPr>
          <p:cNvPr id="217" name="ZoneTexte 216">
            <a:extLst>
              <a:ext uri="{FF2B5EF4-FFF2-40B4-BE49-F238E27FC236}">
                <a16:creationId xmlns:a16="http://schemas.microsoft.com/office/drawing/2014/main" id="{4719F63D-980F-B54E-89F9-31796E5FDCDC}"/>
              </a:ext>
            </a:extLst>
          </p:cNvPr>
          <p:cNvSpPr txBox="1"/>
          <p:nvPr/>
        </p:nvSpPr>
        <p:spPr>
          <a:xfrm>
            <a:off x="2010637" y="268648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1.86</a:t>
            </a:r>
          </a:p>
        </p:txBody>
      </p:sp>
      <p:sp>
        <p:nvSpPr>
          <p:cNvPr id="218" name="ZoneTexte 217">
            <a:extLst>
              <a:ext uri="{FF2B5EF4-FFF2-40B4-BE49-F238E27FC236}">
                <a16:creationId xmlns:a16="http://schemas.microsoft.com/office/drawing/2014/main" id="{A30AB298-3FD2-DF41-9454-2EBE527D16DF}"/>
              </a:ext>
            </a:extLst>
          </p:cNvPr>
          <p:cNvSpPr txBox="1"/>
          <p:nvPr/>
        </p:nvSpPr>
        <p:spPr>
          <a:xfrm>
            <a:off x="2010637" y="279403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1.53</a:t>
            </a:r>
          </a:p>
        </p:txBody>
      </p:sp>
      <p:sp>
        <p:nvSpPr>
          <p:cNvPr id="219" name="ZoneTexte 218">
            <a:extLst>
              <a:ext uri="{FF2B5EF4-FFF2-40B4-BE49-F238E27FC236}">
                <a16:creationId xmlns:a16="http://schemas.microsoft.com/office/drawing/2014/main" id="{7BB53781-4EA3-A849-88AF-81AB49E21C4B}"/>
              </a:ext>
            </a:extLst>
          </p:cNvPr>
          <p:cNvSpPr txBox="1"/>
          <p:nvPr/>
        </p:nvSpPr>
        <p:spPr>
          <a:xfrm>
            <a:off x="2278634" y="2686488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2.21</a:t>
            </a:r>
          </a:p>
        </p:txBody>
      </p:sp>
      <p:sp>
        <p:nvSpPr>
          <p:cNvPr id="220" name="ZoneTexte 219">
            <a:extLst>
              <a:ext uri="{FF2B5EF4-FFF2-40B4-BE49-F238E27FC236}">
                <a16:creationId xmlns:a16="http://schemas.microsoft.com/office/drawing/2014/main" id="{D2D009A3-DAF9-9F40-859B-FBB86B8D0968}"/>
              </a:ext>
            </a:extLst>
          </p:cNvPr>
          <p:cNvSpPr txBox="1"/>
          <p:nvPr/>
        </p:nvSpPr>
        <p:spPr>
          <a:xfrm>
            <a:off x="2278634" y="2794033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0.33</a:t>
            </a:r>
          </a:p>
        </p:txBody>
      </p:sp>
      <p:sp>
        <p:nvSpPr>
          <p:cNvPr id="221" name="ZoneTexte 220">
            <a:extLst>
              <a:ext uri="{FF2B5EF4-FFF2-40B4-BE49-F238E27FC236}">
                <a16:creationId xmlns:a16="http://schemas.microsoft.com/office/drawing/2014/main" id="{0E6F2C5E-4F11-B847-84EF-23999B4A0AE5}"/>
              </a:ext>
            </a:extLst>
          </p:cNvPr>
          <p:cNvSpPr txBox="1"/>
          <p:nvPr/>
        </p:nvSpPr>
        <p:spPr>
          <a:xfrm>
            <a:off x="931328" y="314111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2.26</a:t>
            </a:r>
          </a:p>
        </p:txBody>
      </p:sp>
      <p:sp>
        <p:nvSpPr>
          <p:cNvPr id="222" name="ZoneTexte 221">
            <a:extLst>
              <a:ext uri="{FF2B5EF4-FFF2-40B4-BE49-F238E27FC236}">
                <a16:creationId xmlns:a16="http://schemas.microsoft.com/office/drawing/2014/main" id="{D8142149-DCE7-444A-840B-535FE8C908B2}"/>
              </a:ext>
            </a:extLst>
          </p:cNvPr>
          <p:cNvSpPr txBox="1"/>
          <p:nvPr/>
        </p:nvSpPr>
        <p:spPr>
          <a:xfrm>
            <a:off x="1203930" y="313699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1.16</a:t>
            </a:r>
          </a:p>
        </p:txBody>
      </p:sp>
      <p:sp>
        <p:nvSpPr>
          <p:cNvPr id="223" name="ZoneTexte 222">
            <a:extLst>
              <a:ext uri="{FF2B5EF4-FFF2-40B4-BE49-F238E27FC236}">
                <a16:creationId xmlns:a16="http://schemas.microsoft.com/office/drawing/2014/main" id="{A907D1BE-85B1-E642-852A-EF54816D6462}"/>
              </a:ext>
            </a:extLst>
          </p:cNvPr>
          <p:cNvSpPr txBox="1"/>
          <p:nvPr/>
        </p:nvSpPr>
        <p:spPr>
          <a:xfrm>
            <a:off x="1442580" y="313807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1.96</a:t>
            </a:r>
          </a:p>
        </p:txBody>
      </p:sp>
      <p:sp>
        <p:nvSpPr>
          <p:cNvPr id="224" name="ZoneTexte 223">
            <a:extLst>
              <a:ext uri="{FF2B5EF4-FFF2-40B4-BE49-F238E27FC236}">
                <a16:creationId xmlns:a16="http://schemas.microsoft.com/office/drawing/2014/main" id="{1785FCA5-4365-E849-93F9-38223B0D81E6}"/>
              </a:ext>
            </a:extLst>
          </p:cNvPr>
          <p:cNvSpPr txBox="1"/>
          <p:nvPr/>
        </p:nvSpPr>
        <p:spPr>
          <a:xfrm>
            <a:off x="1700040" y="314423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2.15</a:t>
            </a:r>
          </a:p>
        </p:txBody>
      </p:sp>
      <p:sp>
        <p:nvSpPr>
          <p:cNvPr id="225" name="ZoneTexte 224">
            <a:extLst>
              <a:ext uri="{FF2B5EF4-FFF2-40B4-BE49-F238E27FC236}">
                <a16:creationId xmlns:a16="http://schemas.microsoft.com/office/drawing/2014/main" id="{3EBADC13-5A32-FD44-B885-3EB59CD17703}"/>
              </a:ext>
            </a:extLst>
          </p:cNvPr>
          <p:cNvSpPr txBox="1"/>
          <p:nvPr/>
        </p:nvSpPr>
        <p:spPr>
          <a:xfrm>
            <a:off x="1978500" y="314423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1.35</a:t>
            </a:r>
          </a:p>
        </p:txBody>
      </p:sp>
      <p:sp>
        <p:nvSpPr>
          <p:cNvPr id="226" name="ZoneTexte 225">
            <a:extLst>
              <a:ext uri="{FF2B5EF4-FFF2-40B4-BE49-F238E27FC236}">
                <a16:creationId xmlns:a16="http://schemas.microsoft.com/office/drawing/2014/main" id="{895235A0-2012-FF4D-879F-5F2945FC0BDE}"/>
              </a:ext>
            </a:extLst>
          </p:cNvPr>
          <p:cNvSpPr txBox="1"/>
          <p:nvPr/>
        </p:nvSpPr>
        <p:spPr>
          <a:xfrm>
            <a:off x="2246497" y="3144236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1.62</a:t>
            </a:r>
          </a:p>
        </p:txBody>
      </p:sp>
      <p:sp>
        <p:nvSpPr>
          <p:cNvPr id="227" name="ZoneTexte 226">
            <a:extLst>
              <a:ext uri="{FF2B5EF4-FFF2-40B4-BE49-F238E27FC236}">
                <a16:creationId xmlns:a16="http://schemas.microsoft.com/office/drawing/2014/main" id="{436AB226-BC79-1043-A8F1-3D3A4022568E}"/>
              </a:ext>
            </a:extLst>
          </p:cNvPr>
          <p:cNvSpPr txBox="1"/>
          <p:nvPr/>
        </p:nvSpPr>
        <p:spPr>
          <a:xfrm>
            <a:off x="931328" y="3530804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0.20</a:t>
            </a:r>
          </a:p>
        </p:txBody>
      </p:sp>
      <p:sp>
        <p:nvSpPr>
          <p:cNvPr id="234" name="ZoneTexte 233">
            <a:extLst>
              <a:ext uri="{FF2B5EF4-FFF2-40B4-BE49-F238E27FC236}">
                <a16:creationId xmlns:a16="http://schemas.microsoft.com/office/drawing/2014/main" id="{AC500ACE-6FC7-5D4E-98D6-525FC22FFF25}"/>
              </a:ext>
            </a:extLst>
          </p:cNvPr>
          <p:cNvSpPr txBox="1"/>
          <p:nvPr/>
        </p:nvSpPr>
        <p:spPr>
          <a:xfrm>
            <a:off x="1203930" y="352668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0.09</a:t>
            </a:r>
          </a:p>
        </p:txBody>
      </p:sp>
      <p:sp>
        <p:nvSpPr>
          <p:cNvPr id="235" name="ZoneTexte 234">
            <a:extLst>
              <a:ext uri="{FF2B5EF4-FFF2-40B4-BE49-F238E27FC236}">
                <a16:creationId xmlns:a16="http://schemas.microsoft.com/office/drawing/2014/main" id="{EC8C292D-3E01-CE47-B2F0-A87156BB2983}"/>
              </a:ext>
            </a:extLst>
          </p:cNvPr>
          <p:cNvSpPr txBox="1"/>
          <p:nvPr/>
        </p:nvSpPr>
        <p:spPr>
          <a:xfrm>
            <a:off x="1442580" y="352776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0.19</a:t>
            </a:r>
          </a:p>
        </p:txBody>
      </p:sp>
      <p:sp>
        <p:nvSpPr>
          <p:cNvPr id="236" name="ZoneTexte 235">
            <a:extLst>
              <a:ext uri="{FF2B5EF4-FFF2-40B4-BE49-F238E27FC236}">
                <a16:creationId xmlns:a16="http://schemas.microsoft.com/office/drawing/2014/main" id="{FA73C731-EAA7-D24A-808B-FCF173D98B7E}"/>
              </a:ext>
            </a:extLst>
          </p:cNvPr>
          <p:cNvSpPr txBox="1"/>
          <p:nvPr/>
        </p:nvSpPr>
        <p:spPr>
          <a:xfrm>
            <a:off x="1700040" y="353392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0.67</a:t>
            </a:r>
          </a:p>
        </p:txBody>
      </p:sp>
      <p:sp>
        <p:nvSpPr>
          <p:cNvPr id="237" name="ZoneTexte 236">
            <a:extLst>
              <a:ext uri="{FF2B5EF4-FFF2-40B4-BE49-F238E27FC236}">
                <a16:creationId xmlns:a16="http://schemas.microsoft.com/office/drawing/2014/main" id="{295A6227-C884-8B40-A320-7773435D3FC5}"/>
              </a:ext>
            </a:extLst>
          </p:cNvPr>
          <p:cNvSpPr txBox="1"/>
          <p:nvPr/>
        </p:nvSpPr>
        <p:spPr>
          <a:xfrm>
            <a:off x="1978500" y="353392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0.28</a:t>
            </a:r>
          </a:p>
        </p:txBody>
      </p:sp>
      <p:sp>
        <p:nvSpPr>
          <p:cNvPr id="238" name="ZoneTexte 237">
            <a:extLst>
              <a:ext uri="{FF2B5EF4-FFF2-40B4-BE49-F238E27FC236}">
                <a16:creationId xmlns:a16="http://schemas.microsoft.com/office/drawing/2014/main" id="{02ACCB71-43FA-FA47-B4C0-35F284B8BFA9}"/>
              </a:ext>
            </a:extLst>
          </p:cNvPr>
          <p:cNvSpPr txBox="1"/>
          <p:nvPr/>
        </p:nvSpPr>
        <p:spPr>
          <a:xfrm>
            <a:off x="2246497" y="3533925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0.63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442D1E8D-9339-1D48-8F48-12F0FE9F19AD}"/>
              </a:ext>
            </a:extLst>
          </p:cNvPr>
          <p:cNvSpPr txBox="1"/>
          <p:nvPr/>
        </p:nvSpPr>
        <p:spPr>
          <a:xfrm>
            <a:off x="5654909" y="149984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0.31</a:t>
            </a:r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841EE154-4424-1941-8E7C-9D131C909849}"/>
              </a:ext>
            </a:extLst>
          </p:cNvPr>
          <p:cNvSpPr txBox="1"/>
          <p:nvPr/>
        </p:nvSpPr>
        <p:spPr>
          <a:xfrm>
            <a:off x="5912369" y="1506000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0.47</a:t>
            </a:r>
          </a:p>
        </p:txBody>
      </p:sp>
      <p:sp>
        <p:nvSpPr>
          <p:cNvPr id="241" name="ZoneTexte 240">
            <a:extLst>
              <a:ext uri="{FF2B5EF4-FFF2-40B4-BE49-F238E27FC236}">
                <a16:creationId xmlns:a16="http://schemas.microsoft.com/office/drawing/2014/main" id="{4A42A49B-5E2B-494A-A12F-C42062DD284E}"/>
              </a:ext>
            </a:extLst>
          </p:cNvPr>
          <p:cNvSpPr txBox="1"/>
          <p:nvPr/>
        </p:nvSpPr>
        <p:spPr>
          <a:xfrm>
            <a:off x="5654909" y="1580731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0070C0"/>
                </a:solidFill>
              </a:rPr>
              <a:t>0.12</a:t>
            </a:r>
          </a:p>
        </p:txBody>
      </p:sp>
      <p:sp>
        <p:nvSpPr>
          <p:cNvPr id="242" name="ZoneTexte 241">
            <a:extLst>
              <a:ext uri="{FF2B5EF4-FFF2-40B4-BE49-F238E27FC236}">
                <a16:creationId xmlns:a16="http://schemas.microsoft.com/office/drawing/2014/main" id="{7EE9C6BC-A61F-2545-A948-299A7920A6B4}"/>
              </a:ext>
            </a:extLst>
          </p:cNvPr>
          <p:cNvSpPr txBox="1"/>
          <p:nvPr/>
        </p:nvSpPr>
        <p:spPr>
          <a:xfrm>
            <a:off x="5912369" y="1586891"/>
            <a:ext cx="3417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rgbClr val="FF0000"/>
                </a:solidFill>
              </a:rPr>
              <a:t>0.13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3101974" y="385370"/>
            <a:ext cx="3597303" cy="1606878"/>
            <a:chOff x="3101974" y="385370"/>
            <a:chExt cx="3597303" cy="1606878"/>
          </a:xfrm>
        </p:grpSpPr>
        <p:sp>
          <p:nvSpPr>
            <p:cNvPr id="244" name="ZoneTexte 243">
              <a:extLst>
                <a:ext uri="{FF2B5EF4-FFF2-40B4-BE49-F238E27FC236}">
                  <a16:creationId xmlns:a16="http://schemas.microsoft.com/office/drawing/2014/main" id="{BFFAF5BD-BFC9-0146-904A-BDC611C6D89A}"/>
                </a:ext>
              </a:extLst>
            </p:cNvPr>
            <p:cNvSpPr txBox="1"/>
            <p:nvPr/>
          </p:nvSpPr>
          <p:spPr>
            <a:xfrm>
              <a:off x="5633406" y="571215"/>
              <a:ext cx="37382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rgbClr val="1770C1"/>
                  </a:solidFill>
                </a:rPr>
                <a:t>WT</a:t>
              </a:r>
              <a:endParaRPr lang="en-US" sz="1000" b="1" dirty="0">
                <a:solidFill>
                  <a:srgbClr val="1770C1"/>
                </a:solidFill>
              </a:endParaRPr>
            </a:p>
          </p:txBody>
        </p: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5913B6B4-0B88-F245-92C5-0310FED68D86}"/>
                </a:ext>
              </a:extLst>
            </p:cNvPr>
            <p:cNvGrpSpPr/>
            <p:nvPr/>
          </p:nvGrpSpPr>
          <p:grpSpPr>
            <a:xfrm>
              <a:off x="3101974" y="385370"/>
              <a:ext cx="3597303" cy="1606878"/>
              <a:chOff x="314746" y="292553"/>
              <a:chExt cx="3597303" cy="1606878"/>
            </a:xfrm>
          </p:grpSpPr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1CF7C9B-E5B9-914F-B099-867691D5AE3F}"/>
                  </a:ext>
                </a:extLst>
              </p:cNvPr>
              <p:cNvSpPr txBox="1"/>
              <p:nvPr/>
            </p:nvSpPr>
            <p:spPr>
              <a:xfrm>
                <a:off x="2963546" y="292553"/>
                <a:ext cx="44114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i="1" dirty="0"/>
                  <a:t>IDH2</a:t>
                </a:r>
              </a:p>
            </p:txBody>
          </p: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9D19EB5B-29A0-1F4D-A586-3EA46DAA4F3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178753" y="232788"/>
                <a:ext cx="0" cy="5508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2" name="Image 31">
                <a:extLst>
                  <a:ext uri="{FF2B5EF4-FFF2-40B4-BE49-F238E27FC236}">
                    <a16:creationId xmlns:a16="http://schemas.microsoft.com/office/drawing/2014/main" id="{050FC4DE-3978-5744-A4D7-1D7243D7B5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49794" t="38752" r="41491" b="56815"/>
              <a:stretch/>
            </p:blipFill>
            <p:spPr>
              <a:xfrm>
                <a:off x="2903353" y="1646241"/>
                <a:ext cx="541526" cy="20694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3" name="ZoneTexte 32">
                <a:extLst>
                  <a:ext uri="{FF2B5EF4-FFF2-40B4-BE49-F238E27FC236}">
                    <a16:creationId xmlns:a16="http://schemas.microsoft.com/office/drawing/2014/main" id="{A305038C-EFF3-014C-B0A2-566827AD66F7}"/>
                  </a:ext>
                </a:extLst>
              </p:cNvPr>
              <p:cNvSpPr txBox="1"/>
              <p:nvPr/>
            </p:nvSpPr>
            <p:spPr>
              <a:xfrm>
                <a:off x="2411869" y="1622754"/>
                <a:ext cx="53732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dirty="0"/>
                  <a:t>HSP90</a:t>
                </a:r>
              </a:p>
            </p:txBody>
          </p:sp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B5F6A011-32F4-5C46-8DBF-AE33721F3F83}"/>
                  </a:ext>
                </a:extLst>
              </p:cNvPr>
              <p:cNvGrpSpPr/>
              <p:nvPr/>
            </p:nvGrpSpPr>
            <p:grpSpPr>
              <a:xfrm>
                <a:off x="3443651" y="1645102"/>
                <a:ext cx="468398" cy="215444"/>
                <a:chOff x="5979480" y="4135232"/>
                <a:chExt cx="468398" cy="215444"/>
              </a:xfrm>
            </p:grpSpPr>
            <p:sp>
              <p:nvSpPr>
                <p:cNvPr id="35" name="ZoneTexte 34">
                  <a:extLst>
                    <a:ext uri="{FF2B5EF4-FFF2-40B4-BE49-F238E27FC236}">
                      <a16:creationId xmlns:a16="http://schemas.microsoft.com/office/drawing/2014/main" id="{B6D69AA4-39D1-EA43-9BF4-86C3E45532AF}"/>
                    </a:ext>
                  </a:extLst>
                </p:cNvPr>
                <p:cNvSpPr txBox="1"/>
                <p:nvPr/>
              </p:nvSpPr>
              <p:spPr>
                <a:xfrm>
                  <a:off x="5979480" y="4135232"/>
                  <a:ext cx="46839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/>
                    <a:t>80 </a:t>
                  </a:r>
                  <a:r>
                    <a:rPr lang="en-US" sz="800" dirty="0" err="1"/>
                    <a:t>kDa</a:t>
                  </a:r>
                  <a:endParaRPr lang="en-US" sz="800" dirty="0"/>
                </a:p>
              </p:txBody>
            </p:sp>
            <p:cxnSp>
              <p:nvCxnSpPr>
                <p:cNvPr id="36" name="Connecteur droit 35">
                  <a:extLst>
                    <a:ext uri="{FF2B5EF4-FFF2-40B4-BE49-F238E27FC236}">
                      <a16:creationId xmlns:a16="http://schemas.microsoft.com/office/drawing/2014/main" id="{CEF72257-754F-6D4B-84F8-FB1905CECF09}"/>
                    </a:ext>
                  </a:extLst>
                </p:cNvPr>
                <p:cNvCxnSpPr/>
                <p:nvPr/>
              </p:nvCxnSpPr>
              <p:spPr>
                <a:xfrm>
                  <a:off x="5991676" y="4225419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42" name="Image 41">
                <a:extLst>
                  <a:ext uri="{FF2B5EF4-FFF2-40B4-BE49-F238E27FC236}">
                    <a16:creationId xmlns:a16="http://schemas.microsoft.com/office/drawing/2014/main" id="{D659CF45-B15D-8B4B-8E3B-8433F54FB5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42665" t="46196" r="48604" b="41942"/>
              <a:stretch/>
            </p:blipFill>
            <p:spPr>
              <a:xfrm>
                <a:off x="2903353" y="881949"/>
                <a:ext cx="549887" cy="56114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43" name="ZoneTexte 109">
                <a:extLst>
                  <a:ext uri="{FF2B5EF4-FFF2-40B4-BE49-F238E27FC236}">
                    <a16:creationId xmlns:a16="http://schemas.microsoft.com/office/drawing/2014/main" id="{8307D5BE-4FCF-E74F-97B8-5FE1395289C1}"/>
                  </a:ext>
                </a:extLst>
              </p:cNvPr>
              <p:cNvSpPr txBox="1"/>
              <p:nvPr/>
            </p:nvSpPr>
            <p:spPr>
              <a:xfrm>
                <a:off x="2474961" y="1292386"/>
                <a:ext cx="34336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US" sz="105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LIP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44" name="ZoneTexte 109">
                <a:extLst>
                  <a:ext uri="{FF2B5EF4-FFF2-40B4-BE49-F238E27FC236}">
                    <a16:creationId xmlns:a16="http://schemas.microsoft.com/office/drawing/2014/main" id="{80FC1C27-5DD9-DE41-98DF-0A4B01734229}"/>
                  </a:ext>
                </a:extLst>
              </p:cNvPr>
              <p:cNvSpPr txBox="1"/>
              <p:nvPr/>
            </p:nvSpPr>
            <p:spPr>
              <a:xfrm>
                <a:off x="2486409" y="845925"/>
                <a:ext cx="38824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US" sz="1050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LAP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grpSp>
            <p:nvGrpSpPr>
              <p:cNvPr id="45" name="Groupe 44">
                <a:extLst>
                  <a:ext uri="{FF2B5EF4-FFF2-40B4-BE49-F238E27FC236}">
                    <a16:creationId xmlns:a16="http://schemas.microsoft.com/office/drawing/2014/main" id="{1E665B65-9214-C54B-9FF0-E3ED9AB84B0C}"/>
                  </a:ext>
                </a:extLst>
              </p:cNvPr>
              <p:cNvGrpSpPr/>
              <p:nvPr/>
            </p:nvGrpSpPr>
            <p:grpSpPr>
              <a:xfrm>
                <a:off x="3410241" y="1265762"/>
                <a:ext cx="490840" cy="215444"/>
                <a:chOff x="5691697" y="1429148"/>
                <a:chExt cx="490859" cy="215465"/>
              </a:xfrm>
            </p:grpSpPr>
            <p:sp>
              <p:nvSpPr>
                <p:cNvPr id="46" name="ZoneTexte 116">
                  <a:extLst>
                    <a:ext uri="{FF2B5EF4-FFF2-40B4-BE49-F238E27FC236}">
                      <a16:creationId xmlns:a16="http://schemas.microsoft.com/office/drawing/2014/main" id="{C9786B2A-65FE-3D4D-BD76-9516BF7EB066}"/>
                    </a:ext>
                  </a:extLst>
                </p:cNvPr>
                <p:cNvSpPr txBox="1"/>
                <p:nvPr/>
              </p:nvSpPr>
              <p:spPr>
                <a:xfrm>
                  <a:off x="5691697" y="1429148"/>
                  <a:ext cx="490859" cy="2154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800" kern="1200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800" dirty="0"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17</a:t>
                  </a:r>
                  <a:r>
                    <a:rPr lang="en-US" sz="800" kern="1200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800" kern="1200" dirty="0" err="1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kDa</a:t>
                  </a:r>
                  <a:endParaRPr lang="fr-FR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47" name="Connecteur droit 46">
                  <a:extLst>
                    <a:ext uri="{FF2B5EF4-FFF2-40B4-BE49-F238E27FC236}">
                      <a16:creationId xmlns:a16="http://schemas.microsoft.com/office/drawing/2014/main" id="{02603BB4-48EB-DB49-8947-AA1291BCA9E3}"/>
                    </a:ext>
                  </a:extLst>
                </p:cNvPr>
                <p:cNvCxnSpPr/>
                <p:nvPr/>
              </p:nvCxnSpPr>
              <p:spPr>
                <a:xfrm>
                  <a:off x="5735650" y="1544627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Groupe 47">
                <a:extLst>
                  <a:ext uri="{FF2B5EF4-FFF2-40B4-BE49-F238E27FC236}">
                    <a16:creationId xmlns:a16="http://schemas.microsoft.com/office/drawing/2014/main" id="{B2EA93E1-AC03-134A-A298-64EE1CB84393}"/>
                  </a:ext>
                </a:extLst>
              </p:cNvPr>
              <p:cNvGrpSpPr/>
              <p:nvPr/>
            </p:nvGrpSpPr>
            <p:grpSpPr>
              <a:xfrm>
                <a:off x="3410241" y="824674"/>
                <a:ext cx="490840" cy="215444"/>
                <a:chOff x="5691697" y="1429148"/>
                <a:chExt cx="490859" cy="215465"/>
              </a:xfrm>
            </p:grpSpPr>
            <p:sp>
              <p:nvSpPr>
                <p:cNvPr id="49" name="ZoneTexte 116">
                  <a:extLst>
                    <a:ext uri="{FF2B5EF4-FFF2-40B4-BE49-F238E27FC236}">
                      <a16:creationId xmlns:a16="http://schemas.microsoft.com/office/drawing/2014/main" id="{3DB178F7-D830-A340-B278-B702E577B320}"/>
                    </a:ext>
                  </a:extLst>
                </p:cNvPr>
                <p:cNvSpPr txBox="1"/>
                <p:nvPr/>
              </p:nvSpPr>
              <p:spPr>
                <a:xfrm>
                  <a:off x="5691697" y="1429148"/>
                  <a:ext cx="490859" cy="2154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3</a:t>
                  </a:r>
                  <a:r>
                    <a:rPr lang="en-US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800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kDa</a:t>
                  </a:r>
                  <a:endParaRPr lang="fr-FR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50" name="Connecteur droit 49">
                  <a:extLst>
                    <a:ext uri="{FF2B5EF4-FFF2-40B4-BE49-F238E27FC236}">
                      <a16:creationId xmlns:a16="http://schemas.microsoft.com/office/drawing/2014/main" id="{5049361F-3A75-284E-A548-A6D3F3F7E967}"/>
                    </a:ext>
                  </a:extLst>
                </p:cNvPr>
                <p:cNvCxnSpPr/>
                <p:nvPr/>
              </p:nvCxnSpPr>
              <p:spPr>
                <a:xfrm>
                  <a:off x="5735650" y="1544627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ECAB2203-F87A-834B-B4CD-C2CBB26FA739}"/>
                  </a:ext>
                </a:extLst>
              </p:cNvPr>
              <p:cNvCxnSpPr/>
              <p:nvPr/>
            </p:nvCxnSpPr>
            <p:spPr>
              <a:xfrm>
                <a:off x="2520224" y="919827"/>
                <a:ext cx="0" cy="54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ZoneTexte 107">
                <a:extLst>
                  <a:ext uri="{FF2B5EF4-FFF2-40B4-BE49-F238E27FC236}">
                    <a16:creationId xmlns:a16="http://schemas.microsoft.com/office/drawing/2014/main" id="{DBB45496-6C40-2445-B389-8AB1D7DC1EAE}"/>
                  </a:ext>
                </a:extLst>
              </p:cNvPr>
              <p:cNvSpPr txBox="1"/>
              <p:nvPr/>
            </p:nvSpPr>
            <p:spPr>
              <a:xfrm rot="16200000">
                <a:off x="2164821" y="1063866"/>
                <a:ext cx="54053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spcAft>
                    <a:spcPts val="0"/>
                  </a:spcAft>
                </a:pPr>
                <a:r>
                  <a:rPr lang="en-US" sz="105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CEBP</a:t>
                </a:r>
                <a:r>
                  <a:rPr lang="en-US" sz="1050" kern="12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Cambria Math" panose="02040503050406030204" pitchFamily="18" charset="0"/>
                  </a:rPr>
                  <a:t>β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61" name="ZoneTexte 60">
                <a:extLst>
                  <a:ext uri="{FF2B5EF4-FFF2-40B4-BE49-F238E27FC236}">
                    <a16:creationId xmlns:a16="http://schemas.microsoft.com/office/drawing/2014/main" id="{14114CAC-D77B-2E42-A1FA-879FF2F5A45A}"/>
                  </a:ext>
                </a:extLst>
              </p:cNvPr>
              <p:cNvSpPr txBox="1"/>
              <p:nvPr/>
            </p:nvSpPr>
            <p:spPr>
              <a:xfrm rot="16200000">
                <a:off x="173040" y="1056188"/>
                <a:ext cx="53732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dirty="0"/>
                  <a:t>CEBPβ</a:t>
                </a:r>
              </a:p>
            </p:txBody>
          </p:sp>
          <p:sp>
            <p:nvSpPr>
              <p:cNvPr id="62" name="ZoneTexte 61">
                <a:extLst>
                  <a:ext uri="{FF2B5EF4-FFF2-40B4-BE49-F238E27FC236}">
                    <a16:creationId xmlns:a16="http://schemas.microsoft.com/office/drawing/2014/main" id="{71C87B6E-F2A7-1B46-AE53-2EF208233308}"/>
                  </a:ext>
                </a:extLst>
              </p:cNvPr>
              <p:cNvSpPr txBox="1"/>
              <p:nvPr/>
            </p:nvSpPr>
            <p:spPr>
              <a:xfrm>
                <a:off x="467367" y="831430"/>
                <a:ext cx="38824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dirty="0"/>
                  <a:t>LAP</a:t>
                </a:r>
              </a:p>
            </p:txBody>
          </p:sp>
          <p:sp>
            <p:nvSpPr>
              <p:cNvPr id="63" name="ZoneTexte 62">
                <a:extLst>
                  <a:ext uri="{FF2B5EF4-FFF2-40B4-BE49-F238E27FC236}">
                    <a16:creationId xmlns:a16="http://schemas.microsoft.com/office/drawing/2014/main" id="{64147558-2D4A-C949-AA28-586BB6C8B3EF}"/>
                  </a:ext>
                </a:extLst>
              </p:cNvPr>
              <p:cNvSpPr txBox="1"/>
              <p:nvPr/>
            </p:nvSpPr>
            <p:spPr>
              <a:xfrm>
                <a:off x="523695" y="1272627"/>
                <a:ext cx="34336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dirty="0"/>
                  <a:t>LIP</a:t>
                </a:r>
              </a:p>
            </p:txBody>
          </p: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66325182-89F3-9242-ACA9-43A6A00B7F62}"/>
                  </a:ext>
                </a:extLst>
              </p:cNvPr>
              <p:cNvCxnSpPr/>
              <p:nvPr/>
            </p:nvCxnSpPr>
            <p:spPr>
              <a:xfrm>
                <a:off x="524425" y="922614"/>
                <a:ext cx="0" cy="54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Groupe 71">
                <a:extLst>
                  <a:ext uri="{FF2B5EF4-FFF2-40B4-BE49-F238E27FC236}">
                    <a16:creationId xmlns:a16="http://schemas.microsoft.com/office/drawing/2014/main" id="{37F782C0-DBB2-3748-AA7C-6084CF572352}"/>
                  </a:ext>
                </a:extLst>
              </p:cNvPr>
              <p:cNvGrpSpPr/>
              <p:nvPr/>
            </p:nvGrpSpPr>
            <p:grpSpPr>
              <a:xfrm>
                <a:off x="1805264" y="845925"/>
                <a:ext cx="490840" cy="215444"/>
                <a:chOff x="5944743" y="4199395"/>
                <a:chExt cx="490840" cy="215444"/>
              </a:xfrm>
            </p:grpSpPr>
            <p:sp>
              <p:nvSpPr>
                <p:cNvPr id="73" name="ZoneTexte 72">
                  <a:extLst>
                    <a:ext uri="{FF2B5EF4-FFF2-40B4-BE49-F238E27FC236}">
                      <a16:creationId xmlns:a16="http://schemas.microsoft.com/office/drawing/2014/main" id="{9699926E-5F07-5845-8B71-DB0B2BFEA558}"/>
                    </a:ext>
                  </a:extLst>
                </p:cNvPr>
                <p:cNvSpPr txBox="1"/>
                <p:nvPr/>
              </p:nvSpPr>
              <p:spPr>
                <a:xfrm>
                  <a:off x="5944743" y="4199395"/>
                  <a:ext cx="49084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/>
                    <a:t> 37 </a:t>
                  </a:r>
                  <a:r>
                    <a:rPr lang="en-US" sz="800" dirty="0" err="1"/>
                    <a:t>kDa</a:t>
                  </a:r>
                  <a:endParaRPr lang="en-US" sz="800" dirty="0"/>
                </a:p>
              </p:txBody>
            </p:sp>
            <p:cxnSp>
              <p:nvCxnSpPr>
                <p:cNvPr id="74" name="Connecteur droit 73">
                  <a:extLst>
                    <a:ext uri="{FF2B5EF4-FFF2-40B4-BE49-F238E27FC236}">
                      <a16:creationId xmlns:a16="http://schemas.microsoft.com/office/drawing/2014/main" id="{8F925FB2-EFEB-044C-8D7F-774C474E6474}"/>
                    </a:ext>
                  </a:extLst>
                </p:cNvPr>
                <p:cNvCxnSpPr/>
                <p:nvPr/>
              </p:nvCxnSpPr>
              <p:spPr>
                <a:xfrm>
                  <a:off x="5993355" y="4309623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Groupe 74">
                <a:extLst>
                  <a:ext uri="{FF2B5EF4-FFF2-40B4-BE49-F238E27FC236}">
                    <a16:creationId xmlns:a16="http://schemas.microsoft.com/office/drawing/2014/main" id="{F1024827-29BD-914E-B40F-F3035EA0E2CD}"/>
                  </a:ext>
                </a:extLst>
              </p:cNvPr>
              <p:cNvGrpSpPr/>
              <p:nvPr/>
            </p:nvGrpSpPr>
            <p:grpSpPr>
              <a:xfrm>
                <a:off x="1804962" y="1305571"/>
                <a:ext cx="490840" cy="215444"/>
                <a:chOff x="5951395" y="4898942"/>
                <a:chExt cx="490840" cy="215444"/>
              </a:xfrm>
            </p:grpSpPr>
            <p:sp>
              <p:nvSpPr>
                <p:cNvPr id="76" name="ZoneTexte 75">
                  <a:extLst>
                    <a:ext uri="{FF2B5EF4-FFF2-40B4-BE49-F238E27FC236}">
                      <a16:creationId xmlns:a16="http://schemas.microsoft.com/office/drawing/2014/main" id="{2563EDD0-0902-1D47-8604-B293EEA58185}"/>
                    </a:ext>
                  </a:extLst>
                </p:cNvPr>
                <p:cNvSpPr txBox="1"/>
                <p:nvPr/>
              </p:nvSpPr>
              <p:spPr>
                <a:xfrm>
                  <a:off x="5951395" y="4898942"/>
                  <a:ext cx="49084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/>
                    <a:t> 17 </a:t>
                  </a:r>
                  <a:r>
                    <a:rPr lang="en-US" sz="800" dirty="0" err="1"/>
                    <a:t>kDa</a:t>
                  </a:r>
                  <a:endParaRPr lang="en-US" sz="800" dirty="0"/>
                </a:p>
              </p:txBody>
            </p:sp>
            <p:cxnSp>
              <p:nvCxnSpPr>
                <p:cNvPr id="77" name="Connecteur droit 76">
                  <a:extLst>
                    <a:ext uri="{FF2B5EF4-FFF2-40B4-BE49-F238E27FC236}">
                      <a16:creationId xmlns:a16="http://schemas.microsoft.com/office/drawing/2014/main" id="{FC706E7C-5500-E344-9797-E7BC65DDE36F}"/>
                    </a:ext>
                  </a:extLst>
                </p:cNvPr>
                <p:cNvCxnSpPr/>
                <p:nvPr/>
              </p:nvCxnSpPr>
              <p:spPr>
                <a:xfrm>
                  <a:off x="5999300" y="5012024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1" name="Image 80">
                <a:extLst>
                  <a:ext uri="{FF2B5EF4-FFF2-40B4-BE49-F238E27FC236}">
                    <a16:creationId xmlns:a16="http://schemas.microsoft.com/office/drawing/2014/main" id="{5444365E-C849-ED4D-82CC-39CE75F627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7298" t="29256" r="57513" b="58699"/>
              <a:stretch/>
            </p:blipFill>
            <p:spPr>
              <a:xfrm>
                <a:off x="817894" y="881949"/>
                <a:ext cx="1028687" cy="61278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82" name="Image 81">
                <a:extLst>
                  <a:ext uri="{FF2B5EF4-FFF2-40B4-BE49-F238E27FC236}">
                    <a16:creationId xmlns:a16="http://schemas.microsoft.com/office/drawing/2014/main" id="{6D2DBCEC-C625-434C-873F-0F85DD3D28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30671" t="34703" r="54072" b="61727"/>
              <a:stretch/>
            </p:blipFill>
            <p:spPr>
              <a:xfrm>
                <a:off x="817512" y="1669415"/>
                <a:ext cx="1028345" cy="18078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3F433786-EE5D-DA43-A791-46A41C4CC36F}"/>
                  </a:ext>
                </a:extLst>
              </p:cNvPr>
              <p:cNvSpPr txBox="1"/>
              <p:nvPr/>
            </p:nvSpPr>
            <p:spPr>
              <a:xfrm>
                <a:off x="337935" y="1645515"/>
                <a:ext cx="53732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dirty="0"/>
                  <a:t>HSP90</a:t>
                </a:r>
              </a:p>
            </p:txBody>
          </p:sp>
          <p:grpSp>
            <p:nvGrpSpPr>
              <p:cNvPr id="84" name="Groupe 83">
                <a:extLst>
                  <a:ext uri="{FF2B5EF4-FFF2-40B4-BE49-F238E27FC236}">
                    <a16:creationId xmlns:a16="http://schemas.microsoft.com/office/drawing/2014/main" id="{B50F0D68-E3BE-DC40-A782-C3785435F529}"/>
                  </a:ext>
                </a:extLst>
              </p:cNvPr>
              <p:cNvGrpSpPr/>
              <p:nvPr/>
            </p:nvGrpSpPr>
            <p:grpSpPr>
              <a:xfrm>
                <a:off x="1837794" y="1651552"/>
                <a:ext cx="468398" cy="215444"/>
                <a:chOff x="5979480" y="3983951"/>
                <a:chExt cx="468398" cy="215444"/>
              </a:xfrm>
            </p:grpSpPr>
            <p:sp>
              <p:nvSpPr>
                <p:cNvPr id="85" name="ZoneTexte 84">
                  <a:extLst>
                    <a:ext uri="{FF2B5EF4-FFF2-40B4-BE49-F238E27FC236}">
                      <a16:creationId xmlns:a16="http://schemas.microsoft.com/office/drawing/2014/main" id="{662ACA36-108D-0545-90A1-26F703FC5917}"/>
                    </a:ext>
                  </a:extLst>
                </p:cNvPr>
                <p:cNvSpPr txBox="1"/>
                <p:nvPr/>
              </p:nvSpPr>
              <p:spPr>
                <a:xfrm>
                  <a:off x="5979480" y="3983951"/>
                  <a:ext cx="46839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/>
                    <a:t>80 </a:t>
                  </a:r>
                  <a:r>
                    <a:rPr lang="en-US" sz="800" dirty="0" err="1"/>
                    <a:t>kDa</a:t>
                  </a:r>
                  <a:endParaRPr lang="en-US" sz="800" dirty="0"/>
                </a:p>
              </p:txBody>
            </p:sp>
            <p:cxnSp>
              <p:nvCxnSpPr>
                <p:cNvPr id="86" name="Connecteur droit 85">
                  <a:extLst>
                    <a:ext uri="{FF2B5EF4-FFF2-40B4-BE49-F238E27FC236}">
                      <a16:creationId xmlns:a16="http://schemas.microsoft.com/office/drawing/2014/main" id="{02B87FA9-40A2-834D-98D5-8AEFC136D9DE}"/>
                    </a:ext>
                  </a:extLst>
                </p:cNvPr>
                <p:cNvCxnSpPr/>
                <p:nvPr/>
              </p:nvCxnSpPr>
              <p:spPr>
                <a:xfrm>
                  <a:off x="5991676" y="4089687"/>
                  <a:ext cx="54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163EEDA1-DE14-FC44-950B-8E01B3AD6228}"/>
                  </a:ext>
                </a:extLst>
              </p:cNvPr>
              <p:cNvSpPr txBox="1"/>
              <p:nvPr/>
            </p:nvSpPr>
            <p:spPr>
              <a:xfrm>
                <a:off x="746271" y="1444248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0070C0"/>
                    </a:solidFill>
                  </a:rPr>
                  <a:t>2.19</a:t>
                </a:r>
              </a:p>
            </p:txBody>
          </p:sp>
          <p:sp>
            <p:nvSpPr>
              <p:cNvPr id="88" name="ZoneTexte 87">
                <a:extLst>
                  <a:ext uri="{FF2B5EF4-FFF2-40B4-BE49-F238E27FC236}">
                    <a16:creationId xmlns:a16="http://schemas.microsoft.com/office/drawing/2014/main" id="{364D1EC5-67E6-F545-9716-D630DE291252}"/>
                  </a:ext>
                </a:extLst>
              </p:cNvPr>
              <p:cNvSpPr txBox="1"/>
              <p:nvPr/>
            </p:nvSpPr>
            <p:spPr>
              <a:xfrm>
                <a:off x="741822" y="1515311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0070C0"/>
                    </a:solidFill>
                  </a:rPr>
                  <a:t>0.98</a:t>
                </a:r>
              </a:p>
            </p:txBody>
          </p:sp>
          <p:sp>
            <p:nvSpPr>
              <p:cNvPr id="89" name="ZoneTexte 88">
                <a:extLst>
                  <a:ext uri="{FF2B5EF4-FFF2-40B4-BE49-F238E27FC236}">
                    <a16:creationId xmlns:a16="http://schemas.microsoft.com/office/drawing/2014/main" id="{B22CAA39-A659-FF4F-9CD8-A9A857662B1D}"/>
                  </a:ext>
                </a:extLst>
              </p:cNvPr>
              <p:cNvSpPr txBox="1"/>
              <p:nvPr/>
            </p:nvSpPr>
            <p:spPr>
              <a:xfrm>
                <a:off x="1005311" y="1442511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0070C0"/>
                    </a:solidFill>
                  </a:rPr>
                  <a:t>1.64</a:t>
                </a:r>
              </a:p>
            </p:txBody>
          </p:sp>
          <p:sp>
            <p:nvSpPr>
              <p:cNvPr id="90" name="ZoneTexte 89">
                <a:extLst>
                  <a:ext uri="{FF2B5EF4-FFF2-40B4-BE49-F238E27FC236}">
                    <a16:creationId xmlns:a16="http://schemas.microsoft.com/office/drawing/2014/main" id="{56CC95FA-57F7-8341-9DCF-1227C04A0C72}"/>
                  </a:ext>
                </a:extLst>
              </p:cNvPr>
              <p:cNvSpPr txBox="1"/>
              <p:nvPr/>
            </p:nvSpPr>
            <p:spPr>
              <a:xfrm>
                <a:off x="1003599" y="1521771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0070C0"/>
                    </a:solidFill>
                  </a:rPr>
                  <a:t>0.50</a:t>
                </a:r>
              </a:p>
            </p:txBody>
          </p:sp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8EA81C99-DB28-A348-A5F8-C209E8098162}"/>
                  </a:ext>
                </a:extLst>
              </p:cNvPr>
              <p:cNvSpPr txBox="1"/>
              <p:nvPr/>
            </p:nvSpPr>
            <p:spPr>
              <a:xfrm>
                <a:off x="1261191" y="1443865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FF0000"/>
                    </a:solidFill>
                  </a:rPr>
                  <a:t>2.36</a:t>
                </a:r>
              </a:p>
            </p:txBody>
          </p:sp>
          <p:sp>
            <p:nvSpPr>
              <p:cNvPr id="92" name="ZoneTexte 91">
                <a:extLst>
                  <a:ext uri="{FF2B5EF4-FFF2-40B4-BE49-F238E27FC236}">
                    <a16:creationId xmlns:a16="http://schemas.microsoft.com/office/drawing/2014/main" id="{D4330A7E-52D7-3448-AE05-A21CA852938B}"/>
                  </a:ext>
                </a:extLst>
              </p:cNvPr>
              <p:cNvSpPr txBox="1"/>
              <p:nvPr/>
            </p:nvSpPr>
            <p:spPr>
              <a:xfrm>
                <a:off x="1263180" y="1521770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FF0000"/>
                    </a:solidFill>
                  </a:rPr>
                  <a:t>0.69</a:t>
                </a:r>
              </a:p>
            </p:txBody>
          </p:sp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794C94A9-0ABF-DF42-B886-00C6955E417B}"/>
                  </a:ext>
                </a:extLst>
              </p:cNvPr>
              <p:cNvSpPr txBox="1"/>
              <p:nvPr/>
            </p:nvSpPr>
            <p:spPr>
              <a:xfrm>
                <a:off x="1525591" y="1443864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FF0000"/>
                    </a:solidFill>
                  </a:rPr>
                  <a:t>2.01</a:t>
                </a:r>
              </a:p>
            </p:txBody>
          </p:sp>
          <p:sp>
            <p:nvSpPr>
              <p:cNvPr id="94" name="ZoneTexte 93">
                <a:extLst>
                  <a:ext uri="{FF2B5EF4-FFF2-40B4-BE49-F238E27FC236}">
                    <a16:creationId xmlns:a16="http://schemas.microsoft.com/office/drawing/2014/main" id="{904F341B-B27F-B84B-B8F3-ABC48D5384A1}"/>
                  </a:ext>
                </a:extLst>
              </p:cNvPr>
              <p:cNvSpPr txBox="1"/>
              <p:nvPr/>
            </p:nvSpPr>
            <p:spPr>
              <a:xfrm>
                <a:off x="1522761" y="1521770"/>
                <a:ext cx="3417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i="1" dirty="0">
                    <a:solidFill>
                      <a:srgbClr val="FF0000"/>
                    </a:solidFill>
                  </a:rPr>
                  <a:t>0.45</a:t>
                </a:r>
              </a:p>
            </p:txBody>
          </p:sp>
          <p:sp>
            <p:nvSpPr>
              <p:cNvPr id="103" name="ZoneTexte 102">
                <a:extLst>
                  <a:ext uri="{FF2B5EF4-FFF2-40B4-BE49-F238E27FC236}">
                    <a16:creationId xmlns:a16="http://schemas.microsoft.com/office/drawing/2014/main" id="{C4DD2AAF-0E7E-7D45-A2B9-7F83E96FED8D}"/>
                  </a:ext>
                </a:extLst>
              </p:cNvPr>
              <p:cNvSpPr txBox="1"/>
              <p:nvPr/>
            </p:nvSpPr>
            <p:spPr>
              <a:xfrm>
                <a:off x="828074" y="645341"/>
                <a:ext cx="25359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2</a:t>
                </a:r>
              </a:p>
            </p:txBody>
          </p:sp>
          <p:sp>
            <p:nvSpPr>
              <p:cNvPr id="104" name="ZoneTexte 103">
                <a:extLst>
                  <a:ext uri="{FF2B5EF4-FFF2-40B4-BE49-F238E27FC236}">
                    <a16:creationId xmlns:a16="http://schemas.microsoft.com/office/drawing/2014/main" id="{9F842CB1-A58C-F24D-81C6-951DD335E598}"/>
                  </a:ext>
                </a:extLst>
              </p:cNvPr>
              <p:cNvSpPr txBox="1"/>
              <p:nvPr/>
            </p:nvSpPr>
            <p:spPr>
              <a:xfrm>
                <a:off x="1090120" y="645341"/>
                <a:ext cx="25359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7</a:t>
                </a:r>
              </a:p>
            </p:txBody>
          </p:sp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71F228A5-BE51-B842-B752-770A0E70D7CD}"/>
                  </a:ext>
                </a:extLst>
              </p:cNvPr>
              <p:cNvSpPr txBox="1"/>
              <p:nvPr/>
            </p:nvSpPr>
            <p:spPr>
              <a:xfrm>
                <a:off x="1309164" y="640135"/>
                <a:ext cx="25359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5</a:t>
                </a:r>
              </a:p>
            </p:txBody>
          </p:sp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F5194775-AEA9-6D42-A2CA-9BF5127573DF}"/>
                  </a:ext>
                </a:extLst>
              </p:cNvPr>
              <p:cNvSpPr txBox="1"/>
              <p:nvPr/>
            </p:nvSpPr>
            <p:spPr>
              <a:xfrm>
                <a:off x="1550727" y="640135"/>
                <a:ext cx="32252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11</a:t>
                </a:r>
              </a:p>
            </p:txBody>
          </p:sp>
          <p:cxnSp>
            <p:nvCxnSpPr>
              <p:cNvPr id="107" name="Connecteur droit 106">
                <a:extLst>
                  <a:ext uri="{FF2B5EF4-FFF2-40B4-BE49-F238E27FC236}">
                    <a16:creationId xmlns:a16="http://schemas.microsoft.com/office/drawing/2014/main" id="{374F726E-386B-D447-B800-7E260BB2BF4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68257" y="443966"/>
                <a:ext cx="0" cy="468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72738CE9-AC1A-5F46-857E-6C77EB6C219B}"/>
                  </a:ext>
                </a:extLst>
              </p:cNvPr>
              <p:cNvSpPr txBox="1"/>
              <p:nvPr/>
            </p:nvSpPr>
            <p:spPr>
              <a:xfrm>
                <a:off x="398862" y="635523"/>
                <a:ext cx="473206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50" i="1" dirty="0"/>
                  <a:t>clone</a:t>
                </a:r>
              </a:p>
            </p:txBody>
          </p:sp>
          <p:sp>
            <p:nvSpPr>
              <p:cNvPr id="109" name="ZoneTexte 108">
                <a:extLst>
                  <a:ext uri="{FF2B5EF4-FFF2-40B4-BE49-F238E27FC236}">
                    <a16:creationId xmlns:a16="http://schemas.microsoft.com/office/drawing/2014/main" id="{26CED5CF-9A3C-2342-A05F-8ACD472B2AA8}"/>
                  </a:ext>
                </a:extLst>
              </p:cNvPr>
              <p:cNvSpPr txBox="1"/>
              <p:nvPr/>
            </p:nvSpPr>
            <p:spPr>
              <a:xfrm>
                <a:off x="894562" y="478398"/>
                <a:ext cx="37382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solidFill>
                      <a:srgbClr val="0070C0"/>
                    </a:solidFill>
                  </a:rPr>
                  <a:t>WT</a:t>
                </a:r>
              </a:p>
            </p:txBody>
          </p:sp>
          <p:sp>
            <p:nvSpPr>
              <p:cNvPr id="110" name="ZoneTexte 109">
                <a:extLst>
                  <a:ext uri="{FF2B5EF4-FFF2-40B4-BE49-F238E27FC236}">
                    <a16:creationId xmlns:a16="http://schemas.microsoft.com/office/drawing/2014/main" id="{BBC98246-D4FE-BB42-8C2C-4807B709441F}"/>
                  </a:ext>
                </a:extLst>
              </p:cNvPr>
              <p:cNvSpPr txBox="1"/>
              <p:nvPr/>
            </p:nvSpPr>
            <p:spPr>
              <a:xfrm>
                <a:off x="1309621" y="478398"/>
                <a:ext cx="55175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solidFill>
                      <a:srgbClr val="FF0000"/>
                    </a:solidFill>
                  </a:rPr>
                  <a:t>R132H</a:t>
                </a:r>
              </a:p>
            </p:txBody>
          </p: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2CFBFD9C-2BA0-1C46-B9F7-374D4D5E54C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585999" y="443966"/>
                <a:ext cx="0" cy="468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8C9F4D1E-2864-F34A-B214-88439ED149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4257" y="508188"/>
                <a:ext cx="972000" cy="27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ZoneTexte 114">
                <a:extLst>
                  <a:ext uri="{FF2B5EF4-FFF2-40B4-BE49-F238E27FC236}">
                    <a16:creationId xmlns:a16="http://schemas.microsoft.com/office/drawing/2014/main" id="{6EEC5AA8-1BC9-4F47-A94A-B747009E9C7A}"/>
                  </a:ext>
                </a:extLst>
              </p:cNvPr>
              <p:cNvSpPr txBox="1"/>
              <p:nvPr/>
            </p:nvSpPr>
            <p:spPr>
              <a:xfrm>
                <a:off x="1081236" y="292553"/>
                <a:ext cx="44114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i="1" dirty="0"/>
                  <a:t>IDH1</a:t>
                </a:r>
              </a:p>
            </p:txBody>
          </p:sp>
        </p:grpSp>
        <p:sp>
          <p:nvSpPr>
            <p:cNvPr id="243" name="ZoneTexte 242">
              <a:extLst>
                <a:ext uri="{FF2B5EF4-FFF2-40B4-BE49-F238E27FC236}">
                  <a16:creationId xmlns:a16="http://schemas.microsoft.com/office/drawing/2014/main" id="{4F4781F8-62D1-6542-B762-93D2F2060215}"/>
                </a:ext>
              </a:extLst>
            </p:cNvPr>
            <p:cNvSpPr txBox="1"/>
            <p:nvPr/>
          </p:nvSpPr>
          <p:spPr>
            <a:xfrm>
              <a:off x="5840165" y="571215"/>
              <a:ext cx="5405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solidFill>
                    <a:srgbClr val="FF0000"/>
                  </a:solidFill>
                </a:rPr>
                <a:t>R172K</a:t>
              </a:r>
              <a:endParaRPr lang="en-US" sz="1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161D449-A4BA-7C43-ACDE-8633531805E8}"/>
              </a:ext>
            </a:extLst>
          </p:cNvPr>
          <p:cNvSpPr/>
          <p:nvPr/>
        </p:nvSpPr>
        <p:spPr>
          <a:xfrm>
            <a:off x="6033" y="66509"/>
            <a:ext cx="3129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F4BC2A4A-980E-8248-B8F0-2A7EE894B985}"/>
              </a:ext>
            </a:extLst>
          </p:cNvPr>
          <p:cNvSpPr/>
          <p:nvPr/>
        </p:nvSpPr>
        <p:spPr>
          <a:xfrm>
            <a:off x="3046289" y="64765"/>
            <a:ext cx="3064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6799D5E7-57AB-BB46-B2A3-DBFE759A62FE}"/>
              </a:ext>
            </a:extLst>
          </p:cNvPr>
          <p:cNvSpPr/>
          <p:nvPr/>
        </p:nvSpPr>
        <p:spPr>
          <a:xfrm>
            <a:off x="11643" y="4107138"/>
            <a:ext cx="3016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fr-FR" sz="1200" b="1" dirty="0"/>
              <a:t>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001679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465C2797-F3F7-BE40-B3DD-EAB72E97A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585" y="7229611"/>
            <a:ext cx="4655220" cy="2544469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8E92732-B387-8D44-B79F-EC7A0C408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6" y="76526"/>
            <a:ext cx="2113596" cy="210390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D70AB33-EC8A-9440-BACE-BF35A9A37A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895"/>
          <a:stretch/>
        </p:blipFill>
        <p:spPr>
          <a:xfrm>
            <a:off x="2333183" y="237605"/>
            <a:ext cx="2253224" cy="21430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791EF5F-74F5-174B-B57F-0CACA054B7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76" y="2505075"/>
            <a:ext cx="1938599" cy="233207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32126A-1B39-3E44-B9E7-C8B0D08749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9975" y="2505075"/>
            <a:ext cx="1649537" cy="23344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1429BB7-7DD5-5B4E-B522-CAAE98FA82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4242" y="2505075"/>
            <a:ext cx="1719907" cy="233207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1C86FBD-4329-634F-995C-9D8DFB6B94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4149" y="2505075"/>
            <a:ext cx="1583851" cy="23325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9C96537-F7B3-8F44-B5C1-049F49293A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140" y="4897534"/>
            <a:ext cx="2007115" cy="233207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4798C31-781D-9F44-B9B5-EE9A9FDD0CE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81719" y="4893747"/>
            <a:ext cx="1933789" cy="233586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F307AE8-BB5E-2744-9747-C22AB0D76B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149" y="7229611"/>
            <a:ext cx="1933789" cy="23358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A5F8127-E7A7-6D4E-A943-C582F710C054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287"/>
          <a:stretch/>
        </p:blipFill>
        <p:spPr>
          <a:xfrm>
            <a:off x="4488845" y="237604"/>
            <a:ext cx="1940530" cy="214306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F70E92F-FE67-4448-A84C-BDD6DDB510E0}"/>
              </a:ext>
            </a:extLst>
          </p:cNvPr>
          <p:cNvSpPr txBox="1"/>
          <p:nvPr/>
        </p:nvSpPr>
        <p:spPr>
          <a:xfrm>
            <a:off x="3182379" y="25297"/>
            <a:ext cx="82426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HL60 IDH1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C487C39-2700-9344-8424-8224FD23EB11}"/>
              </a:ext>
            </a:extLst>
          </p:cNvPr>
          <p:cNvSpPr txBox="1"/>
          <p:nvPr/>
        </p:nvSpPr>
        <p:spPr>
          <a:xfrm>
            <a:off x="5252668" y="25297"/>
            <a:ext cx="82426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HL60 IDH2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32EE855-0BCF-5246-8876-EE73BAF34A29}"/>
              </a:ext>
            </a:extLst>
          </p:cNvPr>
          <p:cNvSpPr/>
          <p:nvPr/>
        </p:nvSpPr>
        <p:spPr>
          <a:xfrm>
            <a:off x="12908" y="-9116"/>
            <a:ext cx="3129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F96B5F2-ED45-154B-A088-67F3377A0535}"/>
              </a:ext>
            </a:extLst>
          </p:cNvPr>
          <p:cNvSpPr/>
          <p:nvPr/>
        </p:nvSpPr>
        <p:spPr>
          <a:xfrm>
            <a:off x="2203580" y="-9117"/>
            <a:ext cx="3064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B78274D-E0F7-0643-8C03-258BDE9B0D33}"/>
              </a:ext>
            </a:extLst>
          </p:cNvPr>
          <p:cNvSpPr/>
          <p:nvPr/>
        </p:nvSpPr>
        <p:spPr>
          <a:xfrm>
            <a:off x="18518" y="2380665"/>
            <a:ext cx="3016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fr-FR" sz="1200" b="1" dirty="0"/>
              <a:t> </a:t>
            </a:r>
            <a:endParaRPr lang="en-US" sz="1200" b="1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F31E9D-31B9-3C4F-8BB3-68312E4890B4}"/>
              </a:ext>
            </a:extLst>
          </p:cNvPr>
          <p:cNvSpPr/>
          <p:nvPr/>
        </p:nvSpPr>
        <p:spPr>
          <a:xfrm>
            <a:off x="28136" y="7229610"/>
            <a:ext cx="2824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sz="1200" b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8E6BB7D-9185-7F48-8A76-789F92F53808}"/>
              </a:ext>
            </a:extLst>
          </p:cNvPr>
          <p:cNvSpPr/>
          <p:nvPr/>
        </p:nvSpPr>
        <p:spPr>
          <a:xfrm>
            <a:off x="1988938" y="7229610"/>
            <a:ext cx="2600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E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651459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9">
            <a:extLst>
              <a:ext uri="{FF2B5EF4-FFF2-40B4-BE49-F238E27FC236}">
                <a16:creationId xmlns:a16="http://schemas.microsoft.com/office/drawing/2014/main" id="{1F819881-111B-D74C-ABEA-23631232CA5A}"/>
              </a:ext>
            </a:extLst>
          </p:cNvPr>
          <p:cNvSpPr txBox="1"/>
          <p:nvPr/>
        </p:nvSpPr>
        <p:spPr>
          <a:xfrm>
            <a:off x="106045" y="191934"/>
            <a:ext cx="6645910" cy="1822871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1300"/>
              </a:lnSpc>
              <a:spcAft>
                <a:spcPts val="1000"/>
              </a:spcAft>
            </a:pPr>
            <a:r>
              <a:rPr lang="en-US" sz="900" b="1" i="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ntal Figure 4 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Targeting vitamin D receptor pathway enhances anti-AML effect with ATRA in a CEBP𝛼-dependent manner.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Pharmacological substances (Genomatix) enriched in gene signature of ATRA-treated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(H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R132H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CD11b expression (MFI) measured by flow cytometry in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(clone 2: ○, clone 7: ☐) versus HL60 IDH1R132H (clone 5: ◇, clone 11 GFPLOW: △, clone 11 GFPHIGH: ▽) and in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HL60 IDH2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R172K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treated for 3 days with ATRA (1 µM) and VD (100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nM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alone or in combination.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CD11b expression (MFI, ratio to untreated) measured by flow cytometry in 2HG-treated (100(U937)-200µM for 1wk) HL60 IDH1WT-2, HL60 IDH1WT-4, HL60 IDH1WT-7, HL60, U937 and THP1 treated for 3 days with ATRA (0.1µM for U937, 1µM for others) or VD (100nM) alone or in combination.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CD15 expression (MFI, ratio to untreated) measured by flow cytometry in 2HG-treated (200µM for 1wk) KG1a treated for 3 days with ATRA (0.1µM for U937, 1µM for others) or VD (100nM) alone or in combination. (</a:t>
            </a: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CD11b expression (MFI) measured by flow cytometry in HL60 IDH1</a:t>
            </a:r>
            <a:r>
              <a:rPr lang="en-US" sz="9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WT-2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shCTL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vs.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shCEBP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𝛼 vs.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shCEBP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β and in HL60 IDH1R132H-11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shCTL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vs.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shCEBP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𝛼 vs.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shCEBP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β treated for 3 days with ATRA (1 µM) and VD (100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nM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alone or in combination </a:t>
            </a:r>
            <a:endParaRPr lang="fr-FR" sz="900" i="1" dirty="0">
              <a:solidFill>
                <a:srgbClr val="44546A"/>
              </a:solidFill>
              <a:effectLst/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88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D34B5D5-CE98-1F42-99C7-A6ED6F343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846" y="96040"/>
            <a:ext cx="2475081" cy="432355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687782-799F-BF4F-A452-6C00AD6E3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37" y="242260"/>
            <a:ext cx="2007498" cy="2015560"/>
          </a:xfrm>
          <a:prstGeom prst="rect">
            <a:avLst/>
          </a:prstGeom>
        </p:spPr>
      </p:pic>
      <p:sp>
        <p:nvSpPr>
          <p:cNvPr id="16" name="Zone de texte 364">
            <a:extLst>
              <a:ext uri="{FF2B5EF4-FFF2-40B4-BE49-F238E27FC236}">
                <a16:creationId xmlns:a16="http://schemas.microsoft.com/office/drawing/2014/main" id="{7254A7FE-A01C-AE48-8923-FBB443605F54}"/>
              </a:ext>
            </a:extLst>
          </p:cNvPr>
          <p:cNvSpPr txBox="1"/>
          <p:nvPr/>
        </p:nvSpPr>
        <p:spPr>
          <a:xfrm>
            <a:off x="247650" y="4371975"/>
            <a:ext cx="6362700" cy="655885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ts val="1300"/>
              </a:lnSpc>
              <a:spcAft>
                <a:spcPts val="1000"/>
              </a:spcAft>
            </a:pPr>
            <a:r>
              <a:rPr lang="en-US" sz="900" b="1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Supplemental Figure 4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Targeting vitamin D receptor pathway enhances anti-AML effect with ATRA in IDH</a:t>
            </a:r>
            <a:r>
              <a:rPr lang="en-US" sz="900" i="0" baseline="300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MUT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AML patients. (</a:t>
            </a:r>
            <a:r>
              <a:rPr lang="en-US" sz="900" b="1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CD14 expression (mean fluorescence intensity, MFI) measured by flow cytometry in IDH</a:t>
            </a:r>
            <a:r>
              <a:rPr lang="en-US" sz="900" i="0" baseline="300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MUT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versus IDH</a:t>
            </a:r>
            <a:r>
              <a:rPr lang="en-US" sz="900" i="0" baseline="300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 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patients treated with ATRA and VD alone or in combination (</a:t>
            </a:r>
            <a:r>
              <a:rPr lang="en-US" sz="900" i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left panel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Results for each patient are represented individually </a:t>
            </a:r>
            <a:r>
              <a:rPr lang="en-US" sz="900" i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(right panel</a:t>
            </a:r>
            <a:r>
              <a:rPr lang="en-US" sz="900" i="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). </a:t>
            </a:r>
            <a:endParaRPr lang="fr-FR" sz="900" i="1" dirty="0">
              <a:effectLst/>
              <a:latin typeface="Palatino Linotype" panose="0204050205050503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C974BD-0BCE-4B4F-85FB-FF1021CE32C1}"/>
              </a:ext>
            </a:extLst>
          </p:cNvPr>
          <p:cNvSpPr/>
          <p:nvPr/>
        </p:nvSpPr>
        <p:spPr>
          <a:xfrm>
            <a:off x="90743" y="90793"/>
            <a:ext cx="3129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fr-FR" sz="1200" b="1" dirty="0"/>
              <a:t>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482684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4473</TotalTime>
  <Words>881</Words>
  <Application>Microsoft Macintosh PowerPoint</Application>
  <PresentationFormat>Format A4 (210 x 297 mm)</PresentationFormat>
  <Paragraphs>191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SimSun</vt:lpstr>
      <vt:lpstr>Arial</vt:lpstr>
      <vt:lpstr>Calibri</vt:lpstr>
      <vt:lpstr>Calibri Light</vt:lpstr>
      <vt:lpstr>Cambria Math</vt:lpstr>
      <vt:lpstr>Palatino Linotype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Marie Sabatier</dc:creator>
  <cp:lastModifiedBy>Marie Sabatier</cp:lastModifiedBy>
  <cp:revision>86</cp:revision>
  <cp:lastPrinted>2021-07-29T16:46:14Z</cp:lastPrinted>
  <dcterms:created xsi:type="dcterms:W3CDTF">2021-07-28T17:36:22Z</dcterms:created>
  <dcterms:modified xsi:type="dcterms:W3CDTF">2021-08-06T14:44:59Z</dcterms:modified>
</cp:coreProperties>
</file>