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5E5A8-2364-4DD1-AD98-5E8880A5C0B7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56133-63BA-4018-B436-84B3656A3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40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Figure S1: </a:t>
            </a:r>
            <a:r>
              <a:rPr lang="en-US" dirty="0" smtClean="0"/>
              <a:t>Mortality rate of the</a:t>
            </a:r>
            <a:r>
              <a:rPr lang="en-US" baseline="0" dirty="0" smtClean="0"/>
              <a:t> susceptible lab strain Kisumu t</a:t>
            </a:r>
            <a:r>
              <a:rPr lang="en-US" dirty="0" smtClean="0"/>
              <a:t>o </a:t>
            </a:r>
            <a:r>
              <a:rPr lang="en-US" dirty="0" err="1" smtClean="0"/>
              <a:t>clothianidin</a:t>
            </a:r>
            <a:r>
              <a:rPr lang="en-US" dirty="0" smtClean="0"/>
              <a:t> (A) and </a:t>
            </a:r>
            <a:r>
              <a:rPr lang="en-US" dirty="0" err="1" smtClean="0"/>
              <a:t>Imidacloprid</a:t>
            </a:r>
            <a:r>
              <a:rPr lang="en-US" dirty="0" smtClean="0"/>
              <a:t> (B) using</a:t>
            </a:r>
            <a:r>
              <a:rPr lang="en-US" baseline="0" dirty="0" smtClean="0"/>
              <a:t> the three solvent</a:t>
            </a:r>
            <a:r>
              <a:rPr lang="en-US" dirty="0" smtClean="0"/>
              <a:t>. The bars represent the standard error on the mean (SEM).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D0592-4398-4845-9B3A-2B06875F894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807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Figure </a:t>
            </a:r>
            <a:r>
              <a:rPr lang="en-US" b="1" dirty="0" smtClean="0"/>
              <a:t>S2</a:t>
            </a:r>
            <a:r>
              <a:rPr lang="en-US" b="1" dirty="0"/>
              <a:t>: </a:t>
            </a:r>
            <a:r>
              <a:rPr lang="en-US" dirty="0"/>
              <a:t>Mortality rate of wild </a:t>
            </a:r>
            <a:r>
              <a:rPr lang="en-US" i="1" dirty="0"/>
              <a:t>An. </a:t>
            </a:r>
            <a:r>
              <a:rPr lang="en-US" i="1" dirty="0" err="1"/>
              <a:t>gambiae</a:t>
            </a:r>
            <a:r>
              <a:rPr lang="en-US" i="1" dirty="0"/>
              <a:t> </a:t>
            </a:r>
            <a:r>
              <a:rPr lang="en-US" dirty="0" err="1"/>
              <a:t>s.l</a:t>
            </a:r>
            <a:r>
              <a:rPr lang="en-US" dirty="0"/>
              <a:t> to </a:t>
            </a:r>
            <a:r>
              <a:rPr lang="en-US" dirty="0" err="1"/>
              <a:t>clothianidin</a:t>
            </a:r>
            <a:r>
              <a:rPr lang="en-US" dirty="0"/>
              <a:t> using</a:t>
            </a:r>
            <a:r>
              <a:rPr lang="en-US" baseline="0" dirty="0"/>
              <a:t> the three solvent</a:t>
            </a:r>
            <a:r>
              <a:rPr lang="en-US" dirty="0"/>
              <a:t>. The bars represent the standard error on the mean (SEM).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36921-1F40-477A-9EA3-8DA8651B018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46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Figure </a:t>
            </a:r>
            <a:r>
              <a:rPr lang="en-US" b="1" dirty="0" smtClean="0"/>
              <a:t>S3</a:t>
            </a:r>
            <a:r>
              <a:rPr lang="en-US" b="1" dirty="0"/>
              <a:t>: </a:t>
            </a:r>
            <a:r>
              <a:rPr lang="en-US" dirty="0"/>
              <a:t>Mortality rate of wild </a:t>
            </a:r>
            <a:r>
              <a:rPr lang="en-US" i="1" dirty="0"/>
              <a:t>An. </a:t>
            </a:r>
            <a:r>
              <a:rPr lang="en-US" i="1" dirty="0" err="1"/>
              <a:t>colluzzi</a:t>
            </a:r>
            <a:r>
              <a:rPr lang="en-US" i="1" dirty="0"/>
              <a:t> </a:t>
            </a:r>
            <a:r>
              <a:rPr lang="en-US" dirty="0"/>
              <a:t>to </a:t>
            </a:r>
            <a:r>
              <a:rPr lang="en-US" dirty="0" err="1"/>
              <a:t>clothianidin</a:t>
            </a:r>
            <a:r>
              <a:rPr lang="en-US" dirty="0"/>
              <a:t> using</a:t>
            </a:r>
            <a:r>
              <a:rPr lang="en-US" baseline="0" dirty="0"/>
              <a:t> the three solvent</a:t>
            </a:r>
            <a:r>
              <a:rPr lang="en-US" dirty="0"/>
              <a:t>. The bars represent the standard error on the mean (SEM).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36921-1F40-477A-9EA3-8DA8651B018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214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60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39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9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75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74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86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92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02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291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77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4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5A07E-9279-4BB3-9D49-1D3B656FD6D5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E9F84-ACBA-4430-8372-D87C9E909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10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694517"/>
              </p:ext>
            </p:extLst>
          </p:nvPr>
        </p:nvGraphicFramePr>
        <p:xfrm>
          <a:off x="1646377" y="220290"/>
          <a:ext cx="5836724" cy="3101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rism 7" r:id="rId4" imgW="5941159" imgH="3156030" progId="Prism7.Document">
                  <p:embed/>
                </p:oleObj>
              </mc:Choice>
              <mc:Fallback>
                <p:oleObj name="Prism 7" r:id="rId4" imgW="5941159" imgH="3156030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46377" y="220290"/>
                        <a:ext cx="5836724" cy="3101134"/>
                      </a:xfrm>
                      <a:prstGeom prst="rect">
                        <a:avLst/>
                      </a:prstGeom>
                      <a:ln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028246"/>
              </p:ext>
            </p:extLst>
          </p:nvPr>
        </p:nvGraphicFramePr>
        <p:xfrm>
          <a:off x="1660898" y="3492967"/>
          <a:ext cx="5822203" cy="3221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rism 7" r:id="rId6" imgW="5721836" imgH="3165034" progId="Prism7.Document">
                  <p:embed/>
                </p:oleObj>
              </mc:Choice>
              <mc:Fallback>
                <p:oleObj name="Prism 7" r:id="rId6" imgW="5721836" imgH="3165034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60898" y="3492967"/>
                        <a:ext cx="5822203" cy="3221273"/>
                      </a:xfrm>
                      <a:prstGeom prst="rect">
                        <a:avLst/>
                      </a:prstGeom>
                      <a:ln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677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018615"/>
              </p:ext>
            </p:extLst>
          </p:nvPr>
        </p:nvGraphicFramePr>
        <p:xfrm>
          <a:off x="10353" y="618565"/>
          <a:ext cx="4623840" cy="2705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Prism 7" r:id="rId4" imgW="5410679" imgH="3165034" progId="Prism7.Document">
                  <p:embed/>
                </p:oleObj>
              </mc:Choice>
              <mc:Fallback>
                <p:oleObj name="Prism 7" r:id="rId4" imgW="5410679" imgH="3165034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353" y="618565"/>
                        <a:ext cx="4623840" cy="2705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846837"/>
              </p:ext>
            </p:extLst>
          </p:nvPr>
        </p:nvGraphicFramePr>
        <p:xfrm>
          <a:off x="4724120" y="803793"/>
          <a:ext cx="4307261" cy="2520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Prism 7" r:id="rId6" imgW="5410679" imgH="3165034" progId="Prism7.Document">
                  <p:embed/>
                </p:oleObj>
              </mc:Choice>
              <mc:Fallback>
                <p:oleObj name="Prism 7" r:id="rId6" imgW="5410679" imgH="3165034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24120" y="803793"/>
                        <a:ext cx="4307261" cy="2520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136953"/>
              </p:ext>
            </p:extLst>
          </p:nvPr>
        </p:nvGraphicFramePr>
        <p:xfrm>
          <a:off x="4569899" y="3906090"/>
          <a:ext cx="4560638" cy="2668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Prism 7" r:id="rId8" imgW="5410679" imgH="3165034" progId="Prism7.Document">
                  <p:embed/>
                </p:oleObj>
              </mc:Choice>
              <mc:Fallback>
                <p:oleObj name="Prism 7" r:id="rId8" imgW="5410679" imgH="3165034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69899" y="3906090"/>
                        <a:ext cx="4560638" cy="2668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Connecteur droit 2"/>
          <p:cNvCxnSpPr/>
          <p:nvPr/>
        </p:nvCxnSpPr>
        <p:spPr>
          <a:xfrm>
            <a:off x="0" y="3525650"/>
            <a:ext cx="9144000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4569899" y="853048"/>
            <a:ext cx="4202" cy="514350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337394"/>
              </p:ext>
            </p:extLst>
          </p:nvPr>
        </p:nvGraphicFramePr>
        <p:xfrm>
          <a:off x="-60325" y="3697288"/>
          <a:ext cx="4603750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Prism 7" r:id="rId10" imgW="5891100" imgH="3156030" progId="Prism7.Document">
                  <p:embed/>
                </p:oleObj>
              </mc:Choice>
              <mc:Fallback>
                <p:oleObj name="Prism 7" r:id="rId10" imgW="5891100" imgH="3156030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-60325" y="3697288"/>
                        <a:ext cx="4603750" cy="2465387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9240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398795"/>
              </p:ext>
            </p:extLst>
          </p:nvPr>
        </p:nvGraphicFramePr>
        <p:xfrm>
          <a:off x="1904290" y="3496235"/>
          <a:ext cx="5469891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Prism 7" r:id="rId4" imgW="5410679" imgH="3165034" progId="Prism7.Document">
                  <p:embed/>
                </p:oleObj>
              </mc:Choice>
              <mc:Fallback>
                <p:oleObj name="Prism 7" r:id="rId4" imgW="5410679" imgH="3165034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4290" y="3496235"/>
                        <a:ext cx="5469891" cy="3200400"/>
                      </a:xfrm>
                      <a:prstGeom prst="rect">
                        <a:avLst/>
                      </a:prstGeom>
                      <a:ln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729730"/>
              </p:ext>
            </p:extLst>
          </p:nvPr>
        </p:nvGraphicFramePr>
        <p:xfrm>
          <a:off x="1904290" y="178179"/>
          <a:ext cx="5372206" cy="3143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Prism 7" r:id="rId6" imgW="5410679" imgH="3165034" progId="Prism7.Document">
                  <p:embed/>
                </p:oleObj>
              </mc:Choice>
              <mc:Fallback>
                <p:oleObj name="Prism 7" r:id="rId6" imgW="5410679" imgH="3165034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04290" y="178179"/>
                        <a:ext cx="5372206" cy="3143245"/>
                      </a:xfrm>
                      <a:prstGeom prst="rect">
                        <a:avLst/>
                      </a:prstGeom>
                      <a:ln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06774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100</Words>
  <Application>Microsoft Office PowerPoint</Application>
  <PresentationFormat>Affichage à l'écran (4:3)</PresentationFormat>
  <Paragraphs>6</Paragraphs>
  <Slides>3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GraphPad Prism 7 Project</vt:lpstr>
      <vt:lpstr>Prism 7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Compte Microsoft</cp:lastModifiedBy>
  <cp:revision>3</cp:revision>
  <dcterms:created xsi:type="dcterms:W3CDTF">2021-12-02T11:42:51Z</dcterms:created>
  <dcterms:modified xsi:type="dcterms:W3CDTF">2021-12-02T12:14:35Z</dcterms:modified>
</cp:coreProperties>
</file>