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9" r:id="rId3"/>
    <p:sldId id="414" r:id="rId4"/>
    <p:sldId id="424" r:id="rId5"/>
    <p:sldId id="427" r:id="rId6"/>
    <p:sldId id="409" r:id="rId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0551173-8B70-4C50-8090-0A68CCBF77B7}" v="2" dt="2022-03-25T05:28:41.4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신승필" userId="3c9f2ac7-fc3a-41bb-9255-1c0723141416" providerId="ADAL" clId="{C0551173-8B70-4C50-8090-0A68CCBF77B7}"/>
    <pc:docChg chg="custSel modSld">
      <pc:chgData name="신승필" userId="3c9f2ac7-fc3a-41bb-9255-1c0723141416" providerId="ADAL" clId="{C0551173-8B70-4C50-8090-0A68CCBF77B7}" dt="2022-03-25T05:29:52.011" v="20" actId="1076"/>
      <pc:docMkLst>
        <pc:docMk/>
      </pc:docMkLst>
      <pc:sldChg chg="modSp mod">
        <pc:chgData name="신승필" userId="3c9f2ac7-fc3a-41bb-9255-1c0723141416" providerId="ADAL" clId="{C0551173-8B70-4C50-8090-0A68CCBF77B7}" dt="2022-03-25T05:29:30.289" v="15" actId="2710"/>
        <pc:sldMkLst>
          <pc:docMk/>
          <pc:sldMk cId="3970792017" sldId="257"/>
        </pc:sldMkLst>
        <pc:spChg chg="mod">
          <ac:chgData name="신승필" userId="3c9f2ac7-fc3a-41bb-9255-1c0723141416" providerId="ADAL" clId="{C0551173-8B70-4C50-8090-0A68CCBF77B7}" dt="2022-03-25T05:29:24.892" v="14" actId="20577"/>
          <ac:spMkLst>
            <pc:docMk/>
            <pc:sldMk cId="3970792017" sldId="257"/>
            <ac:spMk id="4" creationId="{E83D689F-D2B6-46C2-9A65-14D41D964EFC}"/>
          </ac:spMkLst>
        </pc:spChg>
        <pc:spChg chg="mod">
          <ac:chgData name="신승필" userId="3c9f2ac7-fc3a-41bb-9255-1c0723141416" providerId="ADAL" clId="{C0551173-8B70-4C50-8090-0A68CCBF77B7}" dt="2022-03-25T05:29:30.289" v="15" actId="2710"/>
          <ac:spMkLst>
            <pc:docMk/>
            <pc:sldMk cId="3970792017" sldId="257"/>
            <ac:spMk id="14" creationId="{A854AF3A-D5C9-4818-B058-F5B4CC9C5809}"/>
          </ac:spMkLst>
        </pc:spChg>
      </pc:sldChg>
      <pc:sldChg chg="modSp mod">
        <pc:chgData name="신승필" userId="3c9f2ac7-fc3a-41bb-9255-1c0723141416" providerId="ADAL" clId="{C0551173-8B70-4C50-8090-0A68CCBF77B7}" dt="2022-03-25T05:29:34.954" v="16" actId="2710"/>
        <pc:sldMkLst>
          <pc:docMk/>
          <pc:sldMk cId="766943811" sldId="259"/>
        </pc:sldMkLst>
        <pc:spChg chg="mod">
          <ac:chgData name="신승필" userId="3c9f2ac7-fc3a-41bb-9255-1c0723141416" providerId="ADAL" clId="{C0551173-8B70-4C50-8090-0A68CCBF77B7}" dt="2022-03-25T05:29:22.332" v="13" actId="20577"/>
          <ac:spMkLst>
            <pc:docMk/>
            <pc:sldMk cId="766943811" sldId="259"/>
            <ac:spMk id="4" creationId="{E83D689F-D2B6-46C2-9A65-14D41D964EFC}"/>
          </ac:spMkLst>
        </pc:spChg>
        <pc:spChg chg="mod">
          <ac:chgData name="신승필" userId="3c9f2ac7-fc3a-41bb-9255-1c0723141416" providerId="ADAL" clId="{C0551173-8B70-4C50-8090-0A68CCBF77B7}" dt="2022-03-25T05:29:34.954" v="16" actId="2710"/>
          <ac:spMkLst>
            <pc:docMk/>
            <pc:sldMk cId="766943811" sldId="259"/>
            <ac:spMk id="7" creationId="{EE801623-2E9D-44E5-AE05-0D2336F579F5}"/>
          </ac:spMkLst>
        </pc:spChg>
      </pc:sldChg>
      <pc:sldChg chg="modSp mod">
        <pc:chgData name="신승필" userId="3c9f2ac7-fc3a-41bb-9255-1c0723141416" providerId="ADAL" clId="{C0551173-8B70-4C50-8090-0A68CCBF77B7}" dt="2022-03-25T05:29:19.043" v="12" actId="20577"/>
        <pc:sldMkLst>
          <pc:docMk/>
          <pc:sldMk cId="2128949922" sldId="409"/>
        </pc:sldMkLst>
        <pc:spChg chg="mod">
          <ac:chgData name="신승필" userId="3c9f2ac7-fc3a-41bb-9255-1c0723141416" providerId="ADAL" clId="{C0551173-8B70-4C50-8090-0A68CCBF77B7}" dt="2022-03-25T05:29:19.043" v="12" actId="20577"/>
          <ac:spMkLst>
            <pc:docMk/>
            <pc:sldMk cId="2128949922" sldId="409"/>
            <ac:spMk id="5" creationId="{553D2459-8980-4E57-89E1-75B9AC146713}"/>
          </ac:spMkLst>
        </pc:spChg>
      </pc:sldChg>
      <pc:sldChg chg="modSp mod">
        <pc:chgData name="신승필" userId="3c9f2ac7-fc3a-41bb-9255-1c0723141416" providerId="ADAL" clId="{C0551173-8B70-4C50-8090-0A68CCBF77B7}" dt="2022-03-25T05:29:44.213" v="18" actId="14100"/>
        <pc:sldMkLst>
          <pc:docMk/>
          <pc:sldMk cId="835908323" sldId="414"/>
        </pc:sldMkLst>
        <pc:spChg chg="mod">
          <ac:chgData name="신승필" userId="3c9f2ac7-fc3a-41bb-9255-1c0723141416" providerId="ADAL" clId="{C0551173-8B70-4C50-8090-0A68CCBF77B7}" dt="2022-03-25T05:29:10.292" v="9" actId="20577"/>
          <ac:spMkLst>
            <pc:docMk/>
            <pc:sldMk cId="835908323" sldId="414"/>
            <ac:spMk id="11" creationId="{864ACB64-095E-442D-9EAA-69FA09530387}"/>
          </ac:spMkLst>
        </pc:spChg>
        <pc:spChg chg="mod">
          <ac:chgData name="신승필" userId="3c9f2ac7-fc3a-41bb-9255-1c0723141416" providerId="ADAL" clId="{C0551173-8B70-4C50-8090-0A68CCBF77B7}" dt="2022-03-25T05:29:44.213" v="18" actId="14100"/>
          <ac:spMkLst>
            <pc:docMk/>
            <pc:sldMk cId="835908323" sldId="414"/>
            <ac:spMk id="41" creationId="{E5247CE6-C273-4F70-843A-A8D9369876F1}"/>
          </ac:spMkLst>
        </pc:spChg>
      </pc:sldChg>
      <pc:sldChg chg="modSp mod">
        <pc:chgData name="신승필" userId="3c9f2ac7-fc3a-41bb-9255-1c0723141416" providerId="ADAL" clId="{C0551173-8B70-4C50-8090-0A68CCBF77B7}" dt="2022-03-25T05:29:52.011" v="20" actId="1076"/>
        <pc:sldMkLst>
          <pc:docMk/>
          <pc:sldMk cId="2364549719" sldId="424"/>
        </pc:sldMkLst>
        <pc:spChg chg="mod">
          <ac:chgData name="신승필" userId="3c9f2ac7-fc3a-41bb-9255-1c0723141416" providerId="ADAL" clId="{C0551173-8B70-4C50-8090-0A68CCBF77B7}" dt="2022-03-25T05:29:52.011" v="20" actId="1076"/>
          <ac:spMkLst>
            <pc:docMk/>
            <pc:sldMk cId="2364549719" sldId="424"/>
            <ac:spMk id="4" creationId="{5C2FAB81-D55C-46AB-B530-44D011A3CC98}"/>
          </ac:spMkLst>
        </pc:spChg>
        <pc:spChg chg="mod">
          <ac:chgData name="신승필" userId="3c9f2ac7-fc3a-41bb-9255-1c0723141416" providerId="ADAL" clId="{C0551173-8B70-4C50-8090-0A68CCBF77B7}" dt="2022-03-25T05:29:13.324" v="10" actId="20577"/>
          <ac:spMkLst>
            <pc:docMk/>
            <pc:sldMk cId="2364549719" sldId="424"/>
            <ac:spMk id="77" creationId="{E85617B1-6025-4734-AF24-6647A57ACBF0}"/>
          </ac:spMkLst>
        </pc:spChg>
      </pc:sldChg>
      <pc:sldChg chg="addSp delSp modSp mod">
        <pc:chgData name="신승필" userId="3c9f2ac7-fc3a-41bb-9255-1c0723141416" providerId="ADAL" clId="{C0551173-8B70-4C50-8090-0A68CCBF77B7}" dt="2022-03-25T05:29:16.036" v="11" actId="20577"/>
        <pc:sldMkLst>
          <pc:docMk/>
          <pc:sldMk cId="2846013803" sldId="427"/>
        </pc:sldMkLst>
        <pc:spChg chg="mod">
          <ac:chgData name="신승필" userId="3c9f2ac7-fc3a-41bb-9255-1c0723141416" providerId="ADAL" clId="{C0551173-8B70-4C50-8090-0A68CCBF77B7}" dt="2022-03-25T05:29:16.036" v="11" actId="20577"/>
          <ac:spMkLst>
            <pc:docMk/>
            <pc:sldMk cId="2846013803" sldId="427"/>
            <ac:spMk id="5" creationId="{BE712E4B-E1B9-4327-8EBF-CE94F6E0840A}"/>
          </ac:spMkLst>
        </pc:spChg>
        <pc:picChg chg="add mod">
          <ac:chgData name="신승필" userId="3c9f2ac7-fc3a-41bb-9255-1c0723141416" providerId="ADAL" clId="{C0551173-8B70-4C50-8090-0A68CCBF77B7}" dt="2022-03-25T05:28:31.914" v="4" actId="1076"/>
          <ac:picMkLst>
            <pc:docMk/>
            <pc:sldMk cId="2846013803" sldId="427"/>
            <ac:picMk id="2" creationId="{A9E67825-9838-4E1D-B24D-CE2A3BEB7D96}"/>
          </ac:picMkLst>
        </pc:picChg>
        <pc:picChg chg="add mod">
          <ac:chgData name="신승필" userId="3c9f2ac7-fc3a-41bb-9255-1c0723141416" providerId="ADAL" clId="{C0551173-8B70-4C50-8090-0A68CCBF77B7}" dt="2022-03-25T05:28:45.395" v="7" actId="1076"/>
          <ac:picMkLst>
            <pc:docMk/>
            <pc:sldMk cId="2846013803" sldId="427"/>
            <ac:picMk id="3" creationId="{DC068F43-5D50-4F1E-8DE2-CF3ED871486D}"/>
          </ac:picMkLst>
        </pc:picChg>
        <pc:picChg chg="del">
          <ac:chgData name="신승필" userId="3c9f2ac7-fc3a-41bb-9255-1c0723141416" providerId="ADAL" clId="{C0551173-8B70-4C50-8090-0A68CCBF77B7}" dt="2022-03-25T05:28:22.085" v="0" actId="478"/>
          <ac:picMkLst>
            <pc:docMk/>
            <pc:sldMk cId="2846013803" sldId="427"/>
            <ac:picMk id="230" creationId="{7A0F136E-288F-4B09-9CB3-73B01FE955FF}"/>
          </ac:picMkLst>
        </pc:picChg>
        <pc:picChg chg="del">
          <ac:chgData name="신승필" userId="3c9f2ac7-fc3a-41bb-9255-1c0723141416" providerId="ADAL" clId="{C0551173-8B70-4C50-8090-0A68CCBF77B7}" dt="2022-03-25T05:28:34.571" v="5" actId="478"/>
          <ac:picMkLst>
            <pc:docMk/>
            <pc:sldMk cId="2846013803" sldId="427"/>
            <ac:picMk id="231" creationId="{B4A354B5-A6F3-48E9-B700-844FF06C52A5}"/>
          </ac:picMkLst>
        </pc:picChg>
        <pc:picChg chg="del">
          <ac:chgData name="신승필" userId="3c9f2ac7-fc3a-41bb-9255-1c0723141416" providerId="ADAL" clId="{C0551173-8B70-4C50-8090-0A68CCBF77B7}" dt="2022-03-25T05:28:34.571" v="5" actId="478"/>
          <ac:picMkLst>
            <pc:docMk/>
            <pc:sldMk cId="2846013803" sldId="427"/>
            <ac:picMk id="237" creationId="{DC41AABE-9EED-43F7-AB97-B9154877171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D35FED-CCD0-46D3-AC36-ADACC6F2CFEE}" type="datetimeFigureOut">
              <a:rPr lang="ko-KR" altLang="en-US" smtClean="0"/>
              <a:t>2022-03-25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FF39E2-0631-473A-A996-D5B38610F94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6494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DC6E84-345F-4D97-9F27-77997ECC268C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8762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DC6E84-345F-4D97-9F27-77997ECC268C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6101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48A4B1D-EFF7-44E3-AFD3-47A19A1832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E62DA1B-F07D-4B21-96DD-27AEF94B1A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4720E16-BA45-4015-ABD2-1A494E4E4C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135B7-ABDB-4435-8377-01A371BE594D}" type="datetimeFigureOut">
              <a:rPr lang="ko-KR" altLang="en-US" smtClean="0"/>
              <a:t>2022-03-25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04BBC35-34F4-4F91-97B2-39572B0CB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00F8A04-4C17-4633-AE1D-629FD3787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3F63-FE8E-40DC-9CE0-5D39680A83C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2868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97FF536-CC77-47DF-942A-8C6946DB2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0AD77C0-CAC2-45D3-ADBD-576295E5F1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54554DE-1630-4698-AC48-D8994E900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135B7-ABDB-4435-8377-01A371BE594D}" type="datetimeFigureOut">
              <a:rPr lang="ko-KR" altLang="en-US" smtClean="0"/>
              <a:t>2022-03-25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80AD762-370A-4926-9598-4BBB61E93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2169F88-EA29-47ED-9BF0-86ACB7C51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3F63-FE8E-40DC-9CE0-5D39680A83C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0970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ECA5D785-AD6A-4322-B3F1-1E20734D56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C4648DE-ECEC-432D-AEDD-C7C7EC5F42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6AB026F-AC00-4B18-8D0C-2EA2CC7DF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135B7-ABDB-4435-8377-01A371BE594D}" type="datetimeFigureOut">
              <a:rPr lang="ko-KR" altLang="en-US" smtClean="0"/>
              <a:t>2022-03-25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D7BC5DE-B97E-4051-94FB-0C18466EC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8683CE9-3AAF-4517-8E6D-3FAACA4B5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3F63-FE8E-40DC-9CE0-5D39680A83C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7715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6DAB0A0-8F52-4F14-A09C-83949654A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E25A53B-A478-4C10-AEB2-8B25A60674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2568C52-A9B0-4706-BD1E-35EAFA28D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135B7-ABDB-4435-8377-01A371BE594D}" type="datetimeFigureOut">
              <a:rPr lang="ko-KR" altLang="en-US" smtClean="0"/>
              <a:t>2022-03-25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9DC19CA-F116-4E3F-9A77-C97F20CBF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ED7B1DF-F80F-4D9D-9F17-8910EDE8A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3F63-FE8E-40DC-9CE0-5D39680A83C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91928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81A1DAA-FB8F-4C6B-A0CF-30A370E24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89F08CF-18F3-41FE-9021-C2C41B4422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B584433-1BDD-4325-8433-4B827F56D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135B7-ABDB-4435-8377-01A371BE594D}" type="datetimeFigureOut">
              <a:rPr lang="ko-KR" altLang="en-US" smtClean="0"/>
              <a:t>2022-03-25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E62920B-20FD-4AD1-BC9D-3F4753549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6E0FCE8-30AC-4765-B1E9-AFF11F093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3F63-FE8E-40DC-9CE0-5D39680A83C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1563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186348D-8C75-4458-8E59-8679FB9A8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42DCBBF-F233-44DC-A18D-192A20E855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9E2D0AC-0F2A-4E17-8E4F-59035C69B5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D7D7975-77FA-4564-968D-8EF9A587B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135B7-ABDB-4435-8377-01A371BE594D}" type="datetimeFigureOut">
              <a:rPr lang="ko-KR" altLang="en-US" smtClean="0"/>
              <a:t>2022-03-25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F0619FD-935B-4BD5-8DE6-44A3FF832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033EB76-A357-4506-8961-A783E2EEE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3F63-FE8E-40DC-9CE0-5D39680A83C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5494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D2EFD90-8DBB-4149-AC26-D73D3A3F6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AEC256F-4492-4353-A452-E2E3DE99C9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0B399EF4-A918-435E-AAC5-A89036A72D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723A8F89-7CCE-477A-ADFB-48F445219A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432ABC28-DD80-4FAE-B7C6-E17BDDD9A7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96A9710-EFA0-4FED-9160-2F22EE0BC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135B7-ABDB-4435-8377-01A371BE594D}" type="datetimeFigureOut">
              <a:rPr lang="ko-KR" altLang="en-US" smtClean="0"/>
              <a:t>2022-03-25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6B5EEF9E-5CDC-4F50-9DC4-12B2A09BD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E1B3D841-339D-40A6-A44F-0A3D4F96B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3F63-FE8E-40DC-9CE0-5D39680A83C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565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2236DB9-4372-4D27-BA38-0ECD15B4B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4F9C8635-200D-4CB2-85C0-7F96CC841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135B7-ABDB-4435-8377-01A371BE594D}" type="datetimeFigureOut">
              <a:rPr lang="ko-KR" altLang="en-US" smtClean="0"/>
              <a:t>2022-03-25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E4421940-73D5-4E2C-AE50-27956F0E9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AF92E15E-10CC-4F9D-9759-3D20F3244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3F63-FE8E-40DC-9CE0-5D39680A83C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2364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8C2472E4-CCB9-4128-B3E3-08396D1CA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135B7-ABDB-4435-8377-01A371BE594D}" type="datetimeFigureOut">
              <a:rPr lang="ko-KR" altLang="en-US" smtClean="0"/>
              <a:t>2022-03-25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823EC54A-DE9F-42F1-B913-2CD27D404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194D149-F64D-4A45-80A2-9B472132E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3F63-FE8E-40DC-9CE0-5D39680A83C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9011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55753D5-F103-4F60-B6FA-DAF9B73A6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90D82FD-B6C0-412B-91A4-3315EDF93F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768E179-CB52-4CAD-AC20-EFAA9BF2EA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8EBA906-30E4-4A0A-8265-85E150196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135B7-ABDB-4435-8377-01A371BE594D}" type="datetimeFigureOut">
              <a:rPr lang="ko-KR" altLang="en-US" smtClean="0"/>
              <a:t>2022-03-25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1F55315-B634-4FAE-9182-C2596259D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81D9360-3956-42EE-B1C5-82ACDF022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3F63-FE8E-40DC-9CE0-5D39680A83C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1727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55FDB4B-AB54-4436-8798-3B8A08398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EB1B91D1-A459-4CF7-AFDA-5F503C1B0B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3721F8B-6056-463E-AB78-3F2DB39642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A038A30-A774-41B4-86BE-05896007E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135B7-ABDB-4435-8377-01A371BE594D}" type="datetimeFigureOut">
              <a:rPr lang="ko-KR" altLang="en-US" smtClean="0"/>
              <a:t>2022-03-25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DD38AB6-CBAD-4986-A5C4-D9CC7A16B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F210671-AA78-41FB-9AF4-6D6E73A15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3F63-FE8E-40DC-9CE0-5D39680A83C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0581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3FC1AE18-124D-4408-9652-B2BF616A9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9BEE0CF-FCBA-45E4-BF5E-A263DEEF39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3AE3765-1368-4DC2-8C1E-60D588563A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F135B7-ABDB-4435-8377-01A371BE594D}" type="datetimeFigureOut">
              <a:rPr lang="ko-KR" altLang="en-US" smtClean="0"/>
              <a:t>2022-03-25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65E659A-B327-41FB-AD5B-BC1E182EB6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E20C06B-82E8-49D9-8D51-F7E41E7704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F3F63-FE8E-40DC-9CE0-5D39680A83C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97165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83D689F-D2B6-46C2-9A65-14D41D964EFC}"/>
              </a:ext>
            </a:extLst>
          </p:cNvPr>
          <p:cNvSpPr txBox="1"/>
          <p:nvPr/>
        </p:nvSpPr>
        <p:spPr>
          <a:xfrm>
            <a:off x="0" y="0"/>
            <a:ext cx="81272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Supplementary Figure 1. Construction of candidate Adenovirus vectored vaccine against SARS-CoV-2.</a:t>
            </a:r>
            <a:endParaRPr lang="ko-KR" altLang="en-US" sz="12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854AF3A-D5C9-4818-B058-F5B4CC9C5809}"/>
              </a:ext>
            </a:extLst>
          </p:cNvPr>
          <p:cNvSpPr txBox="1"/>
          <p:nvPr/>
        </p:nvSpPr>
        <p:spPr>
          <a:xfrm>
            <a:off x="7048500" y="2332826"/>
            <a:ext cx="5143500" cy="28281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ko-KR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Schematic diagram of the structure of adenovirus vectored vaccine harbored with modified SARS-CoV-2 S protein. </a:t>
            </a:r>
            <a:r>
              <a:rPr lang="en-US" altLang="ko-KR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b-d</a:t>
            </a:r>
            <a:r>
              <a:rPr lang="en-US" altLang="ko-KR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altLang="ko-KR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AdCLD</a:t>
            </a:r>
            <a:r>
              <a:rPr lang="en-US" altLang="ko-KR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-S.WT, AdCLD-S.IL, AdCLD-CoV19 or AdCLD-S.GS3 was transformed into THP-1 (</a:t>
            </a:r>
            <a:r>
              <a:rPr lang="en-US" altLang="ko-KR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ko-KR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A549 (</a:t>
            </a:r>
            <a:r>
              <a:rPr lang="en-US" altLang="ko-KR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ko-KR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RD (</a:t>
            </a:r>
            <a:r>
              <a:rPr lang="en-US" altLang="ko-KR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altLang="ko-KR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cell line (each 2.5x10</a:t>
            </a:r>
            <a:r>
              <a:rPr lang="en-US" altLang="ko-KR" sz="1200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altLang="ko-KR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cells) at each 25 MOI. The accumulation level of S protein secretion was verified by Western blot analysis after harvesting supernatant (40 ug/well) and cell lysate (40 ug/well) of cells transformed with each vaccine candidates. </a:t>
            </a:r>
            <a:r>
              <a:rPr lang="nn-NO" altLang="ko-KR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SP, signal sequence; NTD, N-terminal domain RBD, receptor-binding domain; FP, fusion peptide;  HR1, heptad repeat 1; HR2, heptad repeat 2; TM, transmembrane domain; CT, cytoplasmic tail; NC, </a:t>
            </a:r>
            <a:r>
              <a:rPr lang="en-US" altLang="ko-KR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Negative control</a:t>
            </a:r>
            <a:r>
              <a:rPr lang="nn-NO" altLang="ko-KR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AE57D0BF-4D6D-41A5-9395-F3C1D684C4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418" y="315239"/>
            <a:ext cx="6405782" cy="6542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792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83D689F-D2B6-46C2-9A65-14D41D964EFC}"/>
              </a:ext>
            </a:extLst>
          </p:cNvPr>
          <p:cNvSpPr txBox="1"/>
          <p:nvPr/>
        </p:nvSpPr>
        <p:spPr>
          <a:xfrm>
            <a:off x="0" y="0"/>
            <a:ext cx="81272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Supplementary Figure 2. Establishment of hACE2-expressing cell line for neutralizing antibody assay.</a:t>
            </a:r>
            <a:endParaRPr lang="ko-KR" altLang="en-US" sz="12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801623-2E9D-44E5-AE05-0D2336F579F5}"/>
              </a:ext>
            </a:extLst>
          </p:cNvPr>
          <p:cNvSpPr txBox="1"/>
          <p:nvPr/>
        </p:nvSpPr>
        <p:spPr>
          <a:xfrm>
            <a:off x="7048500" y="2452632"/>
            <a:ext cx="5143500" cy="19971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HEK293T-hACE2 cell line was established by transducing a lentivirus harboring a human ACE2 gene into HEK293T cells. </a:t>
            </a:r>
            <a:r>
              <a:rPr lang="en-US" altLang="ko-KR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a)</a:t>
            </a:r>
            <a:r>
              <a:rPr lang="en-US" altLang="ko-KR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HEK293T-hACE2 cell line was reacted with AF647 conjugated anti-hACE2 antibody and analyzed by flow cytometry. </a:t>
            </a:r>
            <a:r>
              <a:rPr lang="en-US" altLang="ko-KR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b)</a:t>
            </a:r>
            <a:r>
              <a:rPr lang="en-US" altLang="ko-KR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neutralizing antibody assay using HEK293T-hACE2 was verified through infection of the </a:t>
            </a:r>
            <a:r>
              <a:rPr lang="en-US" altLang="ko-KR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pseudotyped</a:t>
            </a:r>
            <a:r>
              <a:rPr lang="en-US" altLang="ko-KR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lentivirus (Wuhan-Hu-1 wild-type, 1.6x10</a:t>
            </a:r>
            <a:r>
              <a:rPr lang="en-US" altLang="ko-KR" sz="1200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altLang="ko-KR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TU/mL) loaded with a reporter gene, luciferase. NC, Negative Control; RLU, Relative Light Unit.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F7805BF0-A887-4A06-A2FA-3786960937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06053"/>
            <a:ext cx="7023201" cy="2645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943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864ACB64-095E-442D-9EAA-69FA09530387}"/>
              </a:ext>
            </a:extLst>
          </p:cNvPr>
          <p:cNvSpPr txBox="1"/>
          <p:nvPr/>
        </p:nvSpPr>
        <p:spPr>
          <a:xfrm>
            <a:off x="0" y="0"/>
            <a:ext cx="81272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Supplementary figure 3. immunogenicity of AdCLD-CoV19 in macaques before SARS-CoV-2 challenge</a:t>
            </a:r>
            <a:endParaRPr lang="ko-KR" altLang="en-US" sz="1200" b="1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5247CE6-C273-4F70-843A-A8D9369876F1}"/>
              </a:ext>
            </a:extLst>
          </p:cNvPr>
          <p:cNvSpPr txBox="1"/>
          <p:nvPr/>
        </p:nvSpPr>
        <p:spPr>
          <a:xfrm>
            <a:off x="7721600" y="2374182"/>
            <a:ext cx="4470400" cy="1995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b="1" dirty="0"/>
              <a:t>a)</a:t>
            </a:r>
            <a:r>
              <a:rPr lang="en-US" altLang="ko-KR" sz="1200" dirty="0"/>
              <a:t> AdCLD-CoV19-vaccinated cynomolgus macaques and control vector (Ad5/35-GFP)-administered macaques at day 0. 3 weeks after vaccination, serums and PBMCs were collected from macaques and immunogenicity analysis were conducted as follows: </a:t>
            </a:r>
            <a:r>
              <a:rPr lang="en-US" altLang="ko-KR" sz="1200" b="1" dirty="0"/>
              <a:t>b)</a:t>
            </a:r>
            <a:r>
              <a:rPr lang="en-US" altLang="ko-KR" sz="1200" dirty="0"/>
              <a:t> binding Ab titers by ELISA, </a:t>
            </a:r>
            <a:r>
              <a:rPr lang="en-US" altLang="ko-KR" sz="1200" b="1" dirty="0"/>
              <a:t>c)</a:t>
            </a:r>
            <a:r>
              <a:rPr lang="en-US" altLang="ko-KR" sz="1200" dirty="0"/>
              <a:t> Neutralizing Ab titers by Plaque-reduction neutralizing test (PRNT), and </a:t>
            </a:r>
            <a:r>
              <a:rPr lang="en-US" altLang="ko-KR" sz="1200" b="1" dirty="0"/>
              <a:t>d)</a:t>
            </a:r>
            <a:r>
              <a:rPr lang="en-US" altLang="ko-KR" sz="1200" dirty="0"/>
              <a:t> cellular immunity by ELISpot.</a:t>
            </a:r>
            <a:endParaRPr lang="ko-KR" altLang="en-US" sz="1200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1E0DA933-C7CF-4F6F-A576-F3D9F540CC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198"/>
            <a:ext cx="7624654" cy="4179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908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C2FAB81-D55C-46AB-B530-44D011A3CC98}"/>
              </a:ext>
            </a:extLst>
          </p:cNvPr>
          <p:cNvSpPr txBox="1"/>
          <p:nvPr/>
        </p:nvSpPr>
        <p:spPr>
          <a:xfrm>
            <a:off x="7048500" y="807894"/>
            <a:ext cx="5143500" cy="55989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b="1" dirty="0">
                <a:latin typeface="Times New Roman" panose="02020603050405020304" pitchFamily="18" charset="0"/>
                <a:ea typeface="맑은 고딕" panose="020B0503020000020004" pitchFamily="50" charset="-127"/>
              </a:rPr>
              <a:t>a)</a:t>
            </a:r>
            <a:r>
              <a:rPr lang="en-US" altLang="ko-KR" sz="1200" dirty="0">
                <a:latin typeface="Times New Roman" panose="02020603050405020304" pitchFamily="18" charset="0"/>
                <a:ea typeface="맑은 고딕" panose="020B0503020000020004" pitchFamily="50" charset="-127"/>
              </a:rPr>
              <a:t> AdCLD-CoV19-1 structural schematic diagram. The antigen in AdCLD-CoV19-1 is structurally identical to AdCLD-CoV19, and the E4orf6 gene was rearranged to the E1 deletion region to enhance replication-deficient adenovirus production. </a:t>
            </a:r>
            <a:r>
              <a:rPr lang="en-US" altLang="ko-KR" sz="1200" b="1" dirty="0">
                <a:latin typeface="Times New Roman" panose="02020603050405020304" pitchFamily="18" charset="0"/>
                <a:ea typeface="맑은 고딕" panose="020B0503020000020004" pitchFamily="50" charset="-127"/>
              </a:rPr>
              <a:t>b</a:t>
            </a:r>
            <a:r>
              <a:rPr lang="en-US" altLang="ko-KR" sz="1200" dirty="0">
                <a:latin typeface="Times New Roman" panose="02020603050405020304" pitchFamily="18" charset="0"/>
                <a:ea typeface="맑은 고딕" panose="020B0503020000020004" pitchFamily="50" charset="-127"/>
              </a:rPr>
              <a:t>) At each 25 MOI, AdCLD-CoV19 or AdCLD-CoV19-1 was transformed into A549 cell line (2.5x10</a:t>
            </a:r>
            <a:r>
              <a:rPr lang="en-US" altLang="ko-KR" sz="1200" baseline="30000" dirty="0">
                <a:latin typeface="Times New Roman" panose="02020603050405020304" pitchFamily="18" charset="0"/>
                <a:ea typeface="맑은 고딕" panose="020B0503020000020004" pitchFamily="50" charset="-127"/>
              </a:rPr>
              <a:t>5</a:t>
            </a:r>
            <a:r>
              <a:rPr lang="en-US" altLang="ko-KR" sz="1200" dirty="0">
                <a:latin typeface="Times New Roman" panose="02020603050405020304" pitchFamily="18" charset="0"/>
                <a:ea typeface="맑은 고딕" panose="020B0503020000020004" pitchFamily="50" charset="-127"/>
              </a:rPr>
              <a:t> cells). Western blot analysis verified the level of S protein secretion accumulation after harvesting supernatant (40 ug/well) and cell lysate (40 ug/well) from transformed cells.(</a:t>
            </a:r>
            <a:r>
              <a:rPr lang="en-US" altLang="ko-KR" sz="1200" b="1" dirty="0">
                <a:latin typeface="Times New Roman" panose="02020603050405020304" pitchFamily="18" charset="0"/>
                <a:ea typeface="맑은 고딕" panose="020B0503020000020004" pitchFamily="50" charset="-127"/>
              </a:rPr>
              <a:t>c</a:t>
            </a:r>
            <a:r>
              <a:rPr lang="en-US" altLang="ko-KR" sz="1200" dirty="0">
                <a:latin typeface="Times New Roman" panose="02020603050405020304" pitchFamily="18" charset="0"/>
                <a:ea typeface="맑은 고딕" panose="020B0503020000020004" pitchFamily="50" charset="-127"/>
              </a:rPr>
              <a:t>)AdCLD-CoV19 and AdCLD-CoV19-1 were infected at 500, 1000, and 2000 VP/cell in the A549 cell line. The antigen expression levels of each vaccine were compared by flow cytometry (geometric mean; </a:t>
            </a:r>
            <a:r>
              <a:rPr lang="en-US" altLang="ko-KR" sz="1200" dirty="0" err="1">
                <a:latin typeface="Times New Roman" panose="02020603050405020304" pitchFamily="18" charset="0"/>
                <a:ea typeface="맑은 고딕" panose="020B0503020000020004" pitchFamily="50" charset="-127"/>
              </a:rPr>
              <a:t>gMFI</a:t>
            </a:r>
            <a:r>
              <a:rPr lang="en-US" altLang="ko-KR" sz="1200" dirty="0">
                <a:latin typeface="Times New Roman" panose="02020603050405020304" pitchFamily="18" charset="0"/>
                <a:ea typeface="맑은 고딕" panose="020B0503020000020004" pitchFamily="50" charset="-127"/>
              </a:rPr>
              <a:t>). </a:t>
            </a:r>
            <a:r>
              <a:rPr lang="en-US" altLang="ko-KR" sz="1200" b="1" dirty="0">
                <a:latin typeface="Times New Roman" panose="02020603050405020304" pitchFamily="18" charset="0"/>
                <a:ea typeface="맑은 고딕" panose="020B0503020000020004" pitchFamily="50" charset="-127"/>
              </a:rPr>
              <a:t>d-f</a:t>
            </a:r>
            <a:r>
              <a:rPr lang="en-US" altLang="ko-KR" sz="1200" dirty="0">
                <a:latin typeface="Times New Roman" panose="02020603050405020304" pitchFamily="18" charset="0"/>
                <a:ea typeface="맑은 고딕" panose="020B0503020000020004" pitchFamily="50" charset="-127"/>
              </a:rPr>
              <a:t>) The 8-week sera of </a:t>
            </a:r>
            <a:r>
              <a:rPr lang="en-US" altLang="ko-KR" sz="1200" dirty="0" err="1">
                <a:latin typeface="Times New Roman" panose="02020603050405020304" pitchFamily="18" charset="0"/>
                <a:ea typeface="맑은 고딕" panose="020B0503020000020004" pitchFamily="50" charset="-127"/>
              </a:rPr>
              <a:t>Balb</a:t>
            </a:r>
            <a:r>
              <a:rPr lang="en-US" altLang="ko-KR" sz="1200" dirty="0">
                <a:latin typeface="Times New Roman" panose="02020603050405020304" pitchFamily="18" charset="0"/>
                <a:ea typeface="맑은 고딕" panose="020B0503020000020004" pitchFamily="50" charset="-127"/>
              </a:rPr>
              <a:t>/c mice immunized with each 1x109 VP AdCLD-CoV19 or AdCLD-CoV19-1 were analyzed for differences between vaccines by ELISA (</a:t>
            </a:r>
            <a:r>
              <a:rPr lang="en-US" altLang="ko-KR" sz="1200" b="1" dirty="0">
                <a:latin typeface="Times New Roman" panose="02020603050405020304" pitchFamily="18" charset="0"/>
                <a:ea typeface="맑은 고딕" panose="020B0503020000020004" pitchFamily="50" charset="-127"/>
              </a:rPr>
              <a:t>d</a:t>
            </a:r>
            <a:r>
              <a:rPr lang="en-US" altLang="ko-KR" sz="1200" dirty="0">
                <a:latin typeface="Times New Roman" panose="02020603050405020304" pitchFamily="18" charset="0"/>
                <a:ea typeface="맑은 고딕" panose="020B0503020000020004" pitchFamily="50" charset="-127"/>
              </a:rPr>
              <a:t>) and neutralizing antibody activity assay (</a:t>
            </a:r>
            <a:r>
              <a:rPr lang="en-US" altLang="ko-KR" sz="1200" b="1" dirty="0">
                <a:latin typeface="Times New Roman" panose="02020603050405020304" pitchFamily="18" charset="0"/>
                <a:ea typeface="맑은 고딕" panose="020B0503020000020004" pitchFamily="50" charset="-127"/>
              </a:rPr>
              <a:t>e</a:t>
            </a:r>
            <a:r>
              <a:rPr lang="en-US" altLang="ko-KR" sz="1200" dirty="0">
                <a:latin typeface="Times New Roman" panose="02020603050405020304" pitchFamily="18" charset="0"/>
                <a:ea typeface="맑은 고딕" panose="020B0503020000020004" pitchFamily="50" charset="-127"/>
              </a:rPr>
              <a:t>). </a:t>
            </a:r>
            <a:r>
              <a:rPr lang="en-US" altLang="ko-KR" sz="1200" b="1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f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) 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IFN-γ-secreting T cells were measured by ELISpot assay from vaccinated 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Balb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/c mice at 4 weeks splenocytes that stimulated with each peptide pools.</a:t>
            </a:r>
            <a:r>
              <a:rPr lang="en-US" altLang="ko-KR" sz="1200" dirty="0">
                <a:latin typeface="Times New Roman" panose="02020603050405020304" pitchFamily="18" charset="0"/>
                <a:ea typeface="맑은 고딕" panose="020B0503020000020004" pitchFamily="50" charset="-127"/>
              </a:rPr>
              <a:t> All graphs, except the (</a:t>
            </a:r>
            <a:r>
              <a:rPr lang="en-US" altLang="ko-KR" sz="1200" b="1" dirty="0">
                <a:latin typeface="Times New Roman" panose="02020603050405020304" pitchFamily="18" charset="0"/>
                <a:ea typeface="맑은 고딕" panose="020B0503020000020004" pitchFamily="50" charset="-127"/>
              </a:rPr>
              <a:t>f</a:t>
            </a:r>
            <a:r>
              <a:rPr lang="en-US" altLang="ko-KR" sz="1200" dirty="0">
                <a:latin typeface="Times New Roman" panose="02020603050405020304" pitchFamily="18" charset="0"/>
                <a:ea typeface="맑은 고딕" panose="020B0503020000020004" pitchFamily="50" charset="-127"/>
              </a:rPr>
              <a:t>) graph, are displayed with floating bar (min to max) boxes and mean values indicated by inner lines. ns, not significant. SP, signal sequence; NTD, N-terminal domain RBD, receptor-binding domain; FP, fusion peptide;  HR1, heptad repeat 1; HR2, heptad repeat 2; TM, transmembrane domain; CT, cytoplasmic tail; NC, Negative control. 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E85617B1-6025-4734-AF24-6647A57ACBF0}"/>
              </a:ext>
            </a:extLst>
          </p:cNvPr>
          <p:cNvSpPr txBox="1"/>
          <p:nvPr/>
        </p:nvSpPr>
        <p:spPr>
          <a:xfrm>
            <a:off x="0" y="0"/>
            <a:ext cx="81272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Supplementary figure 4. The comparison of the properties of AdCLD-CoV19 and AdCLD-CoV19-1.</a:t>
            </a:r>
            <a:endParaRPr lang="ko-KR" altLang="en-US" sz="1200" b="1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5F4CA641-C452-4B77-ABA7-D18CC356EE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0393"/>
            <a:ext cx="7048501" cy="6193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5497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E712E4B-E1B9-4327-8EBF-CE94F6E0840A}"/>
              </a:ext>
            </a:extLst>
          </p:cNvPr>
          <p:cNvSpPr txBox="1"/>
          <p:nvPr/>
        </p:nvSpPr>
        <p:spPr>
          <a:xfrm>
            <a:off x="0" y="0"/>
            <a:ext cx="56998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Supplementary figure </a:t>
            </a:r>
            <a:r>
              <a:rPr lang="en-US" altLang="ko-K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western blotting raw data</a:t>
            </a:r>
            <a:endParaRPr lang="ko-KR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A9E67825-9838-4E1D-B24D-CE2A3BEB7D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163" y="683444"/>
            <a:ext cx="5217303" cy="5237065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DC068F43-5D50-4F1E-8DE2-CF3ED87148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0224" y="0"/>
            <a:ext cx="57936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013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53D2459-8980-4E57-89E1-75B9AC146713}"/>
              </a:ext>
            </a:extLst>
          </p:cNvPr>
          <p:cNvSpPr txBox="1"/>
          <p:nvPr/>
        </p:nvSpPr>
        <p:spPr>
          <a:xfrm>
            <a:off x="0" y="0"/>
            <a:ext cx="60959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200" b="1" dirty="0"/>
              <a:t>Supplementary Table 1. Materials and Methods primer list </a:t>
            </a:r>
            <a:endParaRPr lang="ko-KR" altLang="en-US" sz="1200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39F2B508-66D7-4F51-88D0-D811F0E280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5518" y="1514029"/>
            <a:ext cx="6340962" cy="3829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949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634</Words>
  <Application>Microsoft Office PowerPoint</Application>
  <PresentationFormat>와이드스크린</PresentationFormat>
  <Paragraphs>12</Paragraphs>
  <Slides>6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0" baseType="lpstr">
      <vt:lpstr>맑은 고딕</vt:lpstr>
      <vt:lpstr>Arial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신승필</dc:creator>
  <cp:lastModifiedBy>신승필</cp:lastModifiedBy>
  <cp:revision>1</cp:revision>
  <dcterms:created xsi:type="dcterms:W3CDTF">2022-03-25T04:52:48Z</dcterms:created>
  <dcterms:modified xsi:type="dcterms:W3CDTF">2022-03-25T05:30:01Z</dcterms:modified>
</cp:coreProperties>
</file>