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57" r:id="rId3"/>
    <p:sldId id="263" r:id="rId4"/>
    <p:sldId id="259" r:id="rId5"/>
    <p:sldId id="267" r:id="rId6"/>
    <p:sldId id="268" r:id="rId7"/>
    <p:sldId id="260" r:id="rId8"/>
    <p:sldId id="262" r:id="rId9"/>
    <p:sldId id="261" r:id="rId10"/>
    <p:sldId id="269" r:id="rId11"/>
    <p:sldId id="277" r:id="rId12"/>
    <p:sldId id="273" r:id="rId13"/>
    <p:sldId id="272" r:id="rId14"/>
    <p:sldId id="258" r:id="rId15"/>
    <p:sldId id="274" r:id="rId16"/>
    <p:sldId id="275" r:id="rId17"/>
    <p:sldId id="278" r:id="rId18"/>
    <p:sldId id="27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6245B86-D8FD-A149-AD8C-E26A46FFEED4}" v="22" dt="2022-07-11T07:24:08.0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69" d="100"/>
          <a:sy n="69" d="100"/>
        </p:scale>
        <p:origin x="75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A2D0-3EA1-E4E5-34EA-5CCD209AE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A4628E9-54AE-CB31-8A75-89D5814849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6480DF-45A5-F476-B556-19DC3C2884A1}"/>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E1C4CEB3-33DD-50D6-033C-1D858D121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F20E2B-6667-CF97-A485-7ED1FF32A077}"/>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74543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9A294-C74F-E370-D754-563DD15095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9BDAB7-4E81-1829-8A8E-85FBE4AE63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4984E1-A8D9-8043-F422-161ACF4DB40D}"/>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0362668B-F42C-64C4-A7B1-76201D68B8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8392C-3F5C-1FC3-89CC-8CC15573F625}"/>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002886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BCB596-3159-F7BE-2D0E-0CB633DA35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BFE91E-80B7-624E-E6AB-3F9C2DD0E5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4DAB78-C6E3-7E60-6960-B92D78B5D99A}"/>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2B1F840B-935E-D418-6A74-1CB98E4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919D15-6311-159F-3A9B-4661E3AF9882}"/>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96745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EDD56-53D5-6CDD-2A6E-3E621403BA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CDB8F1-EC6F-EFE9-43F8-EA1A7BB511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B1D15-EF4B-8AAE-C83E-2FEA5EE40420}"/>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5166A19E-A26D-AF3F-420A-79090C8F61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32FFE1-0BBD-2056-4B99-FD1B312C1D00}"/>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733643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EF933-2070-EB73-947D-7BBCBBA1D9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820EDB-22AA-0866-9C0C-762633AB5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7041962-221F-4BBC-54E7-532DB4D3C31E}"/>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568E4B1D-28F6-F2C2-0C20-2AFEDC801A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D3FB46-A391-23CE-9807-449297E9BEDE}"/>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645789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D80A8-FD77-7FAD-A553-0229C0CD42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DF214E-83E1-FFA4-7231-4F0580FDEA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FB0EFE-7907-291E-145D-8BE2F791B2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07307E-735B-89C8-C878-3AE6ACEFECE0}"/>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6" name="Footer Placeholder 5">
            <a:extLst>
              <a:ext uri="{FF2B5EF4-FFF2-40B4-BE49-F238E27FC236}">
                <a16:creationId xmlns:a16="http://schemas.microsoft.com/office/drawing/2014/main" id="{88E38929-021F-181D-C94D-11BA565F3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22AAC1-8113-A75E-10AF-9D105652A6C6}"/>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4179847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8D328-B08A-6484-0622-16D894CE3A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0F28BF-CC54-A161-550C-4D8782002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BC3715-70AF-B16B-5AA5-AAD181DACA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1E213D-21EA-AD09-AF74-D37AE547E6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4074EF-41BA-EE73-67F3-5A46D7EB86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16B12F-893F-1E51-136E-4DBAA3766E16}"/>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8" name="Footer Placeholder 7">
            <a:extLst>
              <a:ext uri="{FF2B5EF4-FFF2-40B4-BE49-F238E27FC236}">
                <a16:creationId xmlns:a16="http://schemas.microsoft.com/office/drawing/2014/main" id="{385874A1-6547-27B0-E6E0-D634265537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AE19CB-7284-25B9-F850-D45E4D74C6E7}"/>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725264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E0ECA-481F-FBA1-A521-8169CFA9FA3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D0B72-1B44-7E03-8A27-3B43E7F8DAF1}"/>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4" name="Footer Placeholder 3">
            <a:extLst>
              <a:ext uri="{FF2B5EF4-FFF2-40B4-BE49-F238E27FC236}">
                <a16:creationId xmlns:a16="http://schemas.microsoft.com/office/drawing/2014/main" id="{AD8DB1DE-3DAF-174E-8A25-C218207556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4D7C40-A909-A27B-790A-8B07C172CD10}"/>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3543374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292878-045A-6770-AFF4-1A335D2BF8D3}"/>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3" name="Footer Placeholder 2">
            <a:extLst>
              <a:ext uri="{FF2B5EF4-FFF2-40B4-BE49-F238E27FC236}">
                <a16:creationId xmlns:a16="http://schemas.microsoft.com/office/drawing/2014/main" id="{EFAE449B-D834-A086-B372-8E80ECBFB1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373AC0-1F41-6A8C-2E9E-F3099960C0EB}"/>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4273975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866DB-AA60-E13C-4FAC-AF2798E72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48D5136-F058-4988-E23E-49A2996F36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CA142F-0623-CC04-6B0E-6443BA0FB6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A3B9E4-D5BD-2139-F5E0-EC13C71481B7}"/>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6" name="Footer Placeholder 5">
            <a:extLst>
              <a:ext uri="{FF2B5EF4-FFF2-40B4-BE49-F238E27FC236}">
                <a16:creationId xmlns:a16="http://schemas.microsoft.com/office/drawing/2014/main" id="{53267042-A716-35D4-CFB5-D9D2206FFA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9CCFC-E337-67DD-C11E-F5C9C38F7A78}"/>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1003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53297-32A3-29AE-1335-709A5852D9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E7B1B2-AE85-2B48-7538-2D965433EB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DDA1BE-F132-D7D5-DA7B-089733DE1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F94467-85D4-7B09-8214-3CEABCC5053F}"/>
              </a:ext>
            </a:extLst>
          </p:cNvPr>
          <p:cNvSpPr>
            <a:spLocks noGrp="1"/>
          </p:cNvSpPr>
          <p:nvPr>
            <p:ph type="dt" sz="half" idx="10"/>
          </p:nvPr>
        </p:nvSpPr>
        <p:spPr/>
        <p:txBody>
          <a:bodyPr/>
          <a:lstStyle/>
          <a:p>
            <a:fld id="{0DF4AAD2-C163-3749-B5FA-E6FEA322319E}" type="datetimeFigureOut">
              <a:rPr lang="en-US" smtClean="0"/>
              <a:t>7/11/2022</a:t>
            </a:fld>
            <a:endParaRPr lang="en-US"/>
          </a:p>
        </p:txBody>
      </p:sp>
      <p:sp>
        <p:nvSpPr>
          <p:cNvPr id="6" name="Footer Placeholder 5">
            <a:extLst>
              <a:ext uri="{FF2B5EF4-FFF2-40B4-BE49-F238E27FC236}">
                <a16:creationId xmlns:a16="http://schemas.microsoft.com/office/drawing/2014/main" id="{A543600A-F776-5F35-F681-E6BFE4612C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C964D1-AA34-71B8-389B-E1928C5FFBF5}"/>
              </a:ext>
            </a:extLst>
          </p:cNvPr>
          <p:cNvSpPr>
            <a:spLocks noGrp="1"/>
          </p:cNvSpPr>
          <p:nvPr>
            <p:ph type="sldNum" sz="quarter" idx="12"/>
          </p:nvPr>
        </p:nvSpPr>
        <p:spPr/>
        <p:txBody>
          <a:bodyPr/>
          <a:lstStyle/>
          <a:p>
            <a:fld id="{0611BAF4-E435-A34E-9E8F-A806C4C3151B}" type="slidenum">
              <a:rPr lang="en-US" smtClean="0"/>
              <a:t>‹#›</a:t>
            </a:fld>
            <a:endParaRPr lang="en-US"/>
          </a:p>
        </p:txBody>
      </p:sp>
    </p:spTree>
    <p:extLst>
      <p:ext uri="{BB962C8B-B14F-4D97-AF65-F5344CB8AC3E}">
        <p14:creationId xmlns:p14="http://schemas.microsoft.com/office/powerpoint/2010/main" val="912783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97508B-04C0-0AE8-17B9-C23430BC43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2B11C7-DDC0-224A-54A1-236B5386B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5D0FE6-AAF9-1914-805B-9578821F78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4AAD2-C163-3749-B5FA-E6FEA322319E}" type="datetimeFigureOut">
              <a:rPr lang="en-US" smtClean="0"/>
              <a:t>7/11/2022</a:t>
            </a:fld>
            <a:endParaRPr lang="en-US"/>
          </a:p>
        </p:txBody>
      </p:sp>
      <p:sp>
        <p:nvSpPr>
          <p:cNvPr id="5" name="Footer Placeholder 4">
            <a:extLst>
              <a:ext uri="{FF2B5EF4-FFF2-40B4-BE49-F238E27FC236}">
                <a16:creationId xmlns:a16="http://schemas.microsoft.com/office/drawing/2014/main" id="{2A0C805D-D907-FB10-F2D7-3442F7BC9D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FAF2C77-8E3C-72E9-CB3B-36B5895A7C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1BAF4-E435-A34E-9E8F-A806C4C3151B}" type="slidenum">
              <a:rPr lang="en-US" smtClean="0"/>
              <a:t>‹#›</a:t>
            </a:fld>
            <a:endParaRPr lang="en-US"/>
          </a:p>
        </p:txBody>
      </p:sp>
    </p:spTree>
    <p:extLst>
      <p:ext uri="{BB962C8B-B14F-4D97-AF65-F5344CB8AC3E}">
        <p14:creationId xmlns:p14="http://schemas.microsoft.com/office/powerpoint/2010/main" val="3485188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9.jpeg"/><Relationship Id="rId2" Type="http://schemas.openxmlformats.org/officeDocument/2006/relationships/image" Target="../media/image37.png"/><Relationship Id="rId1" Type="http://schemas.openxmlformats.org/officeDocument/2006/relationships/slideLayout" Target="../slideLayouts/slideLayout2.xml"/><Relationship Id="rId6" Type="http://schemas.openxmlformats.org/officeDocument/2006/relationships/image" Target="../media/image38.png"/><Relationship Id="rId5" Type="http://schemas.openxmlformats.org/officeDocument/2006/relationships/image" Target="../media/image12.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7.xml"/><Relationship Id="rId5" Type="http://schemas.openxmlformats.org/officeDocument/2006/relationships/image" Target="../media/image42.png"/><Relationship Id="rId4" Type="http://schemas.openxmlformats.org/officeDocument/2006/relationships/image" Target="../media/image22.png"/></Relationships>
</file>

<file path=ppt/slides/_rels/slide13.xml.rels><?xml version="1.0" encoding="UTF-8" standalone="yes"?>
<Relationships xmlns="http://schemas.openxmlformats.org/package/2006/relationships"><Relationship Id="rId3" Type="http://schemas.openxmlformats.org/officeDocument/2006/relationships/image" Target="../media/image43.jpeg"/><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3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52.jpeg"/><Relationship Id="rId3" Type="http://schemas.openxmlformats.org/officeDocument/2006/relationships/image" Target="../media/image48.png"/><Relationship Id="rId7" Type="http://schemas.openxmlformats.org/officeDocument/2006/relationships/image" Target="../media/image35.png"/><Relationship Id="rId12" Type="http://schemas.openxmlformats.org/officeDocument/2006/relationships/image" Target="../media/image56.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11" Type="http://schemas.openxmlformats.org/officeDocument/2006/relationships/image" Target="../media/image55.png"/><Relationship Id="rId5" Type="http://schemas.openxmlformats.org/officeDocument/2006/relationships/image" Target="../media/image50.png"/><Relationship Id="rId10" Type="http://schemas.openxmlformats.org/officeDocument/2006/relationships/image" Target="../media/image54.png"/><Relationship Id="rId4" Type="http://schemas.openxmlformats.org/officeDocument/2006/relationships/image" Target="../media/image49.png"/><Relationship Id="rId9" Type="http://schemas.openxmlformats.org/officeDocument/2006/relationships/image" Target="../media/image5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2.png"/><Relationship Id="rId5" Type="http://schemas.openxmlformats.org/officeDocument/2006/relationships/image" Target="../media/image17.png"/><Relationship Id="rId10" Type="http://schemas.openxmlformats.org/officeDocument/2006/relationships/image" Target="../media/image10.png"/><Relationship Id="rId4" Type="http://schemas.openxmlformats.org/officeDocument/2006/relationships/image" Target="../media/image16.png"/><Relationship Id="rId9" Type="http://schemas.openxmlformats.org/officeDocument/2006/relationships/image" Target="../media/image21.png"/></Relationships>
</file>

<file path=ppt/slides/_rels/slide6.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2.jpeg"/><Relationship Id="rId3" Type="http://schemas.openxmlformats.org/officeDocument/2006/relationships/image" Target="../media/image23.png"/><Relationship Id="rId7" Type="http://schemas.openxmlformats.org/officeDocument/2006/relationships/image" Target="../media/image27.jpeg"/><Relationship Id="rId12" Type="http://schemas.openxmlformats.org/officeDocument/2006/relationships/image" Target="../media/image22.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26.png"/><Relationship Id="rId11" Type="http://schemas.openxmlformats.org/officeDocument/2006/relationships/image" Target="../media/image31.png"/><Relationship Id="rId5" Type="http://schemas.openxmlformats.org/officeDocument/2006/relationships/image" Target="../media/image25.jpe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png"/><Relationship Id="rId14" Type="http://schemas.openxmlformats.org/officeDocument/2006/relationships/image" Target="../media/image19.png"/></Relationships>
</file>

<file path=ppt/slides/_rels/slide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176FE86-26F3-48DB-B6E3-0D29735140D0}"/>
              </a:ext>
            </a:extLst>
          </p:cNvPr>
          <p:cNvSpPr/>
          <p:nvPr/>
        </p:nvSpPr>
        <p:spPr>
          <a:xfrm>
            <a:off x="3554896" y="717689"/>
            <a:ext cx="2491408" cy="940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Number of records identified through database searching: </a:t>
            </a:r>
          </a:p>
          <a:p>
            <a:pPr algn="ctr"/>
            <a:r>
              <a:rPr lang="en-CA" sz="1400" dirty="0"/>
              <a:t>120.000.000</a:t>
            </a:r>
            <a:endParaRPr lang="en-FK" sz="1400" dirty="0"/>
          </a:p>
        </p:txBody>
      </p:sp>
      <p:sp>
        <p:nvSpPr>
          <p:cNvPr id="4" name="Rectangle 3">
            <a:extLst>
              <a:ext uri="{FF2B5EF4-FFF2-40B4-BE49-F238E27FC236}">
                <a16:creationId xmlns:a16="http://schemas.microsoft.com/office/drawing/2014/main" id="{3FCAA11B-5B07-4C23-BBCB-88AB0E50C456}"/>
              </a:ext>
            </a:extLst>
          </p:cNvPr>
          <p:cNvSpPr/>
          <p:nvPr/>
        </p:nvSpPr>
        <p:spPr>
          <a:xfrm>
            <a:off x="6717714" y="717687"/>
            <a:ext cx="2655724" cy="940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Number of records identified through other databases outside selected :</a:t>
            </a:r>
          </a:p>
          <a:p>
            <a:pPr algn="ctr"/>
            <a:r>
              <a:rPr lang="en-FK" sz="1400" dirty="0"/>
              <a:t>1.800.000 </a:t>
            </a:r>
          </a:p>
        </p:txBody>
      </p:sp>
      <p:sp>
        <p:nvSpPr>
          <p:cNvPr id="5" name="Rectangle 4">
            <a:extLst>
              <a:ext uri="{FF2B5EF4-FFF2-40B4-BE49-F238E27FC236}">
                <a16:creationId xmlns:a16="http://schemas.microsoft.com/office/drawing/2014/main" id="{E737B0A6-6EDD-46A2-92EC-673257D2C482}"/>
              </a:ext>
            </a:extLst>
          </p:cNvPr>
          <p:cNvSpPr/>
          <p:nvPr/>
        </p:nvSpPr>
        <p:spPr>
          <a:xfrm>
            <a:off x="5160584" y="3857205"/>
            <a:ext cx="2491408" cy="940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Number of papers screened to fit search criteria :</a:t>
            </a:r>
          </a:p>
          <a:p>
            <a:pPr algn="ctr"/>
            <a:r>
              <a:rPr lang="en-CA" sz="1400" dirty="0"/>
              <a:t>1800</a:t>
            </a:r>
            <a:endParaRPr lang="en-FK" sz="1400" dirty="0"/>
          </a:p>
        </p:txBody>
      </p:sp>
      <p:sp>
        <p:nvSpPr>
          <p:cNvPr id="6" name="Rectangle 5">
            <a:extLst>
              <a:ext uri="{FF2B5EF4-FFF2-40B4-BE49-F238E27FC236}">
                <a16:creationId xmlns:a16="http://schemas.microsoft.com/office/drawing/2014/main" id="{718E1FC8-2510-4CFD-BF0D-60610077BD00}"/>
              </a:ext>
            </a:extLst>
          </p:cNvPr>
          <p:cNvSpPr/>
          <p:nvPr/>
        </p:nvSpPr>
        <p:spPr>
          <a:xfrm>
            <a:off x="5160585" y="5304184"/>
            <a:ext cx="2491407" cy="940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Papers eligible to include in paper:</a:t>
            </a:r>
          </a:p>
          <a:p>
            <a:pPr algn="ctr"/>
            <a:r>
              <a:rPr lang="en-CA" sz="1400" dirty="0"/>
              <a:t>191</a:t>
            </a:r>
            <a:endParaRPr lang="en-FK" sz="1400" dirty="0"/>
          </a:p>
        </p:txBody>
      </p:sp>
      <p:sp>
        <p:nvSpPr>
          <p:cNvPr id="7" name="Rectangle 6">
            <a:extLst>
              <a:ext uri="{FF2B5EF4-FFF2-40B4-BE49-F238E27FC236}">
                <a16:creationId xmlns:a16="http://schemas.microsoft.com/office/drawing/2014/main" id="{900D6DF7-8896-417B-9D6B-0E1CEA95B2E2}"/>
              </a:ext>
            </a:extLst>
          </p:cNvPr>
          <p:cNvSpPr/>
          <p:nvPr/>
        </p:nvSpPr>
        <p:spPr>
          <a:xfrm>
            <a:off x="5160584" y="2649398"/>
            <a:ext cx="2491408" cy="940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Number of duplicates removed:</a:t>
            </a:r>
            <a:r>
              <a:rPr lang="en-CA" dirty="0"/>
              <a:t/>
            </a:r>
            <a:br>
              <a:rPr lang="en-CA" dirty="0"/>
            </a:br>
            <a:r>
              <a:rPr lang="en-CA" sz="1400" dirty="0"/>
              <a:t>6,350.000</a:t>
            </a:r>
            <a:endParaRPr lang="en-FK" dirty="0"/>
          </a:p>
        </p:txBody>
      </p:sp>
      <p:sp>
        <p:nvSpPr>
          <p:cNvPr id="8" name="Rectangle: Rounded Corners 7">
            <a:extLst>
              <a:ext uri="{FF2B5EF4-FFF2-40B4-BE49-F238E27FC236}">
                <a16:creationId xmlns:a16="http://schemas.microsoft.com/office/drawing/2014/main" id="{90A4A997-3B6D-4C9D-B709-E056254996B1}"/>
              </a:ext>
            </a:extLst>
          </p:cNvPr>
          <p:cNvSpPr/>
          <p:nvPr/>
        </p:nvSpPr>
        <p:spPr>
          <a:xfrm>
            <a:off x="8672409" y="2859157"/>
            <a:ext cx="1524000" cy="33855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Number of papers excluded with reason :</a:t>
            </a:r>
          </a:p>
          <a:p>
            <a:pPr algn="ctr"/>
            <a:r>
              <a:rPr lang="en-CA" sz="1400" dirty="0"/>
              <a:t>1118</a:t>
            </a:r>
            <a:endParaRPr lang="en-FK" sz="1400" dirty="0"/>
          </a:p>
        </p:txBody>
      </p:sp>
      <p:sp>
        <p:nvSpPr>
          <p:cNvPr id="9" name="Rectangle: Rounded Corners 8">
            <a:extLst>
              <a:ext uri="{FF2B5EF4-FFF2-40B4-BE49-F238E27FC236}">
                <a16:creationId xmlns:a16="http://schemas.microsoft.com/office/drawing/2014/main" id="{DB239FE3-FC6C-455B-B4DD-219CC02D2A8F}"/>
              </a:ext>
            </a:extLst>
          </p:cNvPr>
          <p:cNvSpPr/>
          <p:nvPr/>
        </p:nvSpPr>
        <p:spPr>
          <a:xfrm rot="16200000">
            <a:off x="1935955" y="930963"/>
            <a:ext cx="1391479" cy="503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I</a:t>
            </a:r>
            <a:r>
              <a:rPr lang="en-CA" sz="1600" dirty="0"/>
              <a:t>dentification</a:t>
            </a:r>
            <a:r>
              <a:rPr lang="en-CA" dirty="0"/>
              <a:t> </a:t>
            </a:r>
            <a:endParaRPr lang="en-FK" dirty="0"/>
          </a:p>
        </p:txBody>
      </p:sp>
      <p:sp>
        <p:nvSpPr>
          <p:cNvPr id="10" name="Rectangle: Rounded Corners 9">
            <a:extLst>
              <a:ext uri="{FF2B5EF4-FFF2-40B4-BE49-F238E27FC236}">
                <a16:creationId xmlns:a16="http://schemas.microsoft.com/office/drawing/2014/main" id="{B8BD379A-AA37-4AB4-A8EE-168FE4AB29A7}"/>
              </a:ext>
            </a:extLst>
          </p:cNvPr>
          <p:cNvSpPr/>
          <p:nvPr/>
        </p:nvSpPr>
        <p:spPr>
          <a:xfrm rot="16200000">
            <a:off x="1935955" y="2569877"/>
            <a:ext cx="1391480" cy="503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Screening</a:t>
            </a:r>
            <a:endParaRPr lang="en-FK" dirty="0"/>
          </a:p>
        </p:txBody>
      </p:sp>
      <p:sp>
        <p:nvSpPr>
          <p:cNvPr id="11" name="Rectangle: Rounded Corners 10">
            <a:extLst>
              <a:ext uri="{FF2B5EF4-FFF2-40B4-BE49-F238E27FC236}">
                <a16:creationId xmlns:a16="http://schemas.microsoft.com/office/drawing/2014/main" id="{52E371D7-F4E8-4558-8CBF-842CD1F3E62D}"/>
              </a:ext>
            </a:extLst>
          </p:cNvPr>
          <p:cNvSpPr/>
          <p:nvPr/>
        </p:nvSpPr>
        <p:spPr>
          <a:xfrm rot="16200000">
            <a:off x="1975711" y="4235930"/>
            <a:ext cx="1391479" cy="503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Eligibility </a:t>
            </a:r>
            <a:endParaRPr lang="en-FK" sz="1600" dirty="0"/>
          </a:p>
        </p:txBody>
      </p:sp>
      <p:sp>
        <p:nvSpPr>
          <p:cNvPr id="12" name="Rectangle: Rounded Corners 11">
            <a:extLst>
              <a:ext uri="{FF2B5EF4-FFF2-40B4-BE49-F238E27FC236}">
                <a16:creationId xmlns:a16="http://schemas.microsoft.com/office/drawing/2014/main" id="{0A2F8C87-B81F-4B4C-884B-621F1D7D653C}"/>
              </a:ext>
            </a:extLst>
          </p:cNvPr>
          <p:cNvSpPr/>
          <p:nvPr/>
        </p:nvSpPr>
        <p:spPr>
          <a:xfrm rot="16200000">
            <a:off x="2079963" y="5814701"/>
            <a:ext cx="1258339" cy="50358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Included </a:t>
            </a:r>
            <a:endParaRPr lang="en-FK" dirty="0"/>
          </a:p>
        </p:txBody>
      </p:sp>
      <p:sp>
        <p:nvSpPr>
          <p:cNvPr id="13" name="Left Brace 12">
            <a:extLst>
              <a:ext uri="{FF2B5EF4-FFF2-40B4-BE49-F238E27FC236}">
                <a16:creationId xmlns:a16="http://schemas.microsoft.com/office/drawing/2014/main" id="{9CFEF3A0-205D-4300-8372-FC81B41F4CD8}"/>
              </a:ext>
            </a:extLst>
          </p:cNvPr>
          <p:cNvSpPr/>
          <p:nvPr/>
        </p:nvSpPr>
        <p:spPr>
          <a:xfrm rot="16200000">
            <a:off x="5911612" y="536088"/>
            <a:ext cx="1105110" cy="334928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FK"/>
          </a:p>
        </p:txBody>
      </p:sp>
      <p:cxnSp>
        <p:nvCxnSpPr>
          <p:cNvPr id="15" name="Straight Arrow Connector 14">
            <a:extLst>
              <a:ext uri="{FF2B5EF4-FFF2-40B4-BE49-F238E27FC236}">
                <a16:creationId xmlns:a16="http://schemas.microsoft.com/office/drawing/2014/main" id="{600A2F62-065D-49E9-8D59-6AA6257ED6EE}"/>
              </a:ext>
            </a:extLst>
          </p:cNvPr>
          <p:cNvCxnSpPr>
            <a:cxnSpLocks/>
            <a:stCxn id="7" idx="2"/>
            <a:endCxn id="5" idx="0"/>
          </p:cNvCxnSpPr>
          <p:nvPr/>
        </p:nvCxnSpPr>
        <p:spPr>
          <a:xfrm>
            <a:off x="6406288" y="3589885"/>
            <a:ext cx="0" cy="267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D41F5CFE-A066-4C63-9A83-CFC7DA157E27}"/>
              </a:ext>
            </a:extLst>
          </p:cNvPr>
          <p:cNvCxnSpPr>
            <a:cxnSpLocks/>
            <a:stCxn id="5" idx="2"/>
          </p:cNvCxnSpPr>
          <p:nvPr/>
        </p:nvCxnSpPr>
        <p:spPr>
          <a:xfrm>
            <a:off x="6406288" y="4797692"/>
            <a:ext cx="0" cy="5064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AE74EA92-5917-4916-B373-E13D132A07DC}"/>
              </a:ext>
            </a:extLst>
          </p:cNvPr>
          <p:cNvCxnSpPr/>
          <p:nvPr/>
        </p:nvCxnSpPr>
        <p:spPr>
          <a:xfrm>
            <a:off x="7665244" y="4343400"/>
            <a:ext cx="100716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7B302FD-C236-DFCE-2DDC-2836EA34D74B}"/>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a:t>
            </a:r>
          </a:p>
        </p:txBody>
      </p:sp>
    </p:spTree>
    <p:extLst>
      <p:ext uri="{BB962C8B-B14F-4D97-AF65-F5344CB8AC3E}">
        <p14:creationId xmlns:p14="http://schemas.microsoft.com/office/powerpoint/2010/main" val="955010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FF2B5EF4-FFF2-40B4-BE49-F238E27FC236}">
                <a16:creationId xmlns:a16="http://schemas.microsoft.com/office/drawing/2014/main" id="{FB651070-63C3-4AEB-97EA-2927F2CC907C}"/>
              </a:ext>
            </a:extLst>
          </p:cNvPr>
          <p:cNvPicPr>
            <a:picLocks noGrp="1" noChangeAspect="1"/>
          </p:cNvPicPr>
          <p:nvPr>
            <p:ph idx="1"/>
          </p:nvPr>
        </p:nvPicPr>
        <p:blipFill>
          <a:blip r:embed="rId2"/>
          <a:stretch>
            <a:fillRect/>
          </a:stretch>
        </p:blipFill>
        <p:spPr>
          <a:xfrm>
            <a:off x="3013438" y="2622496"/>
            <a:ext cx="1573500" cy="793252"/>
          </a:xfrm>
        </p:spPr>
      </p:pic>
      <p:sp>
        <p:nvSpPr>
          <p:cNvPr id="8" name="Cube 7">
            <a:extLst>
              <a:ext uri="{FF2B5EF4-FFF2-40B4-BE49-F238E27FC236}">
                <a16:creationId xmlns:a16="http://schemas.microsoft.com/office/drawing/2014/main" id="{34F5D1D5-DB02-404E-9532-891D6207C08F}"/>
              </a:ext>
            </a:extLst>
          </p:cNvPr>
          <p:cNvSpPr/>
          <p:nvPr/>
        </p:nvSpPr>
        <p:spPr>
          <a:xfrm>
            <a:off x="6936119" y="1588341"/>
            <a:ext cx="1528762" cy="2009633"/>
          </a:xfrm>
          <a:prstGeom prst="cub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FK" dirty="0"/>
          </a:p>
        </p:txBody>
      </p:sp>
      <p:sp>
        <p:nvSpPr>
          <p:cNvPr id="9" name="Cube 8">
            <a:extLst>
              <a:ext uri="{FF2B5EF4-FFF2-40B4-BE49-F238E27FC236}">
                <a16:creationId xmlns:a16="http://schemas.microsoft.com/office/drawing/2014/main" id="{35F070E1-3202-40B3-9821-D20EA9048B70}"/>
              </a:ext>
            </a:extLst>
          </p:cNvPr>
          <p:cNvSpPr/>
          <p:nvPr/>
        </p:nvSpPr>
        <p:spPr>
          <a:xfrm>
            <a:off x="4382740" y="4500744"/>
            <a:ext cx="1105574" cy="1734105"/>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10" name="Flowchart: Alternate Process 9">
            <a:extLst>
              <a:ext uri="{FF2B5EF4-FFF2-40B4-BE49-F238E27FC236}">
                <a16:creationId xmlns:a16="http://schemas.microsoft.com/office/drawing/2014/main" id="{EF18DAF6-F507-4939-8497-BDD127B03E2B}"/>
              </a:ext>
            </a:extLst>
          </p:cNvPr>
          <p:cNvSpPr/>
          <p:nvPr/>
        </p:nvSpPr>
        <p:spPr>
          <a:xfrm>
            <a:off x="6936119" y="718747"/>
            <a:ext cx="1692322" cy="38050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OSS/ BSS</a:t>
            </a:r>
            <a:endParaRPr lang="en-FK" dirty="0"/>
          </a:p>
        </p:txBody>
      </p:sp>
      <p:pic>
        <p:nvPicPr>
          <p:cNvPr id="3078" name="Picture 6" descr="Docker – ein erster Eindruck! - NETWAYS GmbH">
            <a:extLst>
              <a:ext uri="{FF2B5EF4-FFF2-40B4-BE49-F238E27FC236}">
                <a16:creationId xmlns:a16="http://schemas.microsoft.com/office/drawing/2014/main" id="{3A1B77B7-8A4A-45D3-BE81-214FF5CF8D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2479" y="5384666"/>
            <a:ext cx="702968" cy="595725"/>
          </a:xfrm>
          <a:prstGeom prst="rect">
            <a:avLst/>
          </a:prstGeom>
          <a:noFill/>
          <a:extLst>
            <a:ext uri="{909E8E84-426E-40DD-AFC4-6F175D3DCCD1}">
              <a14:hiddenFill xmlns:a14="http://schemas.microsoft.com/office/drawing/2010/main">
                <a:solidFill>
                  <a:srgbClr val="FFFFFF"/>
                </a:solidFill>
              </a14:hiddenFill>
            </a:ext>
          </a:extLst>
        </p:spPr>
      </p:pic>
      <p:sp>
        <p:nvSpPr>
          <p:cNvPr id="17" name="Cube 16">
            <a:extLst>
              <a:ext uri="{FF2B5EF4-FFF2-40B4-BE49-F238E27FC236}">
                <a16:creationId xmlns:a16="http://schemas.microsoft.com/office/drawing/2014/main" id="{3C672902-E15F-445D-A216-E233DC9E60A4}"/>
              </a:ext>
            </a:extLst>
          </p:cNvPr>
          <p:cNvSpPr/>
          <p:nvPr/>
        </p:nvSpPr>
        <p:spPr>
          <a:xfrm>
            <a:off x="5932424" y="4500744"/>
            <a:ext cx="1132871" cy="173410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pic>
        <p:nvPicPr>
          <p:cNvPr id="18" name="Picture 6" descr="Docker – ein erster Eindruck! - NETWAYS GmbH">
            <a:extLst>
              <a:ext uri="{FF2B5EF4-FFF2-40B4-BE49-F238E27FC236}">
                <a16:creationId xmlns:a16="http://schemas.microsoft.com/office/drawing/2014/main" id="{154DADB4-3BFE-439D-A0C9-F9FF95FEF2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3" y="5376500"/>
            <a:ext cx="730157" cy="595725"/>
          </a:xfrm>
          <a:prstGeom prst="rect">
            <a:avLst/>
          </a:prstGeom>
          <a:noFill/>
          <a:extLst>
            <a:ext uri="{909E8E84-426E-40DD-AFC4-6F175D3DCCD1}">
              <a14:hiddenFill xmlns:a14="http://schemas.microsoft.com/office/drawing/2010/main">
                <a:solidFill>
                  <a:srgbClr val="FFFFFF"/>
                </a:solidFill>
              </a14:hiddenFill>
            </a:ext>
          </a:extLst>
        </p:spPr>
      </p:pic>
      <p:sp>
        <p:nvSpPr>
          <p:cNvPr id="19" name="Cube 18">
            <a:extLst>
              <a:ext uri="{FF2B5EF4-FFF2-40B4-BE49-F238E27FC236}">
                <a16:creationId xmlns:a16="http://schemas.microsoft.com/office/drawing/2014/main" id="{506C54B0-DAB7-4653-B894-0FA16C946724}"/>
              </a:ext>
            </a:extLst>
          </p:cNvPr>
          <p:cNvSpPr/>
          <p:nvPr/>
        </p:nvSpPr>
        <p:spPr>
          <a:xfrm>
            <a:off x="8099874" y="4537098"/>
            <a:ext cx="1105574" cy="173410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pic>
        <p:nvPicPr>
          <p:cNvPr id="20" name="Picture 6" descr="Docker – ein erster Eindruck! - NETWAYS GmbH">
            <a:extLst>
              <a:ext uri="{FF2B5EF4-FFF2-40B4-BE49-F238E27FC236}">
                <a16:creationId xmlns:a16="http://schemas.microsoft.com/office/drawing/2014/main" id="{FD47E9EB-F09E-4F8E-BBDE-886BC0C4C6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4209" y="5315303"/>
            <a:ext cx="703076" cy="595725"/>
          </a:xfrm>
          <a:prstGeom prst="rect">
            <a:avLst/>
          </a:prstGeom>
          <a:noFill/>
          <a:extLst>
            <a:ext uri="{909E8E84-426E-40DD-AFC4-6F175D3DCCD1}">
              <a14:hiddenFill xmlns:a14="http://schemas.microsoft.com/office/drawing/2010/main">
                <a:solidFill>
                  <a:srgbClr val="FFFFFF"/>
                </a:solidFill>
              </a14:hiddenFill>
            </a:ext>
          </a:extLst>
        </p:spPr>
      </p:pic>
      <p:cxnSp>
        <p:nvCxnSpPr>
          <p:cNvPr id="23" name="Connector: Elbow 22">
            <a:extLst>
              <a:ext uri="{FF2B5EF4-FFF2-40B4-BE49-F238E27FC236}">
                <a16:creationId xmlns:a16="http://schemas.microsoft.com/office/drawing/2014/main" id="{9CBE47DC-0F6F-40EC-BEF3-E4B58A25D0E7}"/>
              </a:ext>
            </a:extLst>
          </p:cNvPr>
          <p:cNvCxnSpPr>
            <a:stCxn id="10" idx="1"/>
            <a:endCxn id="13" idx="0"/>
          </p:cNvCxnSpPr>
          <p:nvPr/>
        </p:nvCxnSpPr>
        <p:spPr>
          <a:xfrm rot="10800000" flipV="1">
            <a:off x="3800189" y="908998"/>
            <a:ext cx="3135931" cy="1713497"/>
          </a:xfrm>
          <a:prstGeom prst="bentConnector2">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25" name="Connector: Elbow 24">
            <a:extLst>
              <a:ext uri="{FF2B5EF4-FFF2-40B4-BE49-F238E27FC236}">
                <a16:creationId xmlns:a16="http://schemas.microsoft.com/office/drawing/2014/main" id="{A55F5640-8CED-40E1-A6CB-534B054D0CDD}"/>
              </a:ext>
            </a:extLst>
          </p:cNvPr>
          <p:cNvCxnSpPr>
            <a:cxnSpLocks/>
            <a:stCxn id="13" idx="2"/>
            <a:endCxn id="9" idx="2"/>
          </p:cNvCxnSpPr>
          <p:nvPr/>
        </p:nvCxnSpPr>
        <p:spPr>
          <a:xfrm rot="16200000" flipH="1">
            <a:off x="3046342" y="4169594"/>
            <a:ext cx="2090245" cy="582552"/>
          </a:xfrm>
          <a:prstGeom prst="bentConnector2">
            <a:avLst/>
          </a:prstGeom>
          <a:ln>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27" name="Straight Connector 26">
            <a:extLst>
              <a:ext uri="{FF2B5EF4-FFF2-40B4-BE49-F238E27FC236}">
                <a16:creationId xmlns:a16="http://schemas.microsoft.com/office/drawing/2014/main" id="{080D12B6-ABFE-4454-81BB-F3036A94701A}"/>
              </a:ext>
            </a:extLst>
          </p:cNvPr>
          <p:cNvCxnSpPr>
            <a:cxnSpLocks/>
          </p:cNvCxnSpPr>
          <p:nvPr/>
        </p:nvCxnSpPr>
        <p:spPr>
          <a:xfrm>
            <a:off x="3800189" y="4940885"/>
            <a:ext cx="4272606" cy="0"/>
          </a:xfrm>
          <a:prstGeom prst="line">
            <a:avLst/>
          </a:prstGeom>
          <a:ln w="9525" cap="flat" cmpd="sng" algn="ctr">
            <a:solidFill>
              <a:schemeClr val="accent2"/>
            </a:solidFill>
            <a:prstDash val="lgDashDotDot"/>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0" name="Straight Connector 29">
            <a:extLst>
              <a:ext uri="{FF2B5EF4-FFF2-40B4-BE49-F238E27FC236}">
                <a16:creationId xmlns:a16="http://schemas.microsoft.com/office/drawing/2014/main" id="{7168BE98-28F6-47BE-B6EC-34246E2CDD42}"/>
              </a:ext>
            </a:extLst>
          </p:cNvPr>
          <p:cNvCxnSpPr/>
          <p:nvPr/>
        </p:nvCxnSpPr>
        <p:spPr>
          <a:xfrm>
            <a:off x="3800188" y="5077363"/>
            <a:ext cx="2159532" cy="0"/>
          </a:xfrm>
          <a:prstGeom prst="line">
            <a:avLst/>
          </a:prstGeom>
          <a:ln w="952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3072" name="Straight Arrow Connector 3071">
            <a:extLst>
              <a:ext uri="{FF2B5EF4-FFF2-40B4-BE49-F238E27FC236}">
                <a16:creationId xmlns:a16="http://schemas.microsoft.com/office/drawing/2014/main" id="{08674A21-C263-4C78-A633-FDF9FFABB390}"/>
              </a:ext>
            </a:extLst>
          </p:cNvPr>
          <p:cNvCxnSpPr>
            <a:stCxn id="13" idx="3"/>
          </p:cNvCxnSpPr>
          <p:nvPr/>
        </p:nvCxnSpPr>
        <p:spPr>
          <a:xfrm flipV="1">
            <a:off x="4586938" y="2989255"/>
            <a:ext cx="2290237" cy="29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75" name="Straight Arrow Connector 3074">
            <a:extLst>
              <a:ext uri="{FF2B5EF4-FFF2-40B4-BE49-F238E27FC236}">
                <a16:creationId xmlns:a16="http://schemas.microsoft.com/office/drawing/2014/main" id="{624FD751-D620-43F7-AFB2-0515F3BBA140}"/>
              </a:ext>
            </a:extLst>
          </p:cNvPr>
          <p:cNvCxnSpPr/>
          <p:nvPr/>
        </p:nvCxnSpPr>
        <p:spPr>
          <a:xfrm>
            <a:off x="4977081" y="3019122"/>
            <a:ext cx="0" cy="9391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79" name="Rectangle: Top Corners Rounded 3078">
            <a:extLst>
              <a:ext uri="{FF2B5EF4-FFF2-40B4-BE49-F238E27FC236}">
                <a16:creationId xmlns:a16="http://schemas.microsoft.com/office/drawing/2014/main" id="{A8358284-928A-48E5-A173-AD5993C628CD}"/>
              </a:ext>
            </a:extLst>
          </p:cNvPr>
          <p:cNvSpPr/>
          <p:nvPr/>
        </p:nvSpPr>
        <p:spPr>
          <a:xfrm>
            <a:off x="4295367" y="4140472"/>
            <a:ext cx="5111388" cy="2203668"/>
          </a:xfrm>
          <a:prstGeom prst="round2SameRect">
            <a:avLst/>
          </a:prstGeom>
          <a:noFill/>
          <a:ln>
            <a:solidFill>
              <a:schemeClr val="tx1"/>
            </a:solidFill>
            <a:prstDash val="lgDashDotDot"/>
          </a:ln>
        </p:spPr>
        <p:style>
          <a:lnRef idx="0">
            <a:scrgbClr r="0" g="0" b="0"/>
          </a:lnRef>
          <a:fillRef idx="0">
            <a:scrgbClr r="0" g="0" b="0"/>
          </a:fillRef>
          <a:effectRef idx="0">
            <a:scrgbClr r="0" g="0" b="0"/>
          </a:effectRef>
          <a:fontRef idx="minor">
            <a:schemeClr val="accent1"/>
          </a:fontRef>
        </p:style>
        <p:txBody>
          <a:bodyPr rtlCol="0" anchor="ctr"/>
          <a:lstStyle/>
          <a:p>
            <a:pPr algn="ctr"/>
            <a:endParaRPr lang="en-FK">
              <a:ln w="0"/>
              <a:effectLst>
                <a:outerShdw blurRad="38100" dist="25400" dir="5400000" algn="ctr" rotWithShape="0">
                  <a:srgbClr val="6E747A">
                    <a:alpha val="43000"/>
                  </a:srgbClr>
                </a:outerShdw>
              </a:effectLst>
            </a:endParaRPr>
          </a:p>
        </p:txBody>
      </p:sp>
      <p:cxnSp>
        <p:nvCxnSpPr>
          <p:cNvPr id="3083" name="Straight Connector 3082">
            <a:extLst>
              <a:ext uri="{FF2B5EF4-FFF2-40B4-BE49-F238E27FC236}">
                <a16:creationId xmlns:a16="http://schemas.microsoft.com/office/drawing/2014/main" id="{77AC127C-45D0-4FB0-A509-B4D885DCE0BF}"/>
              </a:ext>
            </a:extLst>
          </p:cNvPr>
          <p:cNvCxnSpPr>
            <a:cxnSpLocks/>
          </p:cNvCxnSpPr>
          <p:nvPr/>
        </p:nvCxnSpPr>
        <p:spPr>
          <a:xfrm flipV="1">
            <a:off x="3765256" y="3938691"/>
            <a:ext cx="2435681" cy="902770"/>
          </a:xfrm>
          <a:prstGeom prst="line">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085" name="Straight Arrow Connector 3084">
            <a:extLst>
              <a:ext uri="{FF2B5EF4-FFF2-40B4-BE49-F238E27FC236}">
                <a16:creationId xmlns:a16="http://schemas.microsoft.com/office/drawing/2014/main" id="{EF4211D3-5885-4E54-97FF-05F145F024E1}"/>
              </a:ext>
            </a:extLst>
          </p:cNvPr>
          <p:cNvCxnSpPr>
            <a:cxnSpLocks/>
          </p:cNvCxnSpPr>
          <p:nvPr/>
        </p:nvCxnSpPr>
        <p:spPr>
          <a:xfrm flipV="1">
            <a:off x="6094250" y="4140472"/>
            <a:ext cx="868937" cy="902770"/>
          </a:xfrm>
          <a:prstGeom prst="straightConnector1">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cxnSp>
        <p:nvCxnSpPr>
          <p:cNvPr id="3087" name="Straight Arrow Connector 3086">
            <a:extLst>
              <a:ext uri="{FF2B5EF4-FFF2-40B4-BE49-F238E27FC236}">
                <a16:creationId xmlns:a16="http://schemas.microsoft.com/office/drawing/2014/main" id="{2D40CB9E-B1A8-4250-8EEE-66B153A2E686}"/>
              </a:ext>
            </a:extLst>
          </p:cNvPr>
          <p:cNvCxnSpPr>
            <a:cxnSpLocks/>
          </p:cNvCxnSpPr>
          <p:nvPr/>
        </p:nvCxnSpPr>
        <p:spPr>
          <a:xfrm>
            <a:off x="7767930" y="4198055"/>
            <a:ext cx="1281453" cy="939124"/>
          </a:xfrm>
          <a:prstGeom prst="straightConnector1">
            <a:avLst/>
          </a:prstGeom>
          <a:ln w="9525" cap="flat" cmpd="sng" algn="ctr">
            <a:solidFill>
              <a:schemeClr val="accent6"/>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3094" name="TextBox 3093">
            <a:extLst>
              <a:ext uri="{FF2B5EF4-FFF2-40B4-BE49-F238E27FC236}">
                <a16:creationId xmlns:a16="http://schemas.microsoft.com/office/drawing/2014/main" id="{3D370531-3196-432B-B8EE-D17D7115E2B1}"/>
              </a:ext>
            </a:extLst>
          </p:cNvPr>
          <p:cNvSpPr txBox="1"/>
          <p:nvPr/>
        </p:nvSpPr>
        <p:spPr>
          <a:xfrm>
            <a:off x="4103625" y="1201399"/>
            <a:ext cx="764274" cy="369332"/>
          </a:xfrm>
          <a:prstGeom prst="rect">
            <a:avLst/>
          </a:prstGeom>
          <a:noFill/>
        </p:spPr>
        <p:txBody>
          <a:bodyPr wrap="square" rtlCol="0">
            <a:spAutoFit/>
          </a:bodyPr>
          <a:lstStyle/>
          <a:p>
            <a:r>
              <a:rPr lang="en-CA" dirty="0">
                <a:solidFill>
                  <a:srgbClr val="C00000"/>
                </a:solidFill>
              </a:rPr>
              <a:t>REST</a:t>
            </a:r>
            <a:endParaRPr lang="en-FK" dirty="0">
              <a:solidFill>
                <a:srgbClr val="C00000"/>
              </a:solidFill>
            </a:endParaRPr>
          </a:p>
        </p:txBody>
      </p:sp>
      <p:sp>
        <p:nvSpPr>
          <p:cNvPr id="3095" name="TextBox 3094">
            <a:extLst>
              <a:ext uri="{FF2B5EF4-FFF2-40B4-BE49-F238E27FC236}">
                <a16:creationId xmlns:a16="http://schemas.microsoft.com/office/drawing/2014/main" id="{F7E016FB-26BA-4A98-89C9-B7ED3F3F5137}"/>
              </a:ext>
            </a:extLst>
          </p:cNvPr>
          <p:cNvSpPr txBox="1"/>
          <p:nvPr/>
        </p:nvSpPr>
        <p:spPr>
          <a:xfrm>
            <a:off x="5304627" y="2637542"/>
            <a:ext cx="1218265" cy="369332"/>
          </a:xfrm>
          <a:prstGeom prst="rect">
            <a:avLst/>
          </a:prstGeom>
          <a:noFill/>
        </p:spPr>
        <p:txBody>
          <a:bodyPr wrap="square" rtlCol="0">
            <a:spAutoFit/>
          </a:bodyPr>
          <a:lstStyle/>
          <a:p>
            <a:r>
              <a:rPr lang="en-CA" sz="1600" dirty="0">
                <a:solidFill>
                  <a:srgbClr val="C00000"/>
                </a:solidFill>
              </a:rPr>
              <a:t>REST(NBI</a:t>
            </a:r>
            <a:r>
              <a:rPr lang="en-CA" dirty="0">
                <a:solidFill>
                  <a:srgbClr val="C00000"/>
                </a:solidFill>
              </a:rPr>
              <a:t>)</a:t>
            </a:r>
            <a:endParaRPr lang="en-FK" dirty="0">
              <a:solidFill>
                <a:srgbClr val="C00000"/>
              </a:solidFill>
            </a:endParaRPr>
          </a:p>
        </p:txBody>
      </p:sp>
      <p:sp>
        <p:nvSpPr>
          <p:cNvPr id="56" name="TextBox 55">
            <a:extLst>
              <a:ext uri="{FF2B5EF4-FFF2-40B4-BE49-F238E27FC236}">
                <a16:creationId xmlns:a16="http://schemas.microsoft.com/office/drawing/2014/main" id="{EEC6FFFF-24ED-43CF-ABB6-03DE31093D9E}"/>
              </a:ext>
            </a:extLst>
          </p:cNvPr>
          <p:cNvSpPr txBox="1"/>
          <p:nvPr/>
        </p:nvSpPr>
        <p:spPr>
          <a:xfrm>
            <a:off x="5045533" y="3362556"/>
            <a:ext cx="1393964" cy="276999"/>
          </a:xfrm>
          <a:prstGeom prst="rect">
            <a:avLst/>
          </a:prstGeom>
          <a:noFill/>
        </p:spPr>
        <p:txBody>
          <a:bodyPr wrap="square" rtlCol="0">
            <a:spAutoFit/>
          </a:bodyPr>
          <a:lstStyle/>
          <a:p>
            <a:r>
              <a:rPr lang="en-CA" sz="1200" dirty="0">
                <a:solidFill>
                  <a:srgbClr val="7030A0"/>
                </a:solidFill>
              </a:rPr>
              <a:t>Docker commands</a:t>
            </a:r>
            <a:endParaRPr lang="en-FK" sz="1400" dirty="0">
              <a:solidFill>
                <a:srgbClr val="7030A0"/>
              </a:solidFill>
            </a:endParaRPr>
          </a:p>
        </p:txBody>
      </p:sp>
      <p:sp>
        <p:nvSpPr>
          <p:cNvPr id="3096" name="Rectangle 3095">
            <a:extLst>
              <a:ext uri="{FF2B5EF4-FFF2-40B4-BE49-F238E27FC236}">
                <a16:creationId xmlns:a16="http://schemas.microsoft.com/office/drawing/2014/main" id="{16B5D9B3-4AD3-40DE-9357-4FE9D8543AE1}"/>
              </a:ext>
            </a:extLst>
          </p:cNvPr>
          <p:cNvSpPr/>
          <p:nvPr/>
        </p:nvSpPr>
        <p:spPr>
          <a:xfrm>
            <a:off x="4448722" y="4844825"/>
            <a:ext cx="792312" cy="2685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050" dirty="0"/>
              <a:t>Agent 1</a:t>
            </a:r>
            <a:endParaRPr lang="en-FK" sz="1050" dirty="0"/>
          </a:p>
        </p:txBody>
      </p:sp>
      <p:sp>
        <p:nvSpPr>
          <p:cNvPr id="61" name="Rectangle 60">
            <a:extLst>
              <a:ext uri="{FF2B5EF4-FFF2-40B4-BE49-F238E27FC236}">
                <a16:creationId xmlns:a16="http://schemas.microsoft.com/office/drawing/2014/main" id="{C01F6054-CB64-4B2D-9B0C-CFFFBDD11866}"/>
              </a:ext>
            </a:extLst>
          </p:cNvPr>
          <p:cNvSpPr/>
          <p:nvPr/>
        </p:nvSpPr>
        <p:spPr>
          <a:xfrm>
            <a:off x="5941039" y="4805323"/>
            <a:ext cx="792312" cy="2685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050" dirty="0"/>
              <a:t>Agent 2</a:t>
            </a:r>
            <a:endParaRPr lang="en-FK" sz="1050" dirty="0"/>
          </a:p>
        </p:txBody>
      </p:sp>
      <p:sp>
        <p:nvSpPr>
          <p:cNvPr id="62" name="Rectangle 61">
            <a:extLst>
              <a:ext uri="{FF2B5EF4-FFF2-40B4-BE49-F238E27FC236}">
                <a16:creationId xmlns:a16="http://schemas.microsoft.com/office/drawing/2014/main" id="{CA44A167-E9A7-481A-90F5-F571CDE5D1F6}"/>
              </a:ext>
            </a:extLst>
          </p:cNvPr>
          <p:cNvSpPr/>
          <p:nvPr/>
        </p:nvSpPr>
        <p:spPr>
          <a:xfrm>
            <a:off x="8134209" y="4855790"/>
            <a:ext cx="775741" cy="2435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1050" dirty="0"/>
              <a:t>Agent N</a:t>
            </a:r>
            <a:endParaRPr lang="en-FK" sz="1050" dirty="0"/>
          </a:p>
        </p:txBody>
      </p:sp>
      <p:sp>
        <p:nvSpPr>
          <p:cNvPr id="32" name="TextBox 31">
            <a:extLst>
              <a:ext uri="{FF2B5EF4-FFF2-40B4-BE49-F238E27FC236}">
                <a16:creationId xmlns:a16="http://schemas.microsoft.com/office/drawing/2014/main" id="{815DD40A-D423-45B2-B350-D0E764147E49}"/>
              </a:ext>
            </a:extLst>
          </p:cNvPr>
          <p:cNvSpPr txBox="1"/>
          <p:nvPr/>
        </p:nvSpPr>
        <p:spPr>
          <a:xfrm>
            <a:off x="5045533" y="548365"/>
            <a:ext cx="2088107" cy="276999"/>
          </a:xfrm>
          <a:prstGeom prst="rect">
            <a:avLst/>
          </a:prstGeom>
          <a:noFill/>
        </p:spPr>
        <p:txBody>
          <a:bodyPr wrap="square" rtlCol="0">
            <a:spAutoFit/>
          </a:bodyPr>
          <a:lstStyle/>
          <a:p>
            <a:r>
              <a:rPr lang="en-CA" sz="1200" dirty="0">
                <a:solidFill>
                  <a:srgbClr val="7030A0"/>
                </a:solidFill>
              </a:rPr>
              <a:t>Native GUI/CLI (NBI)</a:t>
            </a:r>
            <a:endParaRPr lang="en-FK" sz="1200" dirty="0">
              <a:solidFill>
                <a:srgbClr val="7030A0"/>
              </a:solidFill>
            </a:endParaRPr>
          </a:p>
        </p:txBody>
      </p:sp>
      <p:sp>
        <p:nvSpPr>
          <p:cNvPr id="33" name="TextBox 32">
            <a:extLst>
              <a:ext uri="{FF2B5EF4-FFF2-40B4-BE49-F238E27FC236}">
                <a16:creationId xmlns:a16="http://schemas.microsoft.com/office/drawing/2014/main" id="{FABE505A-D7BD-4CA4-A2FD-D30C8DEDD9E8}"/>
              </a:ext>
            </a:extLst>
          </p:cNvPr>
          <p:cNvSpPr txBox="1"/>
          <p:nvPr/>
        </p:nvSpPr>
        <p:spPr>
          <a:xfrm>
            <a:off x="7029616" y="5607607"/>
            <a:ext cx="1692322" cy="276999"/>
          </a:xfrm>
          <a:prstGeom prst="rect">
            <a:avLst/>
          </a:prstGeom>
          <a:noFill/>
        </p:spPr>
        <p:txBody>
          <a:bodyPr wrap="square" rtlCol="0">
            <a:spAutoFit/>
          </a:bodyPr>
          <a:lstStyle/>
          <a:p>
            <a:r>
              <a:rPr lang="en-CA" sz="1200" dirty="0">
                <a:solidFill>
                  <a:srgbClr val="7030A0"/>
                </a:solidFill>
              </a:rPr>
              <a:t>Pool of agents</a:t>
            </a:r>
            <a:endParaRPr lang="en-FK" sz="1200" dirty="0">
              <a:solidFill>
                <a:srgbClr val="7030A0"/>
              </a:solidFill>
            </a:endParaRPr>
          </a:p>
        </p:txBody>
      </p:sp>
      <p:sp>
        <p:nvSpPr>
          <p:cNvPr id="72" name="TextBox 71">
            <a:extLst>
              <a:ext uri="{FF2B5EF4-FFF2-40B4-BE49-F238E27FC236}">
                <a16:creationId xmlns:a16="http://schemas.microsoft.com/office/drawing/2014/main" id="{1279F327-299A-44CC-BFB8-77AEDD4E7F84}"/>
              </a:ext>
            </a:extLst>
          </p:cNvPr>
          <p:cNvSpPr txBox="1"/>
          <p:nvPr/>
        </p:nvSpPr>
        <p:spPr>
          <a:xfrm>
            <a:off x="3530085" y="4680737"/>
            <a:ext cx="1217084" cy="307777"/>
          </a:xfrm>
          <a:prstGeom prst="rect">
            <a:avLst/>
          </a:prstGeom>
          <a:noFill/>
        </p:spPr>
        <p:txBody>
          <a:bodyPr wrap="square" rtlCol="0">
            <a:spAutoFit/>
          </a:bodyPr>
          <a:lstStyle/>
          <a:p>
            <a:r>
              <a:rPr lang="en-CA" sz="1400" dirty="0" err="1">
                <a:solidFill>
                  <a:srgbClr val="C00000"/>
                </a:solidFill>
              </a:rPr>
              <a:t>Callbacks</a:t>
            </a:r>
            <a:endParaRPr lang="en-FK" sz="1400" dirty="0">
              <a:solidFill>
                <a:srgbClr val="C00000"/>
              </a:solidFill>
            </a:endParaRPr>
          </a:p>
        </p:txBody>
      </p:sp>
      <p:sp>
        <p:nvSpPr>
          <p:cNvPr id="75" name="TextBox 74">
            <a:extLst>
              <a:ext uri="{FF2B5EF4-FFF2-40B4-BE49-F238E27FC236}">
                <a16:creationId xmlns:a16="http://schemas.microsoft.com/office/drawing/2014/main" id="{2B4EF9E1-FB17-4087-9828-926990E0BD61}"/>
              </a:ext>
            </a:extLst>
          </p:cNvPr>
          <p:cNvSpPr txBox="1"/>
          <p:nvPr/>
        </p:nvSpPr>
        <p:spPr>
          <a:xfrm>
            <a:off x="7981259" y="3597974"/>
            <a:ext cx="1425497" cy="307777"/>
          </a:xfrm>
          <a:prstGeom prst="rect">
            <a:avLst/>
          </a:prstGeom>
          <a:noFill/>
        </p:spPr>
        <p:txBody>
          <a:bodyPr wrap="square" rtlCol="0">
            <a:spAutoFit/>
          </a:bodyPr>
          <a:lstStyle/>
          <a:p>
            <a:r>
              <a:rPr lang="en-CA" sz="1200" dirty="0">
                <a:solidFill>
                  <a:schemeClr val="accent2">
                    <a:lumMod val="75000"/>
                  </a:schemeClr>
                </a:solidFill>
              </a:rPr>
              <a:t>NETCONF(SBI</a:t>
            </a:r>
            <a:r>
              <a:rPr lang="en-CA" sz="1400" dirty="0">
                <a:solidFill>
                  <a:schemeClr val="accent2">
                    <a:lumMod val="75000"/>
                  </a:schemeClr>
                </a:solidFill>
              </a:rPr>
              <a:t>)</a:t>
            </a:r>
            <a:endParaRPr lang="en-FK" sz="1400" dirty="0">
              <a:solidFill>
                <a:schemeClr val="accent2">
                  <a:lumMod val="75000"/>
                </a:schemeClr>
              </a:solidFill>
            </a:endParaRPr>
          </a:p>
        </p:txBody>
      </p:sp>
      <p:pic>
        <p:nvPicPr>
          <p:cNvPr id="43" name="Picture 8" descr="ONOS - Wikipedia">
            <a:extLst>
              <a:ext uri="{FF2B5EF4-FFF2-40B4-BE49-F238E27FC236}">
                <a16:creationId xmlns:a16="http://schemas.microsoft.com/office/drawing/2014/main" id="{04E9AB85-04E8-4E0B-B0AC-6B09A311A60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54854" y="2254264"/>
            <a:ext cx="873352" cy="764858"/>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Straight Arrow Connector 11">
            <a:extLst>
              <a:ext uri="{FF2B5EF4-FFF2-40B4-BE49-F238E27FC236}">
                <a16:creationId xmlns:a16="http://schemas.microsoft.com/office/drawing/2014/main" id="{472E00AA-3DCB-A135-EB74-E4868E9B7611}"/>
              </a:ext>
            </a:extLst>
          </p:cNvPr>
          <p:cNvCxnSpPr>
            <a:stCxn id="10" idx="2"/>
          </p:cNvCxnSpPr>
          <p:nvPr/>
        </p:nvCxnSpPr>
        <p:spPr>
          <a:xfrm flipH="1">
            <a:off x="7767930" y="1099250"/>
            <a:ext cx="14350" cy="47148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222B6A19-4C0A-5E99-FF08-0E022ED1D63D}"/>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10</a:t>
            </a:r>
          </a:p>
        </p:txBody>
      </p:sp>
    </p:spTree>
    <p:extLst>
      <p:ext uri="{BB962C8B-B14F-4D97-AF65-F5344CB8AC3E}">
        <p14:creationId xmlns:p14="http://schemas.microsoft.com/office/powerpoint/2010/main" val="39108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DF1E97-7905-C7A3-9506-7E927E308701}"/>
              </a:ext>
            </a:extLst>
          </p:cNvPr>
          <p:cNvSpPr/>
          <p:nvPr/>
        </p:nvSpPr>
        <p:spPr>
          <a:xfrm>
            <a:off x="5774918" y="3547888"/>
            <a:ext cx="237566" cy="369332"/>
          </a:xfrm>
          <a:prstGeom prst="rect">
            <a:avLst/>
          </a:prstGeom>
        </p:spPr>
        <p:txBody>
          <a:bodyPr wrap="none">
            <a:spAutoFit/>
          </a:bodyPr>
          <a:lstStyle/>
          <a:p>
            <a:r>
              <a:rPr lang="en-US" dirty="0"/>
              <a:t> </a:t>
            </a:r>
          </a:p>
        </p:txBody>
      </p:sp>
      <p:sp>
        <p:nvSpPr>
          <p:cNvPr id="7" name="Rectangle 6">
            <a:extLst>
              <a:ext uri="{FF2B5EF4-FFF2-40B4-BE49-F238E27FC236}">
                <a16:creationId xmlns:a16="http://schemas.microsoft.com/office/drawing/2014/main" id="{FE061D02-D6F6-5518-266F-1B817C0414E4}"/>
              </a:ext>
            </a:extLst>
          </p:cNvPr>
          <p:cNvSpPr/>
          <p:nvPr/>
        </p:nvSpPr>
        <p:spPr>
          <a:xfrm>
            <a:off x="5774918" y="3547888"/>
            <a:ext cx="237566" cy="369332"/>
          </a:xfrm>
          <a:prstGeom prst="rect">
            <a:avLst/>
          </a:prstGeom>
        </p:spPr>
        <p:txBody>
          <a:bodyPr wrap="none">
            <a:spAutoFit/>
          </a:bodyPr>
          <a:lstStyle/>
          <a:p>
            <a:r>
              <a:rPr lang="en-US" dirty="0"/>
              <a:t> </a:t>
            </a:r>
          </a:p>
        </p:txBody>
      </p:sp>
      <p:sp>
        <p:nvSpPr>
          <p:cNvPr id="8" name="Rectangle 7">
            <a:extLst>
              <a:ext uri="{FF2B5EF4-FFF2-40B4-BE49-F238E27FC236}">
                <a16:creationId xmlns:a16="http://schemas.microsoft.com/office/drawing/2014/main" id="{C5BFAFD2-3286-C1D2-879B-DE4215740491}"/>
              </a:ext>
            </a:extLst>
          </p:cNvPr>
          <p:cNvSpPr/>
          <p:nvPr/>
        </p:nvSpPr>
        <p:spPr>
          <a:xfrm>
            <a:off x="5774918" y="3547888"/>
            <a:ext cx="237566" cy="369332"/>
          </a:xfrm>
          <a:prstGeom prst="rect">
            <a:avLst/>
          </a:prstGeom>
        </p:spPr>
        <p:txBody>
          <a:bodyPr wrap="none">
            <a:spAutoFit/>
          </a:bodyPr>
          <a:lstStyle/>
          <a:p>
            <a:r>
              <a:rPr lang="en-US" dirty="0"/>
              <a:t> </a:t>
            </a:r>
          </a:p>
        </p:txBody>
      </p:sp>
      <p:sp>
        <p:nvSpPr>
          <p:cNvPr id="9" name="Rectangle 8">
            <a:extLst>
              <a:ext uri="{FF2B5EF4-FFF2-40B4-BE49-F238E27FC236}">
                <a16:creationId xmlns:a16="http://schemas.microsoft.com/office/drawing/2014/main" id="{B994CFFA-8F5B-F1CF-126B-9672A4BD8846}"/>
              </a:ext>
            </a:extLst>
          </p:cNvPr>
          <p:cNvSpPr/>
          <p:nvPr/>
        </p:nvSpPr>
        <p:spPr>
          <a:xfrm>
            <a:off x="5977216" y="2808514"/>
            <a:ext cx="880783" cy="369332"/>
          </a:xfrm>
          <a:prstGeom prst="rect">
            <a:avLst/>
          </a:prstGeom>
        </p:spPr>
        <p:txBody>
          <a:bodyPr wrap="square">
            <a:spAutoFit/>
          </a:bodyPr>
          <a:lstStyle/>
          <a:p>
            <a:r>
              <a:rPr lang="en-US" dirty="0"/>
              <a:t> </a:t>
            </a:r>
          </a:p>
        </p:txBody>
      </p:sp>
      <p:pic>
        <p:nvPicPr>
          <p:cNvPr id="18" name="Picture 17">
            <a:extLst>
              <a:ext uri="{FF2B5EF4-FFF2-40B4-BE49-F238E27FC236}">
                <a16:creationId xmlns:a16="http://schemas.microsoft.com/office/drawing/2014/main" id="{8FB38606-EDFE-C55A-A49D-BA633A3DEC29}"/>
              </a:ext>
            </a:extLst>
          </p:cNvPr>
          <p:cNvPicPr>
            <a:picLocks noChangeAspect="1"/>
          </p:cNvPicPr>
          <p:nvPr/>
        </p:nvPicPr>
        <p:blipFill>
          <a:blip r:embed="rId2"/>
          <a:stretch>
            <a:fillRect/>
          </a:stretch>
        </p:blipFill>
        <p:spPr>
          <a:xfrm>
            <a:off x="5813376" y="792068"/>
            <a:ext cx="345850" cy="522257"/>
          </a:xfrm>
          <a:prstGeom prst="rect">
            <a:avLst/>
          </a:prstGeom>
        </p:spPr>
      </p:pic>
      <p:sp>
        <p:nvSpPr>
          <p:cNvPr id="19" name="TextBox 18">
            <a:extLst>
              <a:ext uri="{FF2B5EF4-FFF2-40B4-BE49-F238E27FC236}">
                <a16:creationId xmlns:a16="http://schemas.microsoft.com/office/drawing/2014/main" id="{2DFB61B7-AC53-5F6F-3967-AAF5262325F4}"/>
              </a:ext>
            </a:extLst>
          </p:cNvPr>
          <p:cNvSpPr txBox="1"/>
          <p:nvPr/>
        </p:nvSpPr>
        <p:spPr>
          <a:xfrm>
            <a:off x="5499948" y="499202"/>
            <a:ext cx="1258332" cy="253916"/>
          </a:xfrm>
          <a:prstGeom prst="rect">
            <a:avLst/>
          </a:prstGeom>
          <a:noFill/>
        </p:spPr>
        <p:txBody>
          <a:bodyPr wrap="square" rtlCol="0">
            <a:spAutoFit/>
          </a:bodyPr>
          <a:lstStyle/>
          <a:p>
            <a:r>
              <a:rPr lang="en-CA" sz="1000" dirty="0"/>
              <a:t>SDN CONTROLLER</a:t>
            </a:r>
            <a:endParaRPr lang="en-FK" sz="1000" dirty="0"/>
          </a:p>
        </p:txBody>
      </p:sp>
      <p:pic>
        <p:nvPicPr>
          <p:cNvPr id="20" name="Picture 10" descr="Person Icon">
            <a:extLst>
              <a:ext uri="{FF2B5EF4-FFF2-40B4-BE49-F238E27FC236}">
                <a16:creationId xmlns:a16="http://schemas.microsoft.com/office/drawing/2014/main" id="{5B2C5355-7F86-078B-4D7E-0BE5FF311C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8036" y="1137198"/>
            <a:ext cx="353494" cy="25391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0" descr="Router Icon | Cisco Networking Iconset | Yudha Agung Pribadi">
            <a:extLst>
              <a:ext uri="{FF2B5EF4-FFF2-40B4-BE49-F238E27FC236}">
                <a16:creationId xmlns:a16="http://schemas.microsoft.com/office/drawing/2014/main" id="{04D37195-52FB-524E-D28D-75E86AC319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2850681" y="2474619"/>
            <a:ext cx="492575" cy="492575"/>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8" descr="The Computer Icon. Pc Symbol. Flat Vector Illustration Royalty Free SVG,  Cliparts, Vectors, And Stock Illustration. Image 39241146.">
            <a:extLst>
              <a:ext uri="{FF2B5EF4-FFF2-40B4-BE49-F238E27FC236}">
                <a16:creationId xmlns:a16="http://schemas.microsoft.com/office/drawing/2014/main" id="{A16F4DE4-3C30-68C8-3D1C-0FC6B0B5C66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6176" y="3587252"/>
            <a:ext cx="817862" cy="81786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8" descr="The Computer Icon. Pc Symbol. Flat Vector Illustration Royalty Free SVG,  Cliparts, Vectors, And Stock Illustration. Image 39241146.">
            <a:extLst>
              <a:ext uri="{FF2B5EF4-FFF2-40B4-BE49-F238E27FC236}">
                <a16:creationId xmlns:a16="http://schemas.microsoft.com/office/drawing/2014/main" id="{BC8B52B9-8ECC-4E09-F58E-671BE3C7584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33157" y="3581064"/>
            <a:ext cx="830237" cy="830237"/>
          </a:xfrm>
          <a:prstGeom prst="rect">
            <a:avLst/>
          </a:prstGeom>
          <a:noFill/>
          <a:extLst>
            <a:ext uri="{909E8E84-426E-40DD-AFC4-6F175D3DCCD1}">
              <a14:hiddenFill xmlns:a14="http://schemas.microsoft.com/office/drawing/2010/main">
                <a:solidFill>
                  <a:srgbClr val="FFFFFF"/>
                </a:solidFill>
              </a14:hiddenFill>
            </a:ext>
          </a:extLst>
        </p:spPr>
      </p:pic>
      <p:sp>
        <p:nvSpPr>
          <p:cNvPr id="33" name="Cube 32">
            <a:extLst>
              <a:ext uri="{FF2B5EF4-FFF2-40B4-BE49-F238E27FC236}">
                <a16:creationId xmlns:a16="http://schemas.microsoft.com/office/drawing/2014/main" id="{95734FC1-3E05-DF59-601E-9FC6A6AC8DA9}"/>
              </a:ext>
            </a:extLst>
          </p:cNvPr>
          <p:cNvSpPr/>
          <p:nvPr/>
        </p:nvSpPr>
        <p:spPr>
          <a:xfrm>
            <a:off x="5764150" y="2632095"/>
            <a:ext cx="833426" cy="234766"/>
          </a:xfrm>
          <a:prstGeom prst="cube">
            <a:avLst/>
          </a:prstGeom>
          <a:solidFill>
            <a:srgbClr val="D2E1A3"/>
          </a:solidFill>
          <a:ln>
            <a:solidFill>
              <a:srgbClr val="F796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OPENFLOW OPTICAL</a:t>
            </a:r>
            <a:endParaRPr lang="en-US" sz="2400" dirty="0"/>
          </a:p>
        </p:txBody>
      </p:sp>
      <p:sp>
        <p:nvSpPr>
          <p:cNvPr id="36" name="Cube 35">
            <a:extLst>
              <a:ext uri="{FF2B5EF4-FFF2-40B4-BE49-F238E27FC236}">
                <a16:creationId xmlns:a16="http://schemas.microsoft.com/office/drawing/2014/main" id="{60D676C0-0AB8-C56E-E2AB-2C24CF3D18CE}"/>
              </a:ext>
            </a:extLst>
          </p:cNvPr>
          <p:cNvSpPr/>
          <p:nvPr/>
        </p:nvSpPr>
        <p:spPr>
          <a:xfrm>
            <a:off x="4649473" y="2221704"/>
            <a:ext cx="773030" cy="234766"/>
          </a:xfrm>
          <a:prstGeom prst="cube">
            <a:avLst/>
          </a:prstGeom>
          <a:solidFill>
            <a:srgbClr val="D2E1A3"/>
          </a:solidFill>
          <a:ln>
            <a:solidFill>
              <a:srgbClr val="F796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OPENFLOWOPTICAL</a:t>
            </a:r>
          </a:p>
        </p:txBody>
      </p:sp>
      <p:sp>
        <p:nvSpPr>
          <p:cNvPr id="37" name="Cube 36">
            <a:extLst>
              <a:ext uri="{FF2B5EF4-FFF2-40B4-BE49-F238E27FC236}">
                <a16:creationId xmlns:a16="http://schemas.microsoft.com/office/drawing/2014/main" id="{B254A560-027E-17EE-D42D-1DF34571290E}"/>
              </a:ext>
            </a:extLst>
          </p:cNvPr>
          <p:cNvSpPr/>
          <p:nvPr/>
        </p:nvSpPr>
        <p:spPr>
          <a:xfrm>
            <a:off x="6695701" y="2240982"/>
            <a:ext cx="836803" cy="213588"/>
          </a:xfrm>
          <a:prstGeom prst="cube">
            <a:avLst/>
          </a:prstGeom>
          <a:solidFill>
            <a:srgbClr val="D2E1A3"/>
          </a:solidFill>
          <a:ln>
            <a:solidFill>
              <a:srgbClr val="F796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 dirty="0"/>
              <a:t>OPENFLOW OPTICAL</a:t>
            </a:r>
            <a:endParaRPr lang="en-US" sz="1200" dirty="0"/>
          </a:p>
        </p:txBody>
      </p:sp>
      <p:cxnSp>
        <p:nvCxnSpPr>
          <p:cNvPr id="15" name="Straight Arrow Connector 14">
            <a:extLst>
              <a:ext uri="{FF2B5EF4-FFF2-40B4-BE49-F238E27FC236}">
                <a16:creationId xmlns:a16="http://schemas.microsoft.com/office/drawing/2014/main" id="{72B03FA7-9985-CC45-4710-20FC4035B710}"/>
              </a:ext>
            </a:extLst>
          </p:cNvPr>
          <p:cNvCxnSpPr>
            <a:cxnSpLocks/>
          </p:cNvCxnSpPr>
          <p:nvPr/>
        </p:nvCxnSpPr>
        <p:spPr>
          <a:xfrm flipH="1">
            <a:off x="5202421" y="1362938"/>
            <a:ext cx="661731" cy="8136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869A239E-4805-A533-03C2-1BAAA5DD41C0}"/>
              </a:ext>
            </a:extLst>
          </p:cNvPr>
          <p:cNvCxnSpPr/>
          <p:nvPr/>
        </p:nvCxnSpPr>
        <p:spPr>
          <a:xfrm flipV="1">
            <a:off x="5321808" y="1508760"/>
            <a:ext cx="542344" cy="667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E77FA350-1682-3487-3663-690650C750D2}"/>
              </a:ext>
            </a:extLst>
          </p:cNvPr>
          <p:cNvCxnSpPr>
            <a:cxnSpLocks/>
          </p:cNvCxnSpPr>
          <p:nvPr/>
        </p:nvCxnSpPr>
        <p:spPr>
          <a:xfrm>
            <a:off x="6448142" y="1508760"/>
            <a:ext cx="512397" cy="6174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92EFA94-866C-73E1-EAE5-93FB578688EA}"/>
              </a:ext>
            </a:extLst>
          </p:cNvPr>
          <p:cNvCxnSpPr>
            <a:cxnSpLocks/>
          </p:cNvCxnSpPr>
          <p:nvPr/>
        </p:nvCxnSpPr>
        <p:spPr>
          <a:xfrm flipH="1" flipV="1">
            <a:off x="6565525" y="1501419"/>
            <a:ext cx="490303" cy="5564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C96C7517-2C68-8FF7-9B1C-4E203CD527EE}"/>
              </a:ext>
            </a:extLst>
          </p:cNvPr>
          <p:cNvCxnSpPr>
            <a:cxnSpLocks/>
          </p:cNvCxnSpPr>
          <p:nvPr/>
        </p:nvCxnSpPr>
        <p:spPr>
          <a:xfrm>
            <a:off x="8491868" y="2835267"/>
            <a:ext cx="592880" cy="8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C53E5B6C-BBD6-5E32-5262-F4AE4D95C5BD}"/>
              </a:ext>
            </a:extLst>
          </p:cNvPr>
          <p:cNvCxnSpPr/>
          <p:nvPr/>
        </p:nvCxnSpPr>
        <p:spPr>
          <a:xfrm>
            <a:off x="3382722" y="2635157"/>
            <a:ext cx="415683" cy="1741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77F6B199-472F-CFBA-67A7-AB9D6A93DC1E}"/>
              </a:ext>
            </a:extLst>
          </p:cNvPr>
          <p:cNvCxnSpPr>
            <a:cxnSpLocks/>
            <a:endCxn id="8" idx="2"/>
          </p:cNvCxnSpPr>
          <p:nvPr/>
        </p:nvCxnSpPr>
        <p:spPr>
          <a:xfrm>
            <a:off x="4934481" y="3246878"/>
            <a:ext cx="959220" cy="6703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325EBAE7-115D-B3BB-20A7-B075C64DD398}"/>
              </a:ext>
            </a:extLst>
          </p:cNvPr>
          <p:cNvCxnSpPr>
            <a:cxnSpLocks/>
          </p:cNvCxnSpPr>
          <p:nvPr/>
        </p:nvCxnSpPr>
        <p:spPr>
          <a:xfrm flipH="1" flipV="1">
            <a:off x="5042143" y="3214314"/>
            <a:ext cx="833426" cy="562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DDB1F24-070A-928B-EF89-29FAD40D1189}"/>
              </a:ext>
            </a:extLst>
          </p:cNvPr>
          <p:cNvCxnSpPr>
            <a:cxnSpLocks/>
          </p:cNvCxnSpPr>
          <p:nvPr/>
        </p:nvCxnSpPr>
        <p:spPr>
          <a:xfrm flipV="1">
            <a:off x="6251875" y="3281816"/>
            <a:ext cx="772209" cy="578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B99B87E7-968A-94A4-AC8B-350CE60CC825}"/>
              </a:ext>
            </a:extLst>
          </p:cNvPr>
          <p:cNvCxnSpPr>
            <a:cxnSpLocks/>
          </p:cNvCxnSpPr>
          <p:nvPr/>
        </p:nvCxnSpPr>
        <p:spPr>
          <a:xfrm flipH="1">
            <a:off x="6211569" y="3281816"/>
            <a:ext cx="665499" cy="494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0A78F724-F39A-367D-3BD4-A167B7945A38}"/>
              </a:ext>
            </a:extLst>
          </p:cNvPr>
          <p:cNvCxnSpPr/>
          <p:nvPr/>
        </p:nvCxnSpPr>
        <p:spPr>
          <a:xfrm>
            <a:off x="6214783" y="1508760"/>
            <a:ext cx="0" cy="1020016"/>
          </a:xfrm>
          <a:prstGeom prst="straightConnector1">
            <a:avLst/>
          </a:prstGeom>
          <a:ln>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529AAB9-1185-D78D-BB4D-0272AC59D226}"/>
              </a:ext>
            </a:extLst>
          </p:cNvPr>
          <p:cNvCxnSpPr>
            <a:cxnSpLocks/>
          </p:cNvCxnSpPr>
          <p:nvPr/>
        </p:nvCxnSpPr>
        <p:spPr>
          <a:xfrm flipV="1">
            <a:off x="6050937" y="1579755"/>
            <a:ext cx="12267" cy="890674"/>
          </a:xfrm>
          <a:prstGeom prst="straightConnector1">
            <a:avLst/>
          </a:prstGeom>
          <a:ln>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A0439D5A-AE27-6DF1-5B49-EDF1AF626507}"/>
              </a:ext>
            </a:extLst>
          </p:cNvPr>
          <p:cNvCxnSpPr>
            <a:cxnSpLocks/>
          </p:cNvCxnSpPr>
          <p:nvPr/>
        </p:nvCxnSpPr>
        <p:spPr>
          <a:xfrm flipV="1">
            <a:off x="3075689" y="2987414"/>
            <a:ext cx="0" cy="735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B5128BA2-8C35-4DD4-3671-378ECD4745C1}"/>
              </a:ext>
            </a:extLst>
          </p:cNvPr>
          <p:cNvCxnSpPr>
            <a:cxnSpLocks/>
          </p:cNvCxnSpPr>
          <p:nvPr/>
        </p:nvCxnSpPr>
        <p:spPr>
          <a:xfrm flipV="1">
            <a:off x="9448275" y="3077867"/>
            <a:ext cx="1" cy="654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3" name="Curved Connector 72">
            <a:extLst>
              <a:ext uri="{FF2B5EF4-FFF2-40B4-BE49-F238E27FC236}">
                <a16:creationId xmlns:a16="http://schemas.microsoft.com/office/drawing/2014/main" id="{576EE0A6-EEE6-5D7B-73E1-9F827DB73ECD}"/>
              </a:ext>
            </a:extLst>
          </p:cNvPr>
          <p:cNvCxnSpPr/>
          <p:nvPr/>
        </p:nvCxnSpPr>
        <p:spPr>
          <a:xfrm rot="5400000" flipH="1" flipV="1">
            <a:off x="3582130" y="412983"/>
            <a:ext cx="1532444" cy="2466157"/>
          </a:xfrm>
          <a:prstGeom prst="curvedConnector2">
            <a:avLst/>
          </a:prstGeom>
          <a:ln>
            <a:solidFill>
              <a:schemeClr val="accent6">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0" name="Curved Connector 79">
            <a:extLst>
              <a:ext uri="{FF2B5EF4-FFF2-40B4-BE49-F238E27FC236}">
                <a16:creationId xmlns:a16="http://schemas.microsoft.com/office/drawing/2014/main" id="{1CA40CB4-57C2-9C16-487E-A35D68CA5DA4}"/>
              </a:ext>
            </a:extLst>
          </p:cNvPr>
          <p:cNvCxnSpPr>
            <a:cxnSpLocks/>
            <a:endCxn id="102" idx="2"/>
          </p:cNvCxnSpPr>
          <p:nvPr/>
        </p:nvCxnSpPr>
        <p:spPr>
          <a:xfrm>
            <a:off x="6150665" y="859577"/>
            <a:ext cx="3297612" cy="1745366"/>
          </a:xfrm>
          <a:prstGeom prst="curvedConnector2">
            <a:avLst/>
          </a:prstGeom>
          <a:ln>
            <a:solidFill>
              <a:schemeClr val="accent6">
                <a:lumMod val="50000"/>
              </a:schemeClr>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78" name="Curved Connector 77">
            <a:extLst>
              <a:ext uri="{FF2B5EF4-FFF2-40B4-BE49-F238E27FC236}">
                <a16:creationId xmlns:a16="http://schemas.microsoft.com/office/drawing/2014/main" id="{2D9453A9-0ECD-8815-A555-A5DF0954B517}"/>
              </a:ext>
            </a:extLst>
          </p:cNvPr>
          <p:cNvCxnSpPr>
            <a:cxnSpLocks/>
          </p:cNvCxnSpPr>
          <p:nvPr/>
        </p:nvCxnSpPr>
        <p:spPr>
          <a:xfrm rot="10800000" flipV="1">
            <a:off x="3468863" y="1204189"/>
            <a:ext cx="2348716" cy="1319482"/>
          </a:xfrm>
          <a:prstGeom prst="curvedConnector3">
            <a:avLst>
              <a:gd name="adj1" fmla="val 54672"/>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3" name="Curved Connector 82">
            <a:extLst>
              <a:ext uri="{FF2B5EF4-FFF2-40B4-BE49-F238E27FC236}">
                <a16:creationId xmlns:a16="http://schemas.microsoft.com/office/drawing/2014/main" id="{D7FD88F6-A307-AE6F-6D7A-B56463FA171A}"/>
              </a:ext>
            </a:extLst>
          </p:cNvPr>
          <p:cNvCxnSpPr>
            <a:cxnSpLocks/>
            <a:stCxn id="20" idx="3"/>
          </p:cNvCxnSpPr>
          <p:nvPr/>
        </p:nvCxnSpPr>
        <p:spPr>
          <a:xfrm>
            <a:off x="6391530" y="1264156"/>
            <a:ext cx="2693218" cy="1377680"/>
          </a:xfrm>
          <a:prstGeom prst="curvedConnector3">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729C98E7-985D-B440-F436-0B7B1932FB35}"/>
              </a:ext>
            </a:extLst>
          </p:cNvPr>
          <p:cNvCxnSpPr>
            <a:cxnSpLocks/>
          </p:cNvCxnSpPr>
          <p:nvPr/>
        </p:nvCxnSpPr>
        <p:spPr>
          <a:xfrm flipH="1">
            <a:off x="5588916" y="2283637"/>
            <a:ext cx="10803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9" name="Straight Arrow Connector 88">
            <a:extLst>
              <a:ext uri="{FF2B5EF4-FFF2-40B4-BE49-F238E27FC236}">
                <a16:creationId xmlns:a16="http://schemas.microsoft.com/office/drawing/2014/main" id="{DACFF88E-6B37-ADCA-52C5-C057443059DF}"/>
              </a:ext>
            </a:extLst>
          </p:cNvPr>
          <p:cNvCxnSpPr/>
          <p:nvPr/>
        </p:nvCxnSpPr>
        <p:spPr>
          <a:xfrm>
            <a:off x="5764150" y="2401020"/>
            <a:ext cx="77303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97" name="Picture 12" descr="Cisco Network Topology Icons 3015">
            <a:extLst>
              <a:ext uri="{FF2B5EF4-FFF2-40B4-BE49-F238E27FC236}">
                <a16:creationId xmlns:a16="http://schemas.microsoft.com/office/drawing/2014/main" id="{3AB556DF-0948-4FF7-11B4-1FA6C53E07A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4407" y="2814536"/>
            <a:ext cx="345757" cy="345757"/>
          </a:xfrm>
          <a:prstGeom prst="rect">
            <a:avLst/>
          </a:prstGeom>
          <a:noFill/>
          <a:extLst>
            <a:ext uri="{909E8E84-426E-40DD-AFC4-6F175D3DCCD1}">
              <a14:hiddenFill xmlns:a14="http://schemas.microsoft.com/office/drawing/2010/main">
                <a:solidFill>
                  <a:srgbClr val="FFFFFF"/>
                </a:solidFill>
              </a14:hiddenFill>
            </a:ext>
          </a:extLst>
        </p:spPr>
      </p:pic>
      <p:pic>
        <p:nvPicPr>
          <p:cNvPr id="98" name="Picture 12" descr="Cisco Network Topology Icons 3015">
            <a:extLst>
              <a:ext uri="{FF2B5EF4-FFF2-40B4-BE49-F238E27FC236}">
                <a16:creationId xmlns:a16="http://schemas.microsoft.com/office/drawing/2014/main" id="{643DB402-F77D-87DC-81BE-F3F4CB72CC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5479" y="3923666"/>
            <a:ext cx="345757" cy="345757"/>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Icon Convert #415069 - Free Icons Library">
            <a:extLst>
              <a:ext uri="{FF2B5EF4-FFF2-40B4-BE49-F238E27FC236}">
                <a16:creationId xmlns:a16="http://schemas.microsoft.com/office/drawing/2014/main" id="{54933F6A-4BCC-0399-CF44-2DDFA9C9E52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V="1">
            <a:off x="3818141" y="2715186"/>
            <a:ext cx="441212" cy="441212"/>
          </a:xfrm>
          <a:prstGeom prst="rect">
            <a:avLst/>
          </a:prstGeom>
          <a:noFill/>
          <a:extLst>
            <a:ext uri="{909E8E84-426E-40DD-AFC4-6F175D3DCCD1}">
              <a14:hiddenFill xmlns:a14="http://schemas.microsoft.com/office/drawing/2010/main">
                <a:solidFill>
                  <a:srgbClr val="FFFFFF"/>
                </a:solidFill>
              </a14:hiddenFill>
            </a:ext>
          </a:extLst>
        </p:spPr>
      </p:pic>
      <p:pic>
        <p:nvPicPr>
          <p:cNvPr id="100" name="Picture 14" descr="Icon Convert #415069 - Free Icons Library">
            <a:extLst>
              <a:ext uri="{FF2B5EF4-FFF2-40B4-BE49-F238E27FC236}">
                <a16:creationId xmlns:a16="http://schemas.microsoft.com/office/drawing/2014/main" id="{EF9F6B2E-9126-AAFB-4352-5AE7ED9E7F7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V="1">
            <a:off x="7725534" y="2543840"/>
            <a:ext cx="654558" cy="654558"/>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12" descr="Cisco Network Topology Icons 3015">
            <a:extLst>
              <a:ext uri="{FF2B5EF4-FFF2-40B4-BE49-F238E27FC236}">
                <a16:creationId xmlns:a16="http://schemas.microsoft.com/office/drawing/2014/main" id="{76F12891-6510-DF1D-97C5-11AEE742C6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04797" y="2747238"/>
            <a:ext cx="345757" cy="345757"/>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10" descr="Router Icon | Cisco Networking Iconset | Yudha Agung Pribadi">
            <a:extLst>
              <a:ext uri="{FF2B5EF4-FFF2-40B4-BE49-F238E27FC236}">
                <a16:creationId xmlns:a16="http://schemas.microsoft.com/office/drawing/2014/main" id="{79ACDEFC-29E1-6C1B-DBE6-976BFDF023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9201989" y="2604943"/>
            <a:ext cx="492575" cy="492575"/>
          </a:xfrm>
          <a:prstGeom prst="rect">
            <a:avLst/>
          </a:prstGeom>
          <a:noFill/>
          <a:extLst>
            <a:ext uri="{909E8E84-426E-40DD-AFC4-6F175D3DCCD1}">
              <a14:hiddenFill xmlns:a14="http://schemas.microsoft.com/office/drawing/2010/main">
                <a:solidFill>
                  <a:srgbClr val="FFFFFF"/>
                </a:solidFill>
              </a14:hiddenFill>
            </a:ext>
          </a:extLst>
        </p:spPr>
      </p:pic>
      <p:sp>
        <p:nvSpPr>
          <p:cNvPr id="99" name="TextBox 98">
            <a:extLst>
              <a:ext uri="{FF2B5EF4-FFF2-40B4-BE49-F238E27FC236}">
                <a16:creationId xmlns:a16="http://schemas.microsoft.com/office/drawing/2014/main" id="{4C3E85E8-A4B1-5E11-42A0-7054BC07B70F}"/>
              </a:ext>
            </a:extLst>
          </p:cNvPr>
          <p:cNvSpPr txBox="1"/>
          <p:nvPr/>
        </p:nvSpPr>
        <p:spPr>
          <a:xfrm>
            <a:off x="4274864" y="3192857"/>
            <a:ext cx="736713" cy="246221"/>
          </a:xfrm>
          <a:prstGeom prst="rect">
            <a:avLst/>
          </a:prstGeom>
          <a:noFill/>
        </p:spPr>
        <p:txBody>
          <a:bodyPr wrap="square" rtlCol="0">
            <a:spAutoFit/>
          </a:bodyPr>
          <a:lstStyle/>
          <a:p>
            <a:r>
              <a:rPr lang="en-US" sz="1000" dirty="0"/>
              <a:t>ROADM1</a:t>
            </a:r>
          </a:p>
        </p:txBody>
      </p:sp>
      <p:sp>
        <p:nvSpPr>
          <p:cNvPr id="110" name="TextBox 109">
            <a:extLst>
              <a:ext uri="{FF2B5EF4-FFF2-40B4-BE49-F238E27FC236}">
                <a16:creationId xmlns:a16="http://schemas.microsoft.com/office/drawing/2014/main" id="{DE286031-71C8-F98E-009E-9CDB9628518E}"/>
              </a:ext>
            </a:extLst>
          </p:cNvPr>
          <p:cNvSpPr txBox="1"/>
          <p:nvPr/>
        </p:nvSpPr>
        <p:spPr>
          <a:xfrm>
            <a:off x="5731132" y="4344182"/>
            <a:ext cx="1113316" cy="246221"/>
          </a:xfrm>
          <a:prstGeom prst="rect">
            <a:avLst/>
          </a:prstGeom>
          <a:noFill/>
        </p:spPr>
        <p:txBody>
          <a:bodyPr wrap="square" rtlCol="0">
            <a:spAutoFit/>
          </a:bodyPr>
          <a:lstStyle/>
          <a:p>
            <a:r>
              <a:rPr lang="en-US" sz="1000" dirty="0"/>
              <a:t>ROADM2</a:t>
            </a:r>
          </a:p>
        </p:txBody>
      </p:sp>
      <p:sp>
        <p:nvSpPr>
          <p:cNvPr id="111" name="TextBox 110">
            <a:extLst>
              <a:ext uri="{FF2B5EF4-FFF2-40B4-BE49-F238E27FC236}">
                <a16:creationId xmlns:a16="http://schemas.microsoft.com/office/drawing/2014/main" id="{FE69C324-D646-085B-C6AB-71BE5AF936C3}"/>
              </a:ext>
            </a:extLst>
          </p:cNvPr>
          <p:cNvSpPr txBox="1"/>
          <p:nvPr/>
        </p:nvSpPr>
        <p:spPr>
          <a:xfrm>
            <a:off x="6908858" y="3111283"/>
            <a:ext cx="767255" cy="246221"/>
          </a:xfrm>
          <a:prstGeom prst="rect">
            <a:avLst/>
          </a:prstGeom>
          <a:noFill/>
        </p:spPr>
        <p:txBody>
          <a:bodyPr wrap="square" rtlCol="0">
            <a:spAutoFit/>
          </a:bodyPr>
          <a:lstStyle/>
          <a:p>
            <a:r>
              <a:rPr lang="en-US" sz="1000" dirty="0"/>
              <a:t>ROADM3</a:t>
            </a:r>
          </a:p>
        </p:txBody>
      </p:sp>
      <p:sp>
        <p:nvSpPr>
          <p:cNvPr id="112" name="TextBox 111">
            <a:extLst>
              <a:ext uri="{FF2B5EF4-FFF2-40B4-BE49-F238E27FC236}">
                <a16:creationId xmlns:a16="http://schemas.microsoft.com/office/drawing/2014/main" id="{A7E831CE-3586-9E41-8C3E-349DD042DDC1}"/>
              </a:ext>
            </a:extLst>
          </p:cNvPr>
          <p:cNvSpPr txBox="1"/>
          <p:nvPr/>
        </p:nvSpPr>
        <p:spPr>
          <a:xfrm>
            <a:off x="2797941" y="4155509"/>
            <a:ext cx="1113316" cy="246221"/>
          </a:xfrm>
          <a:prstGeom prst="rect">
            <a:avLst/>
          </a:prstGeom>
          <a:noFill/>
        </p:spPr>
        <p:txBody>
          <a:bodyPr wrap="square" rtlCol="0">
            <a:spAutoFit/>
          </a:bodyPr>
          <a:lstStyle/>
          <a:p>
            <a:r>
              <a:rPr lang="en-US" sz="1000" dirty="0"/>
              <a:t>CLIENT1</a:t>
            </a:r>
          </a:p>
        </p:txBody>
      </p:sp>
      <p:sp>
        <p:nvSpPr>
          <p:cNvPr id="113" name="TextBox 112">
            <a:extLst>
              <a:ext uri="{FF2B5EF4-FFF2-40B4-BE49-F238E27FC236}">
                <a16:creationId xmlns:a16="http://schemas.microsoft.com/office/drawing/2014/main" id="{826E5589-8394-ED86-E3DB-1F2865127CF6}"/>
              </a:ext>
            </a:extLst>
          </p:cNvPr>
          <p:cNvSpPr txBox="1"/>
          <p:nvPr/>
        </p:nvSpPr>
        <p:spPr>
          <a:xfrm>
            <a:off x="9080001" y="4202094"/>
            <a:ext cx="1113316" cy="246221"/>
          </a:xfrm>
          <a:prstGeom prst="rect">
            <a:avLst/>
          </a:prstGeom>
          <a:noFill/>
        </p:spPr>
        <p:txBody>
          <a:bodyPr wrap="square" rtlCol="0">
            <a:spAutoFit/>
          </a:bodyPr>
          <a:lstStyle/>
          <a:p>
            <a:r>
              <a:rPr lang="en-US" sz="1000" dirty="0"/>
              <a:t>CLIENT2</a:t>
            </a:r>
          </a:p>
        </p:txBody>
      </p:sp>
      <p:sp>
        <p:nvSpPr>
          <p:cNvPr id="114" name="TextBox 113">
            <a:extLst>
              <a:ext uri="{FF2B5EF4-FFF2-40B4-BE49-F238E27FC236}">
                <a16:creationId xmlns:a16="http://schemas.microsoft.com/office/drawing/2014/main" id="{CC08A1D9-8977-3DE9-EE7C-E44713709952}"/>
              </a:ext>
            </a:extLst>
          </p:cNvPr>
          <p:cNvSpPr txBox="1"/>
          <p:nvPr/>
        </p:nvSpPr>
        <p:spPr>
          <a:xfrm>
            <a:off x="9558852" y="2331459"/>
            <a:ext cx="1113316" cy="338554"/>
          </a:xfrm>
          <a:prstGeom prst="rect">
            <a:avLst/>
          </a:prstGeom>
          <a:noFill/>
        </p:spPr>
        <p:txBody>
          <a:bodyPr wrap="square" rtlCol="0">
            <a:spAutoFit/>
          </a:bodyPr>
          <a:lstStyle/>
          <a:p>
            <a:pPr algn="ctr"/>
            <a:r>
              <a:rPr lang="en-US" sz="800" dirty="0"/>
              <a:t>OPENFLOW</a:t>
            </a:r>
          </a:p>
          <a:p>
            <a:pPr algn="ctr"/>
            <a:r>
              <a:rPr lang="en-US" sz="800" dirty="0"/>
              <a:t>SWITCH 2</a:t>
            </a:r>
          </a:p>
        </p:txBody>
      </p:sp>
      <p:sp>
        <p:nvSpPr>
          <p:cNvPr id="115" name="TextBox 114">
            <a:extLst>
              <a:ext uri="{FF2B5EF4-FFF2-40B4-BE49-F238E27FC236}">
                <a16:creationId xmlns:a16="http://schemas.microsoft.com/office/drawing/2014/main" id="{D93BDB89-0BF8-4B9C-DE92-35BC0AFDCC16}"/>
              </a:ext>
            </a:extLst>
          </p:cNvPr>
          <p:cNvSpPr txBox="1"/>
          <p:nvPr/>
        </p:nvSpPr>
        <p:spPr>
          <a:xfrm>
            <a:off x="1883075" y="2254344"/>
            <a:ext cx="1113316" cy="338554"/>
          </a:xfrm>
          <a:prstGeom prst="rect">
            <a:avLst/>
          </a:prstGeom>
          <a:noFill/>
        </p:spPr>
        <p:txBody>
          <a:bodyPr wrap="square" rtlCol="0">
            <a:spAutoFit/>
          </a:bodyPr>
          <a:lstStyle/>
          <a:p>
            <a:pPr algn="ctr"/>
            <a:r>
              <a:rPr lang="en-US" sz="800" dirty="0"/>
              <a:t>OPENFLOW</a:t>
            </a:r>
          </a:p>
          <a:p>
            <a:pPr algn="ctr"/>
            <a:r>
              <a:rPr lang="en-US" sz="800" dirty="0"/>
              <a:t>SWITCH 1</a:t>
            </a:r>
          </a:p>
        </p:txBody>
      </p:sp>
      <p:sp>
        <p:nvSpPr>
          <p:cNvPr id="116" name="TextBox 115">
            <a:extLst>
              <a:ext uri="{FF2B5EF4-FFF2-40B4-BE49-F238E27FC236}">
                <a16:creationId xmlns:a16="http://schemas.microsoft.com/office/drawing/2014/main" id="{5A0B1CCB-BFE6-89B3-AE53-693EA47513B0}"/>
              </a:ext>
            </a:extLst>
          </p:cNvPr>
          <p:cNvSpPr txBox="1"/>
          <p:nvPr/>
        </p:nvSpPr>
        <p:spPr>
          <a:xfrm>
            <a:off x="3912301" y="2528776"/>
            <a:ext cx="941801" cy="200055"/>
          </a:xfrm>
          <a:prstGeom prst="rect">
            <a:avLst/>
          </a:prstGeom>
          <a:noFill/>
        </p:spPr>
        <p:txBody>
          <a:bodyPr wrap="square" rtlCol="0">
            <a:spAutoFit/>
          </a:bodyPr>
          <a:lstStyle/>
          <a:p>
            <a:pPr algn="ctr"/>
            <a:r>
              <a:rPr lang="en-US" sz="700" dirty="0"/>
              <a:t>CONVERTOR</a:t>
            </a:r>
          </a:p>
        </p:txBody>
      </p:sp>
      <p:sp>
        <p:nvSpPr>
          <p:cNvPr id="117" name="TextBox 116">
            <a:extLst>
              <a:ext uri="{FF2B5EF4-FFF2-40B4-BE49-F238E27FC236}">
                <a16:creationId xmlns:a16="http://schemas.microsoft.com/office/drawing/2014/main" id="{B5CCA2DD-05E2-E928-B37B-2D6FFA8E26C0}"/>
              </a:ext>
            </a:extLst>
          </p:cNvPr>
          <p:cNvSpPr txBox="1"/>
          <p:nvPr/>
        </p:nvSpPr>
        <p:spPr>
          <a:xfrm rot="20010921">
            <a:off x="3841371" y="924605"/>
            <a:ext cx="941801" cy="200055"/>
          </a:xfrm>
          <a:prstGeom prst="rect">
            <a:avLst/>
          </a:prstGeom>
          <a:noFill/>
        </p:spPr>
        <p:txBody>
          <a:bodyPr wrap="square" rtlCol="0">
            <a:spAutoFit/>
          </a:bodyPr>
          <a:lstStyle/>
          <a:p>
            <a:pPr algn="ctr"/>
            <a:r>
              <a:rPr lang="en-US" sz="700" dirty="0"/>
              <a:t>PROTOCOL</a:t>
            </a:r>
          </a:p>
        </p:txBody>
      </p:sp>
      <p:sp>
        <p:nvSpPr>
          <p:cNvPr id="118" name="TextBox 117">
            <a:extLst>
              <a:ext uri="{FF2B5EF4-FFF2-40B4-BE49-F238E27FC236}">
                <a16:creationId xmlns:a16="http://schemas.microsoft.com/office/drawing/2014/main" id="{24C42D24-74E0-D667-B21E-23F93BAE12BF}"/>
              </a:ext>
            </a:extLst>
          </p:cNvPr>
          <p:cNvSpPr txBox="1"/>
          <p:nvPr/>
        </p:nvSpPr>
        <p:spPr>
          <a:xfrm rot="1173991">
            <a:off x="7539696" y="942025"/>
            <a:ext cx="941801" cy="200055"/>
          </a:xfrm>
          <a:prstGeom prst="rect">
            <a:avLst/>
          </a:prstGeom>
          <a:noFill/>
        </p:spPr>
        <p:txBody>
          <a:bodyPr wrap="square" rtlCol="0">
            <a:spAutoFit/>
          </a:bodyPr>
          <a:lstStyle/>
          <a:p>
            <a:pPr algn="ctr"/>
            <a:r>
              <a:rPr lang="en-US" sz="700" dirty="0"/>
              <a:t>PROTOCOL</a:t>
            </a:r>
          </a:p>
        </p:txBody>
      </p:sp>
      <p:sp>
        <p:nvSpPr>
          <p:cNvPr id="52" name="TextBox 51">
            <a:extLst>
              <a:ext uri="{FF2B5EF4-FFF2-40B4-BE49-F238E27FC236}">
                <a16:creationId xmlns:a16="http://schemas.microsoft.com/office/drawing/2014/main" id="{52F09E5F-AE68-52CD-37D1-25FCAC1A9898}"/>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11</a:t>
            </a:r>
          </a:p>
        </p:txBody>
      </p:sp>
    </p:spTree>
    <p:extLst>
      <p:ext uri="{BB962C8B-B14F-4D97-AF65-F5344CB8AC3E}">
        <p14:creationId xmlns:p14="http://schemas.microsoft.com/office/powerpoint/2010/main" val="727767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3A47A116-E211-2881-FCDC-65364A329D46}"/>
              </a:ext>
            </a:extLst>
          </p:cNvPr>
          <p:cNvSpPr/>
          <p:nvPr/>
        </p:nvSpPr>
        <p:spPr>
          <a:xfrm>
            <a:off x="3951513" y="702132"/>
            <a:ext cx="5421087" cy="979713"/>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33DFD97-AF98-A4C4-C89A-E1718E66EAF0}"/>
              </a:ext>
            </a:extLst>
          </p:cNvPr>
          <p:cNvSpPr/>
          <p:nvPr/>
        </p:nvSpPr>
        <p:spPr>
          <a:xfrm>
            <a:off x="1632859" y="778331"/>
            <a:ext cx="1741714" cy="718457"/>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b="1" dirty="0"/>
              <a:t>Application</a:t>
            </a:r>
          </a:p>
          <a:p>
            <a:pPr algn="ctr"/>
            <a:r>
              <a:rPr lang="en-US" sz="1400" b="1" dirty="0"/>
              <a:t>Plane</a:t>
            </a:r>
          </a:p>
        </p:txBody>
      </p:sp>
      <p:sp>
        <p:nvSpPr>
          <p:cNvPr id="6" name="Rounded Rectangle 5">
            <a:extLst>
              <a:ext uri="{FF2B5EF4-FFF2-40B4-BE49-F238E27FC236}">
                <a16:creationId xmlns:a16="http://schemas.microsoft.com/office/drawing/2014/main" id="{1CFD340C-BA57-6E7E-5B1B-2E6B916C04F8}"/>
              </a:ext>
            </a:extLst>
          </p:cNvPr>
          <p:cNvSpPr/>
          <p:nvPr/>
        </p:nvSpPr>
        <p:spPr>
          <a:xfrm>
            <a:off x="3951513" y="1812472"/>
            <a:ext cx="5421087" cy="979713"/>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74207E2-F0C9-B7E5-4C00-C9911C5A416E}"/>
              </a:ext>
            </a:extLst>
          </p:cNvPr>
          <p:cNvSpPr/>
          <p:nvPr/>
        </p:nvSpPr>
        <p:spPr>
          <a:xfrm>
            <a:off x="1632859" y="1812472"/>
            <a:ext cx="1741714" cy="718457"/>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b="1" dirty="0"/>
              <a:t>Father</a:t>
            </a:r>
          </a:p>
          <a:p>
            <a:pPr algn="ctr"/>
            <a:r>
              <a:rPr lang="en-US" sz="1400" b="1" dirty="0"/>
              <a:t>Controller</a:t>
            </a:r>
          </a:p>
        </p:txBody>
      </p:sp>
      <p:sp>
        <p:nvSpPr>
          <p:cNvPr id="10" name="Rectangle 9">
            <a:extLst>
              <a:ext uri="{FF2B5EF4-FFF2-40B4-BE49-F238E27FC236}">
                <a16:creationId xmlns:a16="http://schemas.microsoft.com/office/drawing/2014/main" id="{CAFDE718-72CB-7AC7-940F-C2A4D2776286}"/>
              </a:ext>
            </a:extLst>
          </p:cNvPr>
          <p:cNvSpPr/>
          <p:nvPr/>
        </p:nvSpPr>
        <p:spPr>
          <a:xfrm>
            <a:off x="1632859" y="2922812"/>
            <a:ext cx="1741714" cy="718457"/>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b="1" dirty="0"/>
              <a:t>Domain</a:t>
            </a:r>
          </a:p>
          <a:p>
            <a:pPr algn="ctr"/>
            <a:r>
              <a:rPr lang="en-US" sz="1400" b="1" dirty="0"/>
              <a:t>Controller</a:t>
            </a:r>
            <a:endParaRPr lang="en-US" sz="1200" b="1" dirty="0"/>
          </a:p>
        </p:txBody>
      </p:sp>
      <p:sp>
        <p:nvSpPr>
          <p:cNvPr id="11" name="Rounded Rectangle 10">
            <a:extLst>
              <a:ext uri="{FF2B5EF4-FFF2-40B4-BE49-F238E27FC236}">
                <a16:creationId xmlns:a16="http://schemas.microsoft.com/office/drawing/2014/main" id="{7014B58F-686D-6626-4C21-534B3F08604B}"/>
              </a:ext>
            </a:extLst>
          </p:cNvPr>
          <p:cNvSpPr/>
          <p:nvPr/>
        </p:nvSpPr>
        <p:spPr>
          <a:xfrm>
            <a:off x="3951514" y="2944585"/>
            <a:ext cx="5421086" cy="979713"/>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B8A4F41-103E-F36C-052C-739AE3D71451}"/>
              </a:ext>
            </a:extLst>
          </p:cNvPr>
          <p:cNvSpPr/>
          <p:nvPr/>
        </p:nvSpPr>
        <p:spPr>
          <a:xfrm>
            <a:off x="1632859" y="4016827"/>
            <a:ext cx="1741714" cy="718457"/>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en-US" sz="1400" b="1" dirty="0"/>
              <a:t>Data Plane</a:t>
            </a:r>
          </a:p>
        </p:txBody>
      </p:sp>
      <p:sp>
        <p:nvSpPr>
          <p:cNvPr id="13" name="Snip Diagonal Corner Rectangle 12">
            <a:extLst>
              <a:ext uri="{FF2B5EF4-FFF2-40B4-BE49-F238E27FC236}">
                <a16:creationId xmlns:a16="http://schemas.microsoft.com/office/drawing/2014/main" id="{D12D86A6-79B8-EE25-1683-6DC711701504}"/>
              </a:ext>
            </a:extLst>
          </p:cNvPr>
          <p:cNvSpPr/>
          <p:nvPr/>
        </p:nvSpPr>
        <p:spPr>
          <a:xfrm>
            <a:off x="4114800" y="936171"/>
            <a:ext cx="1099457" cy="642258"/>
          </a:xfrm>
          <a:prstGeom prst="snip2DiagRect">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accent2">
                    <a:lumMod val="60000"/>
                    <a:lumOff val="40000"/>
                  </a:schemeClr>
                </a:solidFill>
              </a:rPr>
              <a:t>b</a:t>
            </a:r>
            <a:r>
              <a:rPr lang="en-US" sz="1200" dirty="0">
                <a:solidFill>
                  <a:schemeClr val="tx1"/>
                </a:solidFill>
              </a:rPr>
              <a:t>Bandwidth on Demand</a:t>
            </a:r>
            <a:endParaRPr lang="en-US" sz="1200" dirty="0">
              <a:solidFill>
                <a:schemeClr val="accent2">
                  <a:lumMod val="60000"/>
                  <a:lumOff val="40000"/>
                </a:schemeClr>
              </a:solidFill>
            </a:endParaRPr>
          </a:p>
        </p:txBody>
      </p:sp>
      <p:sp>
        <p:nvSpPr>
          <p:cNvPr id="14" name="Snip Diagonal Corner Rectangle 13">
            <a:extLst>
              <a:ext uri="{FF2B5EF4-FFF2-40B4-BE49-F238E27FC236}">
                <a16:creationId xmlns:a16="http://schemas.microsoft.com/office/drawing/2014/main" id="{4487C14E-A95E-F1DE-B46B-65B43EF0ADF7}"/>
              </a:ext>
            </a:extLst>
          </p:cNvPr>
          <p:cNvSpPr/>
          <p:nvPr/>
        </p:nvSpPr>
        <p:spPr>
          <a:xfrm>
            <a:off x="5377544" y="936171"/>
            <a:ext cx="1099457" cy="642258"/>
          </a:xfrm>
          <a:prstGeom prst="snip2DiagRect">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1"/>
                </a:solidFill>
              </a:rPr>
              <a:t>Spectrum Defragmentation</a:t>
            </a:r>
          </a:p>
        </p:txBody>
      </p:sp>
      <p:sp>
        <p:nvSpPr>
          <p:cNvPr id="15" name="Snip Diagonal Corner Rectangle 14">
            <a:extLst>
              <a:ext uri="{FF2B5EF4-FFF2-40B4-BE49-F238E27FC236}">
                <a16:creationId xmlns:a16="http://schemas.microsoft.com/office/drawing/2014/main" id="{5614C42F-9533-A1AE-E1FD-C31FD10A3A72}"/>
              </a:ext>
            </a:extLst>
          </p:cNvPr>
          <p:cNvSpPr/>
          <p:nvPr/>
        </p:nvSpPr>
        <p:spPr>
          <a:xfrm>
            <a:off x="6640288" y="949779"/>
            <a:ext cx="1099457" cy="642258"/>
          </a:xfrm>
          <a:prstGeom prst="snip2DiagRect">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Virtual Network Provision</a:t>
            </a:r>
          </a:p>
        </p:txBody>
      </p:sp>
      <p:sp>
        <p:nvSpPr>
          <p:cNvPr id="16" name="Snip Diagonal Corner Rectangle 15">
            <a:extLst>
              <a:ext uri="{FF2B5EF4-FFF2-40B4-BE49-F238E27FC236}">
                <a16:creationId xmlns:a16="http://schemas.microsoft.com/office/drawing/2014/main" id="{0F4CC769-F22A-3142-ED32-FE76DDCE1903}"/>
              </a:ext>
            </a:extLst>
          </p:cNvPr>
          <p:cNvSpPr/>
          <p:nvPr/>
        </p:nvSpPr>
        <p:spPr>
          <a:xfrm>
            <a:off x="4114800" y="1981200"/>
            <a:ext cx="1099457" cy="642258"/>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Sparse Topology Manager</a:t>
            </a:r>
          </a:p>
        </p:txBody>
      </p:sp>
      <p:sp>
        <p:nvSpPr>
          <p:cNvPr id="17" name="Snip Diagonal Corner Rectangle 16">
            <a:extLst>
              <a:ext uri="{FF2B5EF4-FFF2-40B4-BE49-F238E27FC236}">
                <a16:creationId xmlns:a16="http://schemas.microsoft.com/office/drawing/2014/main" id="{7C47ED7D-3E9A-D9C7-4061-81827C017378}"/>
              </a:ext>
            </a:extLst>
          </p:cNvPr>
          <p:cNvSpPr/>
          <p:nvPr/>
        </p:nvSpPr>
        <p:spPr>
          <a:xfrm>
            <a:off x="5377544" y="2005693"/>
            <a:ext cx="1099457" cy="642258"/>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Virtual Topology Manager</a:t>
            </a:r>
          </a:p>
        </p:txBody>
      </p:sp>
      <p:sp>
        <p:nvSpPr>
          <p:cNvPr id="18" name="Snip Diagonal Corner Rectangle 17">
            <a:extLst>
              <a:ext uri="{FF2B5EF4-FFF2-40B4-BE49-F238E27FC236}">
                <a16:creationId xmlns:a16="http://schemas.microsoft.com/office/drawing/2014/main" id="{A9780524-4F2F-EFC4-7955-8725C33173C5}"/>
              </a:ext>
            </a:extLst>
          </p:cNvPr>
          <p:cNvSpPr/>
          <p:nvPr/>
        </p:nvSpPr>
        <p:spPr>
          <a:xfrm>
            <a:off x="6640287" y="1994808"/>
            <a:ext cx="1099457" cy="642258"/>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Sparse Route Calculation</a:t>
            </a:r>
          </a:p>
        </p:txBody>
      </p:sp>
      <p:sp>
        <p:nvSpPr>
          <p:cNvPr id="19" name="Snip Diagonal Corner Rectangle 18">
            <a:extLst>
              <a:ext uri="{FF2B5EF4-FFF2-40B4-BE49-F238E27FC236}">
                <a16:creationId xmlns:a16="http://schemas.microsoft.com/office/drawing/2014/main" id="{693F539F-D0E6-38D0-922C-74C2DBDC82E2}"/>
              </a:ext>
            </a:extLst>
          </p:cNvPr>
          <p:cNvSpPr/>
          <p:nvPr/>
        </p:nvSpPr>
        <p:spPr>
          <a:xfrm>
            <a:off x="8066319" y="936171"/>
            <a:ext cx="1099457" cy="642258"/>
          </a:xfrm>
          <a:prstGeom prst="snip2DiagRect">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Virtual Resource Migration</a:t>
            </a:r>
          </a:p>
        </p:txBody>
      </p:sp>
      <p:sp>
        <p:nvSpPr>
          <p:cNvPr id="20" name="Snip Diagonal Corner Rectangle 19">
            <a:extLst>
              <a:ext uri="{FF2B5EF4-FFF2-40B4-BE49-F238E27FC236}">
                <a16:creationId xmlns:a16="http://schemas.microsoft.com/office/drawing/2014/main" id="{86584F60-7815-088C-5DD9-6DC05110FF3D}"/>
              </a:ext>
            </a:extLst>
          </p:cNvPr>
          <p:cNvSpPr/>
          <p:nvPr/>
        </p:nvSpPr>
        <p:spPr>
          <a:xfrm>
            <a:off x="8066319" y="1994808"/>
            <a:ext cx="1099457" cy="642258"/>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Controller Core</a:t>
            </a:r>
          </a:p>
        </p:txBody>
      </p:sp>
      <p:sp>
        <p:nvSpPr>
          <p:cNvPr id="21" name="Snip Diagonal Corner Rectangle 20">
            <a:extLst>
              <a:ext uri="{FF2B5EF4-FFF2-40B4-BE49-F238E27FC236}">
                <a16:creationId xmlns:a16="http://schemas.microsoft.com/office/drawing/2014/main" id="{6E9E4063-5E6F-AFB5-8AC2-F425FA6B43C6}"/>
              </a:ext>
            </a:extLst>
          </p:cNvPr>
          <p:cNvSpPr/>
          <p:nvPr/>
        </p:nvSpPr>
        <p:spPr>
          <a:xfrm>
            <a:off x="3989617" y="3091539"/>
            <a:ext cx="951093" cy="642258"/>
          </a:xfrm>
          <a:prstGeom prst="snip2Diag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Topology Manager</a:t>
            </a:r>
          </a:p>
        </p:txBody>
      </p:sp>
      <p:sp>
        <p:nvSpPr>
          <p:cNvPr id="22" name="Snip Diagonal Corner Rectangle 21">
            <a:extLst>
              <a:ext uri="{FF2B5EF4-FFF2-40B4-BE49-F238E27FC236}">
                <a16:creationId xmlns:a16="http://schemas.microsoft.com/office/drawing/2014/main" id="{ABE4FDC7-CE65-03AC-508A-C433BFEFECE4}"/>
              </a:ext>
            </a:extLst>
          </p:cNvPr>
          <p:cNvSpPr/>
          <p:nvPr/>
        </p:nvSpPr>
        <p:spPr>
          <a:xfrm>
            <a:off x="5029211" y="3107871"/>
            <a:ext cx="992078" cy="642258"/>
          </a:xfrm>
          <a:prstGeom prst="snip2Diag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Path Calculation</a:t>
            </a:r>
          </a:p>
        </p:txBody>
      </p:sp>
      <p:sp>
        <p:nvSpPr>
          <p:cNvPr id="23" name="Snip Diagonal Corner Rectangle 22">
            <a:extLst>
              <a:ext uri="{FF2B5EF4-FFF2-40B4-BE49-F238E27FC236}">
                <a16:creationId xmlns:a16="http://schemas.microsoft.com/office/drawing/2014/main" id="{E5935A4C-7103-5428-44A1-4A0D9570505C}"/>
              </a:ext>
            </a:extLst>
          </p:cNvPr>
          <p:cNvSpPr/>
          <p:nvPr/>
        </p:nvSpPr>
        <p:spPr>
          <a:xfrm>
            <a:off x="6096000" y="3116626"/>
            <a:ext cx="1099457" cy="642258"/>
          </a:xfrm>
          <a:prstGeom prst="snip2Diag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Network Virtualize</a:t>
            </a:r>
          </a:p>
        </p:txBody>
      </p:sp>
      <p:sp>
        <p:nvSpPr>
          <p:cNvPr id="24" name="Snip Diagonal Corner Rectangle 23">
            <a:extLst>
              <a:ext uri="{FF2B5EF4-FFF2-40B4-BE49-F238E27FC236}">
                <a16:creationId xmlns:a16="http://schemas.microsoft.com/office/drawing/2014/main" id="{8E85A5F5-1554-345E-DB7C-3BE0A03CFCB7}"/>
              </a:ext>
            </a:extLst>
          </p:cNvPr>
          <p:cNvSpPr/>
          <p:nvPr/>
        </p:nvSpPr>
        <p:spPr>
          <a:xfrm>
            <a:off x="7269099" y="3148688"/>
            <a:ext cx="855691" cy="642258"/>
          </a:xfrm>
          <a:prstGeom prst="snip2Diag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Device Database</a:t>
            </a:r>
          </a:p>
        </p:txBody>
      </p:sp>
      <p:cxnSp>
        <p:nvCxnSpPr>
          <p:cNvPr id="26" name="Straight Connector 25">
            <a:extLst>
              <a:ext uri="{FF2B5EF4-FFF2-40B4-BE49-F238E27FC236}">
                <a16:creationId xmlns:a16="http://schemas.microsoft.com/office/drawing/2014/main" id="{76E9EFFB-EC74-184F-BEFF-2279735E6310}"/>
              </a:ext>
            </a:extLst>
          </p:cNvPr>
          <p:cNvCxnSpPr>
            <a:stCxn id="2" idx="2"/>
            <a:endCxn id="6" idx="0"/>
          </p:cNvCxnSpPr>
          <p:nvPr/>
        </p:nvCxnSpPr>
        <p:spPr>
          <a:xfrm>
            <a:off x="6662057" y="1681845"/>
            <a:ext cx="0" cy="13062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4C1EB9C-B885-FFEA-84B7-3C795DC68793}"/>
              </a:ext>
            </a:extLst>
          </p:cNvPr>
          <p:cNvCxnSpPr/>
          <p:nvPr/>
        </p:nvCxnSpPr>
        <p:spPr>
          <a:xfrm>
            <a:off x="6662056" y="2792185"/>
            <a:ext cx="0" cy="13062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81A2F6D-BE4C-F506-BC10-747F936448A3}"/>
              </a:ext>
            </a:extLst>
          </p:cNvPr>
          <p:cNvCxnSpPr>
            <a:cxnSpLocks/>
          </p:cNvCxnSpPr>
          <p:nvPr/>
        </p:nvCxnSpPr>
        <p:spPr>
          <a:xfrm>
            <a:off x="4724400" y="3924298"/>
            <a:ext cx="0" cy="3973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E86FBDB0-21C7-CC67-9E28-4D4487E6CE2C}"/>
              </a:ext>
            </a:extLst>
          </p:cNvPr>
          <p:cNvCxnSpPr/>
          <p:nvPr/>
        </p:nvCxnSpPr>
        <p:spPr>
          <a:xfrm>
            <a:off x="8349341" y="2792185"/>
            <a:ext cx="0" cy="13062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755B04F-282A-0B82-FE7E-F8DA22B737F2}"/>
              </a:ext>
            </a:extLst>
          </p:cNvPr>
          <p:cNvCxnSpPr/>
          <p:nvPr/>
        </p:nvCxnSpPr>
        <p:spPr>
          <a:xfrm>
            <a:off x="5290456" y="2775854"/>
            <a:ext cx="0" cy="13062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C95422F-41A4-AC6D-F894-6499ECD4339A}"/>
              </a:ext>
            </a:extLst>
          </p:cNvPr>
          <p:cNvCxnSpPr>
            <a:cxnSpLocks/>
          </p:cNvCxnSpPr>
          <p:nvPr/>
        </p:nvCxnSpPr>
        <p:spPr>
          <a:xfrm>
            <a:off x="6096000" y="3924298"/>
            <a:ext cx="0" cy="3973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C06A6F7-69B1-B7FC-20DC-E2B95BCF3C4A}"/>
              </a:ext>
            </a:extLst>
          </p:cNvPr>
          <p:cNvCxnSpPr>
            <a:cxnSpLocks/>
          </p:cNvCxnSpPr>
          <p:nvPr/>
        </p:nvCxnSpPr>
        <p:spPr>
          <a:xfrm>
            <a:off x="7282543" y="3924298"/>
            <a:ext cx="0" cy="39732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885A2CC-ACB9-8A9A-58D1-F27CB1959B87}"/>
              </a:ext>
            </a:extLst>
          </p:cNvPr>
          <p:cNvCxnSpPr>
            <a:cxnSpLocks/>
          </p:cNvCxnSpPr>
          <p:nvPr/>
        </p:nvCxnSpPr>
        <p:spPr>
          <a:xfrm>
            <a:off x="8360227" y="3921574"/>
            <a:ext cx="0" cy="400053"/>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4098" name="Picture 2" descr="Cisco optical - Vector stencils library">
            <a:extLst>
              <a:ext uri="{FF2B5EF4-FFF2-40B4-BE49-F238E27FC236}">
                <a16:creationId xmlns:a16="http://schemas.microsoft.com/office/drawing/2014/main" id="{B206B64D-7DC5-3746-7C87-781A7AB9E3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4300" y="4321627"/>
            <a:ext cx="1311720" cy="99141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3" descr="Icon&#10;&#10;Description automatically generated">
            <a:extLst>
              <a:ext uri="{FF2B5EF4-FFF2-40B4-BE49-F238E27FC236}">
                <a16:creationId xmlns:a16="http://schemas.microsoft.com/office/drawing/2014/main" id="{67B926A1-4EC6-2E45-E0FE-92B2C45F82C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5447" y="4229505"/>
            <a:ext cx="1638300" cy="1175660"/>
          </a:xfrm>
          <a:prstGeom prst="rect">
            <a:avLst/>
          </a:prstGeom>
        </p:spPr>
      </p:pic>
      <p:pic>
        <p:nvPicPr>
          <p:cNvPr id="47" name="Picture 18" descr="Data Center Icons | Download Free Vectors Icons &amp; Logos">
            <a:extLst>
              <a:ext uri="{FF2B5EF4-FFF2-40B4-BE49-F238E27FC236}">
                <a16:creationId xmlns:a16="http://schemas.microsoft.com/office/drawing/2014/main" id="{8EBDACAC-3106-471B-AE72-1C8ACAF3BB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0886" y="4376055"/>
            <a:ext cx="803643" cy="659939"/>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Core switch Vector Icons free download in SVG, PNG Format">
            <a:extLst>
              <a:ext uri="{FF2B5EF4-FFF2-40B4-BE49-F238E27FC236}">
                <a16:creationId xmlns:a16="http://schemas.microsoft.com/office/drawing/2014/main" id="{45980838-F874-6BAD-B76F-317DB291DB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9460" y="4495796"/>
            <a:ext cx="540198" cy="540198"/>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a:extLst>
              <a:ext uri="{FF2B5EF4-FFF2-40B4-BE49-F238E27FC236}">
                <a16:creationId xmlns:a16="http://schemas.microsoft.com/office/drawing/2014/main" id="{545DB5DF-8D8D-6A84-A56B-FB6E1CFA027D}"/>
              </a:ext>
            </a:extLst>
          </p:cNvPr>
          <p:cNvSpPr txBox="1"/>
          <p:nvPr/>
        </p:nvSpPr>
        <p:spPr>
          <a:xfrm>
            <a:off x="6959786" y="5035994"/>
            <a:ext cx="1139744" cy="261610"/>
          </a:xfrm>
          <a:prstGeom prst="rect">
            <a:avLst/>
          </a:prstGeom>
          <a:noFill/>
        </p:spPr>
        <p:txBody>
          <a:bodyPr wrap="square" rtlCol="0">
            <a:spAutoFit/>
          </a:bodyPr>
          <a:lstStyle/>
          <a:p>
            <a:r>
              <a:rPr lang="en-US" sz="1050" dirty="0"/>
              <a:t>ROADM</a:t>
            </a:r>
          </a:p>
        </p:txBody>
      </p:sp>
      <p:sp>
        <p:nvSpPr>
          <p:cNvPr id="51" name="TextBox 50">
            <a:extLst>
              <a:ext uri="{FF2B5EF4-FFF2-40B4-BE49-F238E27FC236}">
                <a16:creationId xmlns:a16="http://schemas.microsoft.com/office/drawing/2014/main" id="{028C41E3-A020-8C00-777E-25262BED4DF9}"/>
              </a:ext>
            </a:extLst>
          </p:cNvPr>
          <p:cNvSpPr txBox="1"/>
          <p:nvPr/>
        </p:nvSpPr>
        <p:spPr>
          <a:xfrm>
            <a:off x="4370886" y="5037757"/>
            <a:ext cx="1139744" cy="261610"/>
          </a:xfrm>
          <a:prstGeom prst="rect">
            <a:avLst/>
          </a:prstGeom>
          <a:noFill/>
        </p:spPr>
        <p:txBody>
          <a:bodyPr wrap="square" rtlCol="0">
            <a:spAutoFit/>
          </a:bodyPr>
          <a:lstStyle/>
          <a:p>
            <a:r>
              <a:rPr lang="en-US" sz="1050" dirty="0"/>
              <a:t>Data Center</a:t>
            </a:r>
          </a:p>
        </p:txBody>
      </p:sp>
      <p:sp>
        <p:nvSpPr>
          <p:cNvPr id="46" name="TextBox 45">
            <a:extLst>
              <a:ext uri="{FF2B5EF4-FFF2-40B4-BE49-F238E27FC236}">
                <a16:creationId xmlns:a16="http://schemas.microsoft.com/office/drawing/2014/main" id="{36263DFD-08D7-C0D4-B40B-4D19B276E1AC}"/>
              </a:ext>
            </a:extLst>
          </p:cNvPr>
          <p:cNvSpPr txBox="1"/>
          <p:nvPr/>
        </p:nvSpPr>
        <p:spPr>
          <a:xfrm>
            <a:off x="5338886" y="2733094"/>
            <a:ext cx="1803771" cy="246221"/>
          </a:xfrm>
          <a:prstGeom prst="rect">
            <a:avLst/>
          </a:prstGeom>
          <a:noFill/>
        </p:spPr>
        <p:txBody>
          <a:bodyPr wrap="square" rtlCol="0">
            <a:spAutoFit/>
          </a:bodyPr>
          <a:lstStyle/>
          <a:p>
            <a:r>
              <a:rPr lang="en-US" sz="1000" dirty="0"/>
              <a:t>Southbound interface ( CVNI)</a:t>
            </a:r>
          </a:p>
        </p:txBody>
      </p:sp>
      <p:sp>
        <p:nvSpPr>
          <p:cNvPr id="53" name="TextBox 52">
            <a:extLst>
              <a:ext uri="{FF2B5EF4-FFF2-40B4-BE49-F238E27FC236}">
                <a16:creationId xmlns:a16="http://schemas.microsoft.com/office/drawing/2014/main" id="{FC6287DA-4053-1A21-263C-3D04431B9DE6}"/>
              </a:ext>
            </a:extLst>
          </p:cNvPr>
          <p:cNvSpPr txBox="1"/>
          <p:nvPr/>
        </p:nvSpPr>
        <p:spPr>
          <a:xfrm>
            <a:off x="5397130" y="1624047"/>
            <a:ext cx="1803771" cy="246221"/>
          </a:xfrm>
          <a:prstGeom prst="rect">
            <a:avLst/>
          </a:prstGeom>
          <a:noFill/>
        </p:spPr>
        <p:txBody>
          <a:bodyPr wrap="square" rtlCol="0">
            <a:spAutoFit/>
          </a:bodyPr>
          <a:lstStyle/>
          <a:p>
            <a:r>
              <a:rPr lang="en-US" sz="1000" dirty="0"/>
              <a:t>Northbound interface  ( CVNI)</a:t>
            </a:r>
          </a:p>
        </p:txBody>
      </p:sp>
      <p:sp>
        <p:nvSpPr>
          <p:cNvPr id="54" name="Snip Diagonal Corner Rectangle 53">
            <a:extLst>
              <a:ext uri="{FF2B5EF4-FFF2-40B4-BE49-F238E27FC236}">
                <a16:creationId xmlns:a16="http://schemas.microsoft.com/office/drawing/2014/main" id="{E89264C9-7C38-B1F0-E0AA-D0EE4CD7E9EA}"/>
              </a:ext>
            </a:extLst>
          </p:cNvPr>
          <p:cNvSpPr/>
          <p:nvPr/>
        </p:nvSpPr>
        <p:spPr>
          <a:xfrm>
            <a:off x="8261255" y="3159576"/>
            <a:ext cx="1077617" cy="642258"/>
          </a:xfrm>
          <a:prstGeom prst="snip2DiagRect">
            <a:avLst/>
          </a:prstGeom>
          <a:solidFill>
            <a:srgbClr val="A9D18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Controller Core</a:t>
            </a:r>
          </a:p>
        </p:txBody>
      </p:sp>
      <p:sp>
        <p:nvSpPr>
          <p:cNvPr id="55" name="TextBox 54">
            <a:extLst>
              <a:ext uri="{FF2B5EF4-FFF2-40B4-BE49-F238E27FC236}">
                <a16:creationId xmlns:a16="http://schemas.microsoft.com/office/drawing/2014/main" id="{1242392E-09B6-9BA9-2279-47CFA018026F}"/>
              </a:ext>
            </a:extLst>
          </p:cNvPr>
          <p:cNvSpPr txBox="1"/>
          <p:nvPr/>
        </p:nvSpPr>
        <p:spPr>
          <a:xfrm>
            <a:off x="5374384" y="3903881"/>
            <a:ext cx="2181599" cy="246221"/>
          </a:xfrm>
          <a:prstGeom prst="rect">
            <a:avLst/>
          </a:prstGeom>
          <a:noFill/>
        </p:spPr>
        <p:txBody>
          <a:bodyPr wrap="square" rtlCol="0">
            <a:spAutoFit/>
          </a:bodyPr>
          <a:lstStyle/>
          <a:p>
            <a:r>
              <a:rPr lang="en-US" sz="1000" dirty="0"/>
              <a:t>Southbound interface    ( OpenFlow)</a:t>
            </a:r>
          </a:p>
        </p:txBody>
      </p:sp>
      <p:sp>
        <p:nvSpPr>
          <p:cNvPr id="41" name="TextBox 40">
            <a:extLst>
              <a:ext uri="{FF2B5EF4-FFF2-40B4-BE49-F238E27FC236}">
                <a16:creationId xmlns:a16="http://schemas.microsoft.com/office/drawing/2014/main" id="{8DBBD249-B889-A698-4F77-3B7614D25521}"/>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12</a:t>
            </a:r>
          </a:p>
        </p:txBody>
      </p:sp>
    </p:spTree>
    <p:extLst>
      <p:ext uri="{BB962C8B-B14F-4D97-AF65-F5344CB8AC3E}">
        <p14:creationId xmlns:p14="http://schemas.microsoft.com/office/powerpoint/2010/main" val="38109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rallelogram 1">
            <a:extLst>
              <a:ext uri="{FF2B5EF4-FFF2-40B4-BE49-F238E27FC236}">
                <a16:creationId xmlns:a16="http://schemas.microsoft.com/office/drawing/2014/main" id="{833649CD-F5BA-A1A3-EAB1-FA9B0CC85194}"/>
              </a:ext>
            </a:extLst>
          </p:cNvPr>
          <p:cNvSpPr/>
          <p:nvPr/>
        </p:nvSpPr>
        <p:spPr>
          <a:xfrm>
            <a:off x="2227007" y="2328228"/>
            <a:ext cx="7437854" cy="2805145"/>
          </a:xfrm>
          <a:prstGeom prst="parallelogram">
            <a:avLst/>
          </a:prstGeom>
          <a:solidFill>
            <a:srgbClr val="BDD9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loud 2">
            <a:extLst>
              <a:ext uri="{FF2B5EF4-FFF2-40B4-BE49-F238E27FC236}">
                <a16:creationId xmlns:a16="http://schemas.microsoft.com/office/drawing/2014/main" id="{F03EF39F-FCA5-D3B5-C637-7D925E81F913}"/>
              </a:ext>
            </a:extLst>
          </p:cNvPr>
          <p:cNvSpPr/>
          <p:nvPr/>
        </p:nvSpPr>
        <p:spPr>
          <a:xfrm>
            <a:off x="1827856" y="2358158"/>
            <a:ext cx="1693608" cy="801041"/>
          </a:xfrm>
          <a:prstGeom prst="cloud">
            <a:avLst/>
          </a:prstGeom>
          <a:solidFill>
            <a:srgbClr val="E8F6FA"/>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loud 16">
            <a:extLst>
              <a:ext uri="{FF2B5EF4-FFF2-40B4-BE49-F238E27FC236}">
                <a16:creationId xmlns:a16="http://schemas.microsoft.com/office/drawing/2014/main" id="{8A31318A-2A6F-79F9-6BD0-5D37BCA6B931}"/>
              </a:ext>
            </a:extLst>
          </p:cNvPr>
          <p:cNvSpPr/>
          <p:nvPr/>
        </p:nvSpPr>
        <p:spPr>
          <a:xfrm>
            <a:off x="1298731" y="4577491"/>
            <a:ext cx="1574314" cy="801041"/>
          </a:xfrm>
          <a:prstGeom prst="cloud">
            <a:avLst/>
          </a:prstGeom>
          <a:solidFill>
            <a:srgbClr val="E8F6FA"/>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loud 18">
            <a:extLst>
              <a:ext uri="{FF2B5EF4-FFF2-40B4-BE49-F238E27FC236}">
                <a16:creationId xmlns:a16="http://schemas.microsoft.com/office/drawing/2014/main" id="{A1425C27-CA6D-775B-78B3-F2DD507BBD31}"/>
              </a:ext>
            </a:extLst>
          </p:cNvPr>
          <p:cNvSpPr/>
          <p:nvPr/>
        </p:nvSpPr>
        <p:spPr>
          <a:xfrm>
            <a:off x="8999035" y="2411696"/>
            <a:ext cx="1465006" cy="730045"/>
          </a:xfrm>
          <a:prstGeom prst="cloud">
            <a:avLst/>
          </a:prstGeom>
          <a:solidFill>
            <a:srgbClr val="E8F6FA"/>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loud 20">
            <a:extLst>
              <a:ext uri="{FF2B5EF4-FFF2-40B4-BE49-F238E27FC236}">
                <a16:creationId xmlns:a16="http://schemas.microsoft.com/office/drawing/2014/main" id="{808765DB-1B50-365A-AC29-E14BCF28627D}"/>
              </a:ext>
            </a:extLst>
          </p:cNvPr>
          <p:cNvSpPr/>
          <p:nvPr/>
        </p:nvSpPr>
        <p:spPr>
          <a:xfrm>
            <a:off x="8451114" y="4281661"/>
            <a:ext cx="1513880" cy="914686"/>
          </a:xfrm>
          <a:prstGeom prst="cloud">
            <a:avLst/>
          </a:prstGeom>
          <a:solidFill>
            <a:srgbClr val="E8F6FA"/>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6" descr="Core switch Vector Icons free download in SVG, PNG Format">
            <a:extLst>
              <a:ext uri="{FF2B5EF4-FFF2-40B4-BE49-F238E27FC236}">
                <a16:creationId xmlns:a16="http://schemas.microsoft.com/office/drawing/2014/main" id="{10952329-2451-D0ED-ACE8-0BD082101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7978" y="3717022"/>
            <a:ext cx="540198" cy="54019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Core switch Vector Icons free download in SVG, PNG Format">
            <a:extLst>
              <a:ext uri="{FF2B5EF4-FFF2-40B4-BE49-F238E27FC236}">
                <a16:creationId xmlns:a16="http://schemas.microsoft.com/office/drawing/2014/main" id="{8A42206C-8870-7130-5CD2-B878282D44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2236" y="2576340"/>
            <a:ext cx="540198" cy="540198"/>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Core switch Vector Icons free download in SVG, PNG Format">
            <a:extLst>
              <a:ext uri="{FF2B5EF4-FFF2-40B4-BE49-F238E27FC236}">
                <a16:creationId xmlns:a16="http://schemas.microsoft.com/office/drawing/2014/main" id="{410D918D-F974-E054-5761-2FFD011E45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2335" y="4100627"/>
            <a:ext cx="540198" cy="540198"/>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Core switch Vector Icons free download in SVG, PNG Format">
            <a:extLst>
              <a:ext uri="{FF2B5EF4-FFF2-40B4-BE49-F238E27FC236}">
                <a16:creationId xmlns:a16="http://schemas.microsoft.com/office/drawing/2014/main" id="{EB2E19BB-C9CA-E284-5A28-15D4A8673D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9365" y="2591664"/>
            <a:ext cx="540198" cy="54019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Core switch Vector Icons free download in SVG, PNG Format">
            <a:extLst>
              <a:ext uri="{FF2B5EF4-FFF2-40B4-BE49-F238E27FC236}">
                <a16:creationId xmlns:a16="http://schemas.microsoft.com/office/drawing/2014/main" id="{2736F8FC-9567-7489-D50B-F156AE102A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0446" y="2998838"/>
            <a:ext cx="540198" cy="540198"/>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Core switch Vector Icons free download in SVG, PNG Format">
            <a:extLst>
              <a:ext uri="{FF2B5EF4-FFF2-40B4-BE49-F238E27FC236}">
                <a16:creationId xmlns:a16="http://schemas.microsoft.com/office/drawing/2014/main" id="{86E876D3-3DD3-B920-4147-7205B1353D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3591" y="4241896"/>
            <a:ext cx="540198" cy="540198"/>
          </a:xfrm>
          <a:prstGeom prst="rect">
            <a:avLst/>
          </a:prstGeom>
          <a:noFill/>
          <a:extLst>
            <a:ext uri="{909E8E84-426E-40DD-AFC4-6F175D3DCCD1}">
              <a14:hiddenFill xmlns:a14="http://schemas.microsoft.com/office/drawing/2010/main">
                <a:solidFill>
                  <a:srgbClr val="FFFFFF"/>
                </a:solidFill>
              </a14:hiddenFill>
            </a:ext>
          </a:extLst>
        </p:spPr>
      </p:pic>
      <p:sp>
        <p:nvSpPr>
          <p:cNvPr id="31" name="Parallelogram 30">
            <a:extLst>
              <a:ext uri="{FF2B5EF4-FFF2-40B4-BE49-F238E27FC236}">
                <a16:creationId xmlns:a16="http://schemas.microsoft.com/office/drawing/2014/main" id="{D7E3B8F9-386F-E617-F5BD-217F51198DF8}"/>
              </a:ext>
            </a:extLst>
          </p:cNvPr>
          <p:cNvSpPr/>
          <p:nvPr/>
        </p:nvSpPr>
        <p:spPr>
          <a:xfrm rot="19886827">
            <a:off x="4248391" y="687238"/>
            <a:ext cx="1293842" cy="1357348"/>
          </a:xfrm>
          <a:prstGeom prst="parallelogram">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a:extLst>
              <a:ext uri="{FF2B5EF4-FFF2-40B4-BE49-F238E27FC236}">
                <a16:creationId xmlns:a16="http://schemas.microsoft.com/office/drawing/2014/main" id="{8EE14B2B-30A4-8523-D407-F620107CE124}"/>
              </a:ext>
            </a:extLst>
          </p:cNvPr>
          <p:cNvSpPr/>
          <p:nvPr/>
        </p:nvSpPr>
        <p:spPr>
          <a:xfrm rot="19886827">
            <a:off x="5429129" y="696472"/>
            <a:ext cx="1324199" cy="1324783"/>
          </a:xfrm>
          <a:prstGeom prst="parallelogram">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a:extLst>
              <a:ext uri="{FF2B5EF4-FFF2-40B4-BE49-F238E27FC236}">
                <a16:creationId xmlns:a16="http://schemas.microsoft.com/office/drawing/2014/main" id="{3655FBFE-BE38-4181-EBFA-FB0D61E3B97D}"/>
              </a:ext>
            </a:extLst>
          </p:cNvPr>
          <p:cNvSpPr/>
          <p:nvPr/>
        </p:nvSpPr>
        <p:spPr>
          <a:xfrm rot="19886827">
            <a:off x="6584545" y="799106"/>
            <a:ext cx="1256001" cy="1235155"/>
          </a:xfrm>
          <a:prstGeom prst="parallelogram">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Parallelogram 33">
            <a:extLst>
              <a:ext uri="{FF2B5EF4-FFF2-40B4-BE49-F238E27FC236}">
                <a16:creationId xmlns:a16="http://schemas.microsoft.com/office/drawing/2014/main" id="{BDC26444-2768-239B-399B-C78BB5D762C0}"/>
              </a:ext>
            </a:extLst>
          </p:cNvPr>
          <p:cNvSpPr/>
          <p:nvPr/>
        </p:nvSpPr>
        <p:spPr>
          <a:xfrm rot="19886827">
            <a:off x="7759985" y="799268"/>
            <a:ext cx="1254725" cy="1237499"/>
          </a:xfrm>
          <a:prstGeom prst="parallelogram">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descr="Black Computer System Unit Isolated Icon. Vector Computer Case, Central  Processing Item. Hardware Cover, Network Server, Wireless Device Of House  Automation Process. PC Tower, Computing Equipment Royalty Free SVG,  Cliparts, Vectors, And">
            <a:extLst>
              <a:ext uri="{FF2B5EF4-FFF2-40B4-BE49-F238E27FC236}">
                <a16:creationId xmlns:a16="http://schemas.microsoft.com/office/drawing/2014/main" id="{44CE632E-D7B5-1AE2-C96C-4330DDE61E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4040" y="37076"/>
            <a:ext cx="1840041" cy="2162114"/>
          </a:xfrm>
          <a:prstGeom prst="rect">
            <a:avLst/>
          </a:prstGeom>
          <a:noFill/>
          <a:extLst>
            <a:ext uri="{909E8E84-426E-40DD-AFC4-6F175D3DCCD1}">
              <a14:hiddenFill xmlns:a14="http://schemas.microsoft.com/office/drawing/2010/main">
                <a:solidFill>
                  <a:srgbClr val="FFFFFF"/>
                </a:solidFill>
              </a14:hiddenFill>
            </a:ext>
          </a:extLst>
        </p:spPr>
      </p:pic>
      <p:cxnSp>
        <p:nvCxnSpPr>
          <p:cNvPr id="8" name="Straight Arrow Connector 7">
            <a:extLst>
              <a:ext uri="{FF2B5EF4-FFF2-40B4-BE49-F238E27FC236}">
                <a16:creationId xmlns:a16="http://schemas.microsoft.com/office/drawing/2014/main" id="{A920E8BE-C3F0-7854-C304-FA9E01CDCE42}"/>
              </a:ext>
            </a:extLst>
          </p:cNvPr>
          <p:cNvCxnSpPr/>
          <p:nvPr/>
        </p:nvCxnSpPr>
        <p:spPr>
          <a:xfrm flipH="1">
            <a:off x="2873045" y="1828800"/>
            <a:ext cx="21015" cy="2541926"/>
          </a:xfrm>
          <a:prstGeom prst="straightConnector1">
            <a:avLst/>
          </a:prstGeom>
          <a:ln w="38100">
            <a:tailEnd type="triangle"/>
          </a:ln>
        </p:spPr>
        <p:style>
          <a:lnRef idx="1">
            <a:schemeClr val="accent2"/>
          </a:lnRef>
          <a:fillRef idx="0">
            <a:schemeClr val="accent2"/>
          </a:fillRef>
          <a:effectRef idx="0">
            <a:schemeClr val="accent2"/>
          </a:effectRef>
          <a:fontRef idx="minor">
            <a:schemeClr val="tx1"/>
          </a:fontRef>
        </p:style>
      </p:cxnSp>
      <p:cxnSp>
        <p:nvCxnSpPr>
          <p:cNvPr id="11" name="Straight Connector 10">
            <a:extLst>
              <a:ext uri="{FF2B5EF4-FFF2-40B4-BE49-F238E27FC236}">
                <a16:creationId xmlns:a16="http://schemas.microsoft.com/office/drawing/2014/main" id="{A3B557F3-616C-F240-BF74-86A4C9F0E082}"/>
              </a:ext>
            </a:extLst>
          </p:cNvPr>
          <p:cNvCxnSpPr/>
          <p:nvPr/>
        </p:nvCxnSpPr>
        <p:spPr>
          <a:xfrm flipV="1">
            <a:off x="2730137" y="4281661"/>
            <a:ext cx="914400" cy="696350"/>
          </a:xfrm>
          <a:prstGeom prst="line">
            <a:avLst/>
          </a:prstGeom>
          <a:ln w="38100">
            <a:solidFill>
              <a:srgbClr val="00B0F0"/>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3890BE0-524C-26DD-D613-E61467F8616E}"/>
              </a:ext>
            </a:extLst>
          </p:cNvPr>
          <p:cNvCxnSpPr>
            <a:cxnSpLocks/>
            <a:endCxn id="23" idx="2"/>
          </p:cNvCxnSpPr>
          <p:nvPr/>
        </p:nvCxnSpPr>
        <p:spPr>
          <a:xfrm flipV="1">
            <a:off x="3959278" y="3116538"/>
            <a:ext cx="593057" cy="586087"/>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44FE144-F74A-4BF4-BE52-768E55FD3768}"/>
              </a:ext>
            </a:extLst>
          </p:cNvPr>
          <p:cNvCxnSpPr>
            <a:cxnSpLocks/>
            <a:endCxn id="24" idx="1"/>
          </p:cNvCxnSpPr>
          <p:nvPr/>
        </p:nvCxnSpPr>
        <p:spPr>
          <a:xfrm>
            <a:off x="4118296" y="4242823"/>
            <a:ext cx="434039" cy="127903"/>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D6ED1DD-8909-E89D-0563-08C3195E09F8}"/>
              </a:ext>
            </a:extLst>
          </p:cNvPr>
          <p:cNvCxnSpPr>
            <a:cxnSpLocks/>
            <a:stCxn id="25" idx="1"/>
          </p:cNvCxnSpPr>
          <p:nvPr/>
        </p:nvCxnSpPr>
        <p:spPr>
          <a:xfrm flipH="1">
            <a:off x="4861033" y="2861763"/>
            <a:ext cx="908332" cy="39034"/>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71B692E-3C76-46DD-9BF0-2D601B9AD408}"/>
              </a:ext>
            </a:extLst>
          </p:cNvPr>
          <p:cNvCxnSpPr>
            <a:cxnSpLocks/>
            <a:endCxn id="28" idx="0"/>
          </p:cNvCxnSpPr>
          <p:nvPr/>
        </p:nvCxnSpPr>
        <p:spPr>
          <a:xfrm>
            <a:off x="6266168" y="3116538"/>
            <a:ext cx="937522" cy="1125358"/>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17AB6DA-9DC6-0B49-B86F-6D93BD60CD48}"/>
              </a:ext>
            </a:extLst>
          </p:cNvPr>
          <p:cNvCxnSpPr>
            <a:cxnSpLocks/>
            <a:endCxn id="28" idx="1"/>
          </p:cNvCxnSpPr>
          <p:nvPr/>
        </p:nvCxnSpPr>
        <p:spPr>
          <a:xfrm flipV="1">
            <a:off x="5193052" y="4511995"/>
            <a:ext cx="1740539" cy="39034"/>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00B8AFB-87CA-B7C3-6DFD-921455A2D645}"/>
              </a:ext>
            </a:extLst>
          </p:cNvPr>
          <p:cNvCxnSpPr>
            <a:cxnSpLocks/>
            <a:stCxn id="27" idx="1"/>
            <a:endCxn id="28" idx="0"/>
          </p:cNvCxnSpPr>
          <p:nvPr/>
        </p:nvCxnSpPr>
        <p:spPr>
          <a:xfrm flipH="1">
            <a:off x="7203690" y="3268937"/>
            <a:ext cx="66756" cy="972959"/>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E20E82A-D39E-D198-EAB5-776DCD079E6E}"/>
              </a:ext>
            </a:extLst>
          </p:cNvPr>
          <p:cNvCxnSpPr>
            <a:cxnSpLocks/>
            <a:stCxn id="27" idx="1"/>
          </p:cNvCxnSpPr>
          <p:nvPr/>
        </p:nvCxnSpPr>
        <p:spPr>
          <a:xfrm flipH="1" flipV="1">
            <a:off x="6309563" y="2846439"/>
            <a:ext cx="960883" cy="422498"/>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CE1A027-DB9A-6D6B-F77A-98CA958F4BCF}"/>
              </a:ext>
            </a:extLst>
          </p:cNvPr>
          <p:cNvCxnSpPr>
            <a:cxnSpLocks/>
            <a:endCxn id="24" idx="0"/>
          </p:cNvCxnSpPr>
          <p:nvPr/>
        </p:nvCxnSpPr>
        <p:spPr>
          <a:xfrm>
            <a:off x="4552335" y="3141741"/>
            <a:ext cx="270099" cy="958886"/>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263A9B7-DB8C-F691-5B50-B7E932A28939}"/>
              </a:ext>
            </a:extLst>
          </p:cNvPr>
          <p:cNvCxnSpPr>
            <a:cxnSpLocks/>
          </p:cNvCxnSpPr>
          <p:nvPr/>
        </p:nvCxnSpPr>
        <p:spPr>
          <a:xfrm flipH="1">
            <a:off x="4974834" y="3170896"/>
            <a:ext cx="993636" cy="1082131"/>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804CD102-67BE-A4C1-9432-E41EDAE41566}"/>
              </a:ext>
            </a:extLst>
          </p:cNvPr>
          <p:cNvCxnSpPr>
            <a:cxnSpLocks/>
            <a:endCxn id="23" idx="3"/>
          </p:cNvCxnSpPr>
          <p:nvPr/>
        </p:nvCxnSpPr>
        <p:spPr>
          <a:xfrm flipH="1" flipV="1">
            <a:off x="4822434" y="2846439"/>
            <a:ext cx="2024023" cy="1665556"/>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1BDE197E-5B4C-3771-87F8-DF78EF991837}"/>
              </a:ext>
            </a:extLst>
          </p:cNvPr>
          <p:cNvCxnSpPr>
            <a:cxnSpLocks/>
          </p:cNvCxnSpPr>
          <p:nvPr/>
        </p:nvCxnSpPr>
        <p:spPr>
          <a:xfrm>
            <a:off x="7422846" y="3421337"/>
            <a:ext cx="1316073" cy="949389"/>
          </a:xfrm>
          <a:prstGeom prst="line">
            <a:avLst/>
          </a:prstGeom>
          <a:ln w="38100">
            <a:solidFill>
              <a:srgbClr val="00B0F0"/>
            </a:solidFill>
            <a:prstDash val="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1F3BC91-C814-C9B6-702E-F045B2916AB0}"/>
              </a:ext>
            </a:extLst>
          </p:cNvPr>
          <p:cNvCxnSpPr>
            <a:cxnSpLocks/>
            <a:endCxn id="19" idx="2"/>
          </p:cNvCxnSpPr>
          <p:nvPr/>
        </p:nvCxnSpPr>
        <p:spPr>
          <a:xfrm>
            <a:off x="6307291" y="2739936"/>
            <a:ext cx="2696288" cy="36783"/>
          </a:xfrm>
          <a:prstGeom prst="line">
            <a:avLst/>
          </a:prstGeom>
          <a:ln w="38100">
            <a:solidFill>
              <a:srgbClr val="00B0F0"/>
            </a:solidFill>
            <a:prstDash val="lgDash"/>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026FE4CA-85D3-F33F-A675-A3DC2224973F}"/>
              </a:ext>
            </a:extLst>
          </p:cNvPr>
          <p:cNvSpPr txBox="1"/>
          <p:nvPr/>
        </p:nvSpPr>
        <p:spPr>
          <a:xfrm>
            <a:off x="2173573" y="1902667"/>
            <a:ext cx="1714504" cy="400110"/>
          </a:xfrm>
          <a:prstGeom prst="rect">
            <a:avLst/>
          </a:prstGeom>
          <a:noFill/>
        </p:spPr>
        <p:txBody>
          <a:bodyPr wrap="square" rtlCol="0">
            <a:spAutoFit/>
          </a:bodyPr>
          <a:lstStyle/>
          <a:p>
            <a:r>
              <a:rPr lang="en-US" sz="2000" dirty="0"/>
              <a:t>SDN Controller</a:t>
            </a:r>
          </a:p>
        </p:txBody>
      </p:sp>
      <p:sp>
        <p:nvSpPr>
          <p:cNvPr id="88" name="TextBox 87">
            <a:extLst>
              <a:ext uri="{FF2B5EF4-FFF2-40B4-BE49-F238E27FC236}">
                <a16:creationId xmlns:a16="http://schemas.microsoft.com/office/drawing/2014/main" id="{A1FF2F01-9B60-75C7-F974-9C3E13F18F6E}"/>
              </a:ext>
            </a:extLst>
          </p:cNvPr>
          <p:cNvSpPr txBox="1"/>
          <p:nvPr/>
        </p:nvSpPr>
        <p:spPr>
          <a:xfrm>
            <a:off x="8790872" y="1871142"/>
            <a:ext cx="2487416" cy="400110"/>
          </a:xfrm>
          <a:prstGeom prst="rect">
            <a:avLst/>
          </a:prstGeom>
          <a:noFill/>
        </p:spPr>
        <p:txBody>
          <a:bodyPr wrap="square" rtlCol="0">
            <a:spAutoFit/>
          </a:bodyPr>
          <a:lstStyle/>
          <a:p>
            <a:r>
              <a:rPr lang="en-US" sz="2000" dirty="0"/>
              <a:t>Virtual Network Slice</a:t>
            </a:r>
          </a:p>
        </p:txBody>
      </p:sp>
      <p:sp>
        <p:nvSpPr>
          <p:cNvPr id="89" name="TextBox 88">
            <a:extLst>
              <a:ext uri="{FF2B5EF4-FFF2-40B4-BE49-F238E27FC236}">
                <a16:creationId xmlns:a16="http://schemas.microsoft.com/office/drawing/2014/main" id="{78F34095-B9ED-AA53-31EE-9CF284E6C66C}"/>
              </a:ext>
            </a:extLst>
          </p:cNvPr>
          <p:cNvSpPr txBox="1"/>
          <p:nvPr/>
        </p:nvSpPr>
        <p:spPr>
          <a:xfrm>
            <a:off x="6937765" y="5159814"/>
            <a:ext cx="2951683" cy="400110"/>
          </a:xfrm>
          <a:prstGeom prst="rect">
            <a:avLst/>
          </a:prstGeom>
          <a:noFill/>
        </p:spPr>
        <p:txBody>
          <a:bodyPr wrap="square" rtlCol="0">
            <a:spAutoFit/>
          </a:bodyPr>
          <a:lstStyle/>
          <a:p>
            <a:r>
              <a:rPr lang="en-US" sz="2000" dirty="0"/>
              <a:t>Physical Optical Network</a:t>
            </a:r>
          </a:p>
        </p:txBody>
      </p:sp>
      <p:cxnSp>
        <p:nvCxnSpPr>
          <p:cNvPr id="5" name="Straight Connector 4">
            <a:extLst>
              <a:ext uri="{FF2B5EF4-FFF2-40B4-BE49-F238E27FC236}">
                <a16:creationId xmlns:a16="http://schemas.microsoft.com/office/drawing/2014/main" id="{18F9D4DD-5524-0CFF-98C5-C55F5047BBAA}"/>
              </a:ext>
            </a:extLst>
          </p:cNvPr>
          <p:cNvCxnSpPr/>
          <p:nvPr/>
        </p:nvCxnSpPr>
        <p:spPr>
          <a:xfrm flipH="1">
            <a:off x="4561412" y="875095"/>
            <a:ext cx="333900" cy="490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B36B99C6-9DC7-F119-5D7E-31D7BA1C5CAC}"/>
              </a:ext>
            </a:extLst>
          </p:cNvPr>
          <p:cNvCxnSpPr/>
          <p:nvPr/>
        </p:nvCxnSpPr>
        <p:spPr>
          <a:xfrm>
            <a:off x="4552335" y="1358863"/>
            <a:ext cx="540198" cy="5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68CFEF4-3BA8-335C-1E1A-0266C8E9A37C}"/>
              </a:ext>
            </a:extLst>
          </p:cNvPr>
          <p:cNvCxnSpPr>
            <a:cxnSpLocks/>
          </p:cNvCxnSpPr>
          <p:nvPr/>
        </p:nvCxnSpPr>
        <p:spPr>
          <a:xfrm>
            <a:off x="4904389" y="875095"/>
            <a:ext cx="188144" cy="54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B667A26-767E-4A63-0685-0338AFEEBBA7}"/>
              </a:ext>
            </a:extLst>
          </p:cNvPr>
          <p:cNvCxnSpPr/>
          <p:nvPr/>
        </p:nvCxnSpPr>
        <p:spPr>
          <a:xfrm>
            <a:off x="4561412" y="1358863"/>
            <a:ext cx="531121" cy="36576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B2E80FF-E6AF-4016-4E6E-2BB850480A4B}"/>
              </a:ext>
            </a:extLst>
          </p:cNvPr>
          <p:cNvCxnSpPr/>
          <p:nvPr/>
        </p:nvCxnSpPr>
        <p:spPr>
          <a:xfrm flipV="1">
            <a:off x="5092533" y="1416683"/>
            <a:ext cx="0" cy="307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EE129F3-5B01-C677-6A26-87FD20934A19}"/>
              </a:ext>
            </a:extLst>
          </p:cNvPr>
          <p:cNvCxnSpPr/>
          <p:nvPr/>
        </p:nvCxnSpPr>
        <p:spPr>
          <a:xfrm>
            <a:off x="4561412" y="1387773"/>
            <a:ext cx="437049" cy="514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85DB59B-E412-753B-E42E-4E9DBFE49ACB}"/>
              </a:ext>
            </a:extLst>
          </p:cNvPr>
          <p:cNvCxnSpPr/>
          <p:nvPr/>
        </p:nvCxnSpPr>
        <p:spPr>
          <a:xfrm flipV="1">
            <a:off x="4998461" y="1724628"/>
            <a:ext cx="94072" cy="178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B4ADEF63-23C1-24AE-74F4-C72FB6F15267}"/>
              </a:ext>
            </a:extLst>
          </p:cNvPr>
          <p:cNvCxnSpPr/>
          <p:nvPr/>
        </p:nvCxnSpPr>
        <p:spPr>
          <a:xfrm flipH="1">
            <a:off x="5811741" y="944619"/>
            <a:ext cx="333900" cy="490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D20D4F5-B3E8-0EB9-A2A4-89FBF4CE474E}"/>
              </a:ext>
            </a:extLst>
          </p:cNvPr>
          <p:cNvCxnSpPr/>
          <p:nvPr/>
        </p:nvCxnSpPr>
        <p:spPr>
          <a:xfrm>
            <a:off x="5802664" y="1428387"/>
            <a:ext cx="540198" cy="5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FAA52CDF-9506-7A39-A8C3-87980612CBDA}"/>
              </a:ext>
            </a:extLst>
          </p:cNvPr>
          <p:cNvCxnSpPr>
            <a:cxnSpLocks/>
          </p:cNvCxnSpPr>
          <p:nvPr/>
        </p:nvCxnSpPr>
        <p:spPr>
          <a:xfrm>
            <a:off x="6154718" y="944619"/>
            <a:ext cx="188144" cy="54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A94B1DCC-30AE-8F34-179E-A1F15E99067D}"/>
              </a:ext>
            </a:extLst>
          </p:cNvPr>
          <p:cNvCxnSpPr/>
          <p:nvPr/>
        </p:nvCxnSpPr>
        <p:spPr>
          <a:xfrm>
            <a:off x="5811741" y="1428387"/>
            <a:ext cx="531121" cy="36576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80EEA7BA-2B7C-CB56-0F5A-74946B8D466B}"/>
              </a:ext>
            </a:extLst>
          </p:cNvPr>
          <p:cNvCxnSpPr/>
          <p:nvPr/>
        </p:nvCxnSpPr>
        <p:spPr>
          <a:xfrm flipV="1">
            <a:off x="6342862" y="1486207"/>
            <a:ext cx="0" cy="307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C25C35C-8877-D104-2202-16CC9B7E57AB}"/>
              </a:ext>
            </a:extLst>
          </p:cNvPr>
          <p:cNvCxnSpPr/>
          <p:nvPr/>
        </p:nvCxnSpPr>
        <p:spPr>
          <a:xfrm>
            <a:off x="5811741" y="1457297"/>
            <a:ext cx="437049" cy="514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44B7DBAA-676F-32FC-B387-355911D28733}"/>
              </a:ext>
            </a:extLst>
          </p:cNvPr>
          <p:cNvCxnSpPr/>
          <p:nvPr/>
        </p:nvCxnSpPr>
        <p:spPr>
          <a:xfrm flipV="1">
            <a:off x="6248790" y="1794152"/>
            <a:ext cx="94072" cy="178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1424661C-E699-1E85-4896-7B44D17608D3}"/>
              </a:ext>
            </a:extLst>
          </p:cNvPr>
          <p:cNvCxnSpPr/>
          <p:nvPr/>
        </p:nvCxnSpPr>
        <p:spPr>
          <a:xfrm flipH="1">
            <a:off x="6927469" y="914510"/>
            <a:ext cx="333900" cy="490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654D933F-4056-C35E-F012-224634C3B407}"/>
              </a:ext>
            </a:extLst>
          </p:cNvPr>
          <p:cNvCxnSpPr/>
          <p:nvPr/>
        </p:nvCxnSpPr>
        <p:spPr>
          <a:xfrm>
            <a:off x="6918392" y="1398278"/>
            <a:ext cx="540198" cy="5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401DB482-269C-DBEF-CA60-AB611038B03C}"/>
              </a:ext>
            </a:extLst>
          </p:cNvPr>
          <p:cNvCxnSpPr>
            <a:cxnSpLocks/>
          </p:cNvCxnSpPr>
          <p:nvPr/>
        </p:nvCxnSpPr>
        <p:spPr>
          <a:xfrm>
            <a:off x="7270446" y="914510"/>
            <a:ext cx="188144" cy="54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974E5B2-8F9B-D670-5B82-A9AECEB0C456}"/>
              </a:ext>
            </a:extLst>
          </p:cNvPr>
          <p:cNvCxnSpPr/>
          <p:nvPr/>
        </p:nvCxnSpPr>
        <p:spPr>
          <a:xfrm>
            <a:off x="6927469" y="1398278"/>
            <a:ext cx="531121" cy="365765"/>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F738776F-55E8-D560-0931-D9DD4624296A}"/>
              </a:ext>
            </a:extLst>
          </p:cNvPr>
          <p:cNvCxnSpPr/>
          <p:nvPr/>
        </p:nvCxnSpPr>
        <p:spPr>
          <a:xfrm flipV="1">
            <a:off x="7458590" y="1456098"/>
            <a:ext cx="0" cy="307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FFE656EF-2DF0-757F-7ED2-7149E1D937AD}"/>
              </a:ext>
            </a:extLst>
          </p:cNvPr>
          <p:cNvCxnSpPr/>
          <p:nvPr/>
        </p:nvCxnSpPr>
        <p:spPr>
          <a:xfrm>
            <a:off x="6927469" y="1427188"/>
            <a:ext cx="437049" cy="514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808CED9A-B4FA-A62D-9D00-38AC81706FDC}"/>
              </a:ext>
            </a:extLst>
          </p:cNvPr>
          <p:cNvCxnSpPr/>
          <p:nvPr/>
        </p:nvCxnSpPr>
        <p:spPr>
          <a:xfrm flipV="1">
            <a:off x="7364518" y="1764043"/>
            <a:ext cx="94072" cy="178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E66FCD31-72FD-70CC-8D6D-CCCEEDCF62F5}"/>
              </a:ext>
            </a:extLst>
          </p:cNvPr>
          <p:cNvCxnSpPr/>
          <p:nvPr/>
        </p:nvCxnSpPr>
        <p:spPr>
          <a:xfrm flipH="1">
            <a:off x="8079367" y="944619"/>
            <a:ext cx="333900" cy="490817"/>
          </a:xfrm>
          <a:prstGeom prst="line">
            <a:avLst/>
          </a:prstGeom>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474D9975-94E8-58BD-1587-28290E5980F9}"/>
              </a:ext>
            </a:extLst>
          </p:cNvPr>
          <p:cNvCxnSpPr/>
          <p:nvPr/>
        </p:nvCxnSpPr>
        <p:spPr>
          <a:xfrm>
            <a:off x="8070290" y="1428387"/>
            <a:ext cx="540198" cy="5782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1FFDCE90-387C-10A2-996F-2116AE892A45}"/>
              </a:ext>
            </a:extLst>
          </p:cNvPr>
          <p:cNvCxnSpPr>
            <a:cxnSpLocks/>
          </p:cNvCxnSpPr>
          <p:nvPr/>
        </p:nvCxnSpPr>
        <p:spPr>
          <a:xfrm>
            <a:off x="8422344" y="944619"/>
            <a:ext cx="188144" cy="54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42B1198E-2636-CB7C-0D77-1C4E274CD785}"/>
              </a:ext>
            </a:extLst>
          </p:cNvPr>
          <p:cNvCxnSpPr/>
          <p:nvPr/>
        </p:nvCxnSpPr>
        <p:spPr>
          <a:xfrm>
            <a:off x="8079367" y="1428387"/>
            <a:ext cx="531121" cy="365765"/>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0F46BC08-7495-D6F1-567E-54BC117235D9}"/>
              </a:ext>
            </a:extLst>
          </p:cNvPr>
          <p:cNvCxnSpPr/>
          <p:nvPr/>
        </p:nvCxnSpPr>
        <p:spPr>
          <a:xfrm flipV="1">
            <a:off x="8610488" y="1486207"/>
            <a:ext cx="0" cy="307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07EF7422-7AB4-A73A-5EA9-5F49643CDC9A}"/>
              </a:ext>
            </a:extLst>
          </p:cNvPr>
          <p:cNvCxnSpPr/>
          <p:nvPr/>
        </p:nvCxnSpPr>
        <p:spPr>
          <a:xfrm>
            <a:off x="8079367" y="1457297"/>
            <a:ext cx="437049" cy="5148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ADA05396-175E-A7D0-5077-B98EEA71B957}"/>
              </a:ext>
            </a:extLst>
          </p:cNvPr>
          <p:cNvCxnSpPr/>
          <p:nvPr/>
        </p:nvCxnSpPr>
        <p:spPr>
          <a:xfrm flipV="1">
            <a:off x="8516416" y="1794152"/>
            <a:ext cx="94072" cy="1780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5AF9EBA-DD6D-90B9-04EF-7668893D1D00}"/>
              </a:ext>
            </a:extLst>
          </p:cNvPr>
          <p:cNvCxnSpPr/>
          <p:nvPr/>
        </p:nvCxnSpPr>
        <p:spPr>
          <a:xfrm>
            <a:off x="4699322" y="3116538"/>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D440E2AC-E51C-C24E-B3CB-AAE0EB606B9D}"/>
              </a:ext>
            </a:extLst>
          </p:cNvPr>
          <p:cNvCxnSpPr>
            <a:cxnSpLocks/>
          </p:cNvCxnSpPr>
          <p:nvPr/>
        </p:nvCxnSpPr>
        <p:spPr>
          <a:xfrm>
            <a:off x="4511789" y="3141741"/>
            <a:ext cx="221516" cy="486098"/>
          </a:xfrm>
          <a:prstGeom prst="line">
            <a:avLst/>
          </a:prstGeom>
          <a:ln w="38100">
            <a:solidFill>
              <a:srgbClr val="F9E002"/>
            </a:solidFill>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011FEDDC-564F-4113-3DD1-D8800E70C4C9}"/>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13</a:t>
            </a:r>
          </a:p>
        </p:txBody>
      </p:sp>
    </p:spTree>
    <p:extLst>
      <p:ext uri="{BB962C8B-B14F-4D97-AF65-F5344CB8AC3E}">
        <p14:creationId xmlns:p14="http://schemas.microsoft.com/office/powerpoint/2010/main" val="3985640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1F32E6-7A91-B1A4-35E2-B8D7D044B284}"/>
              </a:ext>
            </a:extLst>
          </p:cNvPr>
          <p:cNvSpPr/>
          <p:nvPr/>
        </p:nvSpPr>
        <p:spPr>
          <a:xfrm>
            <a:off x="1655180" y="601663"/>
            <a:ext cx="8275898" cy="5617525"/>
          </a:xfrm>
          <a:prstGeom prst="rect">
            <a:avLst/>
          </a:prstGeom>
          <a:ln w="19050"/>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p>
        </p:txBody>
      </p:sp>
      <p:sp>
        <p:nvSpPr>
          <p:cNvPr id="7" name="Rectangle 6">
            <a:extLst>
              <a:ext uri="{FF2B5EF4-FFF2-40B4-BE49-F238E27FC236}">
                <a16:creationId xmlns:a16="http://schemas.microsoft.com/office/drawing/2014/main" id="{A4E4C797-80BF-FA5D-1D84-E6D7C2261A86}"/>
              </a:ext>
            </a:extLst>
          </p:cNvPr>
          <p:cNvSpPr/>
          <p:nvPr/>
        </p:nvSpPr>
        <p:spPr>
          <a:xfrm>
            <a:off x="2176044" y="1932051"/>
            <a:ext cx="7510221" cy="3554531"/>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8" name="Rectangle 7">
            <a:extLst>
              <a:ext uri="{FF2B5EF4-FFF2-40B4-BE49-F238E27FC236}">
                <a16:creationId xmlns:a16="http://schemas.microsoft.com/office/drawing/2014/main" id="{0BFFDFEF-C319-41E6-AC19-558F9F43DBBE}"/>
              </a:ext>
            </a:extLst>
          </p:cNvPr>
          <p:cNvSpPr/>
          <p:nvPr/>
        </p:nvSpPr>
        <p:spPr>
          <a:xfrm>
            <a:off x="3109740" y="906352"/>
            <a:ext cx="4450441" cy="937550"/>
          </a:xfrm>
          <a:prstGeom prst="rect">
            <a:avLst/>
          </a:prstGeom>
          <a:ln w="38100"/>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A8E5533C-A569-DF78-4A9E-3EA4849B10B6}"/>
              </a:ext>
            </a:extLst>
          </p:cNvPr>
          <p:cNvSpPr/>
          <p:nvPr/>
        </p:nvSpPr>
        <p:spPr>
          <a:xfrm>
            <a:off x="3776236" y="2252596"/>
            <a:ext cx="3117451" cy="616748"/>
          </a:xfrm>
          <a:prstGeom prst="rect">
            <a:avLst/>
          </a:prstGeom>
          <a:solidFill>
            <a:srgbClr val="3C74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Abadi MT Condensed Light" panose="020B0306030101010103" pitchFamily="34" charset="77"/>
              </a:rPr>
              <a:t>Netopeer 2</a:t>
            </a:r>
          </a:p>
          <a:p>
            <a:pPr algn="ctr"/>
            <a:r>
              <a:rPr lang="en-US" sz="1400" dirty="0">
                <a:latin typeface="Abadi MT Condensed Light" panose="020B0306030101010103" pitchFamily="34" charset="77"/>
              </a:rPr>
              <a:t>Netconf Server</a:t>
            </a:r>
          </a:p>
        </p:txBody>
      </p:sp>
      <p:sp>
        <p:nvSpPr>
          <p:cNvPr id="12" name="Rectangle 11">
            <a:extLst>
              <a:ext uri="{FF2B5EF4-FFF2-40B4-BE49-F238E27FC236}">
                <a16:creationId xmlns:a16="http://schemas.microsoft.com/office/drawing/2014/main" id="{B84FEC04-3ABA-0C6F-AB68-73589BF001FC}"/>
              </a:ext>
            </a:extLst>
          </p:cNvPr>
          <p:cNvSpPr/>
          <p:nvPr/>
        </p:nvSpPr>
        <p:spPr>
          <a:xfrm>
            <a:off x="3776236" y="3377324"/>
            <a:ext cx="962628"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5"/>
                </a:solidFill>
              </a:rPr>
              <a:t>YANGS</a:t>
            </a:r>
          </a:p>
        </p:txBody>
      </p:sp>
      <p:sp>
        <p:nvSpPr>
          <p:cNvPr id="14" name="Rectangle 13">
            <a:extLst>
              <a:ext uri="{FF2B5EF4-FFF2-40B4-BE49-F238E27FC236}">
                <a16:creationId xmlns:a16="http://schemas.microsoft.com/office/drawing/2014/main" id="{488F9191-5853-DBB1-16EA-CE93561791A7}"/>
              </a:ext>
            </a:extLst>
          </p:cNvPr>
          <p:cNvSpPr/>
          <p:nvPr/>
        </p:nvSpPr>
        <p:spPr>
          <a:xfrm>
            <a:off x="3776236" y="2873737"/>
            <a:ext cx="3117451" cy="241618"/>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accent5"/>
                </a:solidFill>
                <a:latin typeface="Abadi MT Condensed Light" panose="020B0306030101010103" pitchFamily="34" charset="77"/>
              </a:rPr>
              <a:t>Sysrepo Client Library </a:t>
            </a:r>
          </a:p>
        </p:txBody>
      </p:sp>
      <p:sp>
        <p:nvSpPr>
          <p:cNvPr id="15" name="Rectangle 14">
            <a:extLst>
              <a:ext uri="{FF2B5EF4-FFF2-40B4-BE49-F238E27FC236}">
                <a16:creationId xmlns:a16="http://schemas.microsoft.com/office/drawing/2014/main" id="{C5DF8277-425A-F2D9-C862-9021ED061094}"/>
              </a:ext>
            </a:extLst>
          </p:cNvPr>
          <p:cNvSpPr/>
          <p:nvPr/>
        </p:nvSpPr>
        <p:spPr>
          <a:xfrm>
            <a:off x="3826873" y="1460603"/>
            <a:ext cx="3117451" cy="350490"/>
          </a:xfrm>
          <a:prstGeom prst="rect">
            <a:avLst/>
          </a:prstGeom>
          <a:solidFill>
            <a:srgbClr val="3C74FF"/>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Abadi MT Condensed Light" panose="020B0306030101010103" pitchFamily="34" charset="77"/>
              </a:rPr>
              <a:t>Netconf Client</a:t>
            </a:r>
          </a:p>
        </p:txBody>
      </p:sp>
      <p:sp>
        <p:nvSpPr>
          <p:cNvPr id="16" name="Rectangle 15">
            <a:extLst>
              <a:ext uri="{FF2B5EF4-FFF2-40B4-BE49-F238E27FC236}">
                <a16:creationId xmlns:a16="http://schemas.microsoft.com/office/drawing/2014/main" id="{B228C7BF-2B23-85A0-8D90-2384215CC4AA}"/>
              </a:ext>
            </a:extLst>
          </p:cNvPr>
          <p:cNvSpPr/>
          <p:nvPr/>
        </p:nvSpPr>
        <p:spPr>
          <a:xfrm>
            <a:off x="3023878" y="5037148"/>
            <a:ext cx="1357621"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5"/>
                </a:solidFill>
              </a:rPr>
              <a:t>Plugin</a:t>
            </a:r>
          </a:p>
        </p:txBody>
      </p:sp>
      <p:sp>
        <p:nvSpPr>
          <p:cNvPr id="19" name="Rectangle 18">
            <a:extLst>
              <a:ext uri="{FF2B5EF4-FFF2-40B4-BE49-F238E27FC236}">
                <a16:creationId xmlns:a16="http://schemas.microsoft.com/office/drawing/2014/main" id="{0788B060-6EFE-9A8E-FBC9-51B107583838}"/>
              </a:ext>
            </a:extLst>
          </p:cNvPr>
          <p:cNvSpPr/>
          <p:nvPr/>
        </p:nvSpPr>
        <p:spPr>
          <a:xfrm>
            <a:off x="3025319" y="5748671"/>
            <a:ext cx="1356180" cy="470517"/>
          </a:xfrm>
          <a:prstGeom prst="rect">
            <a:avLst/>
          </a:prstGeom>
          <a:solidFill>
            <a:srgbClr val="3C74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Power meter</a:t>
            </a:r>
          </a:p>
        </p:txBody>
      </p:sp>
      <p:sp>
        <p:nvSpPr>
          <p:cNvPr id="20" name="Rectangle 19">
            <a:extLst>
              <a:ext uri="{FF2B5EF4-FFF2-40B4-BE49-F238E27FC236}">
                <a16:creationId xmlns:a16="http://schemas.microsoft.com/office/drawing/2014/main" id="{A97653C8-F23F-F3A2-7258-D9B5EF478307}"/>
              </a:ext>
            </a:extLst>
          </p:cNvPr>
          <p:cNvSpPr/>
          <p:nvPr/>
        </p:nvSpPr>
        <p:spPr>
          <a:xfrm>
            <a:off x="4722472" y="5719853"/>
            <a:ext cx="1263588" cy="499335"/>
          </a:xfrm>
          <a:prstGeom prst="rect">
            <a:avLst/>
          </a:prstGeom>
          <a:solidFill>
            <a:srgbClr val="3C74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Laser</a:t>
            </a:r>
          </a:p>
        </p:txBody>
      </p:sp>
      <p:sp>
        <p:nvSpPr>
          <p:cNvPr id="21" name="Rectangle 20">
            <a:extLst>
              <a:ext uri="{FF2B5EF4-FFF2-40B4-BE49-F238E27FC236}">
                <a16:creationId xmlns:a16="http://schemas.microsoft.com/office/drawing/2014/main" id="{96253C6A-4AAA-352E-7E95-50BE303C600B}"/>
              </a:ext>
            </a:extLst>
          </p:cNvPr>
          <p:cNvSpPr/>
          <p:nvPr/>
        </p:nvSpPr>
        <p:spPr>
          <a:xfrm>
            <a:off x="6426851" y="5719853"/>
            <a:ext cx="1236557" cy="499335"/>
          </a:xfrm>
          <a:prstGeom prst="rect">
            <a:avLst/>
          </a:prstGeom>
          <a:solidFill>
            <a:srgbClr val="3C74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Attenuator</a:t>
            </a:r>
          </a:p>
        </p:txBody>
      </p:sp>
      <p:sp>
        <p:nvSpPr>
          <p:cNvPr id="23" name="Left Brace 22">
            <a:extLst>
              <a:ext uri="{FF2B5EF4-FFF2-40B4-BE49-F238E27FC236}">
                <a16:creationId xmlns:a16="http://schemas.microsoft.com/office/drawing/2014/main" id="{9F6104A0-A4FD-369F-84DC-B2D584E35135}"/>
              </a:ext>
            </a:extLst>
          </p:cNvPr>
          <p:cNvSpPr/>
          <p:nvPr/>
        </p:nvSpPr>
        <p:spPr>
          <a:xfrm>
            <a:off x="2731625" y="2630350"/>
            <a:ext cx="231492" cy="2715721"/>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4" name="Rectangle 23">
            <a:extLst>
              <a:ext uri="{FF2B5EF4-FFF2-40B4-BE49-F238E27FC236}">
                <a16:creationId xmlns:a16="http://schemas.microsoft.com/office/drawing/2014/main" id="{ED8BDED9-09D0-4495-229A-5602073BFE13}"/>
              </a:ext>
            </a:extLst>
          </p:cNvPr>
          <p:cNvSpPr/>
          <p:nvPr/>
        </p:nvSpPr>
        <p:spPr>
          <a:xfrm>
            <a:off x="4728256" y="5035884"/>
            <a:ext cx="1257804"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5"/>
                </a:solidFill>
              </a:rPr>
              <a:t>Plugin</a:t>
            </a:r>
          </a:p>
        </p:txBody>
      </p:sp>
      <p:sp>
        <p:nvSpPr>
          <p:cNvPr id="25" name="Rectangle 24">
            <a:extLst>
              <a:ext uri="{FF2B5EF4-FFF2-40B4-BE49-F238E27FC236}">
                <a16:creationId xmlns:a16="http://schemas.microsoft.com/office/drawing/2014/main" id="{CC118D9A-64C5-10BE-5518-3B5C79223B55}"/>
              </a:ext>
            </a:extLst>
          </p:cNvPr>
          <p:cNvSpPr/>
          <p:nvPr/>
        </p:nvSpPr>
        <p:spPr>
          <a:xfrm>
            <a:off x="6432634" y="5035884"/>
            <a:ext cx="1230772"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accent5"/>
                </a:solidFill>
              </a:rPr>
              <a:t>Plugin</a:t>
            </a:r>
          </a:p>
        </p:txBody>
      </p:sp>
      <p:sp>
        <p:nvSpPr>
          <p:cNvPr id="27" name="Rectangle 26">
            <a:extLst>
              <a:ext uri="{FF2B5EF4-FFF2-40B4-BE49-F238E27FC236}">
                <a16:creationId xmlns:a16="http://schemas.microsoft.com/office/drawing/2014/main" id="{0620EE2A-B15A-8310-9FBF-AFC2446CADEF}"/>
              </a:ext>
            </a:extLst>
          </p:cNvPr>
          <p:cNvSpPr/>
          <p:nvPr/>
        </p:nvSpPr>
        <p:spPr>
          <a:xfrm>
            <a:off x="3759842" y="3954664"/>
            <a:ext cx="962628"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accent5"/>
                </a:solidFill>
              </a:rPr>
              <a:t>Data Files</a:t>
            </a:r>
          </a:p>
        </p:txBody>
      </p:sp>
      <p:sp>
        <p:nvSpPr>
          <p:cNvPr id="28" name="Rectangle 27">
            <a:extLst>
              <a:ext uri="{FF2B5EF4-FFF2-40B4-BE49-F238E27FC236}">
                <a16:creationId xmlns:a16="http://schemas.microsoft.com/office/drawing/2014/main" id="{A39EB4F0-1619-73E3-8FEA-9EAA8787B028}"/>
              </a:ext>
            </a:extLst>
          </p:cNvPr>
          <p:cNvSpPr/>
          <p:nvPr/>
        </p:nvSpPr>
        <p:spPr>
          <a:xfrm>
            <a:off x="5261162" y="3692013"/>
            <a:ext cx="1158930" cy="331329"/>
          </a:xfrm>
          <a:prstGeom prst="rect">
            <a:avLst/>
          </a:prstGeom>
          <a:solidFill>
            <a:srgbClr val="E2F7F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accent5"/>
                </a:solidFill>
              </a:rPr>
              <a:t>Sysrepo Engine</a:t>
            </a:r>
          </a:p>
        </p:txBody>
      </p:sp>
      <p:sp>
        <p:nvSpPr>
          <p:cNvPr id="30" name="Left Brace 29">
            <a:extLst>
              <a:ext uri="{FF2B5EF4-FFF2-40B4-BE49-F238E27FC236}">
                <a16:creationId xmlns:a16="http://schemas.microsoft.com/office/drawing/2014/main" id="{74A056EE-118F-13C8-EBAF-B609A0F869F5}"/>
              </a:ext>
            </a:extLst>
          </p:cNvPr>
          <p:cNvSpPr/>
          <p:nvPr/>
        </p:nvSpPr>
        <p:spPr>
          <a:xfrm>
            <a:off x="3203286" y="3317906"/>
            <a:ext cx="335668" cy="1034641"/>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3" name="Left Brace 32">
            <a:extLst>
              <a:ext uri="{FF2B5EF4-FFF2-40B4-BE49-F238E27FC236}">
                <a16:creationId xmlns:a16="http://schemas.microsoft.com/office/drawing/2014/main" id="{681E83B4-8B73-A8B3-AED6-3EBA147AF302}"/>
              </a:ext>
            </a:extLst>
          </p:cNvPr>
          <p:cNvSpPr/>
          <p:nvPr/>
        </p:nvSpPr>
        <p:spPr>
          <a:xfrm rot="10800000">
            <a:off x="7891998" y="805325"/>
            <a:ext cx="335668" cy="1034641"/>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Left Brace 33">
            <a:extLst>
              <a:ext uri="{FF2B5EF4-FFF2-40B4-BE49-F238E27FC236}">
                <a16:creationId xmlns:a16="http://schemas.microsoft.com/office/drawing/2014/main" id="{9AF0DAD7-583C-8E65-5510-A68A356BD39B}"/>
              </a:ext>
            </a:extLst>
          </p:cNvPr>
          <p:cNvSpPr/>
          <p:nvPr/>
        </p:nvSpPr>
        <p:spPr>
          <a:xfrm rot="10800000">
            <a:off x="7761955" y="2199814"/>
            <a:ext cx="614430" cy="267209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5" name="Left Brace 34">
            <a:extLst>
              <a:ext uri="{FF2B5EF4-FFF2-40B4-BE49-F238E27FC236}">
                <a16:creationId xmlns:a16="http://schemas.microsoft.com/office/drawing/2014/main" id="{F1DDB7AE-906B-7B0B-7620-0043AD7F267C}"/>
              </a:ext>
            </a:extLst>
          </p:cNvPr>
          <p:cNvSpPr/>
          <p:nvPr/>
        </p:nvSpPr>
        <p:spPr>
          <a:xfrm rot="10800000">
            <a:off x="7838462" y="4990345"/>
            <a:ext cx="442742" cy="44252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0" name="Curved Connector 39">
            <a:extLst>
              <a:ext uri="{FF2B5EF4-FFF2-40B4-BE49-F238E27FC236}">
                <a16:creationId xmlns:a16="http://schemas.microsoft.com/office/drawing/2014/main" id="{19184DBD-A6CC-CDB7-57AC-06D5906CB40F}"/>
              </a:ext>
            </a:extLst>
          </p:cNvPr>
          <p:cNvCxnSpPr/>
          <p:nvPr/>
        </p:nvCxnSpPr>
        <p:spPr>
          <a:xfrm>
            <a:off x="4738864" y="3429000"/>
            <a:ext cx="481318" cy="406226"/>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Curved Connector 41">
            <a:extLst>
              <a:ext uri="{FF2B5EF4-FFF2-40B4-BE49-F238E27FC236}">
                <a16:creationId xmlns:a16="http://schemas.microsoft.com/office/drawing/2014/main" id="{0B9C48B8-FF5E-4C08-8206-D70B6DBFC277}"/>
              </a:ext>
            </a:extLst>
          </p:cNvPr>
          <p:cNvCxnSpPr/>
          <p:nvPr/>
        </p:nvCxnSpPr>
        <p:spPr>
          <a:xfrm flipV="1">
            <a:off x="4738864" y="3954664"/>
            <a:ext cx="481318" cy="165664"/>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66BC498F-C97A-8904-B53B-8541922AD3A8}"/>
              </a:ext>
            </a:extLst>
          </p:cNvPr>
          <p:cNvCxnSpPr/>
          <p:nvPr/>
        </p:nvCxnSpPr>
        <p:spPr>
          <a:xfrm>
            <a:off x="5477722" y="1799642"/>
            <a:ext cx="0" cy="452954"/>
          </a:xfrm>
          <a:prstGeom prst="straightConnector1">
            <a:avLst/>
          </a:prstGeom>
          <a:ln w="127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47D6CD7E-289B-FB90-D789-DDF5F8EC9EA2}"/>
              </a:ext>
            </a:extLst>
          </p:cNvPr>
          <p:cNvCxnSpPr>
            <a:cxnSpLocks/>
          </p:cNvCxnSpPr>
          <p:nvPr/>
        </p:nvCxnSpPr>
        <p:spPr>
          <a:xfrm flipV="1">
            <a:off x="3714263" y="5420401"/>
            <a:ext cx="15433" cy="29945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C1124E85-211F-DBE5-7A1B-22C104A24204}"/>
              </a:ext>
            </a:extLst>
          </p:cNvPr>
          <p:cNvCxnSpPr>
            <a:cxnSpLocks/>
          </p:cNvCxnSpPr>
          <p:nvPr/>
        </p:nvCxnSpPr>
        <p:spPr>
          <a:xfrm>
            <a:off x="5477722" y="5385741"/>
            <a:ext cx="0" cy="32255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4A34658-3E92-015E-1118-297CD16DEFD6}"/>
              </a:ext>
            </a:extLst>
          </p:cNvPr>
          <p:cNvCxnSpPr>
            <a:cxnSpLocks/>
          </p:cNvCxnSpPr>
          <p:nvPr/>
        </p:nvCxnSpPr>
        <p:spPr>
          <a:xfrm>
            <a:off x="7076957" y="5397294"/>
            <a:ext cx="0" cy="32255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CBCFBE05-B49E-52F7-8292-DFE3C3C5D18C}"/>
              </a:ext>
            </a:extLst>
          </p:cNvPr>
          <p:cNvSpPr txBox="1"/>
          <p:nvPr/>
        </p:nvSpPr>
        <p:spPr>
          <a:xfrm>
            <a:off x="8050174" y="1163047"/>
            <a:ext cx="1319513" cy="461665"/>
          </a:xfrm>
          <a:prstGeom prst="rect">
            <a:avLst/>
          </a:prstGeom>
          <a:noFill/>
        </p:spPr>
        <p:txBody>
          <a:bodyPr wrap="square" rtlCol="0">
            <a:spAutoFit/>
          </a:bodyPr>
          <a:lstStyle/>
          <a:p>
            <a:pPr algn="ctr"/>
            <a:r>
              <a:rPr lang="en-US" sz="1200" b="1" dirty="0">
                <a:solidFill>
                  <a:srgbClr val="3C74FF"/>
                </a:solidFill>
              </a:rPr>
              <a:t>Management </a:t>
            </a:r>
          </a:p>
          <a:p>
            <a:pPr algn="ctr"/>
            <a:r>
              <a:rPr lang="en-US" sz="1200" b="1" dirty="0">
                <a:solidFill>
                  <a:srgbClr val="3C74FF"/>
                </a:solidFill>
              </a:rPr>
              <a:t>Plane</a:t>
            </a:r>
          </a:p>
        </p:txBody>
      </p:sp>
      <p:sp>
        <p:nvSpPr>
          <p:cNvPr id="55" name="TextBox 54">
            <a:extLst>
              <a:ext uri="{FF2B5EF4-FFF2-40B4-BE49-F238E27FC236}">
                <a16:creationId xmlns:a16="http://schemas.microsoft.com/office/drawing/2014/main" id="{F6B850EB-A747-6EEA-B195-5A422FA67450}"/>
              </a:ext>
            </a:extLst>
          </p:cNvPr>
          <p:cNvSpPr txBox="1"/>
          <p:nvPr/>
        </p:nvSpPr>
        <p:spPr>
          <a:xfrm>
            <a:off x="8069169" y="3233594"/>
            <a:ext cx="1663391" cy="461665"/>
          </a:xfrm>
          <a:prstGeom prst="rect">
            <a:avLst/>
          </a:prstGeom>
          <a:noFill/>
        </p:spPr>
        <p:txBody>
          <a:bodyPr wrap="square" rtlCol="0">
            <a:spAutoFit/>
          </a:bodyPr>
          <a:lstStyle/>
          <a:p>
            <a:pPr algn="ctr"/>
            <a:r>
              <a:rPr lang="en-US" sz="1200" b="1" dirty="0">
                <a:solidFill>
                  <a:srgbClr val="3C74FF"/>
                </a:solidFill>
              </a:rPr>
              <a:t>Device &amp; Resource abstraction Layer</a:t>
            </a:r>
          </a:p>
        </p:txBody>
      </p:sp>
      <p:sp>
        <p:nvSpPr>
          <p:cNvPr id="56" name="TextBox 55">
            <a:extLst>
              <a:ext uri="{FF2B5EF4-FFF2-40B4-BE49-F238E27FC236}">
                <a16:creationId xmlns:a16="http://schemas.microsoft.com/office/drawing/2014/main" id="{D4D250F4-995A-B741-62D8-F1C9FF5D57B7}"/>
              </a:ext>
            </a:extLst>
          </p:cNvPr>
          <p:cNvSpPr txBox="1"/>
          <p:nvPr/>
        </p:nvSpPr>
        <p:spPr>
          <a:xfrm>
            <a:off x="7926970" y="5024917"/>
            <a:ext cx="1635635" cy="461665"/>
          </a:xfrm>
          <a:prstGeom prst="rect">
            <a:avLst/>
          </a:prstGeom>
          <a:noFill/>
        </p:spPr>
        <p:txBody>
          <a:bodyPr wrap="square" rtlCol="0">
            <a:spAutoFit/>
          </a:bodyPr>
          <a:lstStyle/>
          <a:p>
            <a:pPr algn="ctr"/>
            <a:r>
              <a:rPr lang="en-US" sz="1200" b="1" dirty="0">
                <a:solidFill>
                  <a:srgbClr val="3C74FF"/>
                </a:solidFill>
              </a:rPr>
              <a:t>Operational  </a:t>
            </a:r>
          </a:p>
          <a:p>
            <a:pPr algn="ctr"/>
            <a:r>
              <a:rPr lang="en-US" sz="1200" b="1" dirty="0">
                <a:solidFill>
                  <a:srgbClr val="3C74FF"/>
                </a:solidFill>
              </a:rPr>
              <a:t>Plane</a:t>
            </a:r>
          </a:p>
        </p:txBody>
      </p:sp>
      <p:sp>
        <p:nvSpPr>
          <p:cNvPr id="57" name="TextBox 56">
            <a:extLst>
              <a:ext uri="{FF2B5EF4-FFF2-40B4-BE49-F238E27FC236}">
                <a16:creationId xmlns:a16="http://schemas.microsoft.com/office/drawing/2014/main" id="{8FFCFAB7-9D34-6425-20C5-C98AE086C636}"/>
              </a:ext>
            </a:extLst>
          </p:cNvPr>
          <p:cNvSpPr txBox="1"/>
          <p:nvPr/>
        </p:nvSpPr>
        <p:spPr>
          <a:xfrm rot="16200000">
            <a:off x="1745036" y="3852875"/>
            <a:ext cx="1663391" cy="276999"/>
          </a:xfrm>
          <a:prstGeom prst="rect">
            <a:avLst/>
          </a:prstGeom>
          <a:noFill/>
        </p:spPr>
        <p:txBody>
          <a:bodyPr wrap="square" rtlCol="0">
            <a:spAutoFit/>
          </a:bodyPr>
          <a:lstStyle/>
          <a:p>
            <a:pPr algn="ctr"/>
            <a:r>
              <a:rPr lang="en-US" sz="1200" b="1" dirty="0">
                <a:solidFill>
                  <a:srgbClr val="3C74FF"/>
                </a:solidFill>
              </a:rPr>
              <a:t>Sysrepo</a:t>
            </a:r>
          </a:p>
        </p:txBody>
      </p:sp>
      <p:sp>
        <p:nvSpPr>
          <p:cNvPr id="58" name="TextBox 57">
            <a:extLst>
              <a:ext uri="{FF2B5EF4-FFF2-40B4-BE49-F238E27FC236}">
                <a16:creationId xmlns:a16="http://schemas.microsoft.com/office/drawing/2014/main" id="{43D59BB5-BE3F-656B-1DD5-BB3978C4EB7F}"/>
              </a:ext>
            </a:extLst>
          </p:cNvPr>
          <p:cNvSpPr txBox="1"/>
          <p:nvPr/>
        </p:nvSpPr>
        <p:spPr>
          <a:xfrm>
            <a:off x="5488340" y="3210184"/>
            <a:ext cx="1663391" cy="215444"/>
          </a:xfrm>
          <a:prstGeom prst="rect">
            <a:avLst/>
          </a:prstGeom>
          <a:noFill/>
        </p:spPr>
        <p:txBody>
          <a:bodyPr wrap="square" rtlCol="0">
            <a:spAutoFit/>
          </a:bodyPr>
          <a:lstStyle/>
          <a:p>
            <a:pPr algn="ctr"/>
            <a:r>
              <a:rPr lang="en-US" sz="800" b="1" dirty="0">
                <a:solidFill>
                  <a:srgbClr val="3C74FF"/>
                </a:solidFill>
              </a:rPr>
              <a:t>Unix Domain Socket</a:t>
            </a:r>
          </a:p>
        </p:txBody>
      </p:sp>
      <p:sp>
        <p:nvSpPr>
          <p:cNvPr id="59" name="TextBox 58">
            <a:extLst>
              <a:ext uri="{FF2B5EF4-FFF2-40B4-BE49-F238E27FC236}">
                <a16:creationId xmlns:a16="http://schemas.microsoft.com/office/drawing/2014/main" id="{9BEF8934-2F47-2AAD-8775-3563E2249782}"/>
              </a:ext>
            </a:extLst>
          </p:cNvPr>
          <p:cNvSpPr txBox="1"/>
          <p:nvPr/>
        </p:nvSpPr>
        <p:spPr>
          <a:xfrm>
            <a:off x="4090022" y="4081237"/>
            <a:ext cx="2490177" cy="230832"/>
          </a:xfrm>
          <a:prstGeom prst="rect">
            <a:avLst/>
          </a:prstGeom>
          <a:noFill/>
        </p:spPr>
        <p:txBody>
          <a:bodyPr wrap="square" rtlCol="0">
            <a:spAutoFit/>
          </a:bodyPr>
          <a:lstStyle/>
          <a:p>
            <a:pPr algn="ctr"/>
            <a:r>
              <a:rPr lang="en-US" sz="900" dirty="0">
                <a:solidFill>
                  <a:srgbClr val="3C74FF"/>
                </a:solidFill>
              </a:rPr>
              <a:t>C-Code Plugin</a:t>
            </a:r>
          </a:p>
        </p:txBody>
      </p:sp>
      <p:sp>
        <p:nvSpPr>
          <p:cNvPr id="60" name="TextBox 59">
            <a:extLst>
              <a:ext uri="{FF2B5EF4-FFF2-40B4-BE49-F238E27FC236}">
                <a16:creationId xmlns:a16="http://schemas.microsoft.com/office/drawing/2014/main" id="{B89F974A-8742-5022-7749-5DB69B6A49FC}"/>
              </a:ext>
            </a:extLst>
          </p:cNvPr>
          <p:cNvSpPr txBox="1"/>
          <p:nvPr/>
        </p:nvSpPr>
        <p:spPr>
          <a:xfrm>
            <a:off x="6263579" y="4265875"/>
            <a:ext cx="1663391" cy="215444"/>
          </a:xfrm>
          <a:prstGeom prst="rect">
            <a:avLst/>
          </a:prstGeom>
          <a:noFill/>
        </p:spPr>
        <p:txBody>
          <a:bodyPr wrap="square" rtlCol="0">
            <a:spAutoFit/>
          </a:bodyPr>
          <a:lstStyle/>
          <a:p>
            <a:pPr algn="ctr"/>
            <a:r>
              <a:rPr lang="en-US" sz="800" b="1" dirty="0">
                <a:solidFill>
                  <a:srgbClr val="3C74FF"/>
                </a:solidFill>
              </a:rPr>
              <a:t>Unix Domain Socket</a:t>
            </a:r>
          </a:p>
        </p:txBody>
      </p:sp>
      <p:sp>
        <p:nvSpPr>
          <p:cNvPr id="61" name="TextBox 60">
            <a:extLst>
              <a:ext uri="{FF2B5EF4-FFF2-40B4-BE49-F238E27FC236}">
                <a16:creationId xmlns:a16="http://schemas.microsoft.com/office/drawing/2014/main" id="{4B58FE6B-A9C0-E2C3-D1E1-E3CB36E350FA}"/>
              </a:ext>
            </a:extLst>
          </p:cNvPr>
          <p:cNvSpPr txBox="1"/>
          <p:nvPr/>
        </p:nvSpPr>
        <p:spPr>
          <a:xfrm>
            <a:off x="4776487" y="940923"/>
            <a:ext cx="1319513" cy="307777"/>
          </a:xfrm>
          <a:prstGeom prst="rect">
            <a:avLst/>
          </a:prstGeom>
          <a:noFill/>
        </p:spPr>
        <p:txBody>
          <a:bodyPr wrap="square" rtlCol="0">
            <a:spAutoFit/>
          </a:bodyPr>
          <a:lstStyle/>
          <a:p>
            <a:pPr algn="ctr"/>
            <a:r>
              <a:rPr lang="en-US" sz="1400" b="1" dirty="0">
                <a:solidFill>
                  <a:srgbClr val="3C74FF"/>
                </a:solidFill>
              </a:rPr>
              <a:t>ONOS</a:t>
            </a:r>
          </a:p>
        </p:txBody>
      </p:sp>
      <p:sp>
        <p:nvSpPr>
          <p:cNvPr id="62" name="TextBox 61">
            <a:extLst>
              <a:ext uri="{FF2B5EF4-FFF2-40B4-BE49-F238E27FC236}">
                <a16:creationId xmlns:a16="http://schemas.microsoft.com/office/drawing/2014/main" id="{BC7424F0-1F15-B33A-B012-FA1F45717933}"/>
              </a:ext>
            </a:extLst>
          </p:cNvPr>
          <p:cNvSpPr txBox="1"/>
          <p:nvPr/>
        </p:nvSpPr>
        <p:spPr>
          <a:xfrm rot="16200000">
            <a:off x="2278969" y="3788925"/>
            <a:ext cx="1663391" cy="246221"/>
          </a:xfrm>
          <a:prstGeom prst="rect">
            <a:avLst/>
          </a:prstGeom>
          <a:noFill/>
        </p:spPr>
        <p:txBody>
          <a:bodyPr wrap="square" rtlCol="0">
            <a:spAutoFit/>
          </a:bodyPr>
          <a:lstStyle/>
          <a:p>
            <a:pPr algn="ctr"/>
            <a:r>
              <a:rPr lang="en-US" sz="1000" dirty="0">
                <a:solidFill>
                  <a:srgbClr val="3C74FF"/>
                </a:solidFill>
              </a:rPr>
              <a:t>Filesystem</a:t>
            </a:r>
          </a:p>
        </p:txBody>
      </p:sp>
      <p:cxnSp>
        <p:nvCxnSpPr>
          <p:cNvPr id="64" name="Curved Connector 63">
            <a:extLst>
              <a:ext uri="{FF2B5EF4-FFF2-40B4-BE49-F238E27FC236}">
                <a16:creationId xmlns:a16="http://schemas.microsoft.com/office/drawing/2014/main" id="{1C9DB425-9F91-A7FD-FB54-E51DEA8A61DC}"/>
              </a:ext>
            </a:extLst>
          </p:cNvPr>
          <p:cNvCxnSpPr>
            <a:stCxn id="14" idx="2"/>
          </p:cNvCxnSpPr>
          <p:nvPr/>
        </p:nvCxnSpPr>
        <p:spPr>
          <a:xfrm rot="16200000" flipH="1">
            <a:off x="5305666" y="3144650"/>
            <a:ext cx="516758" cy="458167"/>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6" name="Curved Connector 65">
            <a:extLst>
              <a:ext uri="{FF2B5EF4-FFF2-40B4-BE49-F238E27FC236}">
                <a16:creationId xmlns:a16="http://schemas.microsoft.com/office/drawing/2014/main" id="{DFDA337C-40F2-CD4A-6C0F-79105F0C3FF8}"/>
              </a:ext>
            </a:extLst>
          </p:cNvPr>
          <p:cNvCxnSpPr>
            <a:cxnSpLocks/>
            <a:stCxn id="28" idx="2"/>
            <a:endCxn id="16" idx="0"/>
          </p:cNvCxnSpPr>
          <p:nvPr/>
        </p:nvCxnSpPr>
        <p:spPr>
          <a:xfrm rot="5400000">
            <a:off x="4264755" y="3461276"/>
            <a:ext cx="1013806" cy="2137938"/>
          </a:xfrm>
          <a:prstGeom prst="curvedConnector3">
            <a:avLst>
              <a:gd name="adj1" fmla="val 50000"/>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8" name="Curved Connector 67">
            <a:extLst>
              <a:ext uri="{FF2B5EF4-FFF2-40B4-BE49-F238E27FC236}">
                <a16:creationId xmlns:a16="http://schemas.microsoft.com/office/drawing/2014/main" id="{20E03F2B-4DCB-5167-DAA2-4D3C570DC781}"/>
              </a:ext>
            </a:extLst>
          </p:cNvPr>
          <p:cNvCxnSpPr>
            <a:cxnSpLocks/>
            <a:endCxn id="24" idx="0"/>
          </p:cNvCxnSpPr>
          <p:nvPr/>
        </p:nvCxnSpPr>
        <p:spPr>
          <a:xfrm rot="5400000">
            <a:off x="5117571" y="4281459"/>
            <a:ext cx="994012" cy="514838"/>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3" name="Curved Connector 72">
            <a:extLst>
              <a:ext uri="{FF2B5EF4-FFF2-40B4-BE49-F238E27FC236}">
                <a16:creationId xmlns:a16="http://schemas.microsoft.com/office/drawing/2014/main" id="{70269357-EAA1-7CBE-385D-799D3B127A81}"/>
              </a:ext>
            </a:extLst>
          </p:cNvPr>
          <p:cNvCxnSpPr>
            <a:stCxn id="25" idx="0"/>
          </p:cNvCxnSpPr>
          <p:nvPr/>
        </p:nvCxnSpPr>
        <p:spPr>
          <a:xfrm rot="16200000" flipV="1">
            <a:off x="6087244" y="4075108"/>
            <a:ext cx="969532" cy="952020"/>
          </a:xfrm>
          <a:prstGeom prst="curvedConnector3">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0DB69AB7-FD3B-5E7C-E4EF-9268E6518232}"/>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14</a:t>
            </a:r>
          </a:p>
        </p:txBody>
      </p:sp>
    </p:spTree>
    <p:extLst>
      <p:ext uri="{BB962C8B-B14F-4D97-AF65-F5344CB8AC3E}">
        <p14:creationId xmlns:p14="http://schemas.microsoft.com/office/powerpoint/2010/main" val="1771737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Alternate Process 8">
            <a:extLst>
              <a:ext uri="{FF2B5EF4-FFF2-40B4-BE49-F238E27FC236}">
                <a16:creationId xmlns:a16="http://schemas.microsoft.com/office/drawing/2014/main" id="{13EC5494-5EEE-462B-84B6-E1ED3A620B38}"/>
              </a:ext>
            </a:extLst>
          </p:cNvPr>
          <p:cNvSpPr/>
          <p:nvPr/>
        </p:nvSpPr>
        <p:spPr>
          <a:xfrm>
            <a:off x="4455853" y="243026"/>
            <a:ext cx="3280294" cy="96704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a:p>
            <a:pPr algn="ctr"/>
            <a:endParaRPr lang="en-CA" dirty="0"/>
          </a:p>
          <a:p>
            <a:pPr algn="ctr"/>
            <a:r>
              <a:rPr lang="en-CA" dirty="0"/>
              <a:t>NBI optical planning tool </a:t>
            </a:r>
            <a:endParaRPr lang="en-FK" dirty="0"/>
          </a:p>
        </p:txBody>
      </p:sp>
      <p:pic>
        <p:nvPicPr>
          <p:cNvPr id="1026" name="Picture 2" descr="GitHub - girtel/Net2Plan: Net2Plan is a free and open-source Java tool  devoted to the planning, optimization and evaluation of communication  networks. It has been originally thought as a tool to assist the">
            <a:extLst>
              <a:ext uri="{FF2B5EF4-FFF2-40B4-BE49-F238E27FC236}">
                <a16:creationId xmlns:a16="http://schemas.microsoft.com/office/drawing/2014/main" id="{03DAE6AF-ADC8-4CC0-8F05-8988A2CCE5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7758" y="249179"/>
            <a:ext cx="809278" cy="420288"/>
          </a:xfrm>
          <a:prstGeom prst="rect">
            <a:avLst/>
          </a:prstGeom>
          <a:noFill/>
          <a:extLst>
            <a:ext uri="{909E8E84-426E-40DD-AFC4-6F175D3DCCD1}">
              <a14:hiddenFill xmlns:a14="http://schemas.microsoft.com/office/drawing/2010/main">
                <a:solidFill>
                  <a:srgbClr val="FFFFFF"/>
                </a:solidFill>
              </a14:hiddenFill>
            </a:ext>
          </a:extLst>
        </p:spPr>
      </p:pic>
      <p:sp>
        <p:nvSpPr>
          <p:cNvPr id="10" name="Arrow: Up-Down 9">
            <a:extLst>
              <a:ext uri="{FF2B5EF4-FFF2-40B4-BE49-F238E27FC236}">
                <a16:creationId xmlns:a16="http://schemas.microsoft.com/office/drawing/2014/main" id="{C7852C3C-348C-4AF4-A29D-B21EC7CCE863}"/>
              </a:ext>
            </a:extLst>
          </p:cNvPr>
          <p:cNvSpPr/>
          <p:nvPr/>
        </p:nvSpPr>
        <p:spPr>
          <a:xfrm>
            <a:off x="6139739" y="1210068"/>
            <a:ext cx="103745" cy="665617"/>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11" name="Cube 10">
            <a:extLst>
              <a:ext uri="{FF2B5EF4-FFF2-40B4-BE49-F238E27FC236}">
                <a16:creationId xmlns:a16="http://schemas.microsoft.com/office/drawing/2014/main" id="{7F8EC3A1-B489-4AA8-ABEB-1401EDA639D7}"/>
              </a:ext>
            </a:extLst>
          </p:cNvPr>
          <p:cNvSpPr/>
          <p:nvPr/>
        </p:nvSpPr>
        <p:spPr>
          <a:xfrm>
            <a:off x="4425978" y="1903018"/>
            <a:ext cx="3524421" cy="697147"/>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solidFill>
                  <a:schemeClr val="tx1"/>
                </a:solidFill>
              </a:rPr>
              <a:t>SDN CONTROLLER </a:t>
            </a:r>
            <a:endParaRPr lang="en-FK" dirty="0">
              <a:solidFill>
                <a:schemeClr val="tx1"/>
              </a:solidFill>
            </a:endParaRPr>
          </a:p>
        </p:txBody>
      </p:sp>
      <p:pic>
        <p:nvPicPr>
          <p:cNvPr id="1028" name="Picture 4" descr="ONOS - Wikipedia">
            <a:extLst>
              <a:ext uri="{FF2B5EF4-FFF2-40B4-BE49-F238E27FC236}">
                <a16:creationId xmlns:a16="http://schemas.microsoft.com/office/drawing/2014/main" id="{70D5A6A4-E655-4657-87D5-466AA9E7E6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65276" y="2117472"/>
            <a:ext cx="583966" cy="510025"/>
          </a:xfrm>
          <a:prstGeom prst="rect">
            <a:avLst/>
          </a:prstGeom>
          <a:noFill/>
          <a:extLst>
            <a:ext uri="{909E8E84-426E-40DD-AFC4-6F175D3DCCD1}">
              <a14:hiddenFill xmlns:a14="http://schemas.microsoft.com/office/drawing/2010/main">
                <a:solidFill>
                  <a:srgbClr val="FFFFFF"/>
                </a:solidFill>
              </a14:hiddenFill>
            </a:ext>
          </a:extLst>
        </p:spPr>
      </p:pic>
      <p:sp>
        <p:nvSpPr>
          <p:cNvPr id="12" name="Cube 11">
            <a:extLst>
              <a:ext uri="{FF2B5EF4-FFF2-40B4-BE49-F238E27FC236}">
                <a16:creationId xmlns:a16="http://schemas.microsoft.com/office/drawing/2014/main" id="{BDE9CE99-4D33-4A1B-97E1-C68BB1D23DDD}"/>
              </a:ext>
            </a:extLst>
          </p:cNvPr>
          <p:cNvSpPr/>
          <p:nvPr/>
        </p:nvSpPr>
        <p:spPr>
          <a:xfrm>
            <a:off x="4252295" y="3813964"/>
            <a:ext cx="1450796" cy="65621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OpenConfig based agent</a:t>
            </a:r>
            <a:endParaRPr lang="en-FK" sz="1400" dirty="0"/>
          </a:p>
        </p:txBody>
      </p:sp>
      <p:sp>
        <p:nvSpPr>
          <p:cNvPr id="13" name="Flowchart: Alternate Process 12">
            <a:extLst>
              <a:ext uri="{FF2B5EF4-FFF2-40B4-BE49-F238E27FC236}">
                <a16:creationId xmlns:a16="http://schemas.microsoft.com/office/drawing/2014/main" id="{F8762FFC-E97C-4D4D-96DC-4AEF755169AA}"/>
              </a:ext>
            </a:extLst>
          </p:cNvPr>
          <p:cNvSpPr/>
          <p:nvPr/>
        </p:nvSpPr>
        <p:spPr>
          <a:xfrm>
            <a:off x="4269682" y="4490844"/>
            <a:ext cx="1236377" cy="164446"/>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TX</a:t>
            </a:r>
            <a:endParaRPr lang="en-FK" dirty="0"/>
          </a:p>
        </p:txBody>
      </p:sp>
      <p:sp>
        <p:nvSpPr>
          <p:cNvPr id="18" name="Flowchart: Alternate Process 17">
            <a:extLst>
              <a:ext uri="{FF2B5EF4-FFF2-40B4-BE49-F238E27FC236}">
                <a16:creationId xmlns:a16="http://schemas.microsoft.com/office/drawing/2014/main" id="{7A80F167-C37F-47B8-B266-CA69ADD13369}"/>
              </a:ext>
            </a:extLst>
          </p:cNvPr>
          <p:cNvSpPr/>
          <p:nvPr/>
        </p:nvSpPr>
        <p:spPr>
          <a:xfrm>
            <a:off x="6359174" y="4470177"/>
            <a:ext cx="1147728" cy="20743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RX</a:t>
            </a:r>
            <a:endParaRPr lang="en-FK" dirty="0"/>
          </a:p>
        </p:txBody>
      </p:sp>
      <p:sp>
        <p:nvSpPr>
          <p:cNvPr id="19" name="Cube 18">
            <a:extLst>
              <a:ext uri="{FF2B5EF4-FFF2-40B4-BE49-F238E27FC236}">
                <a16:creationId xmlns:a16="http://schemas.microsoft.com/office/drawing/2014/main" id="{1D4822D1-6427-4B66-9F95-CC002AADBDBA}"/>
              </a:ext>
            </a:extLst>
          </p:cNvPr>
          <p:cNvSpPr/>
          <p:nvPr/>
        </p:nvSpPr>
        <p:spPr>
          <a:xfrm>
            <a:off x="6377967" y="3848953"/>
            <a:ext cx="1271268" cy="621224"/>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400" dirty="0"/>
              <a:t>OpenConfig based agent</a:t>
            </a:r>
            <a:endParaRPr lang="en-FK" sz="1400" dirty="0"/>
          </a:p>
        </p:txBody>
      </p:sp>
      <p:cxnSp>
        <p:nvCxnSpPr>
          <p:cNvPr id="16" name="Straight Arrow Connector 15">
            <a:extLst>
              <a:ext uri="{FF2B5EF4-FFF2-40B4-BE49-F238E27FC236}">
                <a16:creationId xmlns:a16="http://schemas.microsoft.com/office/drawing/2014/main" id="{513F8C71-1345-41F8-83A4-66858F36E059}"/>
              </a:ext>
            </a:extLst>
          </p:cNvPr>
          <p:cNvCxnSpPr>
            <a:cxnSpLocks/>
          </p:cNvCxnSpPr>
          <p:nvPr/>
        </p:nvCxnSpPr>
        <p:spPr>
          <a:xfrm flipH="1" flipV="1">
            <a:off x="5167815" y="2848141"/>
            <a:ext cx="2653" cy="85679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DF9A5E6E-F46F-4D7C-9A60-F0A8719D3D50}"/>
              </a:ext>
            </a:extLst>
          </p:cNvPr>
          <p:cNvCxnSpPr>
            <a:cxnSpLocks/>
          </p:cNvCxnSpPr>
          <p:nvPr/>
        </p:nvCxnSpPr>
        <p:spPr>
          <a:xfrm flipH="1" flipV="1">
            <a:off x="6972326" y="2946679"/>
            <a:ext cx="1" cy="81958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1" name="Flowchart: Alternate Process 20">
            <a:extLst>
              <a:ext uri="{FF2B5EF4-FFF2-40B4-BE49-F238E27FC236}">
                <a16:creationId xmlns:a16="http://schemas.microsoft.com/office/drawing/2014/main" id="{76076B65-EBBE-4D67-9398-E4A9BFBF94F1}"/>
              </a:ext>
            </a:extLst>
          </p:cNvPr>
          <p:cNvSpPr/>
          <p:nvPr/>
        </p:nvSpPr>
        <p:spPr>
          <a:xfrm>
            <a:off x="4372328" y="2625368"/>
            <a:ext cx="1590974" cy="204715"/>
          </a:xfrm>
          <a:prstGeom prst="flowChartAlternateProcess">
            <a:avLst/>
          </a:prstGeom>
          <a:ln w="9525"/>
        </p:spPr>
        <p:style>
          <a:lnRef idx="1">
            <a:schemeClr val="accent5"/>
          </a:lnRef>
          <a:fillRef idx="2">
            <a:schemeClr val="accent5"/>
          </a:fillRef>
          <a:effectRef idx="1">
            <a:schemeClr val="accent5"/>
          </a:effectRef>
          <a:fontRef idx="minor">
            <a:schemeClr val="dk1"/>
          </a:fontRef>
        </p:style>
        <p:txBody>
          <a:bodyPr rtlCol="0" anchor="ctr"/>
          <a:lstStyle/>
          <a:p>
            <a:pPr algn="ctr"/>
            <a:r>
              <a:rPr lang="en-CA" dirty="0"/>
              <a:t>Driver</a:t>
            </a:r>
            <a:endParaRPr lang="en-FK" dirty="0"/>
          </a:p>
        </p:txBody>
      </p:sp>
      <p:sp>
        <p:nvSpPr>
          <p:cNvPr id="23" name="TextBox 22">
            <a:extLst>
              <a:ext uri="{FF2B5EF4-FFF2-40B4-BE49-F238E27FC236}">
                <a16:creationId xmlns:a16="http://schemas.microsoft.com/office/drawing/2014/main" id="{FF9AE746-5211-4903-8CCB-05815F38F6DE}"/>
              </a:ext>
            </a:extLst>
          </p:cNvPr>
          <p:cNvSpPr txBox="1"/>
          <p:nvPr/>
        </p:nvSpPr>
        <p:spPr>
          <a:xfrm>
            <a:off x="6553126" y="1409405"/>
            <a:ext cx="1608267" cy="369332"/>
          </a:xfrm>
          <a:prstGeom prst="rect">
            <a:avLst/>
          </a:prstGeom>
          <a:noFill/>
        </p:spPr>
        <p:txBody>
          <a:bodyPr wrap="square" rtlCol="0">
            <a:spAutoFit/>
          </a:bodyPr>
          <a:lstStyle/>
          <a:p>
            <a:r>
              <a:rPr lang="en-CA" b="1" dirty="0">
                <a:solidFill>
                  <a:srgbClr val="002060"/>
                </a:solidFill>
              </a:rPr>
              <a:t>RESTful API</a:t>
            </a:r>
            <a:endParaRPr lang="en-FK" b="1" dirty="0">
              <a:solidFill>
                <a:srgbClr val="002060"/>
              </a:solidFill>
            </a:endParaRPr>
          </a:p>
        </p:txBody>
      </p:sp>
      <p:sp>
        <p:nvSpPr>
          <p:cNvPr id="28" name="TextBox 27">
            <a:extLst>
              <a:ext uri="{FF2B5EF4-FFF2-40B4-BE49-F238E27FC236}">
                <a16:creationId xmlns:a16="http://schemas.microsoft.com/office/drawing/2014/main" id="{CA901DE2-8CBC-4640-9084-595B4277D141}"/>
              </a:ext>
            </a:extLst>
          </p:cNvPr>
          <p:cNvSpPr txBox="1"/>
          <p:nvPr/>
        </p:nvSpPr>
        <p:spPr>
          <a:xfrm>
            <a:off x="5188336" y="2980008"/>
            <a:ext cx="1999704" cy="338554"/>
          </a:xfrm>
          <a:prstGeom prst="rect">
            <a:avLst/>
          </a:prstGeom>
          <a:noFill/>
        </p:spPr>
        <p:txBody>
          <a:bodyPr wrap="square" rtlCol="0">
            <a:spAutoFit/>
          </a:bodyPr>
          <a:lstStyle/>
          <a:p>
            <a:r>
              <a:rPr lang="en-CA" sz="1600" b="1" dirty="0">
                <a:solidFill>
                  <a:srgbClr val="002060"/>
                </a:solidFill>
              </a:rPr>
              <a:t>NETCONF protocol</a:t>
            </a:r>
            <a:endParaRPr lang="en-FK" sz="1600" b="1" dirty="0">
              <a:solidFill>
                <a:srgbClr val="002060"/>
              </a:solidFill>
            </a:endParaRPr>
          </a:p>
        </p:txBody>
      </p:sp>
      <p:cxnSp>
        <p:nvCxnSpPr>
          <p:cNvPr id="30" name="Straight Arrow Connector 29">
            <a:extLst>
              <a:ext uri="{FF2B5EF4-FFF2-40B4-BE49-F238E27FC236}">
                <a16:creationId xmlns:a16="http://schemas.microsoft.com/office/drawing/2014/main" id="{22DDAF35-2FDC-4759-843A-D7843763E983}"/>
              </a:ext>
            </a:extLst>
          </p:cNvPr>
          <p:cNvCxnSpPr>
            <a:cxnSpLocks/>
          </p:cNvCxnSpPr>
          <p:nvPr/>
        </p:nvCxnSpPr>
        <p:spPr>
          <a:xfrm flipV="1">
            <a:off x="7506902" y="4677614"/>
            <a:ext cx="0" cy="77847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BE6B100-74F4-4690-8C99-C7012A469EA8}"/>
              </a:ext>
            </a:extLst>
          </p:cNvPr>
          <p:cNvCxnSpPr>
            <a:cxnSpLocks/>
            <a:stCxn id="32" idx="0"/>
          </p:cNvCxnSpPr>
          <p:nvPr/>
        </p:nvCxnSpPr>
        <p:spPr>
          <a:xfrm flipV="1">
            <a:off x="4586631" y="4655309"/>
            <a:ext cx="0" cy="90576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2" name="Picture 6" descr="Cisco Router Commands | Ccna, Computer network, Network infrastructure">
            <a:extLst>
              <a:ext uri="{FF2B5EF4-FFF2-40B4-BE49-F238E27FC236}">
                <a16:creationId xmlns:a16="http://schemas.microsoft.com/office/drawing/2014/main" id="{559BD393-8109-414A-909A-1071605A23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81824" y="5561074"/>
            <a:ext cx="1009614" cy="841345"/>
          </a:xfrm>
          <a:prstGeom prst="rect">
            <a:avLst/>
          </a:prstGeom>
          <a:noFill/>
          <a:extLst>
            <a:ext uri="{909E8E84-426E-40DD-AFC4-6F175D3DCCD1}">
              <a14:hiddenFill xmlns:a14="http://schemas.microsoft.com/office/drawing/2010/main">
                <a:solidFill>
                  <a:srgbClr val="FFFFFF"/>
                </a:solidFill>
              </a14:hiddenFill>
            </a:ext>
          </a:extLst>
        </p:spPr>
      </p:pic>
      <p:sp>
        <p:nvSpPr>
          <p:cNvPr id="43" name="Flowchart: Alternate Process 42">
            <a:extLst>
              <a:ext uri="{FF2B5EF4-FFF2-40B4-BE49-F238E27FC236}">
                <a16:creationId xmlns:a16="http://schemas.microsoft.com/office/drawing/2014/main" id="{F4279AFA-7A38-46DA-AB15-3BBE6F5020E1}"/>
              </a:ext>
            </a:extLst>
          </p:cNvPr>
          <p:cNvSpPr/>
          <p:nvPr/>
        </p:nvSpPr>
        <p:spPr>
          <a:xfrm>
            <a:off x="6139739" y="2643426"/>
            <a:ext cx="1590974" cy="204715"/>
          </a:xfrm>
          <a:prstGeom prst="flowChartAlternateProcess">
            <a:avLst/>
          </a:prstGeom>
          <a:ln w="9525"/>
        </p:spPr>
        <p:style>
          <a:lnRef idx="1">
            <a:schemeClr val="accent5"/>
          </a:lnRef>
          <a:fillRef idx="2">
            <a:schemeClr val="accent5"/>
          </a:fillRef>
          <a:effectRef idx="1">
            <a:schemeClr val="accent5"/>
          </a:effectRef>
          <a:fontRef idx="minor">
            <a:schemeClr val="dk1"/>
          </a:fontRef>
        </p:style>
        <p:txBody>
          <a:bodyPr rtlCol="0" anchor="ctr"/>
          <a:lstStyle/>
          <a:p>
            <a:pPr algn="ctr"/>
            <a:r>
              <a:rPr lang="en-CA" dirty="0"/>
              <a:t>Driver</a:t>
            </a:r>
            <a:endParaRPr lang="en-FK" dirty="0"/>
          </a:p>
        </p:txBody>
      </p:sp>
      <p:pic>
        <p:nvPicPr>
          <p:cNvPr id="55" name="Picture 6" descr="Cisco Router Commands | Ccna, Computer network, Network infrastructure">
            <a:extLst>
              <a:ext uri="{FF2B5EF4-FFF2-40B4-BE49-F238E27FC236}">
                <a16:creationId xmlns:a16="http://schemas.microsoft.com/office/drawing/2014/main" id="{602BA4F0-BA1B-4043-8BE5-A45AFA6E24F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88040" y="5456091"/>
            <a:ext cx="1009614" cy="841345"/>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6" descr="Cisco Router Commands | Ccna, Computer network, Network infrastructure">
            <a:extLst>
              <a:ext uri="{FF2B5EF4-FFF2-40B4-BE49-F238E27FC236}">
                <a16:creationId xmlns:a16="http://schemas.microsoft.com/office/drawing/2014/main" id="{6A879EAD-ABAB-469A-8F2C-02CDCB2C50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34932" y="6004339"/>
            <a:ext cx="1009614" cy="841345"/>
          </a:xfrm>
          <a:prstGeom prst="rect">
            <a:avLst/>
          </a:prstGeom>
          <a:noFill/>
          <a:extLst>
            <a:ext uri="{909E8E84-426E-40DD-AFC4-6F175D3DCCD1}">
              <a14:hiddenFill xmlns:a14="http://schemas.microsoft.com/office/drawing/2010/main">
                <a:solidFill>
                  <a:srgbClr val="FFFFFF"/>
                </a:solidFill>
              </a14:hiddenFill>
            </a:ext>
          </a:extLst>
        </p:spPr>
      </p:pic>
      <p:cxnSp>
        <p:nvCxnSpPr>
          <p:cNvPr id="54" name="Straight Arrow Connector 53">
            <a:extLst>
              <a:ext uri="{FF2B5EF4-FFF2-40B4-BE49-F238E27FC236}">
                <a16:creationId xmlns:a16="http://schemas.microsoft.com/office/drawing/2014/main" id="{927841A5-525B-4C64-867A-345D26E9A3E1}"/>
              </a:ext>
            </a:extLst>
          </p:cNvPr>
          <p:cNvCxnSpPr>
            <a:cxnSpLocks/>
            <a:endCxn id="55" idx="1"/>
          </p:cNvCxnSpPr>
          <p:nvPr/>
        </p:nvCxnSpPr>
        <p:spPr>
          <a:xfrm>
            <a:off x="5013044" y="5876764"/>
            <a:ext cx="2174996"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DE99958E-75DE-4A0D-82BC-F65C6FB34D28}"/>
              </a:ext>
            </a:extLst>
          </p:cNvPr>
          <p:cNvCxnSpPr>
            <a:cxnSpLocks/>
          </p:cNvCxnSpPr>
          <p:nvPr/>
        </p:nvCxnSpPr>
        <p:spPr>
          <a:xfrm>
            <a:off x="5013044" y="6041230"/>
            <a:ext cx="692700" cy="1873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24" name="Straight Arrow Connector 1023">
            <a:extLst>
              <a:ext uri="{FF2B5EF4-FFF2-40B4-BE49-F238E27FC236}">
                <a16:creationId xmlns:a16="http://schemas.microsoft.com/office/drawing/2014/main" id="{ADFC174A-A67D-4078-8AE3-050F9577D88C}"/>
              </a:ext>
            </a:extLst>
          </p:cNvPr>
          <p:cNvCxnSpPr>
            <a:cxnSpLocks/>
          </p:cNvCxnSpPr>
          <p:nvPr/>
        </p:nvCxnSpPr>
        <p:spPr>
          <a:xfrm flipH="1">
            <a:off x="6486257" y="6041230"/>
            <a:ext cx="799446" cy="1873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1B809DDD-301C-FD06-3724-45A8ECCD56ED}"/>
              </a:ext>
            </a:extLst>
          </p:cNvPr>
          <p:cNvSpPr txBox="1"/>
          <p:nvPr/>
        </p:nvSpPr>
        <p:spPr>
          <a:xfrm>
            <a:off x="1013791" y="1204322"/>
            <a:ext cx="1868556" cy="338554"/>
          </a:xfrm>
          <a:prstGeom prst="rect">
            <a:avLst/>
          </a:prstGeom>
          <a:noFill/>
        </p:spPr>
        <p:txBody>
          <a:bodyPr wrap="square" rtlCol="0">
            <a:spAutoFit/>
          </a:bodyPr>
          <a:lstStyle/>
          <a:p>
            <a:pPr algn="ctr"/>
            <a:r>
              <a:rPr lang="en-US" sz="1600" dirty="0"/>
              <a:t>Figure 15</a:t>
            </a:r>
          </a:p>
        </p:txBody>
      </p:sp>
    </p:spTree>
    <p:extLst>
      <p:ext uri="{BB962C8B-B14F-4D97-AF65-F5344CB8AC3E}">
        <p14:creationId xmlns:p14="http://schemas.microsoft.com/office/powerpoint/2010/main" val="1653214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BECCBE8D-68FF-6104-8CD8-45E32773B515}"/>
              </a:ext>
            </a:extLst>
          </p:cNvPr>
          <p:cNvSpPr/>
          <p:nvPr/>
        </p:nvSpPr>
        <p:spPr>
          <a:xfrm>
            <a:off x="4997646" y="248479"/>
            <a:ext cx="1461053" cy="9144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6" name="Rounded Rectangle 5">
            <a:extLst>
              <a:ext uri="{FF2B5EF4-FFF2-40B4-BE49-F238E27FC236}">
                <a16:creationId xmlns:a16="http://schemas.microsoft.com/office/drawing/2014/main" id="{2362D92D-2525-7903-979C-6E10D2F92ACD}"/>
              </a:ext>
            </a:extLst>
          </p:cNvPr>
          <p:cNvSpPr/>
          <p:nvPr/>
        </p:nvSpPr>
        <p:spPr>
          <a:xfrm>
            <a:off x="5087098" y="1023731"/>
            <a:ext cx="1272209" cy="139147"/>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Agent</a:t>
            </a:r>
          </a:p>
        </p:txBody>
      </p:sp>
      <p:sp>
        <p:nvSpPr>
          <p:cNvPr id="8" name="Rounded Rectangle 7">
            <a:extLst>
              <a:ext uri="{FF2B5EF4-FFF2-40B4-BE49-F238E27FC236}">
                <a16:creationId xmlns:a16="http://schemas.microsoft.com/office/drawing/2014/main" id="{085B96C5-8372-9D52-29CD-2C5FCD49E8DD}"/>
              </a:ext>
            </a:extLst>
          </p:cNvPr>
          <p:cNvSpPr/>
          <p:nvPr/>
        </p:nvSpPr>
        <p:spPr>
          <a:xfrm>
            <a:off x="7837900" y="3553239"/>
            <a:ext cx="1789044" cy="1401418"/>
          </a:xfrm>
          <a:prstGeom prst="round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a:extLst>
              <a:ext uri="{FF2B5EF4-FFF2-40B4-BE49-F238E27FC236}">
                <a16:creationId xmlns:a16="http://schemas.microsoft.com/office/drawing/2014/main" id="{F61CEEF8-036B-952C-C479-D7906A9B1DF2}"/>
              </a:ext>
            </a:extLst>
          </p:cNvPr>
          <p:cNvSpPr/>
          <p:nvPr/>
        </p:nvSpPr>
        <p:spPr>
          <a:xfrm>
            <a:off x="8916294" y="3796748"/>
            <a:ext cx="566531" cy="914400"/>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BV</a:t>
            </a:r>
          </a:p>
          <a:p>
            <a:pPr algn="ctr"/>
            <a:r>
              <a:rPr lang="en-US" sz="1200" dirty="0">
                <a:solidFill>
                  <a:schemeClr val="tx1"/>
                </a:solidFill>
              </a:rPr>
              <a:t>WSS</a:t>
            </a:r>
          </a:p>
        </p:txBody>
      </p:sp>
      <p:sp>
        <p:nvSpPr>
          <p:cNvPr id="10" name="Oval 9">
            <a:extLst>
              <a:ext uri="{FF2B5EF4-FFF2-40B4-BE49-F238E27FC236}">
                <a16:creationId xmlns:a16="http://schemas.microsoft.com/office/drawing/2014/main" id="{37FB99C7-0A89-F3B6-3841-B975E25F268C}"/>
              </a:ext>
            </a:extLst>
          </p:cNvPr>
          <p:cNvSpPr/>
          <p:nvPr/>
        </p:nvSpPr>
        <p:spPr>
          <a:xfrm>
            <a:off x="8342309" y="4129707"/>
            <a:ext cx="529339" cy="397565"/>
          </a:xfrm>
          <a:prstGeom prst="ellipse">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800" dirty="0">
                <a:solidFill>
                  <a:schemeClr val="tx1"/>
                </a:solidFill>
              </a:rPr>
              <a:t>VOA</a:t>
            </a:r>
          </a:p>
        </p:txBody>
      </p:sp>
      <p:sp>
        <p:nvSpPr>
          <p:cNvPr id="11" name="Triangle 10">
            <a:extLst>
              <a:ext uri="{FF2B5EF4-FFF2-40B4-BE49-F238E27FC236}">
                <a16:creationId xmlns:a16="http://schemas.microsoft.com/office/drawing/2014/main" id="{B2AF9087-FA54-5DFE-A540-8C144D353043}"/>
              </a:ext>
            </a:extLst>
          </p:cNvPr>
          <p:cNvSpPr/>
          <p:nvPr/>
        </p:nvSpPr>
        <p:spPr>
          <a:xfrm rot="5400000">
            <a:off x="7741013" y="4152052"/>
            <a:ext cx="641034" cy="308114"/>
          </a:xfrm>
          <a:prstGeom prst="triangle">
            <a:avLst>
              <a:gd name="adj" fmla="val 51075"/>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E4</a:t>
            </a:r>
            <a:endParaRPr lang="en-US" sz="1050" dirty="0">
              <a:solidFill>
                <a:schemeClr val="tx1"/>
              </a:solidFill>
            </a:endParaRPr>
          </a:p>
        </p:txBody>
      </p:sp>
      <p:sp>
        <p:nvSpPr>
          <p:cNvPr id="13" name="Rounded Rectangle 12">
            <a:extLst>
              <a:ext uri="{FF2B5EF4-FFF2-40B4-BE49-F238E27FC236}">
                <a16:creationId xmlns:a16="http://schemas.microsoft.com/office/drawing/2014/main" id="{FBB2BAB6-60B6-78B2-8B09-0B95E1BDDEBA}"/>
              </a:ext>
            </a:extLst>
          </p:cNvPr>
          <p:cNvSpPr/>
          <p:nvPr/>
        </p:nvSpPr>
        <p:spPr>
          <a:xfrm>
            <a:off x="1725600" y="3642692"/>
            <a:ext cx="1789044" cy="1401418"/>
          </a:xfrm>
          <a:prstGeom prst="round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F70A26F-B8C8-3405-699E-C2792D3ABBA5}"/>
              </a:ext>
            </a:extLst>
          </p:cNvPr>
          <p:cNvSpPr/>
          <p:nvPr/>
        </p:nvSpPr>
        <p:spPr>
          <a:xfrm>
            <a:off x="2485037" y="4129707"/>
            <a:ext cx="525398" cy="449749"/>
          </a:xfrm>
          <a:prstGeom prst="ellipse">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VOA</a:t>
            </a:r>
          </a:p>
        </p:txBody>
      </p:sp>
      <p:sp>
        <p:nvSpPr>
          <p:cNvPr id="18" name="Rounded Rectangle 17">
            <a:extLst>
              <a:ext uri="{FF2B5EF4-FFF2-40B4-BE49-F238E27FC236}">
                <a16:creationId xmlns:a16="http://schemas.microsoft.com/office/drawing/2014/main" id="{2A663751-DB87-B2AD-98BA-DE1B35A63DED}"/>
              </a:ext>
            </a:extLst>
          </p:cNvPr>
          <p:cNvSpPr/>
          <p:nvPr/>
        </p:nvSpPr>
        <p:spPr>
          <a:xfrm>
            <a:off x="4192244" y="3553236"/>
            <a:ext cx="2930546" cy="1873523"/>
          </a:xfrm>
          <a:prstGeom prst="round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ounded Rectangle 18">
            <a:extLst>
              <a:ext uri="{FF2B5EF4-FFF2-40B4-BE49-F238E27FC236}">
                <a16:creationId xmlns:a16="http://schemas.microsoft.com/office/drawing/2014/main" id="{7C80F567-4488-9DDF-F4C4-460A7A82392C}"/>
              </a:ext>
            </a:extLst>
          </p:cNvPr>
          <p:cNvSpPr/>
          <p:nvPr/>
        </p:nvSpPr>
        <p:spPr>
          <a:xfrm>
            <a:off x="4455465" y="3630265"/>
            <a:ext cx="1168673" cy="1453599"/>
          </a:xfrm>
          <a:prstGeom prst="roundRect">
            <a:avLst/>
          </a:prstGeom>
          <a:solidFill>
            <a:srgbClr val="D9D9D9"/>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ounded Rectangle 22">
            <a:extLst>
              <a:ext uri="{FF2B5EF4-FFF2-40B4-BE49-F238E27FC236}">
                <a16:creationId xmlns:a16="http://schemas.microsoft.com/office/drawing/2014/main" id="{EDCD6549-5A6F-F0D1-ECCD-71ADE336D195}"/>
              </a:ext>
            </a:extLst>
          </p:cNvPr>
          <p:cNvSpPr/>
          <p:nvPr/>
        </p:nvSpPr>
        <p:spPr>
          <a:xfrm>
            <a:off x="5792939" y="3642692"/>
            <a:ext cx="1260278" cy="1441171"/>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a:extLst>
              <a:ext uri="{FF2B5EF4-FFF2-40B4-BE49-F238E27FC236}">
                <a16:creationId xmlns:a16="http://schemas.microsoft.com/office/drawing/2014/main" id="{099A4083-0D32-E767-A4A6-494AE0FA7A61}"/>
              </a:ext>
            </a:extLst>
          </p:cNvPr>
          <p:cNvSpPr/>
          <p:nvPr/>
        </p:nvSpPr>
        <p:spPr>
          <a:xfrm>
            <a:off x="5016719" y="3920984"/>
            <a:ext cx="566531" cy="914400"/>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BV</a:t>
            </a:r>
          </a:p>
          <a:p>
            <a:pPr algn="ctr"/>
            <a:r>
              <a:rPr lang="en-US" sz="1200" dirty="0">
                <a:solidFill>
                  <a:schemeClr val="tx1"/>
                </a:solidFill>
              </a:rPr>
              <a:t>WSS</a:t>
            </a:r>
          </a:p>
        </p:txBody>
      </p:sp>
      <p:sp>
        <p:nvSpPr>
          <p:cNvPr id="27" name="Rounded Rectangle 26">
            <a:extLst>
              <a:ext uri="{FF2B5EF4-FFF2-40B4-BE49-F238E27FC236}">
                <a16:creationId xmlns:a16="http://schemas.microsoft.com/office/drawing/2014/main" id="{83C3A29B-5DBF-1469-ACF7-D61F04D9F527}"/>
              </a:ext>
            </a:extLst>
          </p:cNvPr>
          <p:cNvSpPr/>
          <p:nvPr/>
        </p:nvSpPr>
        <p:spPr>
          <a:xfrm>
            <a:off x="5833787" y="3920984"/>
            <a:ext cx="535216" cy="914400"/>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BV</a:t>
            </a:r>
          </a:p>
          <a:p>
            <a:pPr algn="ctr"/>
            <a:r>
              <a:rPr lang="en-US" sz="1200" dirty="0">
                <a:solidFill>
                  <a:schemeClr val="tx1"/>
                </a:solidFill>
              </a:rPr>
              <a:t>WSS</a:t>
            </a:r>
          </a:p>
        </p:txBody>
      </p:sp>
      <p:sp>
        <p:nvSpPr>
          <p:cNvPr id="28" name="Rounded Rectangle 27">
            <a:extLst>
              <a:ext uri="{FF2B5EF4-FFF2-40B4-BE49-F238E27FC236}">
                <a16:creationId xmlns:a16="http://schemas.microsoft.com/office/drawing/2014/main" id="{FB7F9D90-EC75-32AC-3AFC-82EB2A49A655}"/>
              </a:ext>
            </a:extLst>
          </p:cNvPr>
          <p:cNvSpPr/>
          <p:nvPr/>
        </p:nvSpPr>
        <p:spPr>
          <a:xfrm>
            <a:off x="4503588" y="4758357"/>
            <a:ext cx="397064" cy="131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solidFill>
                  <a:schemeClr val="tx1"/>
                </a:solidFill>
              </a:rPr>
              <a:t>mon</a:t>
            </a:r>
            <a:endParaRPr lang="en-US" sz="800" dirty="0">
              <a:solidFill>
                <a:schemeClr val="tx1"/>
              </a:solidFill>
            </a:endParaRPr>
          </a:p>
        </p:txBody>
      </p:sp>
      <p:sp>
        <p:nvSpPr>
          <p:cNvPr id="30" name="Rounded Rectangle 29">
            <a:extLst>
              <a:ext uri="{FF2B5EF4-FFF2-40B4-BE49-F238E27FC236}">
                <a16:creationId xmlns:a16="http://schemas.microsoft.com/office/drawing/2014/main" id="{8451530D-432D-F8F6-6D15-804ED5FBBA23}"/>
              </a:ext>
            </a:extLst>
          </p:cNvPr>
          <p:cNvSpPr/>
          <p:nvPr/>
        </p:nvSpPr>
        <p:spPr>
          <a:xfrm>
            <a:off x="6438575" y="4768295"/>
            <a:ext cx="397064" cy="13169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a:solidFill>
                  <a:schemeClr val="tx1"/>
                </a:solidFill>
              </a:rPr>
              <a:t>mon</a:t>
            </a:r>
            <a:endParaRPr lang="en-US" sz="800" dirty="0">
              <a:solidFill>
                <a:schemeClr val="tx1"/>
              </a:solidFill>
            </a:endParaRPr>
          </a:p>
        </p:txBody>
      </p:sp>
      <p:sp>
        <p:nvSpPr>
          <p:cNvPr id="32" name="Rounded Rectangle 31">
            <a:extLst>
              <a:ext uri="{FF2B5EF4-FFF2-40B4-BE49-F238E27FC236}">
                <a16:creationId xmlns:a16="http://schemas.microsoft.com/office/drawing/2014/main" id="{8C541F24-D8DE-01E6-B849-F065407C9AAA}"/>
              </a:ext>
            </a:extLst>
          </p:cNvPr>
          <p:cNvSpPr/>
          <p:nvPr/>
        </p:nvSpPr>
        <p:spPr>
          <a:xfrm>
            <a:off x="8000940" y="5098775"/>
            <a:ext cx="550471" cy="28575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200" dirty="0"/>
              <a:t>OSA</a:t>
            </a:r>
          </a:p>
        </p:txBody>
      </p:sp>
      <p:sp>
        <p:nvSpPr>
          <p:cNvPr id="33" name="Rounded Rectangle 32">
            <a:extLst>
              <a:ext uri="{FF2B5EF4-FFF2-40B4-BE49-F238E27FC236}">
                <a16:creationId xmlns:a16="http://schemas.microsoft.com/office/drawing/2014/main" id="{EA93CCE5-C9A5-F347-31E6-B258952ADC8B}"/>
              </a:ext>
            </a:extLst>
          </p:cNvPr>
          <p:cNvSpPr/>
          <p:nvPr/>
        </p:nvSpPr>
        <p:spPr>
          <a:xfrm>
            <a:off x="5378975" y="5215561"/>
            <a:ext cx="587239" cy="211199"/>
          </a:xfrm>
          <a:prstGeom prst="roundRect">
            <a:avLst/>
          </a:prstGeom>
          <a:solidFill>
            <a:srgbClr val="FFC1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Agent</a:t>
            </a:r>
          </a:p>
        </p:txBody>
      </p:sp>
      <p:sp>
        <p:nvSpPr>
          <p:cNvPr id="34" name="Oval 33">
            <a:extLst>
              <a:ext uri="{FF2B5EF4-FFF2-40B4-BE49-F238E27FC236}">
                <a16:creationId xmlns:a16="http://schemas.microsoft.com/office/drawing/2014/main" id="{2E5FD1F2-BE4F-F263-7BDA-8A500838A3DF}"/>
              </a:ext>
            </a:extLst>
          </p:cNvPr>
          <p:cNvSpPr/>
          <p:nvPr/>
        </p:nvSpPr>
        <p:spPr>
          <a:xfrm>
            <a:off x="5886701" y="5268360"/>
            <a:ext cx="147510" cy="105600"/>
          </a:xfrm>
          <a:prstGeom prst="ellipse">
            <a:avLst/>
          </a:prstGeom>
          <a:solidFill>
            <a:srgbClr val="F796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02B0C40C-532D-6BF7-DA4A-27D99D019385}"/>
              </a:ext>
            </a:extLst>
          </p:cNvPr>
          <p:cNvSpPr/>
          <p:nvPr/>
        </p:nvSpPr>
        <p:spPr>
          <a:xfrm>
            <a:off x="5310978" y="5268360"/>
            <a:ext cx="147510" cy="105600"/>
          </a:xfrm>
          <a:prstGeom prst="ellipse">
            <a:avLst/>
          </a:prstGeom>
          <a:solidFill>
            <a:srgbClr val="F796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698DE3E-8A97-CDB0-FA15-8FD18EB7B5B4}"/>
              </a:ext>
            </a:extLst>
          </p:cNvPr>
          <p:cNvSpPr/>
          <p:nvPr/>
        </p:nvSpPr>
        <p:spPr>
          <a:xfrm>
            <a:off x="8794128" y="1882216"/>
            <a:ext cx="683808"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COMB RX 3</a:t>
            </a:r>
          </a:p>
        </p:txBody>
      </p:sp>
      <p:sp>
        <p:nvSpPr>
          <p:cNvPr id="37" name="Rounded Rectangle 36">
            <a:extLst>
              <a:ext uri="{FF2B5EF4-FFF2-40B4-BE49-F238E27FC236}">
                <a16:creationId xmlns:a16="http://schemas.microsoft.com/office/drawing/2014/main" id="{07455872-D118-3E57-4115-F9B8DBB142BB}"/>
              </a:ext>
            </a:extLst>
          </p:cNvPr>
          <p:cNvSpPr/>
          <p:nvPr/>
        </p:nvSpPr>
        <p:spPr>
          <a:xfrm>
            <a:off x="8811837" y="1760457"/>
            <a:ext cx="649022" cy="155302"/>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38" name="Rectangle 37">
            <a:extLst>
              <a:ext uri="{FF2B5EF4-FFF2-40B4-BE49-F238E27FC236}">
                <a16:creationId xmlns:a16="http://schemas.microsoft.com/office/drawing/2014/main" id="{1990A69B-A6D8-9D3D-166B-365C87EA344D}"/>
              </a:ext>
            </a:extLst>
          </p:cNvPr>
          <p:cNvSpPr/>
          <p:nvPr/>
        </p:nvSpPr>
        <p:spPr>
          <a:xfrm>
            <a:off x="5383694" y="1876001"/>
            <a:ext cx="712306"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COMB RX 2</a:t>
            </a:r>
          </a:p>
        </p:txBody>
      </p:sp>
      <p:sp>
        <p:nvSpPr>
          <p:cNvPr id="39" name="Rounded Rectangle 38">
            <a:extLst>
              <a:ext uri="{FF2B5EF4-FFF2-40B4-BE49-F238E27FC236}">
                <a16:creationId xmlns:a16="http://schemas.microsoft.com/office/drawing/2014/main" id="{94E24B2A-A713-4535-2BE2-ADFFA0266A8C}"/>
              </a:ext>
            </a:extLst>
          </p:cNvPr>
          <p:cNvSpPr/>
          <p:nvPr/>
        </p:nvSpPr>
        <p:spPr>
          <a:xfrm>
            <a:off x="5407630" y="1782823"/>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40" name="Rectangle 39">
            <a:extLst>
              <a:ext uri="{FF2B5EF4-FFF2-40B4-BE49-F238E27FC236}">
                <a16:creationId xmlns:a16="http://schemas.microsoft.com/office/drawing/2014/main" id="{DE53209B-809F-6E45-E928-E79E0B01BF72}"/>
              </a:ext>
            </a:extLst>
          </p:cNvPr>
          <p:cNvSpPr/>
          <p:nvPr/>
        </p:nvSpPr>
        <p:spPr>
          <a:xfrm>
            <a:off x="2181893" y="1863582"/>
            <a:ext cx="676383"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40ch COMB TX</a:t>
            </a:r>
          </a:p>
        </p:txBody>
      </p:sp>
      <p:sp>
        <p:nvSpPr>
          <p:cNvPr id="41" name="Rounded Rectangle 40">
            <a:extLst>
              <a:ext uri="{FF2B5EF4-FFF2-40B4-BE49-F238E27FC236}">
                <a16:creationId xmlns:a16="http://schemas.microsoft.com/office/drawing/2014/main" id="{BBE3AF98-312F-F10A-FEDC-423F17BEF7C3}"/>
              </a:ext>
            </a:extLst>
          </p:cNvPr>
          <p:cNvSpPr/>
          <p:nvPr/>
        </p:nvSpPr>
        <p:spPr>
          <a:xfrm>
            <a:off x="2192990" y="1738718"/>
            <a:ext cx="635048" cy="186355"/>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Agent</a:t>
            </a:r>
          </a:p>
        </p:txBody>
      </p:sp>
      <p:sp>
        <p:nvSpPr>
          <p:cNvPr id="44" name="Rectangle 43">
            <a:extLst>
              <a:ext uri="{FF2B5EF4-FFF2-40B4-BE49-F238E27FC236}">
                <a16:creationId xmlns:a16="http://schemas.microsoft.com/office/drawing/2014/main" id="{83475477-0FA0-3845-7184-5D14AC048345}"/>
              </a:ext>
            </a:extLst>
          </p:cNvPr>
          <p:cNvSpPr/>
          <p:nvPr/>
        </p:nvSpPr>
        <p:spPr>
          <a:xfrm>
            <a:off x="9650139" y="1876001"/>
            <a:ext cx="523617"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100G</a:t>
            </a:r>
          </a:p>
          <a:p>
            <a:pPr algn="ctr"/>
            <a:r>
              <a:rPr lang="en-US" sz="1100" dirty="0">
                <a:solidFill>
                  <a:schemeClr val="tx1"/>
                </a:solidFill>
              </a:rPr>
              <a:t>RX</a:t>
            </a:r>
          </a:p>
          <a:p>
            <a:pPr algn="ctr"/>
            <a:r>
              <a:rPr lang="en-US" sz="1100" dirty="0">
                <a:solidFill>
                  <a:schemeClr val="tx1"/>
                </a:solidFill>
              </a:rPr>
              <a:t>A</a:t>
            </a:r>
          </a:p>
        </p:txBody>
      </p:sp>
      <p:sp>
        <p:nvSpPr>
          <p:cNvPr id="45" name="Rounded Rectangle 44">
            <a:extLst>
              <a:ext uri="{FF2B5EF4-FFF2-40B4-BE49-F238E27FC236}">
                <a16:creationId xmlns:a16="http://schemas.microsoft.com/office/drawing/2014/main" id="{59DC1084-3E68-ED5E-B044-D7CF02D6587D}"/>
              </a:ext>
            </a:extLst>
          </p:cNvPr>
          <p:cNvSpPr/>
          <p:nvPr/>
        </p:nvSpPr>
        <p:spPr>
          <a:xfrm>
            <a:off x="9643590" y="1754247"/>
            <a:ext cx="536713" cy="186355"/>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Agent</a:t>
            </a:r>
          </a:p>
        </p:txBody>
      </p:sp>
      <p:pic>
        <p:nvPicPr>
          <p:cNvPr id="54" name="Picture 4" descr="ONOS - Wikipedia">
            <a:extLst>
              <a:ext uri="{FF2B5EF4-FFF2-40B4-BE49-F238E27FC236}">
                <a16:creationId xmlns:a16="http://schemas.microsoft.com/office/drawing/2014/main" id="{96FFD712-8024-C31E-96AC-EA1F9A8B71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19102" y="273136"/>
            <a:ext cx="808200" cy="70586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Spiral Cable Icon, Outline Style Stock Illustration - Illustration of cable,  audio: 124694369">
            <a:extLst>
              <a:ext uri="{FF2B5EF4-FFF2-40B4-BE49-F238E27FC236}">
                <a16:creationId xmlns:a16="http://schemas.microsoft.com/office/drawing/2014/main" id="{AA53151A-006D-1929-4733-8C7FD34C71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9882" y="4204206"/>
            <a:ext cx="457576" cy="457576"/>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2" descr="Spiral Cable Icon, Outline Style Stock Illustration - Illustration of cable,  audio: 124694369">
            <a:extLst>
              <a:ext uri="{FF2B5EF4-FFF2-40B4-BE49-F238E27FC236}">
                <a16:creationId xmlns:a16="http://schemas.microsoft.com/office/drawing/2014/main" id="{1D9E9DD4-3BA7-E8B7-5A99-04CE708D7A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1289" y="4169050"/>
            <a:ext cx="457576" cy="457576"/>
          </a:xfrm>
          <a:prstGeom prst="rect">
            <a:avLst/>
          </a:prstGeom>
          <a:noFill/>
          <a:extLst>
            <a:ext uri="{909E8E84-426E-40DD-AFC4-6F175D3DCCD1}">
              <a14:hiddenFill xmlns:a14="http://schemas.microsoft.com/office/drawing/2010/main">
                <a:solidFill>
                  <a:srgbClr val="FFFFFF"/>
                </a:solidFill>
              </a14:hiddenFill>
            </a:ext>
          </a:extLst>
        </p:spPr>
      </p:pic>
      <p:cxnSp>
        <p:nvCxnSpPr>
          <p:cNvPr id="57" name="Straight Connector 56">
            <a:extLst>
              <a:ext uri="{FF2B5EF4-FFF2-40B4-BE49-F238E27FC236}">
                <a16:creationId xmlns:a16="http://schemas.microsoft.com/office/drawing/2014/main" id="{7EDCFA04-BE3E-1215-175E-B0704B7F5FED}"/>
              </a:ext>
            </a:extLst>
          </p:cNvPr>
          <p:cNvCxnSpPr>
            <a:cxnSpLocks/>
          </p:cNvCxnSpPr>
          <p:nvPr/>
        </p:nvCxnSpPr>
        <p:spPr>
          <a:xfrm flipV="1">
            <a:off x="1818362" y="1162878"/>
            <a:ext cx="3423614" cy="582673"/>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8FBD78C9-F38A-1187-0832-1BBA27F08FB6}"/>
              </a:ext>
            </a:extLst>
          </p:cNvPr>
          <p:cNvCxnSpPr>
            <a:cxnSpLocks/>
            <a:stCxn id="40" idx="3"/>
          </p:cNvCxnSpPr>
          <p:nvPr/>
        </p:nvCxnSpPr>
        <p:spPr>
          <a:xfrm flipV="1">
            <a:off x="2858276" y="1162878"/>
            <a:ext cx="2383700" cy="1054786"/>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520750A9-E009-9C48-B905-91CD994AADBC}"/>
              </a:ext>
            </a:extLst>
          </p:cNvPr>
          <p:cNvCxnSpPr>
            <a:cxnSpLocks/>
          </p:cNvCxnSpPr>
          <p:nvPr/>
        </p:nvCxnSpPr>
        <p:spPr>
          <a:xfrm flipV="1">
            <a:off x="3185606" y="1162878"/>
            <a:ext cx="2125372" cy="2307117"/>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613A0407-E564-5129-246C-954BE58907F1}"/>
              </a:ext>
            </a:extLst>
          </p:cNvPr>
          <p:cNvCxnSpPr>
            <a:cxnSpLocks/>
          </p:cNvCxnSpPr>
          <p:nvPr/>
        </p:nvCxnSpPr>
        <p:spPr>
          <a:xfrm flipV="1">
            <a:off x="4606208" y="1162878"/>
            <a:ext cx="704770" cy="2305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5" name="Straight Connector 1024">
            <a:extLst>
              <a:ext uri="{FF2B5EF4-FFF2-40B4-BE49-F238E27FC236}">
                <a16:creationId xmlns:a16="http://schemas.microsoft.com/office/drawing/2014/main" id="{AC7A458E-3F6A-1A02-3CFF-2C0A96B8141A}"/>
              </a:ext>
            </a:extLst>
          </p:cNvPr>
          <p:cNvCxnSpPr>
            <a:cxnSpLocks/>
            <a:stCxn id="39" idx="0"/>
            <a:endCxn id="6" idx="2"/>
          </p:cNvCxnSpPr>
          <p:nvPr/>
        </p:nvCxnSpPr>
        <p:spPr>
          <a:xfrm flipH="1" flipV="1">
            <a:off x="5723203" y="1162878"/>
            <a:ext cx="18628" cy="61994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8" name="Straight Connector 1027">
            <a:extLst>
              <a:ext uri="{FF2B5EF4-FFF2-40B4-BE49-F238E27FC236}">
                <a16:creationId xmlns:a16="http://schemas.microsoft.com/office/drawing/2014/main" id="{CB643F0E-1D6C-D6E8-41A6-C6460282E40D}"/>
              </a:ext>
            </a:extLst>
          </p:cNvPr>
          <p:cNvCxnSpPr>
            <a:stCxn id="6" idx="2"/>
          </p:cNvCxnSpPr>
          <p:nvPr/>
        </p:nvCxnSpPr>
        <p:spPr>
          <a:xfrm>
            <a:off x="5723203" y="1162878"/>
            <a:ext cx="2338327" cy="22661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0" name="Straight Connector 1029">
            <a:extLst>
              <a:ext uri="{FF2B5EF4-FFF2-40B4-BE49-F238E27FC236}">
                <a16:creationId xmlns:a16="http://schemas.microsoft.com/office/drawing/2014/main" id="{D55F8C14-B13A-A719-46F2-DBC20B69D8A0}"/>
              </a:ext>
            </a:extLst>
          </p:cNvPr>
          <p:cNvCxnSpPr>
            <a:cxnSpLocks/>
            <a:stCxn id="6" idx="2"/>
            <a:endCxn id="37" idx="0"/>
          </p:cNvCxnSpPr>
          <p:nvPr/>
        </p:nvCxnSpPr>
        <p:spPr>
          <a:xfrm>
            <a:off x="5723203" y="1162878"/>
            <a:ext cx="3413145" cy="59757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2" name="Straight Connector 1031">
            <a:extLst>
              <a:ext uri="{FF2B5EF4-FFF2-40B4-BE49-F238E27FC236}">
                <a16:creationId xmlns:a16="http://schemas.microsoft.com/office/drawing/2014/main" id="{D8EE0711-561E-467F-93B9-845D9A36F867}"/>
              </a:ext>
            </a:extLst>
          </p:cNvPr>
          <p:cNvCxnSpPr>
            <a:cxnSpLocks/>
            <a:stCxn id="6" idx="2"/>
            <a:endCxn id="45" idx="0"/>
          </p:cNvCxnSpPr>
          <p:nvPr/>
        </p:nvCxnSpPr>
        <p:spPr>
          <a:xfrm>
            <a:off x="5723203" y="1162878"/>
            <a:ext cx="4188744" cy="59136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4" name="Straight Arrow Connector 1033">
            <a:extLst>
              <a:ext uri="{FF2B5EF4-FFF2-40B4-BE49-F238E27FC236}">
                <a16:creationId xmlns:a16="http://schemas.microsoft.com/office/drawing/2014/main" id="{7C14A681-11A8-1FC8-8E64-D7A12CED1161}"/>
              </a:ext>
            </a:extLst>
          </p:cNvPr>
          <p:cNvCxnSpPr>
            <a:cxnSpLocks/>
          </p:cNvCxnSpPr>
          <p:nvPr/>
        </p:nvCxnSpPr>
        <p:spPr>
          <a:xfrm>
            <a:off x="1222325" y="2584165"/>
            <a:ext cx="524101" cy="1280909"/>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0A3909F7-92C6-041B-898A-2297A4FB5CE6}"/>
              </a:ext>
            </a:extLst>
          </p:cNvPr>
          <p:cNvCxnSpPr>
            <a:cxnSpLocks/>
          </p:cNvCxnSpPr>
          <p:nvPr/>
        </p:nvCxnSpPr>
        <p:spPr>
          <a:xfrm>
            <a:off x="1830867" y="2563050"/>
            <a:ext cx="232662" cy="1302024"/>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4709BD2D-54D7-3F27-185D-3D2D3A2E3EB7}"/>
              </a:ext>
            </a:extLst>
          </p:cNvPr>
          <p:cNvCxnSpPr>
            <a:cxnSpLocks/>
            <a:stCxn id="40" idx="2"/>
          </p:cNvCxnSpPr>
          <p:nvPr/>
        </p:nvCxnSpPr>
        <p:spPr>
          <a:xfrm flipH="1">
            <a:off x="2209221" y="2571746"/>
            <a:ext cx="310864" cy="1225002"/>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1044" name="Straight Arrow Connector 1043">
            <a:extLst>
              <a:ext uri="{FF2B5EF4-FFF2-40B4-BE49-F238E27FC236}">
                <a16:creationId xmlns:a16="http://schemas.microsoft.com/office/drawing/2014/main" id="{9DB0429F-A8C1-F811-1042-5979FA05AEC1}"/>
              </a:ext>
            </a:extLst>
          </p:cNvPr>
          <p:cNvCxnSpPr>
            <a:cxnSpLocks/>
            <a:stCxn id="26" idx="0"/>
            <a:endCxn id="38" idx="2"/>
          </p:cNvCxnSpPr>
          <p:nvPr/>
        </p:nvCxnSpPr>
        <p:spPr>
          <a:xfrm flipV="1">
            <a:off x="5299985" y="2584165"/>
            <a:ext cx="439862" cy="133681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46" name="Straight Arrow Connector 1045">
            <a:extLst>
              <a:ext uri="{FF2B5EF4-FFF2-40B4-BE49-F238E27FC236}">
                <a16:creationId xmlns:a16="http://schemas.microsoft.com/office/drawing/2014/main" id="{E7E357D5-1C3B-2801-DC8D-3A62AC63B721}"/>
              </a:ext>
            </a:extLst>
          </p:cNvPr>
          <p:cNvCxnSpPr>
            <a:cxnSpLocks/>
            <a:stCxn id="26" idx="1"/>
          </p:cNvCxnSpPr>
          <p:nvPr/>
        </p:nvCxnSpPr>
        <p:spPr>
          <a:xfrm flipH="1">
            <a:off x="4724152" y="4378184"/>
            <a:ext cx="292567" cy="3547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0" name="Straight Arrow Connector 1049">
            <a:extLst>
              <a:ext uri="{FF2B5EF4-FFF2-40B4-BE49-F238E27FC236}">
                <a16:creationId xmlns:a16="http://schemas.microsoft.com/office/drawing/2014/main" id="{8D7D0008-CBD0-C03C-AD2F-7FA13B2AE72E}"/>
              </a:ext>
            </a:extLst>
          </p:cNvPr>
          <p:cNvCxnSpPr>
            <a:cxnSpLocks/>
            <a:stCxn id="10" idx="7"/>
          </p:cNvCxnSpPr>
          <p:nvPr/>
        </p:nvCxnSpPr>
        <p:spPr>
          <a:xfrm flipV="1">
            <a:off x="8794128" y="3985589"/>
            <a:ext cx="112309" cy="202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2" name="Straight Arrow Connector 1051">
            <a:extLst>
              <a:ext uri="{FF2B5EF4-FFF2-40B4-BE49-F238E27FC236}">
                <a16:creationId xmlns:a16="http://schemas.microsoft.com/office/drawing/2014/main" id="{7E7804FD-3A8F-0AB0-469F-BE6128B8D4EF}"/>
              </a:ext>
            </a:extLst>
          </p:cNvPr>
          <p:cNvCxnSpPr>
            <a:cxnSpLocks/>
            <a:stCxn id="9" idx="0"/>
            <a:endCxn id="44" idx="2"/>
          </p:cNvCxnSpPr>
          <p:nvPr/>
        </p:nvCxnSpPr>
        <p:spPr>
          <a:xfrm flipV="1">
            <a:off x="9199560" y="2584165"/>
            <a:ext cx="712388" cy="1212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4" name="Straight Arrow Connector 1053">
            <a:extLst>
              <a:ext uri="{FF2B5EF4-FFF2-40B4-BE49-F238E27FC236}">
                <a16:creationId xmlns:a16="http://schemas.microsoft.com/office/drawing/2014/main" id="{4C3F1C6D-90A2-5ED5-86AC-E76604DCB707}"/>
              </a:ext>
            </a:extLst>
          </p:cNvPr>
          <p:cNvCxnSpPr>
            <a:cxnSpLocks/>
          </p:cNvCxnSpPr>
          <p:nvPr/>
        </p:nvCxnSpPr>
        <p:spPr>
          <a:xfrm flipV="1">
            <a:off x="9650140" y="2623928"/>
            <a:ext cx="809833" cy="1000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6" name="Straight Arrow Connector 1055">
            <a:extLst>
              <a:ext uri="{FF2B5EF4-FFF2-40B4-BE49-F238E27FC236}">
                <a16:creationId xmlns:a16="http://schemas.microsoft.com/office/drawing/2014/main" id="{D3472755-8E19-6573-A26B-7A795FF3CC34}"/>
              </a:ext>
            </a:extLst>
          </p:cNvPr>
          <p:cNvCxnSpPr>
            <a:cxnSpLocks/>
            <a:stCxn id="9" idx="0"/>
            <a:endCxn id="36" idx="2"/>
          </p:cNvCxnSpPr>
          <p:nvPr/>
        </p:nvCxnSpPr>
        <p:spPr>
          <a:xfrm flipH="1" flipV="1">
            <a:off x="9136032" y="2590380"/>
            <a:ext cx="63528" cy="1206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58" name="Straight Arrow Connector 1057">
            <a:extLst>
              <a:ext uri="{FF2B5EF4-FFF2-40B4-BE49-F238E27FC236}">
                <a16:creationId xmlns:a16="http://schemas.microsoft.com/office/drawing/2014/main" id="{265A469A-05C8-DBEC-ADE9-6AB89F40AF4D}"/>
              </a:ext>
            </a:extLst>
          </p:cNvPr>
          <p:cNvCxnSpPr>
            <a:cxnSpLocks/>
            <a:stCxn id="11" idx="0"/>
          </p:cNvCxnSpPr>
          <p:nvPr/>
        </p:nvCxnSpPr>
        <p:spPr>
          <a:xfrm>
            <a:off x="8215587" y="4313000"/>
            <a:ext cx="121178" cy="304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60" name="Straight Arrow Connector 1059">
            <a:extLst>
              <a:ext uri="{FF2B5EF4-FFF2-40B4-BE49-F238E27FC236}">
                <a16:creationId xmlns:a16="http://schemas.microsoft.com/office/drawing/2014/main" id="{3E0158E5-7447-218A-DA05-A6C9C673424C}"/>
              </a:ext>
            </a:extLst>
          </p:cNvPr>
          <p:cNvCxnSpPr/>
          <p:nvPr/>
        </p:nvCxnSpPr>
        <p:spPr>
          <a:xfrm>
            <a:off x="8276176" y="4332123"/>
            <a:ext cx="0" cy="7119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2" name="Triangle 111">
            <a:extLst>
              <a:ext uri="{FF2B5EF4-FFF2-40B4-BE49-F238E27FC236}">
                <a16:creationId xmlns:a16="http://schemas.microsoft.com/office/drawing/2014/main" id="{9BFC62E5-2E43-BB52-4BDD-EB37551CB1C5}"/>
              </a:ext>
            </a:extLst>
          </p:cNvPr>
          <p:cNvSpPr/>
          <p:nvPr/>
        </p:nvSpPr>
        <p:spPr>
          <a:xfrm rot="5400000">
            <a:off x="6413849" y="4164493"/>
            <a:ext cx="641034" cy="308114"/>
          </a:xfrm>
          <a:prstGeom prst="triangle">
            <a:avLst>
              <a:gd name="adj" fmla="val 51075"/>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E3</a:t>
            </a:r>
            <a:endParaRPr lang="en-US" sz="1050" dirty="0">
              <a:solidFill>
                <a:schemeClr val="tx1"/>
              </a:solidFill>
            </a:endParaRPr>
          </a:p>
        </p:txBody>
      </p:sp>
      <p:sp>
        <p:nvSpPr>
          <p:cNvPr id="113" name="Triangle 112">
            <a:extLst>
              <a:ext uri="{FF2B5EF4-FFF2-40B4-BE49-F238E27FC236}">
                <a16:creationId xmlns:a16="http://schemas.microsoft.com/office/drawing/2014/main" id="{6E4A2593-F519-50D9-9957-DCFB706F4EAA}"/>
              </a:ext>
            </a:extLst>
          </p:cNvPr>
          <p:cNvSpPr/>
          <p:nvPr/>
        </p:nvSpPr>
        <p:spPr>
          <a:xfrm rot="5400000">
            <a:off x="4458633" y="4187208"/>
            <a:ext cx="641034" cy="308114"/>
          </a:xfrm>
          <a:prstGeom prst="triangle">
            <a:avLst>
              <a:gd name="adj" fmla="val 51075"/>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E2</a:t>
            </a:r>
          </a:p>
        </p:txBody>
      </p:sp>
      <p:sp>
        <p:nvSpPr>
          <p:cNvPr id="114" name="Triangle 113">
            <a:extLst>
              <a:ext uri="{FF2B5EF4-FFF2-40B4-BE49-F238E27FC236}">
                <a16:creationId xmlns:a16="http://schemas.microsoft.com/office/drawing/2014/main" id="{A14FC214-8E34-F591-F450-EDFCD40650C0}"/>
              </a:ext>
            </a:extLst>
          </p:cNvPr>
          <p:cNvSpPr/>
          <p:nvPr/>
        </p:nvSpPr>
        <p:spPr>
          <a:xfrm rot="5400000">
            <a:off x="2943841" y="4203007"/>
            <a:ext cx="641034" cy="308114"/>
          </a:xfrm>
          <a:prstGeom prst="triangle">
            <a:avLst>
              <a:gd name="adj" fmla="val 51075"/>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E1</a:t>
            </a:r>
            <a:endParaRPr lang="en-US" sz="1050" dirty="0">
              <a:solidFill>
                <a:schemeClr val="tx1"/>
              </a:solidFill>
            </a:endParaRPr>
          </a:p>
        </p:txBody>
      </p:sp>
      <p:sp>
        <p:nvSpPr>
          <p:cNvPr id="118" name="Rounded Rectangle 117">
            <a:extLst>
              <a:ext uri="{FF2B5EF4-FFF2-40B4-BE49-F238E27FC236}">
                <a16:creationId xmlns:a16="http://schemas.microsoft.com/office/drawing/2014/main" id="{91B72428-BF27-8389-8FD2-A52D9FB485E6}"/>
              </a:ext>
            </a:extLst>
          </p:cNvPr>
          <p:cNvSpPr/>
          <p:nvPr/>
        </p:nvSpPr>
        <p:spPr>
          <a:xfrm>
            <a:off x="1780263" y="3865074"/>
            <a:ext cx="566531" cy="914400"/>
          </a:xfrm>
          <a:prstGeom prst="round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BV</a:t>
            </a:r>
          </a:p>
          <a:p>
            <a:pPr algn="ctr"/>
            <a:r>
              <a:rPr lang="en-US" sz="1400" dirty="0">
                <a:solidFill>
                  <a:schemeClr val="tx1"/>
                </a:solidFill>
              </a:rPr>
              <a:t>WSS</a:t>
            </a:r>
          </a:p>
        </p:txBody>
      </p:sp>
      <p:sp>
        <p:nvSpPr>
          <p:cNvPr id="124" name="Rectangle 123">
            <a:extLst>
              <a:ext uri="{FF2B5EF4-FFF2-40B4-BE49-F238E27FC236}">
                <a16:creationId xmlns:a16="http://schemas.microsoft.com/office/drawing/2014/main" id="{6241B078-84CE-E5D5-3194-03D26E84BC0C}"/>
              </a:ext>
            </a:extLst>
          </p:cNvPr>
          <p:cNvSpPr/>
          <p:nvPr/>
        </p:nvSpPr>
        <p:spPr>
          <a:xfrm>
            <a:off x="10239857" y="1869780"/>
            <a:ext cx="523617"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100G</a:t>
            </a:r>
          </a:p>
          <a:p>
            <a:pPr algn="ctr"/>
            <a:r>
              <a:rPr lang="en-US" sz="1100" dirty="0">
                <a:solidFill>
                  <a:schemeClr val="tx1"/>
                </a:solidFill>
              </a:rPr>
              <a:t>RX</a:t>
            </a:r>
          </a:p>
          <a:p>
            <a:pPr algn="ctr"/>
            <a:r>
              <a:rPr lang="en-US" sz="1100" dirty="0">
                <a:solidFill>
                  <a:schemeClr val="tx1"/>
                </a:solidFill>
              </a:rPr>
              <a:t>B</a:t>
            </a:r>
          </a:p>
        </p:txBody>
      </p:sp>
      <p:sp>
        <p:nvSpPr>
          <p:cNvPr id="125" name="Rounded Rectangle 124">
            <a:extLst>
              <a:ext uri="{FF2B5EF4-FFF2-40B4-BE49-F238E27FC236}">
                <a16:creationId xmlns:a16="http://schemas.microsoft.com/office/drawing/2014/main" id="{2B5F7715-A120-A1CC-AF05-571E6D65FBEC}"/>
              </a:ext>
            </a:extLst>
          </p:cNvPr>
          <p:cNvSpPr/>
          <p:nvPr/>
        </p:nvSpPr>
        <p:spPr>
          <a:xfrm>
            <a:off x="10233308" y="1748026"/>
            <a:ext cx="536713" cy="186355"/>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Agent</a:t>
            </a:r>
          </a:p>
        </p:txBody>
      </p:sp>
      <p:sp>
        <p:nvSpPr>
          <p:cNvPr id="126" name="Rectangle 125">
            <a:extLst>
              <a:ext uri="{FF2B5EF4-FFF2-40B4-BE49-F238E27FC236}">
                <a16:creationId xmlns:a16="http://schemas.microsoft.com/office/drawing/2014/main" id="{1F688A5A-C981-99AD-717C-C53124536687}"/>
              </a:ext>
            </a:extLst>
          </p:cNvPr>
          <p:cNvSpPr/>
          <p:nvPr/>
        </p:nvSpPr>
        <p:spPr>
          <a:xfrm>
            <a:off x="907511" y="1876001"/>
            <a:ext cx="523617"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100G</a:t>
            </a:r>
          </a:p>
          <a:p>
            <a:pPr algn="ctr"/>
            <a:r>
              <a:rPr lang="en-US" sz="1050" dirty="0">
                <a:solidFill>
                  <a:schemeClr val="tx1"/>
                </a:solidFill>
              </a:rPr>
              <a:t>RX</a:t>
            </a:r>
          </a:p>
          <a:p>
            <a:pPr algn="ctr"/>
            <a:r>
              <a:rPr lang="en-US" sz="1050" dirty="0">
                <a:solidFill>
                  <a:schemeClr val="tx1"/>
                </a:solidFill>
              </a:rPr>
              <a:t>A</a:t>
            </a:r>
            <a:endParaRPr lang="en-US" dirty="0">
              <a:solidFill>
                <a:schemeClr val="tx1"/>
              </a:solidFill>
            </a:endParaRPr>
          </a:p>
        </p:txBody>
      </p:sp>
      <p:sp>
        <p:nvSpPr>
          <p:cNvPr id="127" name="Rounded Rectangle 126">
            <a:extLst>
              <a:ext uri="{FF2B5EF4-FFF2-40B4-BE49-F238E27FC236}">
                <a16:creationId xmlns:a16="http://schemas.microsoft.com/office/drawing/2014/main" id="{E7FC638A-80D8-226D-81DE-895AF521FC67}"/>
              </a:ext>
            </a:extLst>
          </p:cNvPr>
          <p:cNvSpPr/>
          <p:nvPr/>
        </p:nvSpPr>
        <p:spPr>
          <a:xfrm>
            <a:off x="900962" y="1754247"/>
            <a:ext cx="536713" cy="186355"/>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Agent</a:t>
            </a:r>
          </a:p>
        </p:txBody>
      </p:sp>
      <p:sp>
        <p:nvSpPr>
          <p:cNvPr id="128" name="Rectangle 127">
            <a:extLst>
              <a:ext uri="{FF2B5EF4-FFF2-40B4-BE49-F238E27FC236}">
                <a16:creationId xmlns:a16="http://schemas.microsoft.com/office/drawing/2014/main" id="{D125EA55-2ABF-38D0-7B40-F30777E21511}"/>
              </a:ext>
            </a:extLst>
          </p:cNvPr>
          <p:cNvSpPr/>
          <p:nvPr/>
        </p:nvSpPr>
        <p:spPr>
          <a:xfrm>
            <a:off x="1503778" y="1882211"/>
            <a:ext cx="523617" cy="708164"/>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100G</a:t>
            </a:r>
          </a:p>
          <a:p>
            <a:pPr algn="ctr"/>
            <a:r>
              <a:rPr lang="en-US" sz="1050" dirty="0">
                <a:solidFill>
                  <a:schemeClr val="tx1"/>
                </a:solidFill>
              </a:rPr>
              <a:t>RX</a:t>
            </a:r>
          </a:p>
          <a:p>
            <a:pPr algn="ctr"/>
            <a:r>
              <a:rPr lang="en-US" sz="1050" dirty="0">
                <a:solidFill>
                  <a:schemeClr val="tx1"/>
                </a:solidFill>
              </a:rPr>
              <a:t>B</a:t>
            </a:r>
          </a:p>
        </p:txBody>
      </p:sp>
      <p:sp>
        <p:nvSpPr>
          <p:cNvPr id="129" name="Rounded Rectangle 128">
            <a:extLst>
              <a:ext uri="{FF2B5EF4-FFF2-40B4-BE49-F238E27FC236}">
                <a16:creationId xmlns:a16="http://schemas.microsoft.com/office/drawing/2014/main" id="{B5219137-08B3-AFDB-81F5-8DFBA667C7D6}"/>
              </a:ext>
            </a:extLst>
          </p:cNvPr>
          <p:cNvSpPr/>
          <p:nvPr/>
        </p:nvSpPr>
        <p:spPr>
          <a:xfrm>
            <a:off x="1497229" y="1760457"/>
            <a:ext cx="536713" cy="186355"/>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Agent</a:t>
            </a:r>
          </a:p>
        </p:txBody>
      </p:sp>
      <p:sp>
        <p:nvSpPr>
          <p:cNvPr id="137" name="Rounded Rectangle 136">
            <a:extLst>
              <a:ext uri="{FF2B5EF4-FFF2-40B4-BE49-F238E27FC236}">
                <a16:creationId xmlns:a16="http://schemas.microsoft.com/office/drawing/2014/main" id="{9EA511B3-66DE-29C1-E27E-899680370FC1}"/>
              </a:ext>
            </a:extLst>
          </p:cNvPr>
          <p:cNvSpPr/>
          <p:nvPr/>
        </p:nvSpPr>
        <p:spPr>
          <a:xfrm>
            <a:off x="2792861" y="3468133"/>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138" name="Rounded Rectangle 137">
            <a:extLst>
              <a:ext uri="{FF2B5EF4-FFF2-40B4-BE49-F238E27FC236}">
                <a16:creationId xmlns:a16="http://schemas.microsoft.com/office/drawing/2014/main" id="{F1B52645-BB95-AFFC-29A7-B51F973A5E28}"/>
              </a:ext>
            </a:extLst>
          </p:cNvPr>
          <p:cNvSpPr/>
          <p:nvPr/>
        </p:nvSpPr>
        <p:spPr>
          <a:xfrm>
            <a:off x="4278299" y="3427132"/>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139" name="Rounded Rectangle 138">
            <a:extLst>
              <a:ext uri="{FF2B5EF4-FFF2-40B4-BE49-F238E27FC236}">
                <a16:creationId xmlns:a16="http://schemas.microsoft.com/office/drawing/2014/main" id="{2A951030-3738-93C7-A435-F6B7369D8FDE}"/>
              </a:ext>
            </a:extLst>
          </p:cNvPr>
          <p:cNvSpPr/>
          <p:nvPr/>
        </p:nvSpPr>
        <p:spPr>
          <a:xfrm>
            <a:off x="6136627" y="3412843"/>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140" name="Rounded Rectangle 139">
            <a:extLst>
              <a:ext uri="{FF2B5EF4-FFF2-40B4-BE49-F238E27FC236}">
                <a16:creationId xmlns:a16="http://schemas.microsoft.com/office/drawing/2014/main" id="{6BAF8F45-1F87-643E-1877-7419DE688F01}"/>
              </a:ext>
            </a:extLst>
          </p:cNvPr>
          <p:cNvSpPr/>
          <p:nvPr/>
        </p:nvSpPr>
        <p:spPr>
          <a:xfrm>
            <a:off x="7824849" y="3458818"/>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148" name="Rounded Rectangle 147">
            <a:extLst>
              <a:ext uri="{FF2B5EF4-FFF2-40B4-BE49-F238E27FC236}">
                <a16:creationId xmlns:a16="http://schemas.microsoft.com/office/drawing/2014/main" id="{F97B3540-5159-73C4-5059-AE2E404CCA1E}"/>
              </a:ext>
            </a:extLst>
          </p:cNvPr>
          <p:cNvSpPr/>
          <p:nvPr/>
        </p:nvSpPr>
        <p:spPr>
          <a:xfrm>
            <a:off x="4222381" y="3817615"/>
            <a:ext cx="668402" cy="176421"/>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Agent</a:t>
            </a:r>
          </a:p>
        </p:txBody>
      </p:sp>
      <p:sp>
        <p:nvSpPr>
          <p:cNvPr id="149" name="Oval 148">
            <a:extLst>
              <a:ext uri="{FF2B5EF4-FFF2-40B4-BE49-F238E27FC236}">
                <a16:creationId xmlns:a16="http://schemas.microsoft.com/office/drawing/2014/main" id="{4F1BCDF6-55CB-C4AC-3EC7-232355621F0A}"/>
              </a:ext>
            </a:extLst>
          </p:cNvPr>
          <p:cNvSpPr/>
          <p:nvPr/>
        </p:nvSpPr>
        <p:spPr>
          <a:xfrm>
            <a:off x="4109644" y="3899980"/>
            <a:ext cx="147510" cy="105600"/>
          </a:xfrm>
          <a:prstGeom prst="ellipse">
            <a:avLst/>
          </a:prstGeom>
          <a:solidFill>
            <a:srgbClr val="F796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1BE30484-9271-E16D-1857-69BDBA7D256B}"/>
              </a:ext>
            </a:extLst>
          </p:cNvPr>
          <p:cNvSpPr txBox="1"/>
          <p:nvPr/>
        </p:nvSpPr>
        <p:spPr>
          <a:xfrm>
            <a:off x="7204074" y="3966791"/>
            <a:ext cx="512635" cy="246221"/>
          </a:xfrm>
          <a:prstGeom prst="rect">
            <a:avLst/>
          </a:prstGeom>
          <a:noFill/>
        </p:spPr>
        <p:txBody>
          <a:bodyPr wrap="square" rtlCol="0">
            <a:spAutoFit/>
          </a:bodyPr>
          <a:lstStyle/>
          <a:p>
            <a:r>
              <a:rPr lang="en-US" sz="1000" dirty="0"/>
              <a:t>80km</a:t>
            </a:r>
          </a:p>
        </p:txBody>
      </p:sp>
      <p:sp>
        <p:nvSpPr>
          <p:cNvPr id="151" name="TextBox 150">
            <a:extLst>
              <a:ext uri="{FF2B5EF4-FFF2-40B4-BE49-F238E27FC236}">
                <a16:creationId xmlns:a16="http://schemas.microsoft.com/office/drawing/2014/main" id="{E4C9E878-D4EA-D87C-5F8C-08F5FB689865}"/>
              </a:ext>
            </a:extLst>
          </p:cNvPr>
          <p:cNvSpPr txBox="1"/>
          <p:nvPr/>
        </p:nvSpPr>
        <p:spPr>
          <a:xfrm>
            <a:off x="3590169" y="3985589"/>
            <a:ext cx="512635" cy="246221"/>
          </a:xfrm>
          <a:prstGeom prst="rect">
            <a:avLst/>
          </a:prstGeom>
          <a:noFill/>
        </p:spPr>
        <p:txBody>
          <a:bodyPr wrap="square" rtlCol="0">
            <a:spAutoFit/>
          </a:bodyPr>
          <a:lstStyle/>
          <a:p>
            <a:r>
              <a:rPr lang="en-US" sz="1000" dirty="0"/>
              <a:t>80km</a:t>
            </a:r>
          </a:p>
        </p:txBody>
      </p:sp>
      <p:sp>
        <p:nvSpPr>
          <p:cNvPr id="152" name="TextBox 151">
            <a:extLst>
              <a:ext uri="{FF2B5EF4-FFF2-40B4-BE49-F238E27FC236}">
                <a16:creationId xmlns:a16="http://schemas.microsoft.com/office/drawing/2014/main" id="{34DBBA48-8BF9-1077-1434-38A140ECF757}"/>
              </a:ext>
            </a:extLst>
          </p:cNvPr>
          <p:cNvSpPr txBox="1"/>
          <p:nvPr/>
        </p:nvSpPr>
        <p:spPr>
          <a:xfrm>
            <a:off x="8989687" y="4951945"/>
            <a:ext cx="842604" cy="246221"/>
          </a:xfrm>
          <a:prstGeom prst="rect">
            <a:avLst/>
          </a:prstGeom>
          <a:noFill/>
        </p:spPr>
        <p:txBody>
          <a:bodyPr wrap="square" rtlCol="0">
            <a:spAutoFit/>
          </a:bodyPr>
          <a:lstStyle/>
          <a:p>
            <a:r>
              <a:rPr lang="en-US" sz="1000" dirty="0">
                <a:solidFill>
                  <a:schemeClr val="tx1">
                    <a:lumMod val="50000"/>
                    <a:lumOff val="50000"/>
                  </a:schemeClr>
                </a:solidFill>
              </a:rPr>
              <a:t>ROADM 3</a:t>
            </a:r>
          </a:p>
        </p:txBody>
      </p:sp>
      <p:sp>
        <p:nvSpPr>
          <p:cNvPr id="153" name="TextBox 152">
            <a:extLst>
              <a:ext uri="{FF2B5EF4-FFF2-40B4-BE49-F238E27FC236}">
                <a16:creationId xmlns:a16="http://schemas.microsoft.com/office/drawing/2014/main" id="{108C9A20-CB0C-E20E-09E6-716FD4AE232A}"/>
              </a:ext>
            </a:extLst>
          </p:cNvPr>
          <p:cNvSpPr txBox="1"/>
          <p:nvPr/>
        </p:nvSpPr>
        <p:spPr>
          <a:xfrm>
            <a:off x="3643594" y="5268360"/>
            <a:ext cx="842604" cy="246221"/>
          </a:xfrm>
          <a:prstGeom prst="rect">
            <a:avLst/>
          </a:prstGeom>
          <a:noFill/>
        </p:spPr>
        <p:txBody>
          <a:bodyPr wrap="square" rtlCol="0">
            <a:spAutoFit/>
          </a:bodyPr>
          <a:lstStyle/>
          <a:p>
            <a:r>
              <a:rPr lang="en-US" sz="1000" dirty="0">
                <a:solidFill>
                  <a:schemeClr val="tx1">
                    <a:lumMod val="50000"/>
                    <a:lumOff val="50000"/>
                  </a:schemeClr>
                </a:solidFill>
              </a:rPr>
              <a:t>ROADM 2</a:t>
            </a:r>
          </a:p>
        </p:txBody>
      </p:sp>
      <p:sp>
        <p:nvSpPr>
          <p:cNvPr id="154" name="TextBox 153">
            <a:extLst>
              <a:ext uri="{FF2B5EF4-FFF2-40B4-BE49-F238E27FC236}">
                <a16:creationId xmlns:a16="http://schemas.microsoft.com/office/drawing/2014/main" id="{290124ED-6482-DF80-5E8B-B9E494BD3293}"/>
              </a:ext>
            </a:extLst>
          </p:cNvPr>
          <p:cNvSpPr txBox="1"/>
          <p:nvPr/>
        </p:nvSpPr>
        <p:spPr>
          <a:xfrm>
            <a:off x="2406689" y="5083863"/>
            <a:ext cx="842604" cy="246221"/>
          </a:xfrm>
          <a:prstGeom prst="rect">
            <a:avLst/>
          </a:prstGeom>
          <a:noFill/>
        </p:spPr>
        <p:txBody>
          <a:bodyPr wrap="square" rtlCol="0">
            <a:spAutoFit/>
          </a:bodyPr>
          <a:lstStyle/>
          <a:p>
            <a:r>
              <a:rPr lang="en-US" sz="1000" dirty="0">
                <a:solidFill>
                  <a:schemeClr val="tx1">
                    <a:lumMod val="50000"/>
                    <a:lumOff val="50000"/>
                  </a:schemeClr>
                </a:solidFill>
              </a:rPr>
              <a:t>ROADM 1</a:t>
            </a:r>
          </a:p>
        </p:txBody>
      </p:sp>
      <p:cxnSp>
        <p:nvCxnSpPr>
          <p:cNvPr id="68" name="Straight Connector 67">
            <a:extLst>
              <a:ext uri="{FF2B5EF4-FFF2-40B4-BE49-F238E27FC236}">
                <a16:creationId xmlns:a16="http://schemas.microsoft.com/office/drawing/2014/main" id="{4300A9ED-52B5-BE87-1513-815F249B4E5D}"/>
              </a:ext>
            </a:extLst>
          </p:cNvPr>
          <p:cNvCxnSpPr>
            <a:cxnSpLocks/>
            <a:endCxn id="15" idx="2"/>
          </p:cNvCxnSpPr>
          <p:nvPr/>
        </p:nvCxnSpPr>
        <p:spPr>
          <a:xfrm flipV="1">
            <a:off x="2356651" y="4354582"/>
            <a:ext cx="128386" cy="869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5FF61C5B-A979-6C45-941B-224E7B67D7E1}"/>
              </a:ext>
            </a:extLst>
          </p:cNvPr>
          <p:cNvCxnSpPr>
            <a:stCxn id="15" idx="6"/>
            <a:endCxn id="114" idx="3"/>
          </p:cNvCxnSpPr>
          <p:nvPr/>
        </p:nvCxnSpPr>
        <p:spPr>
          <a:xfrm>
            <a:off x="3010435" y="4354582"/>
            <a:ext cx="99866" cy="937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ED3CAB0-5EE7-9548-1928-2E85834B7F91}"/>
              </a:ext>
            </a:extLst>
          </p:cNvPr>
          <p:cNvCxnSpPr>
            <a:cxnSpLocks/>
          </p:cNvCxnSpPr>
          <p:nvPr/>
        </p:nvCxnSpPr>
        <p:spPr>
          <a:xfrm flipV="1">
            <a:off x="3432875" y="4361488"/>
            <a:ext cx="1206678" cy="15799"/>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BE721761-754C-E260-166A-35173612C21B}"/>
              </a:ext>
            </a:extLst>
          </p:cNvPr>
          <p:cNvCxnSpPr>
            <a:cxnSpLocks/>
            <a:stCxn id="112" idx="0"/>
          </p:cNvCxnSpPr>
          <p:nvPr/>
        </p:nvCxnSpPr>
        <p:spPr>
          <a:xfrm>
            <a:off x="6888423" y="4325441"/>
            <a:ext cx="1257647" cy="6682"/>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BE05DD3B-3698-F97F-2C1C-A8ECEDDEB65B}"/>
              </a:ext>
            </a:extLst>
          </p:cNvPr>
          <p:cNvCxnSpPr>
            <a:cxnSpLocks/>
            <a:endCxn id="27" idx="3"/>
          </p:cNvCxnSpPr>
          <p:nvPr/>
        </p:nvCxnSpPr>
        <p:spPr>
          <a:xfrm flipH="1">
            <a:off x="6369003" y="4351476"/>
            <a:ext cx="176038" cy="267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1C92C421-C55B-BCD0-5924-11BC6EF0EEA6}"/>
              </a:ext>
            </a:extLst>
          </p:cNvPr>
          <p:cNvCxnSpPr>
            <a:stCxn id="26" idx="3"/>
            <a:endCxn id="27" idx="1"/>
          </p:cNvCxnSpPr>
          <p:nvPr/>
        </p:nvCxnSpPr>
        <p:spPr>
          <a:xfrm>
            <a:off x="5583250" y="4378184"/>
            <a:ext cx="250537"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B07B2E8C-92CB-9118-5FAA-0F651E00A8C4}"/>
              </a:ext>
            </a:extLst>
          </p:cNvPr>
          <p:cNvCxnSpPr>
            <a:endCxn id="26" idx="1"/>
          </p:cNvCxnSpPr>
          <p:nvPr/>
        </p:nvCxnSpPr>
        <p:spPr>
          <a:xfrm>
            <a:off x="4933207" y="4377287"/>
            <a:ext cx="83512" cy="897"/>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5" name="Elbow Connector 84">
            <a:extLst>
              <a:ext uri="{FF2B5EF4-FFF2-40B4-BE49-F238E27FC236}">
                <a16:creationId xmlns:a16="http://schemas.microsoft.com/office/drawing/2014/main" id="{C07D53BD-8B16-EC08-4E81-D61D68C7950F}"/>
              </a:ext>
            </a:extLst>
          </p:cNvPr>
          <p:cNvCxnSpPr>
            <a:cxnSpLocks/>
            <a:stCxn id="149" idx="2"/>
            <a:endCxn id="35" idx="4"/>
          </p:cNvCxnSpPr>
          <p:nvPr/>
        </p:nvCxnSpPr>
        <p:spPr>
          <a:xfrm rot="10800000" flipH="1" flipV="1">
            <a:off x="4109643" y="3952780"/>
            <a:ext cx="1275089" cy="1421180"/>
          </a:xfrm>
          <a:prstGeom prst="bentConnector4">
            <a:avLst>
              <a:gd name="adj1" fmla="val -17928"/>
              <a:gd name="adj2" fmla="val 116085"/>
            </a:avLst>
          </a:prstGeom>
          <a:ln w="12700">
            <a:solidFill>
              <a:srgbClr val="F79645"/>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91" name="Elbow Connector 90">
            <a:extLst>
              <a:ext uri="{FF2B5EF4-FFF2-40B4-BE49-F238E27FC236}">
                <a16:creationId xmlns:a16="http://schemas.microsoft.com/office/drawing/2014/main" id="{26564C15-9894-49C2-C437-B8D24B7FBB49}"/>
              </a:ext>
            </a:extLst>
          </p:cNvPr>
          <p:cNvCxnSpPr>
            <a:cxnSpLocks/>
            <a:stCxn id="33" idx="2"/>
            <a:endCxn id="139" idx="3"/>
          </p:cNvCxnSpPr>
          <p:nvPr/>
        </p:nvCxnSpPr>
        <p:spPr>
          <a:xfrm rot="5400000" flipH="1" flipV="1">
            <a:off x="5275959" y="3897690"/>
            <a:ext cx="1925706" cy="1132434"/>
          </a:xfrm>
          <a:prstGeom prst="bentConnector4">
            <a:avLst>
              <a:gd name="adj1" fmla="val -9339"/>
              <a:gd name="adj2" fmla="val 136336"/>
            </a:avLst>
          </a:prstGeom>
          <a:ln w="12700">
            <a:solidFill>
              <a:srgbClr val="F79645"/>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4F044B42-2B6C-A3C7-2FDE-96CD89503E26}"/>
              </a:ext>
            </a:extLst>
          </p:cNvPr>
          <p:cNvCxnSpPr/>
          <p:nvPr/>
        </p:nvCxnSpPr>
        <p:spPr>
          <a:xfrm flipV="1">
            <a:off x="5519916" y="2827674"/>
            <a:ext cx="302533" cy="50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92420595-1D52-D75C-1629-92139E33568D}"/>
              </a:ext>
            </a:extLst>
          </p:cNvPr>
          <p:cNvCxnSpPr/>
          <p:nvPr/>
        </p:nvCxnSpPr>
        <p:spPr>
          <a:xfrm flipV="1">
            <a:off x="2266816" y="2782567"/>
            <a:ext cx="255469" cy="1221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603FD4E1-BBE6-07D4-5081-C1B4622B3EE8}"/>
              </a:ext>
            </a:extLst>
          </p:cNvPr>
          <p:cNvCxnSpPr/>
          <p:nvPr/>
        </p:nvCxnSpPr>
        <p:spPr>
          <a:xfrm flipV="1">
            <a:off x="8989687" y="2827674"/>
            <a:ext cx="421302" cy="770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Elbow Connector 105">
            <a:extLst>
              <a:ext uri="{FF2B5EF4-FFF2-40B4-BE49-F238E27FC236}">
                <a16:creationId xmlns:a16="http://schemas.microsoft.com/office/drawing/2014/main" id="{6E14FF11-1722-3674-BF77-E0BEB3715917}"/>
              </a:ext>
            </a:extLst>
          </p:cNvPr>
          <p:cNvCxnSpPr>
            <a:cxnSpLocks/>
            <a:stCxn id="128" idx="2"/>
            <a:endCxn id="124" idx="2"/>
          </p:cNvCxnSpPr>
          <p:nvPr/>
        </p:nvCxnSpPr>
        <p:spPr>
          <a:xfrm rot="5400000" flipH="1" flipV="1">
            <a:off x="6127410" y="-1783880"/>
            <a:ext cx="12431" cy="8736079"/>
          </a:xfrm>
          <a:prstGeom prst="bentConnector3">
            <a:avLst>
              <a:gd name="adj1" fmla="val -1838951"/>
            </a:avLst>
          </a:prstGeom>
          <a:ln>
            <a:solidFill>
              <a:schemeClr val="accent6"/>
            </a:solidFill>
            <a:tailEnd type="triangle"/>
          </a:ln>
        </p:spPr>
        <p:style>
          <a:lnRef idx="1">
            <a:schemeClr val="accent2"/>
          </a:lnRef>
          <a:fillRef idx="0">
            <a:schemeClr val="accent2"/>
          </a:fillRef>
          <a:effectRef idx="0">
            <a:schemeClr val="accent2"/>
          </a:effectRef>
          <a:fontRef idx="minor">
            <a:schemeClr val="tx1"/>
          </a:fontRef>
        </p:style>
      </p:cxnSp>
      <p:cxnSp>
        <p:nvCxnSpPr>
          <p:cNvPr id="109" name="Straight Connector 108">
            <a:extLst>
              <a:ext uri="{FF2B5EF4-FFF2-40B4-BE49-F238E27FC236}">
                <a16:creationId xmlns:a16="http://schemas.microsoft.com/office/drawing/2014/main" id="{AADE4DFE-FA82-04AA-4206-A184A2297562}"/>
              </a:ext>
            </a:extLst>
          </p:cNvPr>
          <p:cNvCxnSpPr/>
          <p:nvPr/>
        </p:nvCxnSpPr>
        <p:spPr>
          <a:xfrm flipH="1">
            <a:off x="1830867" y="2584159"/>
            <a:ext cx="525784" cy="15245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8E6968E3-A152-FFE0-7167-8FECFF62A3BB}"/>
              </a:ext>
            </a:extLst>
          </p:cNvPr>
          <p:cNvCxnSpPr/>
          <p:nvPr/>
        </p:nvCxnSpPr>
        <p:spPr>
          <a:xfrm>
            <a:off x="1830867" y="4086759"/>
            <a:ext cx="8001424" cy="429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49748740-67B9-204C-D6C0-1778BD01D57C}"/>
              </a:ext>
            </a:extLst>
          </p:cNvPr>
          <p:cNvCxnSpPr>
            <a:cxnSpLocks/>
          </p:cNvCxnSpPr>
          <p:nvPr/>
        </p:nvCxnSpPr>
        <p:spPr>
          <a:xfrm flipH="1" flipV="1">
            <a:off x="9271619" y="2741066"/>
            <a:ext cx="553110" cy="14176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CA7565F8-03BD-DCE2-79FD-6F718DAD48E2}"/>
              </a:ext>
            </a:extLst>
          </p:cNvPr>
          <p:cNvCxnSpPr/>
          <p:nvPr/>
        </p:nvCxnSpPr>
        <p:spPr>
          <a:xfrm flipV="1">
            <a:off x="4958593" y="2782567"/>
            <a:ext cx="561323" cy="130419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E861DC3E-5F9B-9A02-2937-E47D8679388A}"/>
              </a:ext>
            </a:extLst>
          </p:cNvPr>
          <p:cNvSpPr txBox="1"/>
          <p:nvPr/>
        </p:nvSpPr>
        <p:spPr>
          <a:xfrm>
            <a:off x="2491068" y="2590232"/>
            <a:ext cx="494695" cy="276999"/>
          </a:xfrm>
          <a:prstGeom prst="rect">
            <a:avLst/>
          </a:prstGeom>
          <a:noFill/>
        </p:spPr>
        <p:txBody>
          <a:bodyPr wrap="square" rtlCol="0">
            <a:spAutoFit/>
          </a:bodyPr>
          <a:lstStyle/>
          <a:p>
            <a:r>
              <a:rPr lang="en-US" sz="1200" dirty="0"/>
              <a:t>40</a:t>
            </a:r>
          </a:p>
        </p:txBody>
      </p:sp>
      <p:sp>
        <p:nvSpPr>
          <p:cNvPr id="208" name="TextBox 207">
            <a:extLst>
              <a:ext uri="{FF2B5EF4-FFF2-40B4-BE49-F238E27FC236}">
                <a16:creationId xmlns:a16="http://schemas.microsoft.com/office/drawing/2014/main" id="{B6D98FD3-87D6-A532-21A0-8310C382E2D9}"/>
              </a:ext>
            </a:extLst>
          </p:cNvPr>
          <p:cNvSpPr txBox="1"/>
          <p:nvPr/>
        </p:nvSpPr>
        <p:spPr>
          <a:xfrm>
            <a:off x="8651535" y="2804714"/>
            <a:ext cx="494695" cy="276999"/>
          </a:xfrm>
          <a:prstGeom prst="rect">
            <a:avLst/>
          </a:prstGeom>
          <a:noFill/>
        </p:spPr>
        <p:txBody>
          <a:bodyPr wrap="square" rtlCol="0">
            <a:spAutoFit/>
          </a:bodyPr>
          <a:lstStyle/>
          <a:p>
            <a:r>
              <a:rPr lang="en-US" sz="1200" dirty="0"/>
              <a:t>40</a:t>
            </a:r>
          </a:p>
        </p:txBody>
      </p:sp>
      <p:sp>
        <p:nvSpPr>
          <p:cNvPr id="209" name="TextBox 208">
            <a:extLst>
              <a:ext uri="{FF2B5EF4-FFF2-40B4-BE49-F238E27FC236}">
                <a16:creationId xmlns:a16="http://schemas.microsoft.com/office/drawing/2014/main" id="{4EDFAF41-6EDD-D211-D20B-6C6B0967AD4C}"/>
              </a:ext>
            </a:extLst>
          </p:cNvPr>
          <p:cNvSpPr txBox="1"/>
          <p:nvPr/>
        </p:nvSpPr>
        <p:spPr>
          <a:xfrm>
            <a:off x="5885977" y="2608050"/>
            <a:ext cx="494695" cy="276999"/>
          </a:xfrm>
          <a:prstGeom prst="rect">
            <a:avLst/>
          </a:prstGeom>
          <a:noFill/>
        </p:spPr>
        <p:txBody>
          <a:bodyPr wrap="square" rtlCol="0">
            <a:spAutoFit/>
          </a:bodyPr>
          <a:lstStyle/>
          <a:p>
            <a:r>
              <a:rPr lang="en-US" sz="1200" dirty="0"/>
              <a:t>3</a:t>
            </a:r>
          </a:p>
        </p:txBody>
      </p:sp>
      <p:sp>
        <p:nvSpPr>
          <p:cNvPr id="92" name="TextBox 91">
            <a:extLst>
              <a:ext uri="{FF2B5EF4-FFF2-40B4-BE49-F238E27FC236}">
                <a16:creationId xmlns:a16="http://schemas.microsoft.com/office/drawing/2014/main" id="{E46FE0B3-CEA0-166D-0FBA-3D1A6ACF1A3E}"/>
              </a:ext>
            </a:extLst>
          </p:cNvPr>
          <p:cNvSpPr txBox="1"/>
          <p:nvPr/>
        </p:nvSpPr>
        <p:spPr>
          <a:xfrm>
            <a:off x="6764587" y="216261"/>
            <a:ext cx="1868556" cy="338554"/>
          </a:xfrm>
          <a:prstGeom prst="rect">
            <a:avLst/>
          </a:prstGeom>
          <a:noFill/>
        </p:spPr>
        <p:txBody>
          <a:bodyPr wrap="square" rtlCol="0">
            <a:spAutoFit/>
          </a:bodyPr>
          <a:lstStyle/>
          <a:p>
            <a:pPr algn="ctr"/>
            <a:r>
              <a:rPr lang="en-US" sz="1600" dirty="0"/>
              <a:t>Figure 16</a:t>
            </a:r>
          </a:p>
        </p:txBody>
      </p:sp>
    </p:spTree>
    <p:extLst>
      <p:ext uri="{BB962C8B-B14F-4D97-AF65-F5344CB8AC3E}">
        <p14:creationId xmlns:p14="http://schemas.microsoft.com/office/powerpoint/2010/main" val="2201084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DF1E97-7905-C7A3-9506-7E927E308701}"/>
              </a:ext>
            </a:extLst>
          </p:cNvPr>
          <p:cNvSpPr/>
          <p:nvPr/>
        </p:nvSpPr>
        <p:spPr>
          <a:xfrm>
            <a:off x="5729198" y="4636024"/>
            <a:ext cx="237566" cy="369332"/>
          </a:xfrm>
          <a:prstGeom prst="rect">
            <a:avLst/>
          </a:prstGeom>
        </p:spPr>
        <p:txBody>
          <a:bodyPr wrap="none">
            <a:spAutoFit/>
          </a:bodyPr>
          <a:lstStyle/>
          <a:p>
            <a:r>
              <a:rPr lang="en-US" dirty="0"/>
              <a:t> </a:t>
            </a:r>
          </a:p>
        </p:txBody>
      </p:sp>
      <p:sp>
        <p:nvSpPr>
          <p:cNvPr id="7" name="Rectangle 6">
            <a:extLst>
              <a:ext uri="{FF2B5EF4-FFF2-40B4-BE49-F238E27FC236}">
                <a16:creationId xmlns:a16="http://schemas.microsoft.com/office/drawing/2014/main" id="{FE061D02-D6F6-5518-266F-1B817C0414E4}"/>
              </a:ext>
            </a:extLst>
          </p:cNvPr>
          <p:cNvSpPr/>
          <p:nvPr/>
        </p:nvSpPr>
        <p:spPr>
          <a:xfrm>
            <a:off x="5729198" y="4636024"/>
            <a:ext cx="237566" cy="369332"/>
          </a:xfrm>
          <a:prstGeom prst="rect">
            <a:avLst/>
          </a:prstGeom>
        </p:spPr>
        <p:txBody>
          <a:bodyPr wrap="none">
            <a:spAutoFit/>
          </a:bodyPr>
          <a:lstStyle/>
          <a:p>
            <a:r>
              <a:rPr lang="en-US" dirty="0"/>
              <a:t> </a:t>
            </a:r>
          </a:p>
        </p:txBody>
      </p:sp>
      <p:sp>
        <p:nvSpPr>
          <p:cNvPr id="8" name="Rectangle 7">
            <a:extLst>
              <a:ext uri="{FF2B5EF4-FFF2-40B4-BE49-F238E27FC236}">
                <a16:creationId xmlns:a16="http://schemas.microsoft.com/office/drawing/2014/main" id="{C5BFAFD2-3286-C1D2-879B-DE4215740491}"/>
              </a:ext>
            </a:extLst>
          </p:cNvPr>
          <p:cNvSpPr/>
          <p:nvPr/>
        </p:nvSpPr>
        <p:spPr>
          <a:xfrm>
            <a:off x="5729198" y="4636024"/>
            <a:ext cx="237566" cy="369332"/>
          </a:xfrm>
          <a:prstGeom prst="rect">
            <a:avLst/>
          </a:prstGeom>
        </p:spPr>
        <p:txBody>
          <a:bodyPr wrap="none">
            <a:spAutoFit/>
          </a:bodyPr>
          <a:lstStyle/>
          <a:p>
            <a:r>
              <a:rPr lang="en-US" dirty="0"/>
              <a:t> </a:t>
            </a:r>
          </a:p>
        </p:txBody>
      </p:sp>
      <p:sp>
        <p:nvSpPr>
          <p:cNvPr id="9" name="Rectangle 8">
            <a:extLst>
              <a:ext uri="{FF2B5EF4-FFF2-40B4-BE49-F238E27FC236}">
                <a16:creationId xmlns:a16="http://schemas.microsoft.com/office/drawing/2014/main" id="{B994CFFA-8F5B-F1CF-126B-9672A4BD8846}"/>
              </a:ext>
            </a:extLst>
          </p:cNvPr>
          <p:cNvSpPr/>
          <p:nvPr/>
        </p:nvSpPr>
        <p:spPr>
          <a:xfrm>
            <a:off x="7852172" y="5564731"/>
            <a:ext cx="880783" cy="369332"/>
          </a:xfrm>
          <a:prstGeom prst="rect">
            <a:avLst/>
          </a:prstGeom>
        </p:spPr>
        <p:txBody>
          <a:bodyPr wrap="square">
            <a:spAutoFit/>
          </a:bodyPr>
          <a:lstStyle/>
          <a:p>
            <a:r>
              <a:rPr lang="en-US" dirty="0"/>
              <a:t> </a:t>
            </a:r>
          </a:p>
        </p:txBody>
      </p:sp>
      <p:pic>
        <p:nvPicPr>
          <p:cNvPr id="97" name="Picture 12" descr="Cisco Network Topology Icons 3015">
            <a:extLst>
              <a:ext uri="{FF2B5EF4-FFF2-40B4-BE49-F238E27FC236}">
                <a16:creationId xmlns:a16="http://schemas.microsoft.com/office/drawing/2014/main" id="{3AB556DF-0948-4FF7-11B4-1FA6C53E0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5612" y="3865963"/>
            <a:ext cx="345757" cy="345757"/>
          </a:xfrm>
          <a:prstGeom prst="rect">
            <a:avLst/>
          </a:prstGeom>
          <a:noFill/>
          <a:extLst>
            <a:ext uri="{909E8E84-426E-40DD-AFC4-6F175D3DCCD1}">
              <a14:hiddenFill xmlns:a14="http://schemas.microsoft.com/office/drawing/2010/main">
                <a:solidFill>
                  <a:srgbClr val="FFFFFF"/>
                </a:solidFill>
              </a14:hiddenFill>
            </a:ext>
          </a:extLst>
        </p:spPr>
      </p:pic>
      <p:sp>
        <p:nvSpPr>
          <p:cNvPr id="99" name="TextBox 98">
            <a:extLst>
              <a:ext uri="{FF2B5EF4-FFF2-40B4-BE49-F238E27FC236}">
                <a16:creationId xmlns:a16="http://schemas.microsoft.com/office/drawing/2014/main" id="{4C3E85E8-A4B1-5E11-42A0-7054BC07B70F}"/>
              </a:ext>
            </a:extLst>
          </p:cNvPr>
          <p:cNvSpPr txBox="1"/>
          <p:nvPr/>
        </p:nvSpPr>
        <p:spPr>
          <a:xfrm>
            <a:off x="3660593" y="4195990"/>
            <a:ext cx="244499" cy="246221"/>
          </a:xfrm>
          <a:prstGeom prst="rect">
            <a:avLst/>
          </a:prstGeom>
          <a:noFill/>
        </p:spPr>
        <p:txBody>
          <a:bodyPr wrap="square" rtlCol="0">
            <a:spAutoFit/>
          </a:bodyPr>
          <a:lstStyle/>
          <a:p>
            <a:r>
              <a:rPr lang="en-US" sz="1000" dirty="0"/>
              <a:t>1</a:t>
            </a:r>
          </a:p>
        </p:txBody>
      </p:sp>
      <p:sp>
        <p:nvSpPr>
          <p:cNvPr id="110" name="TextBox 109">
            <a:extLst>
              <a:ext uri="{FF2B5EF4-FFF2-40B4-BE49-F238E27FC236}">
                <a16:creationId xmlns:a16="http://schemas.microsoft.com/office/drawing/2014/main" id="{DE286031-71C8-F98E-009E-9CDB9628518E}"/>
              </a:ext>
            </a:extLst>
          </p:cNvPr>
          <p:cNvSpPr txBox="1"/>
          <p:nvPr/>
        </p:nvSpPr>
        <p:spPr>
          <a:xfrm>
            <a:off x="4469156" y="4651197"/>
            <a:ext cx="322196" cy="246221"/>
          </a:xfrm>
          <a:prstGeom prst="rect">
            <a:avLst/>
          </a:prstGeom>
          <a:noFill/>
        </p:spPr>
        <p:txBody>
          <a:bodyPr wrap="square" rtlCol="0">
            <a:spAutoFit/>
          </a:bodyPr>
          <a:lstStyle/>
          <a:p>
            <a:r>
              <a:rPr lang="en-US" sz="1000" dirty="0"/>
              <a:t>2</a:t>
            </a:r>
          </a:p>
        </p:txBody>
      </p:sp>
      <p:sp>
        <p:nvSpPr>
          <p:cNvPr id="111" name="TextBox 110">
            <a:extLst>
              <a:ext uri="{FF2B5EF4-FFF2-40B4-BE49-F238E27FC236}">
                <a16:creationId xmlns:a16="http://schemas.microsoft.com/office/drawing/2014/main" id="{FE69C324-D646-085B-C6AB-71BE5AF936C3}"/>
              </a:ext>
            </a:extLst>
          </p:cNvPr>
          <p:cNvSpPr txBox="1"/>
          <p:nvPr/>
        </p:nvSpPr>
        <p:spPr>
          <a:xfrm>
            <a:off x="5071239" y="4071038"/>
            <a:ext cx="364259" cy="246221"/>
          </a:xfrm>
          <a:prstGeom prst="rect">
            <a:avLst/>
          </a:prstGeom>
          <a:noFill/>
        </p:spPr>
        <p:txBody>
          <a:bodyPr wrap="square" rtlCol="0">
            <a:spAutoFit/>
          </a:bodyPr>
          <a:lstStyle/>
          <a:p>
            <a:r>
              <a:rPr lang="en-US" sz="1000" dirty="0"/>
              <a:t>3</a:t>
            </a:r>
          </a:p>
        </p:txBody>
      </p:sp>
      <p:pic>
        <p:nvPicPr>
          <p:cNvPr id="54" name="Picture 12" descr="Cisco Network Topology Icons 3015">
            <a:extLst>
              <a:ext uri="{FF2B5EF4-FFF2-40B4-BE49-F238E27FC236}">
                <a16:creationId xmlns:a16="http://schemas.microsoft.com/office/drawing/2014/main" id="{ED80F006-953C-4081-65CB-061B57A0E0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0901" y="3555855"/>
            <a:ext cx="404152" cy="404152"/>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Cisco Network Topology Icons 3015">
            <a:extLst>
              <a:ext uri="{FF2B5EF4-FFF2-40B4-BE49-F238E27FC236}">
                <a16:creationId xmlns:a16="http://schemas.microsoft.com/office/drawing/2014/main" id="{777C4298-E257-7646-E130-B9A3C5A154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5657" y="3576234"/>
            <a:ext cx="345757" cy="345757"/>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Cisco Network Topology Icons 3015">
            <a:extLst>
              <a:ext uri="{FF2B5EF4-FFF2-40B4-BE49-F238E27FC236}">
                <a16:creationId xmlns:a16="http://schemas.microsoft.com/office/drawing/2014/main" id="{DB2C4C9D-9703-2CA5-AEA9-BF9945F5A0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8600" y="3461974"/>
            <a:ext cx="453718" cy="453718"/>
          </a:xfrm>
          <a:prstGeom prst="rect">
            <a:avLst/>
          </a:prstGeom>
          <a:noFill/>
          <a:extLst>
            <a:ext uri="{909E8E84-426E-40DD-AFC4-6F175D3DCCD1}">
              <a14:hiddenFill xmlns:a14="http://schemas.microsoft.com/office/drawing/2010/main">
                <a:solidFill>
                  <a:srgbClr val="FFFFFF"/>
                </a:solidFill>
              </a14:hiddenFill>
            </a:ext>
          </a:extLst>
        </p:spPr>
      </p:pic>
      <p:sp>
        <p:nvSpPr>
          <p:cNvPr id="93" name="Rounded Rectangle 92">
            <a:extLst>
              <a:ext uri="{FF2B5EF4-FFF2-40B4-BE49-F238E27FC236}">
                <a16:creationId xmlns:a16="http://schemas.microsoft.com/office/drawing/2014/main" id="{3297C8A2-31F7-F53C-24AE-DF0EC4B779C7}"/>
              </a:ext>
            </a:extLst>
          </p:cNvPr>
          <p:cNvSpPr/>
          <p:nvPr/>
        </p:nvSpPr>
        <p:spPr>
          <a:xfrm>
            <a:off x="4087338" y="1930479"/>
            <a:ext cx="1647573" cy="1322561"/>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94" name="Rounded Rectangle 93">
            <a:extLst>
              <a:ext uri="{FF2B5EF4-FFF2-40B4-BE49-F238E27FC236}">
                <a16:creationId xmlns:a16="http://schemas.microsoft.com/office/drawing/2014/main" id="{58A0C1B2-7842-2861-FE9E-578AA581F3A3}"/>
              </a:ext>
            </a:extLst>
          </p:cNvPr>
          <p:cNvSpPr/>
          <p:nvPr/>
        </p:nvSpPr>
        <p:spPr>
          <a:xfrm>
            <a:off x="4161146" y="3105758"/>
            <a:ext cx="1434621" cy="201258"/>
          </a:xfrm>
          <a:prstGeom prst="roundRect">
            <a:avLst/>
          </a:prstGeom>
          <a:solidFill>
            <a:srgbClr val="B7D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00" dirty="0"/>
              <a:t>ODTN drivers</a:t>
            </a:r>
          </a:p>
        </p:txBody>
      </p:sp>
      <p:pic>
        <p:nvPicPr>
          <p:cNvPr id="95" name="Picture 4" descr="ONOS - Wikipedia">
            <a:extLst>
              <a:ext uri="{FF2B5EF4-FFF2-40B4-BE49-F238E27FC236}">
                <a16:creationId xmlns:a16="http://schemas.microsoft.com/office/drawing/2014/main" id="{80F5A7EA-8437-4847-B061-85D21E67DD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6126" y="1953732"/>
            <a:ext cx="1168956" cy="1020945"/>
          </a:xfrm>
          <a:prstGeom prst="rect">
            <a:avLst/>
          </a:prstGeom>
          <a:noFill/>
          <a:extLst>
            <a:ext uri="{909E8E84-426E-40DD-AFC4-6F175D3DCCD1}">
              <a14:hiddenFill xmlns:a14="http://schemas.microsoft.com/office/drawing/2010/main">
                <a:solidFill>
                  <a:srgbClr val="FFFFFF"/>
                </a:solidFill>
              </a14:hiddenFill>
            </a:ext>
          </a:extLst>
        </p:spPr>
      </p:pic>
      <p:sp>
        <p:nvSpPr>
          <p:cNvPr id="96" name="Rounded Rectangle 95">
            <a:extLst>
              <a:ext uri="{FF2B5EF4-FFF2-40B4-BE49-F238E27FC236}">
                <a16:creationId xmlns:a16="http://schemas.microsoft.com/office/drawing/2014/main" id="{1CEA367D-8FF8-DE2D-0A66-09F107365EB8}"/>
              </a:ext>
            </a:extLst>
          </p:cNvPr>
          <p:cNvSpPr/>
          <p:nvPr/>
        </p:nvSpPr>
        <p:spPr>
          <a:xfrm>
            <a:off x="4087338" y="1528735"/>
            <a:ext cx="1434621" cy="5223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E2EE5054-C47C-5204-E835-AD4A80EA58FA}"/>
              </a:ext>
            </a:extLst>
          </p:cNvPr>
          <p:cNvSpPr/>
          <p:nvPr/>
        </p:nvSpPr>
        <p:spPr>
          <a:xfrm>
            <a:off x="3987060" y="1140712"/>
            <a:ext cx="317026" cy="2462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0CBCDC7D-5DE7-54AC-6213-46D3B79451A3}"/>
              </a:ext>
            </a:extLst>
          </p:cNvPr>
          <p:cNvSpPr/>
          <p:nvPr/>
        </p:nvSpPr>
        <p:spPr>
          <a:xfrm>
            <a:off x="3678786" y="2051082"/>
            <a:ext cx="317026" cy="24622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a:extLst>
              <a:ext uri="{FF2B5EF4-FFF2-40B4-BE49-F238E27FC236}">
                <a16:creationId xmlns:a16="http://schemas.microsoft.com/office/drawing/2014/main" id="{FE3D9C28-CCAD-315D-C65A-392AFD73C8A6}"/>
              </a:ext>
            </a:extLst>
          </p:cNvPr>
          <p:cNvSpPr/>
          <p:nvPr/>
        </p:nvSpPr>
        <p:spPr>
          <a:xfrm>
            <a:off x="5649738" y="1915061"/>
            <a:ext cx="317026" cy="2462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ounded Rectangle 108">
            <a:extLst>
              <a:ext uri="{FF2B5EF4-FFF2-40B4-BE49-F238E27FC236}">
                <a16:creationId xmlns:a16="http://schemas.microsoft.com/office/drawing/2014/main" id="{AC9C1CD7-9D5A-8B22-3445-8A54D79463BF}"/>
              </a:ext>
            </a:extLst>
          </p:cNvPr>
          <p:cNvSpPr/>
          <p:nvPr/>
        </p:nvSpPr>
        <p:spPr>
          <a:xfrm>
            <a:off x="6720840" y="1648329"/>
            <a:ext cx="1292384" cy="5223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F1A401F-706D-3A4F-A487-C48554CCA594}"/>
              </a:ext>
            </a:extLst>
          </p:cNvPr>
          <p:cNvSpPr/>
          <p:nvPr/>
        </p:nvSpPr>
        <p:spPr>
          <a:xfrm>
            <a:off x="6820570" y="1377326"/>
            <a:ext cx="710255" cy="3782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B32946D-2464-424C-5432-CD09E055DFF0}"/>
              </a:ext>
            </a:extLst>
          </p:cNvPr>
          <p:cNvSpPr/>
          <p:nvPr/>
        </p:nvSpPr>
        <p:spPr>
          <a:xfrm>
            <a:off x="5676051" y="4994397"/>
            <a:ext cx="237566" cy="369332"/>
          </a:xfrm>
          <a:prstGeom prst="rect">
            <a:avLst/>
          </a:prstGeom>
        </p:spPr>
        <p:txBody>
          <a:bodyPr wrap="none">
            <a:spAutoFit/>
          </a:bodyPr>
          <a:lstStyle/>
          <a:p>
            <a:r>
              <a:rPr lang="en-US" dirty="0"/>
              <a:t> </a:t>
            </a:r>
          </a:p>
        </p:txBody>
      </p:sp>
      <p:sp>
        <p:nvSpPr>
          <p:cNvPr id="10" name="Rectangle 9">
            <a:extLst>
              <a:ext uri="{FF2B5EF4-FFF2-40B4-BE49-F238E27FC236}">
                <a16:creationId xmlns:a16="http://schemas.microsoft.com/office/drawing/2014/main" id="{8B9C0503-6EA2-B511-5155-AB8A3B019772}"/>
              </a:ext>
            </a:extLst>
          </p:cNvPr>
          <p:cNvSpPr/>
          <p:nvPr/>
        </p:nvSpPr>
        <p:spPr>
          <a:xfrm>
            <a:off x="3798001" y="3535351"/>
            <a:ext cx="389493" cy="227775"/>
          </a:xfrm>
          <a:prstGeom prst="rect">
            <a:avLst/>
          </a:prstGeom>
          <a:noFill/>
          <a:ln>
            <a:solidFill>
              <a:srgbClr val="7294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481B631-FAA3-3C40-F013-A37B286E9F13}"/>
              </a:ext>
            </a:extLst>
          </p:cNvPr>
          <p:cNvSpPr/>
          <p:nvPr/>
        </p:nvSpPr>
        <p:spPr>
          <a:xfrm>
            <a:off x="4059980" y="3535351"/>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a:extLst>
              <a:ext uri="{FF2B5EF4-FFF2-40B4-BE49-F238E27FC236}">
                <a16:creationId xmlns:a16="http://schemas.microsoft.com/office/drawing/2014/main" id="{B98DB938-6CCE-5D5D-7E6D-68735A270140}"/>
              </a:ext>
            </a:extLst>
          </p:cNvPr>
          <p:cNvCxnSpPr>
            <a:cxnSpLocks/>
            <a:stCxn id="11" idx="0"/>
            <a:endCxn id="11" idx="2"/>
          </p:cNvCxnSpPr>
          <p:nvPr/>
        </p:nvCxnSpPr>
        <p:spPr>
          <a:xfrm>
            <a:off x="4123737" y="3535351"/>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9" name="Rectangle 118">
            <a:extLst>
              <a:ext uri="{FF2B5EF4-FFF2-40B4-BE49-F238E27FC236}">
                <a16:creationId xmlns:a16="http://schemas.microsoft.com/office/drawing/2014/main" id="{DFAB3B9B-494C-7672-CAB0-CAD6A79C93B7}"/>
              </a:ext>
            </a:extLst>
          </p:cNvPr>
          <p:cNvSpPr/>
          <p:nvPr/>
        </p:nvSpPr>
        <p:spPr>
          <a:xfrm>
            <a:off x="3927508" y="3537724"/>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2" name="Straight Arrow Connector 121">
            <a:extLst>
              <a:ext uri="{FF2B5EF4-FFF2-40B4-BE49-F238E27FC236}">
                <a16:creationId xmlns:a16="http://schemas.microsoft.com/office/drawing/2014/main" id="{24FAAB9B-7B25-F814-06A6-015B60528083}"/>
              </a:ext>
            </a:extLst>
          </p:cNvPr>
          <p:cNvCxnSpPr>
            <a:cxnSpLocks/>
          </p:cNvCxnSpPr>
          <p:nvPr/>
        </p:nvCxnSpPr>
        <p:spPr>
          <a:xfrm>
            <a:off x="3988299" y="3537724"/>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3" name="Rectangle 122">
            <a:extLst>
              <a:ext uri="{FF2B5EF4-FFF2-40B4-BE49-F238E27FC236}">
                <a16:creationId xmlns:a16="http://schemas.microsoft.com/office/drawing/2014/main" id="{DE462AAF-EEBF-DAB6-E9C8-B4A4FED01D68}"/>
              </a:ext>
            </a:extLst>
          </p:cNvPr>
          <p:cNvSpPr/>
          <p:nvPr/>
        </p:nvSpPr>
        <p:spPr>
          <a:xfrm>
            <a:off x="3798001" y="3535351"/>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4" name="Straight Arrow Connector 123">
            <a:extLst>
              <a:ext uri="{FF2B5EF4-FFF2-40B4-BE49-F238E27FC236}">
                <a16:creationId xmlns:a16="http://schemas.microsoft.com/office/drawing/2014/main" id="{75016A6F-1832-3E4A-BBC5-F395BA12BC2F}"/>
              </a:ext>
            </a:extLst>
          </p:cNvPr>
          <p:cNvCxnSpPr>
            <a:cxnSpLocks/>
          </p:cNvCxnSpPr>
          <p:nvPr/>
        </p:nvCxnSpPr>
        <p:spPr>
          <a:xfrm>
            <a:off x="3858792" y="3535351"/>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5" name="Rectangle 124">
            <a:extLst>
              <a:ext uri="{FF2B5EF4-FFF2-40B4-BE49-F238E27FC236}">
                <a16:creationId xmlns:a16="http://schemas.microsoft.com/office/drawing/2014/main" id="{38BE699D-137B-689E-FF57-6ECD7BA08B37}"/>
              </a:ext>
            </a:extLst>
          </p:cNvPr>
          <p:cNvSpPr/>
          <p:nvPr/>
        </p:nvSpPr>
        <p:spPr>
          <a:xfrm>
            <a:off x="7068724" y="3082161"/>
            <a:ext cx="389493" cy="227775"/>
          </a:xfrm>
          <a:prstGeom prst="rect">
            <a:avLst/>
          </a:prstGeom>
          <a:noFill/>
          <a:ln>
            <a:solidFill>
              <a:srgbClr val="7294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D80AA8C5-47CF-DE2D-C535-7518759CD4B5}"/>
              </a:ext>
            </a:extLst>
          </p:cNvPr>
          <p:cNvSpPr/>
          <p:nvPr/>
        </p:nvSpPr>
        <p:spPr>
          <a:xfrm>
            <a:off x="7330703" y="3082161"/>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7" name="Straight Arrow Connector 126">
            <a:extLst>
              <a:ext uri="{FF2B5EF4-FFF2-40B4-BE49-F238E27FC236}">
                <a16:creationId xmlns:a16="http://schemas.microsoft.com/office/drawing/2014/main" id="{175943CD-4237-4BC1-E975-700CF789F1D6}"/>
              </a:ext>
            </a:extLst>
          </p:cNvPr>
          <p:cNvCxnSpPr>
            <a:cxnSpLocks/>
            <a:stCxn id="126" idx="0"/>
            <a:endCxn id="126" idx="2"/>
          </p:cNvCxnSpPr>
          <p:nvPr/>
        </p:nvCxnSpPr>
        <p:spPr>
          <a:xfrm>
            <a:off x="7394460" y="3082161"/>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28" name="Rectangle 127">
            <a:extLst>
              <a:ext uri="{FF2B5EF4-FFF2-40B4-BE49-F238E27FC236}">
                <a16:creationId xmlns:a16="http://schemas.microsoft.com/office/drawing/2014/main" id="{E9D7423A-555E-CC0A-E7D3-4E1349D1E099}"/>
              </a:ext>
            </a:extLst>
          </p:cNvPr>
          <p:cNvSpPr/>
          <p:nvPr/>
        </p:nvSpPr>
        <p:spPr>
          <a:xfrm>
            <a:off x="7198231" y="3084534"/>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9" name="Straight Arrow Connector 128">
            <a:extLst>
              <a:ext uri="{FF2B5EF4-FFF2-40B4-BE49-F238E27FC236}">
                <a16:creationId xmlns:a16="http://schemas.microsoft.com/office/drawing/2014/main" id="{4D4E2DC9-E4BC-E533-D777-D8BBED946877}"/>
              </a:ext>
            </a:extLst>
          </p:cNvPr>
          <p:cNvCxnSpPr>
            <a:cxnSpLocks/>
          </p:cNvCxnSpPr>
          <p:nvPr/>
        </p:nvCxnSpPr>
        <p:spPr>
          <a:xfrm>
            <a:off x="7259022" y="3084534"/>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30" name="Rectangle 129">
            <a:extLst>
              <a:ext uri="{FF2B5EF4-FFF2-40B4-BE49-F238E27FC236}">
                <a16:creationId xmlns:a16="http://schemas.microsoft.com/office/drawing/2014/main" id="{EE4B0320-26EA-910B-E52D-AE84FC5EBC44}"/>
              </a:ext>
            </a:extLst>
          </p:cNvPr>
          <p:cNvSpPr/>
          <p:nvPr/>
        </p:nvSpPr>
        <p:spPr>
          <a:xfrm>
            <a:off x="7068724" y="3082161"/>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1" name="Straight Arrow Connector 130">
            <a:extLst>
              <a:ext uri="{FF2B5EF4-FFF2-40B4-BE49-F238E27FC236}">
                <a16:creationId xmlns:a16="http://schemas.microsoft.com/office/drawing/2014/main" id="{976A5ABA-86F3-5DFC-DC48-8B9C998570CA}"/>
              </a:ext>
            </a:extLst>
          </p:cNvPr>
          <p:cNvCxnSpPr>
            <a:cxnSpLocks/>
          </p:cNvCxnSpPr>
          <p:nvPr/>
        </p:nvCxnSpPr>
        <p:spPr>
          <a:xfrm>
            <a:off x="7129515" y="3082161"/>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32" name="Rectangle 131">
            <a:extLst>
              <a:ext uri="{FF2B5EF4-FFF2-40B4-BE49-F238E27FC236}">
                <a16:creationId xmlns:a16="http://schemas.microsoft.com/office/drawing/2014/main" id="{9A11D6EE-8FB1-5855-4EEB-C0B004B01A11}"/>
              </a:ext>
            </a:extLst>
          </p:cNvPr>
          <p:cNvSpPr/>
          <p:nvPr/>
        </p:nvSpPr>
        <p:spPr>
          <a:xfrm>
            <a:off x="4809222" y="4275650"/>
            <a:ext cx="244499" cy="227775"/>
          </a:xfrm>
          <a:prstGeom prst="rect">
            <a:avLst/>
          </a:prstGeom>
          <a:noFill/>
          <a:ln>
            <a:solidFill>
              <a:srgbClr val="7294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a:extLst>
              <a:ext uri="{FF2B5EF4-FFF2-40B4-BE49-F238E27FC236}">
                <a16:creationId xmlns:a16="http://schemas.microsoft.com/office/drawing/2014/main" id="{84B71228-FEDF-D4EB-A29F-2C29D955EC11}"/>
              </a:ext>
            </a:extLst>
          </p:cNvPr>
          <p:cNvSpPr/>
          <p:nvPr/>
        </p:nvSpPr>
        <p:spPr>
          <a:xfrm>
            <a:off x="4938729" y="4278023"/>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6" name="Straight Arrow Connector 135">
            <a:extLst>
              <a:ext uri="{FF2B5EF4-FFF2-40B4-BE49-F238E27FC236}">
                <a16:creationId xmlns:a16="http://schemas.microsoft.com/office/drawing/2014/main" id="{A5611EAB-A2AF-C9E0-D901-9EB204E1C02E}"/>
              </a:ext>
            </a:extLst>
          </p:cNvPr>
          <p:cNvCxnSpPr>
            <a:cxnSpLocks/>
          </p:cNvCxnSpPr>
          <p:nvPr/>
        </p:nvCxnSpPr>
        <p:spPr>
          <a:xfrm>
            <a:off x="4999520" y="4278023"/>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37" name="Rectangle 136">
            <a:extLst>
              <a:ext uri="{FF2B5EF4-FFF2-40B4-BE49-F238E27FC236}">
                <a16:creationId xmlns:a16="http://schemas.microsoft.com/office/drawing/2014/main" id="{7BE03F30-7CAD-0469-DC0F-87B02535CF21}"/>
              </a:ext>
            </a:extLst>
          </p:cNvPr>
          <p:cNvSpPr/>
          <p:nvPr/>
        </p:nvSpPr>
        <p:spPr>
          <a:xfrm>
            <a:off x="4809222" y="4275650"/>
            <a:ext cx="127514" cy="227775"/>
          </a:xfrm>
          <a:prstGeom prst="rect">
            <a:avLst/>
          </a:prstGeom>
          <a:solidFill>
            <a:srgbClr val="6D91B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8" name="Straight Arrow Connector 137">
            <a:extLst>
              <a:ext uri="{FF2B5EF4-FFF2-40B4-BE49-F238E27FC236}">
                <a16:creationId xmlns:a16="http://schemas.microsoft.com/office/drawing/2014/main" id="{D3BA3C68-B636-C00E-1C36-C3199A9C99FB}"/>
              </a:ext>
            </a:extLst>
          </p:cNvPr>
          <p:cNvCxnSpPr>
            <a:cxnSpLocks/>
          </p:cNvCxnSpPr>
          <p:nvPr/>
        </p:nvCxnSpPr>
        <p:spPr>
          <a:xfrm>
            <a:off x="4870013" y="4275650"/>
            <a:ext cx="0" cy="227775"/>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DC3BE32-2269-A27E-920A-52E1D2F81588}"/>
              </a:ext>
            </a:extLst>
          </p:cNvPr>
          <p:cNvCxnSpPr>
            <a:cxnSpLocks/>
          </p:cNvCxnSpPr>
          <p:nvPr/>
        </p:nvCxnSpPr>
        <p:spPr>
          <a:xfrm>
            <a:off x="4125540" y="4081608"/>
            <a:ext cx="682838" cy="49244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58794E3-E1BC-AE9A-48DD-69F46256027D}"/>
              </a:ext>
            </a:extLst>
          </p:cNvPr>
          <p:cNvCxnSpPr>
            <a:cxnSpLocks/>
          </p:cNvCxnSpPr>
          <p:nvPr/>
        </p:nvCxnSpPr>
        <p:spPr>
          <a:xfrm>
            <a:off x="4136123" y="4060706"/>
            <a:ext cx="715645" cy="507824"/>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146" name="Straight Connector 145">
            <a:extLst>
              <a:ext uri="{FF2B5EF4-FFF2-40B4-BE49-F238E27FC236}">
                <a16:creationId xmlns:a16="http://schemas.microsoft.com/office/drawing/2014/main" id="{19C73632-CC3A-9E06-0687-9185345A019B}"/>
              </a:ext>
            </a:extLst>
          </p:cNvPr>
          <p:cNvCxnSpPr>
            <a:cxnSpLocks/>
          </p:cNvCxnSpPr>
          <p:nvPr/>
        </p:nvCxnSpPr>
        <p:spPr>
          <a:xfrm>
            <a:off x="4072393" y="4116231"/>
            <a:ext cx="715645" cy="507824"/>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147" name="Straight Connector 146">
            <a:extLst>
              <a:ext uri="{FF2B5EF4-FFF2-40B4-BE49-F238E27FC236}">
                <a16:creationId xmlns:a16="http://schemas.microsoft.com/office/drawing/2014/main" id="{B5FEB7F2-5BA7-9DB0-881B-CBD2A451A51D}"/>
              </a:ext>
            </a:extLst>
          </p:cNvPr>
          <p:cNvCxnSpPr>
            <a:cxnSpLocks/>
          </p:cNvCxnSpPr>
          <p:nvPr/>
        </p:nvCxnSpPr>
        <p:spPr>
          <a:xfrm>
            <a:off x="4072392" y="4175983"/>
            <a:ext cx="715645" cy="507824"/>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48" name="Straight Connector 147">
            <a:extLst>
              <a:ext uri="{FF2B5EF4-FFF2-40B4-BE49-F238E27FC236}">
                <a16:creationId xmlns:a16="http://schemas.microsoft.com/office/drawing/2014/main" id="{ED8052D6-424E-7796-80C1-C87A7C85C7D1}"/>
              </a:ext>
            </a:extLst>
          </p:cNvPr>
          <p:cNvCxnSpPr>
            <a:cxnSpLocks/>
          </p:cNvCxnSpPr>
          <p:nvPr/>
        </p:nvCxnSpPr>
        <p:spPr>
          <a:xfrm>
            <a:off x="4063389" y="4212965"/>
            <a:ext cx="715645" cy="507824"/>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149" name="Straight Connector 148">
            <a:extLst>
              <a:ext uri="{FF2B5EF4-FFF2-40B4-BE49-F238E27FC236}">
                <a16:creationId xmlns:a16="http://schemas.microsoft.com/office/drawing/2014/main" id="{8B838AF6-6F38-7832-3231-384F6DDCBB46}"/>
              </a:ext>
            </a:extLst>
          </p:cNvPr>
          <p:cNvCxnSpPr>
            <a:cxnSpLocks/>
            <a:stCxn id="97" idx="2"/>
          </p:cNvCxnSpPr>
          <p:nvPr/>
        </p:nvCxnSpPr>
        <p:spPr>
          <a:xfrm>
            <a:off x="3978491" y="4211720"/>
            <a:ext cx="773678" cy="524487"/>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pic>
        <p:nvPicPr>
          <p:cNvPr id="151" name="Picture 12" descr="Cisco Network Topology Icons 3015">
            <a:extLst>
              <a:ext uri="{FF2B5EF4-FFF2-40B4-BE49-F238E27FC236}">
                <a16:creationId xmlns:a16="http://schemas.microsoft.com/office/drawing/2014/main" id="{E600D750-457C-51CC-BB12-7B72CE897F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8867" y="4525863"/>
            <a:ext cx="454223" cy="454223"/>
          </a:xfrm>
          <a:prstGeom prst="rect">
            <a:avLst/>
          </a:prstGeom>
          <a:noFill/>
          <a:extLst>
            <a:ext uri="{909E8E84-426E-40DD-AFC4-6F175D3DCCD1}">
              <a14:hiddenFill xmlns:a14="http://schemas.microsoft.com/office/drawing/2010/main">
                <a:solidFill>
                  <a:srgbClr val="FFFFFF"/>
                </a:solidFill>
              </a14:hiddenFill>
            </a:ext>
          </a:extLst>
        </p:spPr>
      </p:pic>
      <p:cxnSp>
        <p:nvCxnSpPr>
          <p:cNvPr id="154" name="Straight Connector 153">
            <a:extLst>
              <a:ext uri="{FF2B5EF4-FFF2-40B4-BE49-F238E27FC236}">
                <a16:creationId xmlns:a16="http://schemas.microsoft.com/office/drawing/2014/main" id="{E15B8421-394B-D9BA-AC60-D3537B154C4D}"/>
              </a:ext>
            </a:extLst>
          </p:cNvPr>
          <p:cNvCxnSpPr>
            <a:cxnSpLocks/>
          </p:cNvCxnSpPr>
          <p:nvPr/>
        </p:nvCxnSpPr>
        <p:spPr>
          <a:xfrm>
            <a:off x="5158546" y="3785580"/>
            <a:ext cx="682838" cy="49244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26ABA83F-09FB-8F08-0BAB-B94C3CFD6779}"/>
              </a:ext>
            </a:extLst>
          </p:cNvPr>
          <p:cNvCxnSpPr>
            <a:cxnSpLocks/>
          </p:cNvCxnSpPr>
          <p:nvPr/>
        </p:nvCxnSpPr>
        <p:spPr>
          <a:xfrm>
            <a:off x="5169129" y="3764678"/>
            <a:ext cx="811168" cy="539556"/>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156" name="Straight Connector 155">
            <a:extLst>
              <a:ext uri="{FF2B5EF4-FFF2-40B4-BE49-F238E27FC236}">
                <a16:creationId xmlns:a16="http://schemas.microsoft.com/office/drawing/2014/main" id="{31882656-18B2-9294-B1E5-CDE618F44237}"/>
              </a:ext>
            </a:extLst>
          </p:cNvPr>
          <p:cNvCxnSpPr>
            <a:cxnSpLocks/>
            <a:endCxn id="196" idx="1"/>
          </p:cNvCxnSpPr>
          <p:nvPr/>
        </p:nvCxnSpPr>
        <p:spPr>
          <a:xfrm>
            <a:off x="5149694" y="3850073"/>
            <a:ext cx="713806" cy="553576"/>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157" name="Straight Connector 156">
            <a:extLst>
              <a:ext uri="{FF2B5EF4-FFF2-40B4-BE49-F238E27FC236}">
                <a16:creationId xmlns:a16="http://schemas.microsoft.com/office/drawing/2014/main" id="{21A7A67F-081D-A342-A78E-71F9466A7F9B}"/>
              </a:ext>
            </a:extLst>
          </p:cNvPr>
          <p:cNvCxnSpPr>
            <a:cxnSpLocks/>
          </p:cNvCxnSpPr>
          <p:nvPr/>
        </p:nvCxnSpPr>
        <p:spPr>
          <a:xfrm>
            <a:off x="5105398" y="3879955"/>
            <a:ext cx="811168" cy="569634"/>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58" name="Straight Connector 157">
            <a:extLst>
              <a:ext uri="{FF2B5EF4-FFF2-40B4-BE49-F238E27FC236}">
                <a16:creationId xmlns:a16="http://schemas.microsoft.com/office/drawing/2014/main" id="{2FD2988A-0483-46BF-050F-10B5D1AA4615}"/>
              </a:ext>
            </a:extLst>
          </p:cNvPr>
          <p:cNvCxnSpPr>
            <a:cxnSpLocks/>
          </p:cNvCxnSpPr>
          <p:nvPr/>
        </p:nvCxnSpPr>
        <p:spPr>
          <a:xfrm>
            <a:off x="5096395" y="3916937"/>
            <a:ext cx="715645" cy="507824"/>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159" name="Straight Connector 158">
            <a:extLst>
              <a:ext uri="{FF2B5EF4-FFF2-40B4-BE49-F238E27FC236}">
                <a16:creationId xmlns:a16="http://schemas.microsoft.com/office/drawing/2014/main" id="{929B589D-31E4-C58C-42D3-9F1A5998A600}"/>
              </a:ext>
            </a:extLst>
          </p:cNvPr>
          <p:cNvCxnSpPr>
            <a:cxnSpLocks/>
          </p:cNvCxnSpPr>
          <p:nvPr/>
        </p:nvCxnSpPr>
        <p:spPr>
          <a:xfrm>
            <a:off x="5011497" y="3915692"/>
            <a:ext cx="773678" cy="524487"/>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164" name="Straight Connector 163">
            <a:extLst>
              <a:ext uri="{FF2B5EF4-FFF2-40B4-BE49-F238E27FC236}">
                <a16:creationId xmlns:a16="http://schemas.microsoft.com/office/drawing/2014/main" id="{05A7190D-A0B0-C916-FA15-F66DC3EA2CA4}"/>
              </a:ext>
            </a:extLst>
          </p:cNvPr>
          <p:cNvCxnSpPr>
            <a:cxnSpLocks/>
          </p:cNvCxnSpPr>
          <p:nvPr/>
        </p:nvCxnSpPr>
        <p:spPr>
          <a:xfrm>
            <a:off x="6144236" y="4433066"/>
            <a:ext cx="682632" cy="28772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B9CC2357-F407-2F33-B0C5-D5101F930917}"/>
              </a:ext>
            </a:extLst>
          </p:cNvPr>
          <p:cNvCxnSpPr>
            <a:cxnSpLocks/>
          </p:cNvCxnSpPr>
          <p:nvPr/>
        </p:nvCxnSpPr>
        <p:spPr>
          <a:xfrm>
            <a:off x="6182212" y="4408456"/>
            <a:ext cx="724277" cy="307991"/>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166" name="Straight Connector 165">
            <a:extLst>
              <a:ext uri="{FF2B5EF4-FFF2-40B4-BE49-F238E27FC236}">
                <a16:creationId xmlns:a16="http://schemas.microsoft.com/office/drawing/2014/main" id="{D9590A87-8BD3-2053-4E33-1685A95AAB02}"/>
              </a:ext>
            </a:extLst>
          </p:cNvPr>
          <p:cNvCxnSpPr>
            <a:cxnSpLocks/>
          </p:cNvCxnSpPr>
          <p:nvPr/>
        </p:nvCxnSpPr>
        <p:spPr>
          <a:xfrm>
            <a:off x="6091089" y="4467689"/>
            <a:ext cx="773708" cy="347475"/>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167" name="Straight Connector 166">
            <a:extLst>
              <a:ext uri="{FF2B5EF4-FFF2-40B4-BE49-F238E27FC236}">
                <a16:creationId xmlns:a16="http://schemas.microsoft.com/office/drawing/2014/main" id="{46A29544-53EB-6239-1953-C290A274A6E8}"/>
              </a:ext>
            </a:extLst>
          </p:cNvPr>
          <p:cNvCxnSpPr>
            <a:cxnSpLocks/>
          </p:cNvCxnSpPr>
          <p:nvPr/>
        </p:nvCxnSpPr>
        <p:spPr>
          <a:xfrm>
            <a:off x="6091088" y="4527441"/>
            <a:ext cx="735780" cy="319512"/>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68" name="Straight Connector 167">
            <a:extLst>
              <a:ext uri="{FF2B5EF4-FFF2-40B4-BE49-F238E27FC236}">
                <a16:creationId xmlns:a16="http://schemas.microsoft.com/office/drawing/2014/main" id="{FA5AA8C9-BBE0-FB03-81FA-C9B4EFD67B92}"/>
              </a:ext>
            </a:extLst>
          </p:cNvPr>
          <p:cNvCxnSpPr>
            <a:cxnSpLocks/>
          </p:cNvCxnSpPr>
          <p:nvPr/>
        </p:nvCxnSpPr>
        <p:spPr>
          <a:xfrm>
            <a:off x="6078768" y="4561630"/>
            <a:ext cx="746011" cy="323397"/>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169" name="Straight Connector 168">
            <a:extLst>
              <a:ext uri="{FF2B5EF4-FFF2-40B4-BE49-F238E27FC236}">
                <a16:creationId xmlns:a16="http://schemas.microsoft.com/office/drawing/2014/main" id="{43712DD2-AEAF-9AC2-D12F-958DFE5A90FD}"/>
              </a:ext>
            </a:extLst>
          </p:cNvPr>
          <p:cNvCxnSpPr>
            <a:cxnSpLocks/>
          </p:cNvCxnSpPr>
          <p:nvPr/>
        </p:nvCxnSpPr>
        <p:spPr>
          <a:xfrm flipV="1">
            <a:off x="7125719" y="3935998"/>
            <a:ext cx="241313" cy="637625"/>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pic>
        <p:nvPicPr>
          <p:cNvPr id="196" name="Picture 12" descr="Cisco Network Topology Icons 3015">
            <a:extLst>
              <a:ext uri="{FF2B5EF4-FFF2-40B4-BE49-F238E27FC236}">
                <a16:creationId xmlns:a16="http://schemas.microsoft.com/office/drawing/2014/main" id="{69F3FB0C-8EF4-FA3C-8F85-28E0C827389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3500" y="4154399"/>
            <a:ext cx="421163" cy="498500"/>
          </a:xfrm>
          <a:prstGeom prst="rect">
            <a:avLst/>
          </a:prstGeom>
          <a:noFill/>
          <a:extLst>
            <a:ext uri="{909E8E84-426E-40DD-AFC4-6F175D3DCCD1}">
              <a14:hiddenFill xmlns:a14="http://schemas.microsoft.com/office/drawing/2010/main">
                <a:solidFill>
                  <a:srgbClr val="FFFFFF"/>
                </a:solidFill>
              </a14:hiddenFill>
            </a:ext>
          </a:extLst>
        </p:spPr>
      </p:pic>
      <p:pic>
        <p:nvPicPr>
          <p:cNvPr id="197" name="Picture 12" descr="Cisco Network Topology Icons 3015">
            <a:extLst>
              <a:ext uri="{FF2B5EF4-FFF2-40B4-BE49-F238E27FC236}">
                <a16:creationId xmlns:a16="http://schemas.microsoft.com/office/drawing/2014/main" id="{15B4D322-E685-E6DB-8F2E-F124487286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1700" y="4583094"/>
            <a:ext cx="345757" cy="345757"/>
          </a:xfrm>
          <a:prstGeom prst="rect">
            <a:avLst/>
          </a:prstGeom>
          <a:noFill/>
          <a:extLst>
            <a:ext uri="{909E8E84-426E-40DD-AFC4-6F175D3DCCD1}">
              <a14:hiddenFill xmlns:a14="http://schemas.microsoft.com/office/drawing/2010/main">
                <a:solidFill>
                  <a:srgbClr val="FFFFFF"/>
                </a:solidFill>
              </a14:hiddenFill>
            </a:ext>
          </a:extLst>
        </p:spPr>
      </p:pic>
      <p:cxnSp>
        <p:nvCxnSpPr>
          <p:cNvPr id="201" name="Straight Connector 200">
            <a:extLst>
              <a:ext uri="{FF2B5EF4-FFF2-40B4-BE49-F238E27FC236}">
                <a16:creationId xmlns:a16="http://schemas.microsoft.com/office/drawing/2014/main" id="{181885E1-100C-924E-BC60-F38F8AE0F704}"/>
              </a:ext>
            </a:extLst>
          </p:cNvPr>
          <p:cNvCxnSpPr>
            <a:cxnSpLocks/>
          </p:cNvCxnSpPr>
          <p:nvPr/>
        </p:nvCxnSpPr>
        <p:spPr>
          <a:xfrm flipV="1">
            <a:off x="6448493" y="3589053"/>
            <a:ext cx="621179" cy="92733"/>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02" name="Straight Connector 201">
            <a:extLst>
              <a:ext uri="{FF2B5EF4-FFF2-40B4-BE49-F238E27FC236}">
                <a16:creationId xmlns:a16="http://schemas.microsoft.com/office/drawing/2014/main" id="{10552AAE-88DE-95B2-5E1C-824F89E9153D}"/>
              </a:ext>
            </a:extLst>
          </p:cNvPr>
          <p:cNvCxnSpPr>
            <a:cxnSpLocks/>
          </p:cNvCxnSpPr>
          <p:nvPr/>
        </p:nvCxnSpPr>
        <p:spPr>
          <a:xfrm flipV="1">
            <a:off x="5158546" y="4560657"/>
            <a:ext cx="814847" cy="192397"/>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203" name="Straight Connector 202">
            <a:extLst>
              <a:ext uri="{FF2B5EF4-FFF2-40B4-BE49-F238E27FC236}">
                <a16:creationId xmlns:a16="http://schemas.microsoft.com/office/drawing/2014/main" id="{253063B4-6822-82F5-5CD1-43DA116F360E}"/>
              </a:ext>
            </a:extLst>
          </p:cNvPr>
          <p:cNvCxnSpPr>
            <a:cxnSpLocks/>
          </p:cNvCxnSpPr>
          <p:nvPr/>
        </p:nvCxnSpPr>
        <p:spPr>
          <a:xfrm flipH="1">
            <a:off x="5158546" y="4603377"/>
            <a:ext cx="833972" cy="214547"/>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04" name="Straight Connector 203">
            <a:extLst>
              <a:ext uri="{FF2B5EF4-FFF2-40B4-BE49-F238E27FC236}">
                <a16:creationId xmlns:a16="http://schemas.microsoft.com/office/drawing/2014/main" id="{46C091EB-7F0F-B1D4-E3CE-A6C76E368913}"/>
              </a:ext>
            </a:extLst>
          </p:cNvPr>
          <p:cNvCxnSpPr>
            <a:cxnSpLocks/>
          </p:cNvCxnSpPr>
          <p:nvPr/>
        </p:nvCxnSpPr>
        <p:spPr>
          <a:xfrm flipV="1">
            <a:off x="5189769" y="4656855"/>
            <a:ext cx="814892" cy="182260"/>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205" name="Straight Connector 204">
            <a:extLst>
              <a:ext uri="{FF2B5EF4-FFF2-40B4-BE49-F238E27FC236}">
                <a16:creationId xmlns:a16="http://schemas.microsoft.com/office/drawing/2014/main" id="{B4B885DA-E8AA-D562-35AF-5BADC6039203}"/>
              </a:ext>
            </a:extLst>
          </p:cNvPr>
          <p:cNvCxnSpPr>
            <a:cxnSpLocks/>
          </p:cNvCxnSpPr>
          <p:nvPr/>
        </p:nvCxnSpPr>
        <p:spPr>
          <a:xfrm>
            <a:off x="6273281" y="4669866"/>
            <a:ext cx="583718" cy="268573"/>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07" name="Straight Connector 206">
            <a:extLst>
              <a:ext uri="{FF2B5EF4-FFF2-40B4-BE49-F238E27FC236}">
                <a16:creationId xmlns:a16="http://schemas.microsoft.com/office/drawing/2014/main" id="{625F2DED-F0A6-278F-4DAB-F645A6219CDC}"/>
              </a:ext>
            </a:extLst>
          </p:cNvPr>
          <p:cNvCxnSpPr>
            <a:cxnSpLocks/>
          </p:cNvCxnSpPr>
          <p:nvPr/>
        </p:nvCxnSpPr>
        <p:spPr>
          <a:xfrm>
            <a:off x="5160151" y="3635283"/>
            <a:ext cx="945501" cy="21893"/>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09" name="Straight Connector 208">
            <a:extLst>
              <a:ext uri="{FF2B5EF4-FFF2-40B4-BE49-F238E27FC236}">
                <a16:creationId xmlns:a16="http://schemas.microsoft.com/office/drawing/2014/main" id="{F84D9321-458F-A150-F64E-E0DC37E15429}"/>
              </a:ext>
            </a:extLst>
          </p:cNvPr>
          <p:cNvCxnSpPr>
            <a:cxnSpLocks/>
          </p:cNvCxnSpPr>
          <p:nvPr/>
        </p:nvCxnSpPr>
        <p:spPr>
          <a:xfrm flipV="1">
            <a:off x="4128021" y="3815338"/>
            <a:ext cx="730264" cy="175055"/>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11" name="Straight Connector 210">
            <a:extLst>
              <a:ext uri="{FF2B5EF4-FFF2-40B4-BE49-F238E27FC236}">
                <a16:creationId xmlns:a16="http://schemas.microsoft.com/office/drawing/2014/main" id="{292C51AB-A279-A335-7C11-AFDDA935DA8B}"/>
              </a:ext>
            </a:extLst>
          </p:cNvPr>
          <p:cNvCxnSpPr>
            <a:cxnSpLocks/>
          </p:cNvCxnSpPr>
          <p:nvPr/>
        </p:nvCxnSpPr>
        <p:spPr>
          <a:xfrm flipV="1">
            <a:off x="5087616" y="4486420"/>
            <a:ext cx="795118" cy="208393"/>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13" name="Straight Connector 212">
            <a:extLst>
              <a:ext uri="{FF2B5EF4-FFF2-40B4-BE49-F238E27FC236}">
                <a16:creationId xmlns:a16="http://schemas.microsoft.com/office/drawing/2014/main" id="{F87C94EB-2CAB-E379-BD06-3F8C6D2A5CDD}"/>
              </a:ext>
            </a:extLst>
          </p:cNvPr>
          <p:cNvCxnSpPr>
            <a:cxnSpLocks/>
          </p:cNvCxnSpPr>
          <p:nvPr/>
        </p:nvCxnSpPr>
        <p:spPr>
          <a:xfrm flipV="1">
            <a:off x="6458978" y="3810398"/>
            <a:ext cx="632721" cy="105294"/>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15" name="Straight Connector 214">
            <a:extLst>
              <a:ext uri="{FF2B5EF4-FFF2-40B4-BE49-F238E27FC236}">
                <a16:creationId xmlns:a16="http://schemas.microsoft.com/office/drawing/2014/main" id="{2F830742-891B-70FA-3C2E-2E3601579C90}"/>
              </a:ext>
            </a:extLst>
          </p:cNvPr>
          <p:cNvCxnSpPr>
            <a:cxnSpLocks/>
          </p:cNvCxnSpPr>
          <p:nvPr/>
        </p:nvCxnSpPr>
        <p:spPr>
          <a:xfrm flipV="1">
            <a:off x="6905238" y="3854821"/>
            <a:ext cx="292993" cy="734579"/>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328CD28B-A0BF-961A-25CD-71D3A2E2C59C}"/>
              </a:ext>
            </a:extLst>
          </p:cNvPr>
          <p:cNvCxnSpPr>
            <a:cxnSpLocks/>
          </p:cNvCxnSpPr>
          <p:nvPr/>
        </p:nvCxnSpPr>
        <p:spPr>
          <a:xfrm flipV="1">
            <a:off x="6444081" y="3631313"/>
            <a:ext cx="651266" cy="8613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FE4F2C83-96D6-CCCD-4287-E159B47DF3CD}"/>
              </a:ext>
            </a:extLst>
          </p:cNvPr>
          <p:cNvCxnSpPr>
            <a:cxnSpLocks/>
          </p:cNvCxnSpPr>
          <p:nvPr/>
        </p:nvCxnSpPr>
        <p:spPr>
          <a:xfrm>
            <a:off x="5164596" y="3680053"/>
            <a:ext cx="950784" cy="344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91BE9E17-6F47-E568-9F4D-E95771B2E960}"/>
              </a:ext>
            </a:extLst>
          </p:cNvPr>
          <p:cNvCxnSpPr>
            <a:cxnSpLocks/>
            <a:stCxn id="97" idx="3"/>
          </p:cNvCxnSpPr>
          <p:nvPr/>
        </p:nvCxnSpPr>
        <p:spPr>
          <a:xfrm flipV="1">
            <a:off x="4151369" y="3854824"/>
            <a:ext cx="694458" cy="18401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D3E945A8-1C66-4514-5F58-73F0CBDB745A}"/>
              </a:ext>
            </a:extLst>
          </p:cNvPr>
          <p:cNvCxnSpPr>
            <a:cxnSpLocks/>
            <a:stCxn id="97" idx="3"/>
          </p:cNvCxnSpPr>
          <p:nvPr/>
        </p:nvCxnSpPr>
        <p:spPr>
          <a:xfrm flipV="1">
            <a:off x="4151369" y="3892195"/>
            <a:ext cx="731500" cy="146647"/>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236" name="Straight Connector 235">
            <a:extLst>
              <a:ext uri="{FF2B5EF4-FFF2-40B4-BE49-F238E27FC236}">
                <a16:creationId xmlns:a16="http://schemas.microsoft.com/office/drawing/2014/main" id="{D648D92A-AC3D-DF47-B292-F92D6F03B0D9}"/>
              </a:ext>
            </a:extLst>
          </p:cNvPr>
          <p:cNvCxnSpPr>
            <a:cxnSpLocks/>
          </p:cNvCxnSpPr>
          <p:nvPr/>
        </p:nvCxnSpPr>
        <p:spPr>
          <a:xfrm>
            <a:off x="5180699" y="3740790"/>
            <a:ext cx="963537" cy="5365"/>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244" name="Straight Connector 243">
            <a:extLst>
              <a:ext uri="{FF2B5EF4-FFF2-40B4-BE49-F238E27FC236}">
                <a16:creationId xmlns:a16="http://schemas.microsoft.com/office/drawing/2014/main" id="{493D7D4F-4535-AF10-E025-7A622B030643}"/>
              </a:ext>
            </a:extLst>
          </p:cNvPr>
          <p:cNvCxnSpPr>
            <a:cxnSpLocks/>
          </p:cNvCxnSpPr>
          <p:nvPr/>
        </p:nvCxnSpPr>
        <p:spPr>
          <a:xfrm>
            <a:off x="5196479" y="3785580"/>
            <a:ext cx="950685" cy="19726"/>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47" name="Straight Connector 246">
            <a:extLst>
              <a:ext uri="{FF2B5EF4-FFF2-40B4-BE49-F238E27FC236}">
                <a16:creationId xmlns:a16="http://schemas.microsoft.com/office/drawing/2014/main" id="{6B4AE01A-02A1-C7EE-84EA-63664BFE5458}"/>
              </a:ext>
            </a:extLst>
          </p:cNvPr>
          <p:cNvCxnSpPr>
            <a:cxnSpLocks/>
          </p:cNvCxnSpPr>
          <p:nvPr/>
        </p:nvCxnSpPr>
        <p:spPr>
          <a:xfrm>
            <a:off x="5302784" y="3816233"/>
            <a:ext cx="879428" cy="30293"/>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251" name="Straight Connector 250">
            <a:extLst>
              <a:ext uri="{FF2B5EF4-FFF2-40B4-BE49-F238E27FC236}">
                <a16:creationId xmlns:a16="http://schemas.microsoft.com/office/drawing/2014/main" id="{ADD3F1DC-297A-78F1-63D6-77801A242CC4}"/>
              </a:ext>
            </a:extLst>
          </p:cNvPr>
          <p:cNvCxnSpPr>
            <a:cxnSpLocks/>
          </p:cNvCxnSpPr>
          <p:nvPr/>
        </p:nvCxnSpPr>
        <p:spPr>
          <a:xfrm flipV="1">
            <a:off x="7076448" y="3886653"/>
            <a:ext cx="272759" cy="692895"/>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252" name="Straight Connector 251">
            <a:extLst>
              <a:ext uri="{FF2B5EF4-FFF2-40B4-BE49-F238E27FC236}">
                <a16:creationId xmlns:a16="http://schemas.microsoft.com/office/drawing/2014/main" id="{53BBF586-546F-D89D-FA07-B69423B93816}"/>
              </a:ext>
            </a:extLst>
          </p:cNvPr>
          <p:cNvCxnSpPr>
            <a:cxnSpLocks/>
          </p:cNvCxnSpPr>
          <p:nvPr/>
        </p:nvCxnSpPr>
        <p:spPr>
          <a:xfrm>
            <a:off x="5302784" y="3867237"/>
            <a:ext cx="913004" cy="12034"/>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65" name="Straight Connector 264">
            <a:extLst>
              <a:ext uri="{FF2B5EF4-FFF2-40B4-BE49-F238E27FC236}">
                <a16:creationId xmlns:a16="http://schemas.microsoft.com/office/drawing/2014/main" id="{319FA280-6E28-6477-375B-717BC034D32D}"/>
              </a:ext>
            </a:extLst>
          </p:cNvPr>
          <p:cNvCxnSpPr>
            <a:cxnSpLocks/>
          </p:cNvCxnSpPr>
          <p:nvPr/>
        </p:nvCxnSpPr>
        <p:spPr>
          <a:xfrm flipV="1">
            <a:off x="5182470" y="4676002"/>
            <a:ext cx="828820" cy="201438"/>
          </a:xfrm>
          <a:prstGeom prst="line">
            <a:avLst/>
          </a:prstGeom>
          <a:ln w="38100">
            <a:solidFill>
              <a:srgbClr val="7030A0"/>
            </a:solidFill>
          </a:ln>
        </p:spPr>
        <p:style>
          <a:lnRef idx="1">
            <a:schemeClr val="accent2"/>
          </a:lnRef>
          <a:fillRef idx="0">
            <a:schemeClr val="accent2"/>
          </a:fillRef>
          <a:effectRef idx="0">
            <a:schemeClr val="accent2"/>
          </a:effectRef>
          <a:fontRef idx="minor">
            <a:schemeClr val="tx1"/>
          </a:fontRef>
        </p:style>
      </p:cxnSp>
      <p:cxnSp>
        <p:nvCxnSpPr>
          <p:cNvPr id="266" name="Straight Connector 265">
            <a:extLst>
              <a:ext uri="{FF2B5EF4-FFF2-40B4-BE49-F238E27FC236}">
                <a16:creationId xmlns:a16="http://schemas.microsoft.com/office/drawing/2014/main" id="{6B1FC782-8979-4191-BAFB-8F465FD0FAFF}"/>
              </a:ext>
            </a:extLst>
          </p:cNvPr>
          <p:cNvCxnSpPr>
            <a:cxnSpLocks/>
          </p:cNvCxnSpPr>
          <p:nvPr/>
        </p:nvCxnSpPr>
        <p:spPr>
          <a:xfrm flipV="1">
            <a:off x="5130296" y="4514198"/>
            <a:ext cx="798936" cy="21119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43A48797-3637-DFBD-1663-9E9471FD4FAE}"/>
              </a:ext>
            </a:extLst>
          </p:cNvPr>
          <p:cNvCxnSpPr>
            <a:cxnSpLocks/>
          </p:cNvCxnSpPr>
          <p:nvPr/>
        </p:nvCxnSpPr>
        <p:spPr>
          <a:xfrm flipV="1">
            <a:off x="6485552" y="3674381"/>
            <a:ext cx="609795" cy="85790"/>
          </a:xfrm>
          <a:prstGeom prst="line">
            <a:avLst/>
          </a:prstGeom>
          <a:ln w="57150">
            <a:solidFill>
              <a:schemeClr val="accent4"/>
            </a:solidFill>
          </a:ln>
        </p:spPr>
        <p:style>
          <a:lnRef idx="1">
            <a:schemeClr val="accent2"/>
          </a:lnRef>
          <a:fillRef idx="0">
            <a:schemeClr val="accent2"/>
          </a:fillRef>
          <a:effectRef idx="0">
            <a:schemeClr val="accent2"/>
          </a:effectRef>
          <a:fontRef idx="minor">
            <a:schemeClr val="tx1"/>
          </a:fontRef>
        </p:style>
      </p:cxnSp>
      <p:cxnSp>
        <p:nvCxnSpPr>
          <p:cNvPr id="279" name="Straight Connector 278">
            <a:extLst>
              <a:ext uri="{FF2B5EF4-FFF2-40B4-BE49-F238E27FC236}">
                <a16:creationId xmlns:a16="http://schemas.microsoft.com/office/drawing/2014/main" id="{C92B0CD6-5769-EF96-4768-654526881D2F}"/>
              </a:ext>
            </a:extLst>
          </p:cNvPr>
          <p:cNvCxnSpPr>
            <a:cxnSpLocks/>
          </p:cNvCxnSpPr>
          <p:nvPr/>
        </p:nvCxnSpPr>
        <p:spPr>
          <a:xfrm flipV="1">
            <a:off x="6497327" y="3784781"/>
            <a:ext cx="587114" cy="113571"/>
          </a:xfrm>
          <a:prstGeom prst="line">
            <a:avLst/>
          </a:prstGeom>
          <a:ln w="38100">
            <a:solidFill>
              <a:srgbClr val="92D050"/>
            </a:solidFill>
          </a:ln>
        </p:spPr>
        <p:style>
          <a:lnRef idx="1">
            <a:schemeClr val="accent2"/>
          </a:lnRef>
          <a:fillRef idx="0">
            <a:schemeClr val="accent2"/>
          </a:fillRef>
          <a:effectRef idx="0">
            <a:schemeClr val="accent2"/>
          </a:effectRef>
          <a:fontRef idx="minor">
            <a:schemeClr val="tx1"/>
          </a:fontRef>
        </p:style>
      </p:cxnSp>
      <p:cxnSp>
        <p:nvCxnSpPr>
          <p:cNvPr id="280" name="Straight Connector 279">
            <a:extLst>
              <a:ext uri="{FF2B5EF4-FFF2-40B4-BE49-F238E27FC236}">
                <a16:creationId xmlns:a16="http://schemas.microsoft.com/office/drawing/2014/main" id="{CB6C2462-2CD3-DFF1-28EB-7A02B412D954}"/>
              </a:ext>
            </a:extLst>
          </p:cNvPr>
          <p:cNvCxnSpPr>
            <a:cxnSpLocks/>
          </p:cNvCxnSpPr>
          <p:nvPr/>
        </p:nvCxnSpPr>
        <p:spPr>
          <a:xfrm flipH="1">
            <a:off x="6518487" y="3736748"/>
            <a:ext cx="575196" cy="90158"/>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90" name="Straight Connector 289">
            <a:extLst>
              <a:ext uri="{FF2B5EF4-FFF2-40B4-BE49-F238E27FC236}">
                <a16:creationId xmlns:a16="http://schemas.microsoft.com/office/drawing/2014/main" id="{D3E7910E-C5CC-D4C9-88F0-6D6492B6881A}"/>
              </a:ext>
            </a:extLst>
          </p:cNvPr>
          <p:cNvCxnSpPr>
            <a:cxnSpLocks/>
          </p:cNvCxnSpPr>
          <p:nvPr/>
        </p:nvCxnSpPr>
        <p:spPr>
          <a:xfrm flipV="1">
            <a:off x="7026496" y="3897609"/>
            <a:ext cx="255211" cy="68318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a:extLst>
              <a:ext uri="{FF2B5EF4-FFF2-40B4-BE49-F238E27FC236}">
                <a16:creationId xmlns:a16="http://schemas.microsoft.com/office/drawing/2014/main" id="{0496812E-B839-0A7F-F18F-FB2480C8398B}"/>
              </a:ext>
            </a:extLst>
          </p:cNvPr>
          <p:cNvCxnSpPr>
            <a:cxnSpLocks/>
          </p:cNvCxnSpPr>
          <p:nvPr/>
        </p:nvCxnSpPr>
        <p:spPr>
          <a:xfrm flipV="1">
            <a:off x="6938807" y="3852523"/>
            <a:ext cx="292993" cy="73457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1" name="Straight Connector 300">
            <a:extLst>
              <a:ext uri="{FF2B5EF4-FFF2-40B4-BE49-F238E27FC236}">
                <a16:creationId xmlns:a16="http://schemas.microsoft.com/office/drawing/2014/main" id="{67C29C91-3135-7168-A03B-039E50669041}"/>
              </a:ext>
            </a:extLst>
          </p:cNvPr>
          <p:cNvCxnSpPr>
            <a:cxnSpLocks/>
          </p:cNvCxnSpPr>
          <p:nvPr/>
        </p:nvCxnSpPr>
        <p:spPr>
          <a:xfrm flipV="1">
            <a:off x="6971125" y="3859615"/>
            <a:ext cx="292993" cy="73457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2C92B220-AAD2-A5AA-0029-B35A9441A50D}"/>
              </a:ext>
            </a:extLst>
          </p:cNvPr>
          <p:cNvCxnSpPr>
            <a:cxnSpLocks/>
            <a:endCxn id="123" idx="2"/>
          </p:cNvCxnSpPr>
          <p:nvPr/>
        </p:nvCxnSpPr>
        <p:spPr>
          <a:xfrm flipH="1" flipV="1">
            <a:off x="3861758" y="3763126"/>
            <a:ext cx="124907" cy="2908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A67EB599-7926-211D-1697-7EE8D391CF72}"/>
              </a:ext>
            </a:extLst>
          </p:cNvPr>
          <p:cNvCxnSpPr>
            <a:stCxn id="97" idx="0"/>
            <a:endCxn id="123" idx="2"/>
          </p:cNvCxnSpPr>
          <p:nvPr/>
        </p:nvCxnSpPr>
        <p:spPr>
          <a:xfrm flipH="1" flipV="1">
            <a:off x="3861758" y="3763126"/>
            <a:ext cx="116733" cy="102837"/>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8DEA11AE-E791-DC64-F951-0AB2618A6486}"/>
              </a:ext>
            </a:extLst>
          </p:cNvPr>
          <p:cNvCxnSpPr>
            <a:stCxn id="97" idx="0"/>
            <a:endCxn id="119" idx="2"/>
          </p:cNvCxnSpPr>
          <p:nvPr/>
        </p:nvCxnSpPr>
        <p:spPr>
          <a:xfrm flipV="1">
            <a:off x="3978491" y="3765499"/>
            <a:ext cx="12774" cy="100464"/>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046F2996-3631-14DF-5418-8CEE71AB3E37}"/>
              </a:ext>
            </a:extLst>
          </p:cNvPr>
          <p:cNvCxnSpPr>
            <a:stCxn id="97" idx="0"/>
            <a:endCxn id="11" idx="2"/>
          </p:cNvCxnSpPr>
          <p:nvPr/>
        </p:nvCxnSpPr>
        <p:spPr>
          <a:xfrm flipV="1">
            <a:off x="3978491" y="3763126"/>
            <a:ext cx="145246" cy="102837"/>
          </a:xfrm>
          <a:prstGeom prst="line">
            <a:avLst/>
          </a:prstGeom>
          <a:ln w="127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EACA567D-05E7-6C38-1A99-B952E4D61ECF}"/>
              </a:ext>
            </a:extLst>
          </p:cNvPr>
          <p:cNvCxnSpPr>
            <a:stCxn id="56" idx="0"/>
            <a:endCxn id="130" idx="2"/>
          </p:cNvCxnSpPr>
          <p:nvPr/>
        </p:nvCxnSpPr>
        <p:spPr>
          <a:xfrm flipH="1" flipV="1">
            <a:off x="7132481" y="3309936"/>
            <a:ext cx="192978" cy="152038"/>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7EB54C6C-91F9-C387-B359-AF2D6ADCAC1B}"/>
              </a:ext>
            </a:extLst>
          </p:cNvPr>
          <p:cNvCxnSpPr>
            <a:stCxn id="56" idx="0"/>
            <a:endCxn id="128" idx="2"/>
          </p:cNvCxnSpPr>
          <p:nvPr/>
        </p:nvCxnSpPr>
        <p:spPr>
          <a:xfrm flipH="1" flipV="1">
            <a:off x="7261988" y="3312309"/>
            <a:ext cx="63471" cy="149665"/>
          </a:xfrm>
          <a:prstGeom prst="line">
            <a:avLst/>
          </a:prstGeom>
          <a:ln w="127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a:extLst>
              <a:ext uri="{FF2B5EF4-FFF2-40B4-BE49-F238E27FC236}">
                <a16:creationId xmlns:a16="http://schemas.microsoft.com/office/drawing/2014/main" id="{F1FEABD0-4F72-2CC3-84E7-4DB6D02DFEAD}"/>
              </a:ext>
            </a:extLst>
          </p:cNvPr>
          <p:cNvCxnSpPr>
            <a:stCxn id="56" idx="0"/>
            <a:endCxn id="126" idx="2"/>
          </p:cNvCxnSpPr>
          <p:nvPr/>
        </p:nvCxnSpPr>
        <p:spPr>
          <a:xfrm flipV="1">
            <a:off x="7325459" y="3309936"/>
            <a:ext cx="69001" cy="152038"/>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a:extLst>
              <a:ext uri="{FF2B5EF4-FFF2-40B4-BE49-F238E27FC236}">
                <a16:creationId xmlns:a16="http://schemas.microsoft.com/office/drawing/2014/main" id="{EC3DC26F-E078-5777-0677-D6DC277C0F65}"/>
              </a:ext>
            </a:extLst>
          </p:cNvPr>
          <p:cNvCxnSpPr>
            <a:stCxn id="123" idx="0"/>
          </p:cNvCxnSpPr>
          <p:nvPr/>
        </p:nvCxnSpPr>
        <p:spPr>
          <a:xfrm flipV="1">
            <a:off x="3861758" y="3307016"/>
            <a:ext cx="445066" cy="2283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6" name="Straight Connector 255">
            <a:extLst>
              <a:ext uri="{FF2B5EF4-FFF2-40B4-BE49-F238E27FC236}">
                <a16:creationId xmlns:a16="http://schemas.microsoft.com/office/drawing/2014/main" id="{D95C1444-249E-EE8A-3D80-413EDFE16062}"/>
              </a:ext>
            </a:extLst>
          </p:cNvPr>
          <p:cNvCxnSpPr>
            <a:stCxn id="119" idx="0"/>
          </p:cNvCxnSpPr>
          <p:nvPr/>
        </p:nvCxnSpPr>
        <p:spPr>
          <a:xfrm flipV="1">
            <a:off x="3991265" y="3307016"/>
            <a:ext cx="315559" cy="2307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8" name="Straight Connector 257">
            <a:extLst>
              <a:ext uri="{FF2B5EF4-FFF2-40B4-BE49-F238E27FC236}">
                <a16:creationId xmlns:a16="http://schemas.microsoft.com/office/drawing/2014/main" id="{FC2168E4-3A62-548B-1BD4-5779E4EC3572}"/>
              </a:ext>
            </a:extLst>
          </p:cNvPr>
          <p:cNvCxnSpPr>
            <a:stCxn id="11" idx="0"/>
          </p:cNvCxnSpPr>
          <p:nvPr/>
        </p:nvCxnSpPr>
        <p:spPr>
          <a:xfrm flipV="1">
            <a:off x="4123737" y="3307016"/>
            <a:ext cx="183087" cy="22833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4500CD58-CC16-DC56-6491-A765FC13CCD6}"/>
              </a:ext>
            </a:extLst>
          </p:cNvPr>
          <p:cNvCxnSpPr>
            <a:stCxn id="137" idx="0"/>
          </p:cNvCxnSpPr>
          <p:nvPr/>
        </p:nvCxnSpPr>
        <p:spPr>
          <a:xfrm flipH="1" flipV="1">
            <a:off x="4376126" y="3307016"/>
            <a:ext cx="496853" cy="968634"/>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a:extLst>
              <a:ext uri="{FF2B5EF4-FFF2-40B4-BE49-F238E27FC236}">
                <a16:creationId xmlns:a16="http://schemas.microsoft.com/office/drawing/2014/main" id="{A5AB0996-CE59-4210-8C6E-8BE4E465B9BE}"/>
              </a:ext>
            </a:extLst>
          </p:cNvPr>
          <p:cNvCxnSpPr>
            <a:stCxn id="135" idx="0"/>
          </p:cNvCxnSpPr>
          <p:nvPr/>
        </p:nvCxnSpPr>
        <p:spPr>
          <a:xfrm flipH="1" flipV="1">
            <a:off x="4376126" y="3307016"/>
            <a:ext cx="626360" cy="971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AD2A2553-4590-A2AB-041A-3A9A682AE129}"/>
              </a:ext>
            </a:extLst>
          </p:cNvPr>
          <p:cNvCxnSpPr>
            <a:stCxn id="55" idx="0"/>
          </p:cNvCxnSpPr>
          <p:nvPr/>
        </p:nvCxnSpPr>
        <p:spPr>
          <a:xfrm flipH="1" flipV="1">
            <a:off x="4626864" y="3307016"/>
            <a:ext cx="411672" cy="2692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0EAFA828-3448-0F5D-68D9-93595D8E020C}"/>
              </a:ext>
            </a:extLst>
          </p:cNvPr>
          <p:cNvCxnSpPr>
            <a:endCxn id="94" idx="2"/>
          </p:cNvCxnSpPr>
          <p:nvPr/>
        </p:nvCxnSpPr>
        <p:spPr>
          <a:xfrm flipH="1" flipV="1">
            <a:off x="4878457" y="3307016"/>
            <a:ext cx="424327" cy="324297"/>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E2DC7085-6FD5-210E-7E65-B8055833A11F}"/>
              </a:ext>
            </a:extLst>
          </p:cNvPr>
          <p:cNvCxnSpPr>
            <a:stCxn id="197" idx="0"/>
            <a:endCxn id="54" idx="2"/>
          </p:cNvCxnSpPr>
          <p:nvPr/>
        </p:nvCxnSpPr>
        <p:spPr>
          <a:xfrm flipH="1" flipV="1">
            <a:off x="6322977" y="3960007"/>
            <a:ext cx="661602" cy="623087"/>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83E49AC7-8AEF-34E4-07E2-59F755A76EFA}"/>
              </a:ext>
            </a:extLst>
          </p:cNvPr>
          <p:cNvCxnSpPr>
            <a:stCxn id="130" idx="1"/>
          </p:cNvCxnSpPr>
          <p:nvPr/>
        </p:nvCxnSpPr>
        <p:spPr>
          <a:xfrm flipH="1">
            <a:off x="5595767" y="3196049"/>
            <a:ext cx="1472957" cy="248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BF89F26B-216F-0970-9BD9-3BD7B0FB3FF2}"/>
              </a:ext>
            </a:extLst>
          </p:cNvPr>
          <p:cNvCxnSpPr>
            <a:stCxn id="56" idx="1"/>
            <a:endCxn id="94" idx="3"/>
          </p:cNvCxnSpPr>
          <p:nvPr/>
        </p:nvCxnSpPr>
        <p:spPr>
          <a:xfrm flipH="1" flipV="1">
            <a:off x="5595767" y="3206387"/>
            <a:ext cx="1502833" cy="482446"/>
          </a:xfrm>
          <a:prstGeom prst="line">
            <a:avLst/>
          </a:prstGeom>
          <a:ln>
            <a:prstDash val="sysDot"/>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D046AA95-FB1C-BE26-E5E1-D90C99D2BD92}"/>
              </a:ext>
            </a:extLst>
          </p:cNvPr>
          <p:cNvCxnSpPr>
            <a:stCxn id="54" idx="1"/>
            <a:endCxn id="94" idx="2"/>
          </p:cNvCxnSpPr>
          <p:nvPr/>
        </p:nvCxnSpPr>
        <p:spPr>
          <a:xfrm flipH="1" flipV="1">
            <a:off x="4878457" y="3307016"/>
            <a:ext cx="1242444" cy="450915"/>
          </a:xfrm>
          <a:prstGeom prst="line">
            <a:avLst/>
          </a:prstGeom>
        </p:spPr>
        <p:style>
          <a:lnRef idx="1">
            <a:schemeClr val="accent1"/>
          </a:lnRef>
          <a:fillRef idx="0">
            <a:schemeClr val="accent1"/>
          </a:fillRef>
          <a:effectRef idx="0">
            <a:schemeClr val="accent1"/>
          </a:effectRef>
          <a:fontRef idx="minor">
            <a:schemeClr val="tx1"/>
          </a:fontRef>
        </p:style>
      </p:cxnSp>
      <p:sp>
        <p:nvSpPr>
          <p:cNvPr id="281" name="TextBox 280">
            <a:extLst>
              <a:ext uri="{FF2B5EF4-FFF2-40B4-BE49-F238E27FC236}">
                <a16:creationId xmlns:a16="http://schemas.microsoft.com/office/drawing/2014/main" id="{E4AFAFDA-80FB-7ADA-5B8A-B8BC90E7744D}"/>
              </a:ext>
            </a:extLst>
          </p:cNvPr>
          <p:cNvSpPr txBox="1"/>
          <p:nvPr/>
        </p:nvSpPr>
        <p:spPr>
          <a:xfrm>
            <a:off x="3974197" y="1079156"/>
            <a:ext cx="276038" cy="307777"/>
          </a:xfrm>
          <a:prstGeom prst="rect">
            <a:avLst/>
          </a:prstGeom>
          <a:noFill/>
        </p:spPr>
        <p:txBody>
          <a:bodyPr wrap="none" rtlCol="0">
            <a:spAutoFit/>
          </a:bodyPr>
          <a:lstStyle/>
          <a:p>
            <a:r>
              <a:rPr lang="en-US" sz="1400" dirty="0"/>
              <a:t>1</a:t>
            </a:r>
          </a:p>
        </p:txBody>
      </p:sp>
      <p:sp>
        <p:nvSpPr>
          <p:cNvPr id="349" name="TextBox 348">
            <a:extLst>
              <a:ext uri="{FF2B5EF4-FFF2-40B4-BE49-F238E27FC236}">
                <a16:creationId xmlns:a16="http://schemas.microsoft.com/office/drawing/2014/main" id="{0D105464-CB66-DDE4-3D92-A2E7F0330E82}"/>
              </a:ext>
            </a:extLst>
          </p:cNvPr>
          <p:cNvSpPr txBox="1"/>
          <p:nvPr/>
        </p:nvSpPr>
        <p:spPr>
          <a:xfrm>
            <a:off x="3678786" y="1979812"/>
            <a:ext cx="362600" cy="307777"/>
          </a:xfrm>
          <a:prstGeom prst="rect">
            <a:avLst/>
          </a:prstGeom>
          <a:noFill/>
        </p:spPr>
        <p:txBody>
          <a:bodyPr wrap="none" rtlCol="0">
            <a:spAutoFit/>
          </a:bodyPr>
          <a:lstStyle/>
          <a:p>
            <a:r>
              <a:rPr lang="en-US" sz="1400" dirty="0"/>
              <a:t>1a</a:t>
            </a:r>
          </a:p>
        </p:txBody>
      </p:sp>
      <p:sp>
        <p:nvSpPr>
          <p:cNvPr id="350" name="Oval 349">
            <a:extLst>
              <a:ext uri="{FF2B5EF4-FFF2-40B4-BE49-F238E27FC236}">
                <a16:creationId xmlns:a16="http://schemas.microsoft.com/office/drawing/2014/main" id="{3A370225-8DD0-BD05-279E-09D2F0F3EAA2}"/>
              </a:ext>
            </a:extLst>
          </p:cNvPr>
          <p:cNvSpPr/>
          <p:nvPr/>
        </p:nvSpPr>
        <p:spPr>
          <a:xfrm>
            <a:off x="3799771" y="3178937"/>
            <a:ext cx="317026" cy="2462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1" name="TextBox 350">
            <a:extLst>
              <a:ext uri="{FF2B5EF4-FFF2-40B4-BE49-F238E27FC236}">
                <a16:creationId xmlns:a16="http://schemas.microsoft.com/office/drawing/2014/main" id="{632BE9A8-43B0-544C-3807-97098A5AE793}"/>
              </a:ext>
            </a:extLst>
          </p:cNvPr>
          <p:cNvSpPr txBox="1"/>
          <p:nvPr/>
        </p:nvSpPr>
        <p:spPr>
          <a:xfrm>
            <a:off x="3786908" y="3117381"/>
            <a:ext cx="276038" cy="307777"/>
          </a:xfrm>
          <a:prstGeom prst="rect">
            <a:avLst/>
          </a:prstGeom>
          <a:noFill/>
        </p:spPr>
        <p:txBody>
          <a:bodyPr wrap="none" rtlCol="0">
            <a:spAutoFit/>
          </a:bodyPr>
          <a:lstStyle/>
          <a:p>
            <a:r>
              <a:rPr lang="en-US" sz="1400" dirty="0"/>
              <a:t>3</a:t>
            </a:r>
          </a:p>
        </p:txBody>
      </p:sp>
      <p:sp>
        <p:nvSpPr>
          <p:cNvPr id="354" name="Oval 353">
            <a:extLst>
              <a:ext uri="{FF2B5EF4-FFF2-40B4-BE49-F238E27FC236}">
                <a16:creationId xmlns:a16="http://schemas.microsoft.com/office/drawing/2014/main" id="{48508665-CE84-6DCA-CA93-DE939A70ADD0}"/>
              </a:ext>
            </a:extLst>
          </p:cNvPr>
          <p:cNvSpPr/>
          <p:nvPr/>
        </p:nvSpPr>
        <p:spPr>
          <a:xfrm>
            <a:off x="5619066" y="1448996"/>
            <a:ext cx="317026" cy="2462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5" name="TextBox 354">
            <a:extLst>
              <a:ext uri="{FF2B5EF4-FFF2-40B4-BE49-F238E27FC236}">
                <a16:creationId xmlns:a16="http://schemas.microsoft.com/office/drawing/2014/main" id="{F5FFF5E4-3625-8573-4369-478D1EC12526}"/>
              </a:ext>
            </a:extLst>
          </p:cNvPr>
          <p:cNvSpPr txBox="1"/>
          <p:nvPr/>
        </p:nvSpPr>
        <p:spPr>
          <a:xfrm>
            <a:off x="5606203" y="1387440"/>
            <a:ext cx="370614" cy="307777"/>
          </a:xfrm>
          <a:prstGeom prst="rect">
            <a:avLst/>
          </a:prstGeom>
          <a:noFill/>
        </p:spPr>
        <p:txBody>
          <a:bodyPr wrap="none" rtlCol="0">
            <a:spAutoFit/>
          </a:bodyPr>
          <a:lstStyle/>
          <a:p>
            <a:r>
              <a:rPr lang="en-US" sz="1400" dirty="0"/>
              <a:t>1b</a:t>
            </a:r>
          </a:p>
        </p:txBody>
      </p:sp>
      <p:sp>
        <p:nvSpPr>
          <p:cNvPr id="359" name="Oval 358">
            <a:extLst>
              <a:ext uri="{FF2B5EF4-FFF2-40B4-BE49-F238E27FC236}">
                <a16:creationId xmlns:a16="http://schemas.microsoft.com/office/drawing/2014/main" id="{574BFFD3-ECD6-3B7C-C5CC-2391A562794C}"/>
              </a:ext>
            </a:extLst>
          </p:cNvPr>
          <p:cNvSpPr/>
          <p:nvPr/>
        </p:nvSpPr>
        <p:spPr>
          <a:xfrm>
            <a:off x="6171855" y="2010116"/>
            <a:ext cx="317026" cy="2462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0" name="TextBox 359">
            <a:extLst>
              <a:ext uri="{FF2B5EF4-FFF2-40B4-BE49-F238E27FC236}">
                <a16:creationId xmlns:a16="http://schemas.microsoft.com/office/drawing/2014/main" id="{6BABC0FC-DEB7-DAE9-4715-28D9E993BB72}"/>
              </a:ext>
            </a:extLst>
          </p:cNvPr>
          <p:cNvSpPr txBox="1"/>
          <p:nvPr/>
        </p:nvSpPr>
        <p:spPr>
          <a:xfrm>
            <a:off x="6138823" y="1994082"/>
            <a:ext cx="351378" cy="307777"/>
          </a:xfrm>
          <a:prstGeom prst="rect">
            <a:avLst/>
          </a:prstGeom>
          <a:noFill/>
        </p:spPr>
        <p:txBody>
          <a:bodyPr wrap="none" rtlCol="0">
            <a:spAutoFit/>
          </a:bodyPr>
          <a:lstStyle/>
          <a:p>
            <a:r>
              <a:rPr lang="en-US" sz="1400" dirty="0"/>
              <a:t>1c</a:t>
            </a:r>
          </a:p>
        </p:txBody>
      </p:sp>
      <p:sp>
        <p:nvSpPr>
          <p:cNvPr id="284" name="TextBox 283">
            <a:extLst>
              <a:ext uri="{FF2B5EF4-FFF2-40B4-BE49-F238E27FC236}">
                <a16:creationId xmlns:a16="http://schemas.microsoft.com/office/drawing/2014/main" id="{32BAE092-FA26-3807-C4AD-194676B4A4E1}"/>
              </a:ext>
            </a:extLst>
          </p:cNvPr>
          <p:cNvSpPr txBox="1"/>
          <p:nvPr/>
        </p:nvSpPr>
        <p:spPr>
          <a:xfrm>
            <a:off x="5709891" y="1862814"/>
            <a:ext cx="134302" cy="338554"/>
          </a:xfrm>
          <a:prstGeom prst="rect">
            <a:avLst/>
          </a:prstGeom>
          <a:noFill/>
        </p:spPr>
        <p:txBody>
          <a:bodyPr wrap="square" rtlCol="0">
            <a:spAutoFit/>
          </a:bodyPr>
          <a:lstStyle/>
          <a:p>
            <a:r>
              <a:rPr lang="en-US" sz="1600" dirty="0"/>
              <a:t>2</a:t>
            </a:r>
          </a:p>
        </p:txBody>
      </p:sp>
      <p:sp>
        <p:nvSpPr>
          <p:cNvPr id="285" name="Rectangle 284">
            <a:extLst>
              <a:ext uri="{FF2B5EF4-FFF2-40B4-BE49-F238E27FC236}">
                <a16:creationId xmlns:a16="http://schemas.microsoft.com/office/drawing/2014/main" id="{CE094BDD-C281-D99F-F0A4-4D988C4D4DB5}"/>
              </a:ext>
            </a:extLst>
          </p:cNvPr>
          <p:cNvSpPr/>
          <p:nvPr/>
        </p:nvSpPr>
        <p:spPr>
          <a:xfrm>
            <a:off x="4215280" y="1418979"/>
            <a:ext cx="510957" cy="27623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100" dirty="0"/>
              <a:t>T-API</a:t>
            </a:r>
          </a:p>
        </p:txBody>
      </p:sp>
      <p:sp>
        <p:nvSpPr>
          <p:cNvPr id="286" name="Rectangle 285">
            <a:extLst>
              <a:ext uri="{FF2B5EF4-FFF2-40B4-BE49-F238E27FC236}">
                <a16:creationId xmlns:a16="http://schemas.microsoft.com/office/drawing/2014/main" id="{139411E2-6892-0EED-00B3-39472BD1D2D8}"/>
              </a:ext>
            </a:extLst>
          </p:cNvPr>
          <p:cNvSpPr/>
          <p:nvPr/>
        </p:nvSpPr>
        <p:spPr>
          <a:xfrm>
            <a:off x="4181039" y="1915061"/>
            <a:ext cx="587828" cy="21287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600" dirty="0"/>
              <a:t>ONOS services</a:t>
            </a:r>
          </a:p>
        </p:txBody>
      </p:sp>
      <p:sp>
        <p:nvSpPr>
          <p:cNvPr id="364" name="Rectangle 363">
            <a:extLst>
              <a:ext uri="{FF2B5EF4-FFF2-40B4-BE49-F238E27FC236}">
                <a16:creationId xmlns:a16="http://schemas.microsoft.com/office/drawing/2014/main" id="{4924DC9F-D0B8-0DAA-5930-5E418FB55FC4}"/>
              </a:ext>
            </a:extLst>
          </p:cNvPr>
          <p:cNvSpPr/>
          <p:nvPr/>
        </p:nvSpPr>
        <p:spPr>
          <a:xfrm>
            <a:off x="4845827" y="1920347"/>
            <a:ext cx="587828" cy="212879"/>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600" dirty="0"/>
              <a:t>Optical intent</a:t>
            </a:r>
          </a:p>
        </p:txBody>
      </p:sp>
      <p:cxnSp>
        <p:nvCxnSpPr>
          <p:cNvPr id="288" name="Straight Arrow Connector 287">
            <a:extLst>
              <a:ext uri="{FF2B5EF4-FFF2-40B4-BE49-F238E27FC236}">
                <a16:creationId xmlns:a16="http://schemas.microsoft.com/office/drawing/2014/main" id="{48A6A105-5810-129B-C4A0-0EE2A0C34912}"/>
              </a:ext>
            </a:extLst>
          </p:cNvPr>
          <p:cNvCxnSpPr>
            <a:cxnSpLocks/>
          </p:cNvCxnSpPr>
          <p:nvPr/>
        </p:nvCxnSpPr>
        <p:spPr>
          <a:xfrm>
            <a:off x="4365330" y="1161288"/>
            <a:ext cx="0" cy="2576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9" name="Straight Arrow Connector 368">
            <a:extLst>
              <a:ext uri="{FF2B5EF4-FFF2-40B4-BE49-F238E27FC236}">
                <a16:creationId xmlns:a16="http://schemas.microsoft.com/office/drawing/2014/main" id="{47014A73-ED18-8A4B-DEDE-F383194D1B5F}"/>
              </a:ext>
            </a:extLst>
          </p:cNvPr>
          <p:cNvCxnSpPr>
            <a:cxnSpLocks/>
          </p:cNvCxnSpPr>
          <p:nvPr/>
        </p:nvCxnSpPr>
        <p:spPr>
          <a:xfrm>
            <a:off x="5484767" y="2051082"/>
            <a:ext cx="0" cy="2576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2" name="TextBox 291">
            <a:extLst>
              <a:ext uri="{FF2B5EF4-FFF2-40B4-BE49-F238E27FC236}">
                <a16:creationId xmlns:a16="http://schemas.microsoft.com/office/drawing/2014/main" id="{84B6CFF9-8962-E360-E3ED-23687BCD6464}"/>
              </a:ext>
            </a:extLst>
          </p:cNvPr>
          <p:cNvSpPr txBox="1"/>
          <p:nvPr/>
        </p:nvSpPr>
        <p:spPr>
          <a:xfrm>
            <a:off x="4421211" y="1695216"/>
            <a:ext cx="747918" cy="230832"/>
          </a:xfrm>
          <a:prstGeom prst="rect">
            <a:avLst/>
          </a:prstGeom>
          <a:noFill/>
        </p:spPr>
        <p:txBody>
          <a:bodyPr wrap="square" rtlCol="0">
            <a:spAutoFit/>
          </a:bodyPr>
          <a:lstStyle/>
          <a:p>
            <a:r>
              <a:rPr lang="en-US" sz="900" dirty="0"/>
              <a:t>OTDN app</a:t>
            </a:r>
          </a:p>
        </p:txBody>
      </p:sp>
      <p:pic>
        <p:nvPicPr>
          <p:cNvPr id="371" name="Picture 4" descr="ONOS - Wikipedia">
            <a:extLst>
              <a:ext uri="{FF2B5EF4-FFF2-40B4-BE49-F238E27FC236}">
                <a16:creationId xmlns:a16="http://schemas.microsoft.com/office/drawing/2014/main" id="{85311103-1858-5A4C-8481-69E8936090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9667" y="1628061"/>
            <a:ext cx="243120" cy="212337"/>
          </a:xfrm>
          <a:prstGeom prst="rect">
            <a:avLst/>
          </a:prstGeom>
          <a:noFill/>
          <a:extLst>
            <a:ext uri="{909E8E84-426E-40DD-AFC4-6F175D3DCCD1}">
              <a14:hiddenFill xmlns:a14="http://schemas.microsoft.com/office/drawing/2010/main">
                <a:solidFill>
                  <a:srgbClr val="FFFFFF"/>
                </a:solidFill>
              </a14:hiddenFill>
            </a:ext>
          </a:extLst>
        </p:spPr>
      </p:pic>
      <p:sp>
        <p:nvSpPr>
          <p:cNvPr id="293" name="TextBox 292">
            <a:extLst>
              <a:ext uri="{FF2B5EF4-FFF2-40B4-BE49-F238E27FC236}">
                <a16:creationId xmlns:a16="http://schemas.microsoft.com/office/drawing/2014/main" id="{E65E56B2-6189-99B1-6414-4025F39088CA}"/>
              </a:ext>
            </a:extLst>
          </p:cNvPr>
          <p:cNvSpPr txBox="1"/>
          <p:nvPr/>
        </p:nvSpPr>
        <p:spPr>
          <a:xfrm>
            <a:off x="6693809" y="1839778"/>
            <a:ext cx="1401302" cy="200055"/>
          </a:xfrm>
          <a:prstGeom prst="rect">
            <a:avLst/>
          </a:prstGeom>
          <a:noFill/>
        </p:spPr>
        <p:txBody>
          <a:bodyPr wrap="square" rtlCol="0">
            <a:spAutoFit/>
          </a:bodyPr>
          <a:lstStyle/>
          <a:p>
            <a:pPr algn="ctr"/>
            <a:r>
              <a:rPr lang="en-US" sz="700" dirty="0"/>
              <a:t>Planning and Impairments tools</a:t>
            </a:r>
          </a:p>
        </p:txBody>
      </p:sp>
      <p:sp>
        <p:nvSpPr>
          <p:cNvPr id="373" name="TextBox 372">
            <a:extLst>
              <a:ext uri="{FF2B5EF4-FFF2-40B4-BE49-F238E27FC236}">
                <a16:creationId xmlns:a16="http://schemas.microsoft.com/office/drawing/2014/main" id="{4B32BF00-77CF-9907-90AB-08A6C272FAF6}"/>
              </a:ext>
            </a:extLst>
          </p:cNvPr>
          <p:cNvSpPr txBox="1"/>
          <p:nvPr/>
        </p:nvSpPr>
        <p:spPr>
          <a:xfrm>
            <a:off x="6795133" y="1376258"/>
            <a:ext cx="835388" cy="276999"/>
          </a:xfrm>
          <a:prstGeom prst="rect">
            <a:avLst/>
          </a:prstGeom>
          <a:noFill/>
        </p:spPr>
        <p:txBody>
          <a:bodyPr wrap="square" rtlCol="0">
            <a:spAutoFit/>
          </a:bodyPr>
          <a:lstStyle/>
          <a:p>
            <a:pPr algn="ctr"/>
            <a:r>
              <a:rPr lang="en-US" sz="600" dirty="0"/>
              <a:t>NETCONF</a:t>
            </a:r>
          </a:p>
          <a:p>
            <a:pPr algn="ctr"/>
            <a:r>
              <a:rPr lang="en-US" sz="600" dirty="0"/>
              <a:t>RESTCONF</a:t>
            </a:r>
          </a:p>
        </p:txBody>
      </p:sp>
      <p:sp>
        <p:nvSpPr>
          <p:cNvPr id="374" name="TextBox 373">
            <a:extLst>
              <a:ext uri="{FF2B5EF4-FFF2-40B4-BE49-F238E27FC236}">
                <a16:creationId xmlns:a16="http://schemas.microsoft.com/office/drawing/2014/main" id="{C23F7503-7247-7CDA-FC80-510861185DFF}"/>
              </a:ext>
            </a:extLst>
          </p:cNvPr>
          <p:cNvSpPr txBox="1"/>
          <p:nvPr/>
        </p:nvSpPr>
        <p:spPr>
          <a:xfrm>
            <a:off x="6416970" y="2192738"/>
            <a:ext cx="1401302" cy="276999"/>
          </a:xfrm>
          <a:prstGeom prst="rect">
            <a:avLst/>
          </a:prstGeom>
          <a:noFill/>
        </p:spPr>
        <p:txBody>
          <a:bodyPr wrap="square" rtlCol="0">
            <a:spAutoFit/>
          </a:bodyPr>
          <a:lstStyle/>
          <a:p>
            <a:pPr marL="171450" indent="-171450">
              <a:buFont typeface="Arial" panose="020B0604020202020204" pitchFamily="34" charset="0"/>
              <a:buChar char="•"/>
            </a:pPr>
            <a:r>
              <a:rPr lang="en-US" sz="600" dirty="0"/>
              <a:t>Selected path </a:t>
            </a:r>
          </a:p>
          <a:p>
            <a:pPr marL="171450" indent="-171450">
              <a:buFont typeface="Arial" panose="020B0604020202020204" pitchFamily="34" charset="0"/>
              <a:buChar char="•"/>
            </a:pPr>
            <a:r>
              <a:rPr lang="en-US" sz="600" dirty="0"/>
              <a:t>Device configuration</a:t>
            </a:r>
          </a:p>
        </p:txBody>
      </p:sp>
      <p:sp>
        <p:nvSpPr>
          <p:cNvPr id="375" name="TextBox 374">
            <a:extLst>
              <a:ext uri="{FF2B5EF4-FFF2-40B4-BE49-F238E27FC236}">
                <a16:creationId xmlns:a16="http://schemas.microsoft.com/office/drawing/2014/main" id="{88DB7C19-BC64-F494-1C48-E1835453FDF4}"/>
              </a:ext>
            </a:extLst>
          </p:cNvPr>
          <p:cNvSpPr txBox="1"/>
          <p:nvPr/>
        </p:nvSpPr>
        <p:spPr>
          <a:xfrm>
            <a:off x="4128462" y="2193446"/>
            <a:ext cx="1401302" cy="415498"/>
          </a:xfrm>
          <a:prstGeom prst="rect">
            <a:avLst/>
          </a:prstGeom>
          <a:noFill/>
        </p:spPr>
        <p:txBody>
          <a:bodyPr wrap="square" rtlCol="0">
            <a:spAutoFit/>
          </a:bodyPr>
          <a:lstStyle/>
          <a:p>
            <a:pPr marL="171450" indent="-171450">
              <a:buFont typeface="Arial" panose="020B0604020202020204" pitchFamily="34" charset="0"/>
              <a:buChar char="•"/>
            </a:pPr>
            <a:r>
              <a:rPr lang="en-US" sz="700" dirty="0"/>
              <a:t>Paths</a:t>
            </a:r>
          </a:p>
          <a:p>
            <a:pPr marL="171450" indent="-171450">
              <a:buFont typeface="Arial" panose="020B0604020202020204" pitchFamily="34" charset="0"/>
              <a:buChar char="•"/>
            </a:pPr>
            <a:r>
              <a:rPr lang="en-US" sz="700" dirty="0"/>
              <a:t>Impairment</a:t>
            </a:r>
          </a:p>
          <a:p>
            <a:pPr marL="171450" indent="-171450">
              <a:buFont typeface="Arial" panose="020B0604020202020204" pitchFamily="34" charset="0"/>
              <a:buChar char="•"/>
            </a:pPr>
            <a:r>
              <a:rPr lang="en-US" sz="700" dirty="0"/>
              <a:t>Device features</a:t>
            </a:r>
          </a:p>
        </p:txBody>
      </p:sp>
      <p:sp>
        <p:nvSpPr>
          <p:cNvPr id="376" name="TextBox 375">
            <a:extLst>
              <a:ext uri="{FF2B5EF4-FFF2-40B4-BE49-F238E27FC236}">
                <a16:creationId xmlns:a16="http://schemas.microsoft.com/office/drawing/2014/main" id="{4150E7EA-51B4-EA5D-BB97-BAF85284A4C9}"/>
              </a:ext>
            </a:extLst>
          </p:cNvPr>
          <p:cNvSpPr txBox="1"/>
          <p:nvPr/>
        </p:nvSpPr>
        <p:spPr>
          <a:xfrm>
            <a:off x="6158992" y="2466419"/>
            <a:ext cx="1401302" cy="461665"/>
          </a:xfrm>
          <a:prstGeom prst="rect">
            <a:avLst/>
          </a:prstGeom>
          <a:noFill/>
        </p:spPr>
        <p:txBody>
          <a:bodyPr wrap="square" rtlCol="0">
            <a:spAutoFit/>
          </a:bodyPr>
          <a:lstStyle/>
          <a:p>
            <a:pPr algn="ctr"/>
            <a:r>
              <a:rPr lang="en-US" sz="2400" dirty="0"/>
              <a:t>(a)</a:t>
            </a:r>
          </a:p>
        </p:txBody>
      </p:sp>
      <p:cxnSp>
        <p:nvCxnSpPr>
          <p:cNvPr id="295" name="Curved Connector 294">
            <a:extLst>
              <a:ext uri="{FF2B5EF4-FFF2-40B4-BE49-F238E27FC236}">
                <a16:creationId xmlns:a16="http://schemas.microsoft.com/office/drawing/2014/main" id="{54F70FAC-F26C-09EC-0242-C2D30FBE7A5D}"/>
              </a:ext>
            </a:extLst>
          </p:cNvPr>
          <p:cNvCxnSpPr>
            <a:endCxn id="373" idx="0"/>
          </p:cNvCxnSpPr>
          <p:nvPr/>
        </p:nvCxnSpPr>
        <p:spPr>
          <a:xfrm flipV="1">
            <a:off x="4995978" y="1376258"/>
            <a:ext cx="2216849" cy="53717"/>
          </a:xfrm>
          <a:prstGeom prst="curvedConnector4">
            <a:avLst>
              <a:gd name="adj1" fmla="val 40579"/>
              <a:gd name="adj2" fmla="val 525564"/>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79" name="Curved Connector 378">
            <a:extLst>
              <a:ext uri="{FF2B5EF4-FFF2-40B4-BE49-F238E27FC236}">
                <a16:creationId xmlns:a16="http://schemas.microsoft.com/office/drawing/2014/main" id="{C5D03079-1C03-33DE-0D06-12F29BD52F08}"/>
              </a:ext>
            </a:extLst>
          </p:cNvPr>
          <p:cNvCxnSpPr>
            <a:cxnSpLocks/>
            <a:stCxn id="293" idx="1"/>
            <a:endCxn id="96" idx="3"/>
          </p:cNvCxnSpPr>
          <p:nvPr/>
        </p:nvCxnSpPr>
        <p:spPr>
          <a:xfrm rot="10800000">
            <a:off x="5521959" y="1789910"/>
            <a:ext cx="1171850" cy="149897"/>
          </a:xfrm>
          <a:prstGeom prst="curvedConnector3">
            <a:avLst>
              <a:gd name="adj1" fmla="val 56242"/>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07" name="Curved Connector 306">
            <a:extLst>
              <a:ext uri="{FF2B5EF4-FFF2-40B4-BE49-F238E27FC236}">
                <a16:creationId xmlns:a16="http://schemas.microsoft.com/office/drawing/2014/main" id="{B3A1B2D3-8D55-0F15-04FB-BCE39EA61746}"/>
              </a:ext>
            </a:extLst>
          </p:cNvPr>
          <p:cNvCxnSpPr>
            <a:cxnSpLocks/>
          </p:cNvCxnSpPr>
          <p:nvPr/>
        </p:nvCxnSpPr>
        <p:spPr>
          <a:xfrm rot="5400000" flipH="1" flipV="1">
            <a:off x="5090652" y="1983555"/>
            <a:ext cx="275878" cy="2607327"/>
          </a:xfrm>
          <a:prstGeom prst="curvedConnector3">
            <a:avLst>
              <a:gd name="adj1" fmla="val -82863"/>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90" name="TextBox 389">
            <a:extLst>
              <a:ext uri="{FF2B5EF4-FFF2-40B4-BE49-F238E27FC236}">
                <a16:creationId xmlns:a16="http://schemas.microsoft.com/office/drawing/2014/main" id="{6D5AA496-7D3A-45B9-EBC2-C44A9C06AC80}"/>
              </a:ext>
            </a:extLst>
          </p:cNvPr>
          <p:cNvSpPr txBox="1"/>
          <p:nvPr/>
        </p:nvSpPr>
        <p:spPr>
          <a:xfrm>
            <a:off x="6134930" y="2872281"/>
            <a:ext cx="794648" cy="276999"/>
          </a:xfrm>
          <a:prstGeom prst="rect">
            <a:avLst/>
          </a:prstGeom>
          <a:noFill/>
        </p:spPr>
        <p:txBody>
          <a:bodyPr wrap="square" rtlCol="0">
            <a:spAutoFit/>
          </a:bodyPr>
          <a:lstStyle/>
          <a:p>
            <a:pPr algn="ctr"/>
            <a:r>
              <a:rPr lang="en-US" sz="600" dirty="0"/>
              <a:t>NETCONF</a:t>
            </a:r>
          </a:p>
          <a:p>
            <a:pPr algn="ctr"/>
            <a:r>
              <a:rPr lang="en-US" sz="600" dirty="0"/>
              <a:t>RESTCONF</a:t>
            </a:r>
          </a:p>
        </p:txBody>
      </p:sp>
      <p:sp>
        <p:nvSpPr>
          <p:cNvPr id="392" name="TextBox 391">
            <a:extLst>
              <a:ext uri="{FF2B5EF4-FFF2-40B4-BE49-F238E27FC236}">
                <a16:creationId xmlns:a16="http://schemas.microsoft.com/office/drawing/2014/main" id="{577A226F-A375-3B86-E4B9-9EE37C1A3DFB}"/>
              </a:ext>
            </a:extLst>
          </p:cNvPr>
          <p:cNvSpPr txBox="1"/>
          <p:nvPr/>
        </p:nvSpPr>
        <p:spPr>
          <a:xfrm>
            <a:off x="4173411" y="1058451"/>
            <a:ext cx="1229376" cy="276999"/>
          </a:xfrm>
          <a:prstGeom prst="rect">
            <a:avLst/>
          </a:prstGeom>
          <a:noFill/>
        </p:spPr>
        <p:txBody>
          <a:bodyPr wrap="square" rtlCol="0">
            <a:spAutoFit/>
          </a:bodyPr>
          <a:lstStyle/>
          <a:p>
            <a:pPr algn="ctr"/>
            <a:r>
              <a:rPr lang="en-US" sz="600" dirty="0"/>
              <a:t>T-API service</a:t>
            </a:r>
          </a:p>
          <a:p>
            <a:pPr algn="ctr"/>
            <a:r>
              <a:rPr lang="en-US" sz="600" dirty="0"/>
              <a:t>Connectivity request </a:t>
            </a:r>
          </a:p>
        </p:txBody>
      </p:sp>
      <p:sp>
        <p:nvSpPr>
          <p:cNvPr id="134" name="TextBox 133">
            <a:extLst>
              <a:ext uri="{FF2B5EF4-FFF2-40B4-BE49-F238E27FC236}">
                <a16:creationId xmlns:a16="http://schemas.microsoft.com/office/drawing/2014/main" id="{1B9C7AC8-04B9-6265-4771-D2FE9FA0D04A}"/>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17</a:t>
            </a:r>
          </a:p>
        </p:txBody>
      </p:sp>
    </p:spTree>
    <p:extLst>
      <p:ext uri="{BB962C8B-B14F-4D97-AF65-F5344CB8AC3E}">
        <p14:creationId xmlns:p14="http://schemas.microsoft.com/office/powerpoint/2010/main" val="3152115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A58C097A-59BB-42A3-88F8-BB73579B58AB}"/>
              </a:ext>
            </a:extLst>
          </p:cNvPr>
          <p:cNvPicPr>
            <a:picLocks noChangeAspect="1"/>
          </p:cNvPicPr>
          <p:nvPr/>
        </p:nvPicPr>
        <p:blipFill>
          <a:blip r:embed="rId2"/>
          <a:stretch>
            <a:fillRect/>
          </a:stretch>
        </p:blipFill>
        <p:spPr>
          <a:xfrm>
            <a:off x="3315591" y="182684"/>
            <a:ext cx="1552758" cy="802259"/>
          </a:xfrm>
          <a:prstGeom prst="rect">
            <a:avLst/>
          </a:prstGeom>
        </p:spPr>
      </p:pic>
      <p:sp>
        <p:nvSpPr>
          <p:cNvPr id="13" name="Rectangle: Rounded Corners 12">
            <a:extLst>
              <a:ext uri="{FF2B5EF4-FFF2-40B4-BE49-F238E27FC236}">
                <a16:creationId xmlns:a16="http://schemas.microsoft.com/office/drawing/2014/main" id="{711F7AD0-6959-4F64-9F78-275A7597C735}"/>
              </a:ext>
            </a:extLst>
          </p:cNvPr>
          <p:cNvSpPr/>
          <p:nvPr/>
        </p:nvSpPr>
        <p:spPr>
          <a:xfrm>
            <a:off x="5855543" y="4334331"/>
            <a:ext cx="1837148" cy="26161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Netconf</a:t>
            </a:r>
            <a:endParaRPr lang="en-FK" dirty="0"/>
          </a:p>
        </p:txBody>
      </p:sp>
      <p:cxnSp>
        <p:nvCxnSpPr>
          <p:cNvPr id="15" name="Straight Arrow Connector 14">
            <a:extLst>
              <a:ext uri="{FF2B5EF4-FFF2-40B4-BE49-F238E27FC236}">
                <a16:creationId xmlns:a16="http://schemas.microsoft.com/office/drawing/2014/main" id="{4AEE89CF-3B00-49CF-A192-BC080A42BE07}"/>
              </a:ext>
            </a:extLst>
          </p:cNvPr>
          <p:cNvCxnSpPr>
            <a:cxnSpLocks/>
          </p:cNvCxnSpPr>
          <p:nvPr/>
        </p:nvCxnSpPr>
        <p:spPr>
          <a:xfrm flipH="1">
            <a:off x="6842479" y="4681024"/>
            <a:ext cx="14114" cy="1057431"/>
          </a:xfrm>
          <a:prstGeom prst="straightConnector1">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22" name="Picture 21">
            <a:extLst>
              <a:ext uri="{FF2B5EF4-FFF2-40B4-BE49-F238E27FC236}">
                <a16:creationId xmlns:a16="http://schemas.microsoft.com/office/drawing/2014/main" id="{BDFAF35C-5AE3-4D6A-8B0F-FDC388DC804A}"/>
              </a:ext>
            </a:extLst>
          </p:cNvPr>
          <p:cNvPicPr>
            <a:picLocks noChangeAspect="1"/>
          </p:cNvPicPr>
          <p:nvPr/>
        </p:nvPicPr>
        <p:blipFill>
          <a:blip r:embed="rId3"/>
          <a:stretch>
            <a:fillRect/>
          </a:stretch>
        </p:blipFill>
        <p:spPr>
          <a:xfrm>
            <a:off x="7072576" y="1738655"/>
            <a:ext cx="1359932" cy="913901"/>
          </a:xfrm>
          <a:prstGeom prst="rect">
            <a:avLst/>
          </a:prstGeom>
        </p:spPr>
      </p:pic>
      <p:pic>
        <p:nvPicPr>
          <p:cNvPr id="2052" name="Picture 4">
            <a:extLst>
              <a:ext uri="{FF2B5EF4-FFF2-40B4-BE49-F238E27FC236}">
                <a16:creationId xmlns:a16="http://schemas.microsoft.com/office/drawing/2014/main" id="{461FD849-4CA2-477C-9A04-29E7D3F5CFD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75923" y="183947"/>
            <a:ext cx="798659" cy="774138"/>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23EF3D87-2B9A-400F-93A4-6AEF68BF2AC3}"/>
              </a:ext>
            </a:extLst>
          </p:cNvPr>
          <p:cNvSpPr txBox="1"/>
          <p:nvPr/>
        </p:nvSpPr>
        <p:spPr>
          <a:xfrm>
            <a:off x="7752542" y="963762"/>
            <a:ext cx="2196234" cy="261610"/>
          </a:xfrm>
          <a:prstGeom prst="rect">
            <a:avLst/>
          </a:prstGeom>
          <a:noFill/>
        </p:spPr>
        <p:txBody>
          <a:bodyPr wrap="square" rtlCol="0">
            <a:spAutoFit/>
          </a:bodyPr>
          <a:lstStyle/>
          <a:p>
            <a:r>
              <a:rPr lang="en-CA" sz="1100" dirty="0">
                <a:solidFill>
                  <a:srgbClr val="7030A0"/>
                </a:solidFill>
              </a:rPr>
              <a:t>Kubernetes orchestration </a:t>
            </a:r>
            <a:endParaRPr lang="en-FK" sz="1100" dirty="0">
              <a:solidFill>
                <a:srgbClr val="7030A0"/>
              </a:solidFill>
            </a:endParaRPr>
          </a:p>
        </p:txBody>
      </p:sp>
      <p:pic>
        <p:nvPicPr>
          <p:cNvPr id="31" name="Picture 30">
            <a:extLst>
              <a:ext uri="{FF2B5EF4-FFF2-40B4-BE49-F238E27FC236}">
                <a16:creationId xmlns:a16="http://schemas.microsoft.com/office/drawing/2014/main" id="{53EB7EC2-9AE1-4FF5-A28E-274FC307AC34}"/>
              </a:ext>
            </a:extLst>
          </p:cNvPr>
          <p:cNvPicPr>
            <a:picLocks noChangeAspect="1"/>
          </p:cNvPicPr>
          <p:nvPr/>
        </p:nvPicPr>
        <p:blipFill>
          <a:blip r:embed="rId5"/>
          <a:stretch>
            <a:fillRect/>
          </a:stretch>
        </p:blipFill>
        <p:spPr>
          <a:xfrm>
            <a:off x="5664625" y="2214034"/>
            <a:ext cx="561416" cy="764858"/>
          </a:xfrm>
          <a:prstGeom prst="rect">
            <a:avLst/>
          </a:prstGeom>
        </p:spPr>
      </p:pic>
      <p:pic>
        <p:nvPicPr>
          <p:cNvPr id="39" name="Picture 38">
            <a:extLst>
              <a:ext uri="{FF2B5EF4-FFF2-40B4-BE49-F238E27FC236}">
                <a16:creationId xmlns:a16="http://schemas.microsoft.com/office/drawing/2014/main" id="{AF03100B-496D-4422-8665-E52DBB1D9756}"/>
              </a:ext>
            </a:extLst>
          </p:cNvPr>
          <p:cNvPicPr>
            <a:picLocks noChangeAspect="1"/>
          </p:cNvPicPr>
          <p:nvPr/>
        </p:nvPicPr>
        <p:blipFill>
          <a:blip r:embed="rId5"/>
          <a:stretch>
            <a:fillRect/>
          </a:stretch>
        </p:blipFill>
        <p:spPr>
          <a:xfrm>
            <a:off x="5144689" y="2316867"/>
            <a:ext cx="514194" cy="727390"/>
          </a:xfrm>
          <a:prstGeom prst="rect">
            <a:avLst/>
          </a:prstGeom>
        </p:spPr>
      </p:pic>
      <p:pic>
        <p:nvPicPr>
          <p:cNvPr id="2049" name="Picture 2048">
            <a:extLst>
              <a:ext uri="{FF2B5EF4-FFF2-40B4-BE49-F238E27FC236}">
                <a16:creationId xmlns:a16="http://schemas.microsoft.com/office/drawing/2014/main" id="{2D213EF6-0CB4-4418-9305-5C77CC507D2D}"/>
              </a:ext>
            </a:extLst>
          </p:cNvPr>
          <p:cNvPicPr>
            <a:picLocks noChangeAspect="1"/>
          </p:cNvPicPr>
          <p:nvPr/>
        </p:nvPicPr>
        <p:blipFill>
          <a:blip r:embed="rId6"/>
          <a:stretch>
            <a:fillRect/>
          </a:stretch>
        </p:blipFill>
        <p:spPr>
          <a:xfrm>
            <a:off x="7565435" y="3234838"/>
            <a:ext cx="547688" cy="714227"/>
          </a:xfrm>
          <a:prstGeom prst="rect">
            <a:avLst/>
          </a:prstGeom>
        </p:spPr>
      </p:pic>
      <p:pic>
        <p:nvPicPr>
          <p:cNvPr id="45" name="Picture 44">
            <a:extLst>
              <a:ext uri="{FF2B5EF4-FFF2-40B4-BE49-F238E27FC236}">
                <a16:creationId xmlns:a16="http://schemas.microsoft.com/office/drawing/2014/main" id="{94E6C081-4445-4501-9799-B553784B8AC8}"/>
              </a:ext>
            </a:extLst>
          </p:cNvPr>
          <p:cNvPicPr>
            <a:picLocks noChangeAspect="1"/>
          </p:cNvPicPr>
          <p:nvPr/>
        </p:nvPicPr>
        <p:blipFill>
          <a:blip r:embed="rId6"/>
          <a:stretch>
            <a:fillRect/>
          </a:stretch>
        </p:blipFill>
        <p:spPr>
          <a:xfrm>
            <a:off x="7007638" y="3143858"/>
            <a:ext cx="547688" cy="714227"/>
          </a:xfrm>
          <a:prstGeom prst="rect">
            <a:avLst/>
          </a:prstGeom>
        </p:spPr>
      </p:pic>
      <p:pic>
        <p:nvPicPr>
          <p:cNvPr id="2056" name="Picture 8" descr="Docker – ein erster Eindruck! - NETWAYS GmbH">
            <a:extLst>
              <a:ext uri="{FF2B5EF4-FFF2-40B4-BE49-F238E27FC236}">
                <a16:creationId xmlns:a16="http://schemas.microsoft.com/office/drawing/2014/main" id="{566FD7CD-45B5-4D20-B3D7-D8E85DE4BE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8093" y="1458899"/>
            <a:ext cx="515984" cy="369951"/>
          </a:xfrm>
          <a:prstGeom prst="rect">
            <a:avLst/>
          </a:prstGeom>
          <a:noFill/>
          <a:extLst>
            <a:ext uri="{909E8E84-426E-40DD-AFC4-6F175D3DCCD1}">
              <a14:hiddenFill xmlns:a14="http://schemas.microsoft.com/office/drawing/2010/main">
                <a:solidFill>
                  <a:srgbClr val="FFFFFF"/>
                </a:solidFill>
              </a14:hiddenFill>
            </a:ext>
          </a:extLst>
        </p:spPr>
      </p:pic>
      <p:sp>
        <p:nvSpPr>
          <p:cNvPr id="2070" name="Flowchart: Multidocument 2069">
            <a:extLst>
              <a:ext uri="{FF2B5EF4-FFF2-40B4-BE49-F238E27FC236}">
                <a16:creationId xmlns:a16="http://schemas.microsoft.com/office/drawing/2014/main" id="{4FEE9E32-84B2-4287-982A-73A144198E3C}"/>
              </a:ext>
            </a:extLst>
          </p:cNvPr>
          <p:cNvSpPr/>
          <p:nvPr/>
        </p:nvSpPr>
        <p:spPr>
          <a:xfrm>
            <a:off x="5712267" y="3922903"/>
            <a:ext cx="860190" cy="329040"/>
          </a:xfrm>
          <a:prstGeom prst="flowChartMultidocumen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YANG MODELS</a:t>
            </a:r>
            <a:endParaRPr lang="en-FK" sz="1000" dirty="0"/>
          </a:p>
        </p:txBody>
      </p:sp>
      <p:cxnSp>
        <p:nvCxnSpPr>
          <p:cNvPr id="48" name="Straight Connector 47">
            <a:extLst>
              <a:ext uri="{FF2B5EF4-FFF2-40B4-BE49-F238E27FC236}">
                <a16:creationId xmlns:a16="http://schemas.microsoft.com/office/drawing/2014/main" id="{2DA28E46-7F36-4582-A7E4-996AE6BF01BB}"/>
              </a:ext>
            </a:extLst>
          </p:cNvPr>
          <p:cNvCxnSpPr>
            <a:cxnSpLocks/>
            <a:stCxn id="2070" idx="2"/>
          </p:cNvCxnSpPr>
          <p:nvPr/>
        </p:nvCxnSpPr>
        <p:spPr>
          <a:xfrm flipH="1">
            <a:off x="6058889" y="4239482"/>
            <a:ext cx="23658" cy="843213"/>
          </a:xfrm>
          <a:prstGeom prst="line">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2" name="TextBox 51">
            <a:extLst>
              <a:ext uri="{FF2B5EF4-FFF2-40B4-BE49-F238E27FC236}">
                <a16:creationId xmlns:a16="http://schemas.microsoft.com/office/drawing/2014/main" id="{923FAA62-3271-4A64-A57D-A47CCB19D169}"/>
              </a:ext>
            </a:extLst>
          </p:cNvPr>
          <p:cNvSpPr txBox="1"/>
          <p:nvPr/>
        </p:nvSpPr>
        <p:spPr>
          <a:xfrm>
            <a:off x="4858738" y="4738466"/>
            <a:ext cx="1123133" cy="307777"/>
          </a:xfrm>
          <a:prstGeom prst="rect">
            <a:avLst/>
          </a:prstGeom>
          <a:noFill/>
        </p:spPr>
        <p:txBody>
          <a:bodyPr wrap="square" rtlCol="0">
            <a:spAutoFit/>
          </a:bodyPr>
          <a:lstStyle/>
          <a:p>
            <a:r>
              <a:rPr lang="en-CA" sz="1400" b="1" dirty="0">
                <a:solidFill>
                  <a:srgbClr val="002060"/>
                </a:solidFill>
              </a:rPr>
              <a:t>SDN AGENT</a:t>
            </a:r>
            <a:endParaRPr lang="en-FK" sz="1400" b="1" dirty="0">
              <a:solidFill>
                <a:srgbClr val="002060"/>
              </a:solidFill>
            </a:endParaRPr>
          </a:p>
        </p:txBody>
      </p:sp>
      <p:sp>
        <p:nvSpPr>
          <p:cNvPr id="53" name="TextBox 52">
            <a:extLst>
              <a:ext uri="{FF2B5EF4-FFF2-40B4-BE49-F238E27FC236}">
                <a16:creationId xmlns:a16="http://schemas.microsoft.com/office/drawing/2014/main" id="{8D1A377E-E28C-4CA7-855E-6BC58E78F249}"/>
              </a:ext>
            </a:extLst>
          </p:cNvPr>
          <p:cNvSpPr txBox="1"/>
          <p:nvPr/>
        </p:nvSpPr>
        <p:spPr>
          <a:xfrm>
            <a:off x="4972164" y="3046142"/>
            <a:ext cx="1537433" cy="261610"/>
          </a:xfrm>
          <a:prstGeom prst="rect">
            <a:avLst/>
          </a:prstGeom>
          <a:noFill/>
        </p:spPr>
        <p:txBody>
          <a:bodyPr wrap="square" rtlCol="0">
            <a:spAutoFit/>
          </a:bodyPr>
          <a:lstStyle/>
          <a:p>
            <a:r>
              <a:rPr lang="en-CA" sz="1100" b="1" dirty="0">
                <a:solidFill>
                  <a:srgbClr val="002060"/>
                </a:solidFill>
              </a:rPr>
              <a:t>ATOMIX CLUSTER</a:t>
            </a:r>
            <a:endParaRPr lang="en-FK" sz="1100" b="1" dirty="0">
              <a:solidFill>
                <a:srgbClr val="002060"/>
              </a:solidFill>
            </a:endParaRPr>
          </a:p>
        </p:txBody>
      </p:sp>
      <p:sp>
        <p:nvSpPr>
          <p:cNvPr id="91" name="TextBox 90">
            <a:extLst>
              <a:ext uri="{FF2B5EF4-FFF2-40B4-BE49-F238E27FC236}">
                <a16:creationId xmlns:a16="http://schemas.microsoft.com/office/drawing/2014/main" id="{894FD0D3-7564-4E6B-8F60-241374599A17}"/>
              </a:ext>
            </a:extLst>
          </p:cNvPr>
          <p:cNvSpPr txBox="1"/>
          <p:nvPr/>
        </p:nvSpPr>
        <p:spPr>
          <a:xfrm>
            <a:off x="6819578" y="3901104"/>
            <a:ext cx="1837148" cy="261610"/>
          </a:xfrm>
          <a:prstGeom prst="rect">
            <a:avLst/>
          </a:prstGeom>
          <a:noFill/>
        </p:spPr>
        <p:txBody>
          <a:bodyPr wrap="square" rtlCol="0">
            <a:spAutoFit/>
          </a:bodyPr>
          <a:lstStyle/>
          <a:p>
            <a:r>
              <a:rPr lang="en-CA" sz="1100" b="1" dirty="0">
                <a:solidFill>
                  <a:srgbClr val="002060"/>
                </a:solidFill>
              </a:rPr>
              <a:t>ONOS SDN CONTROLLERS</a:t>
            </a:r>
            <a:endParaRPr lang="en-FK" sz="1100" b="1" dirty="0">
              <a:solidFill>
                <a:srgbClr val="002060"/>
              </a:solidFill>
            </a:endParaRPr>
          </a:p>
        </p:txBody>
      </p:sp>
      <p:sp>
        <p:nvSpPr>
          <p:cNvPr id="55" name="Oval 54">
            <a:extLst>
              <a:ext uri="{FF2B5EF4-FFF2-40B4-BE49-F238E27FC236}">
                <a16:creationId xmlns:a16="http://schemas.microsoft.com/office/drawing/2014/main" id="{10D0A363-92C0-47C7-A8B3-9AA5D44B3928}"/>
              </a:ext>
            </a:extLst>
          </p:cNvPr>
          <p:cNvSpPr/>
          <p:nvPr/>
        </p:nvSpPr>
        <p:spPr>
          <a:xfrm>
            <a:off x="4150902" y="1273359"/>
            <a:ext cx="4742468" cy="3092319"/>
          </a:xfrm>
          <a:prstGeom prst="ellipse">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cxnSp>
        <p:nvCxnSpPr>
          <p:cNvPr id="57" name="Connector: Curved 56">
            <a:extLst>
              <a:ext uri="{FF2B5EF4-FFF2-40B4-BE49-F238E27FC236}">
                <a16:creationId xmlns:a16="http://schemas.microsoft.com/office/drawing/2014/main" id="{FE14DEA7-6439-4B64-98E8-EF6801319C55}"/>
              </a:ext>
            </a:extLst>
          </p:cNvPr>
          <p:cNvCxnSpPr>
            <a:cxnSpLocks/>
          </p:cNvCxnSpPr>
          <p:nvPr/>
        </p:nvCxnSpPr>
        <p:spPr>
          <a:xfrm rot="16200000" flipV="1">
            <a:off x="6520716" y="2203312"/>
            <a:ext cx="1182971" cy="850597"/>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7" name="Connector: Curved 106">
            <a:extLst>
              <a:ext uri="{FF2B5EF4-FFF2-40B4-BE49-F238E27FC236}">
                <a16:creationId xmlns:a16="http://schemas.microsoft.com/office/drawing/2014/main" id="{51E98EA5-DDFF-458E-8C42-AFC2B978A033}"/>
              </a:ext>
            </a:extLst>
          </p:cNvPr>
          <p:cNvCxnSpPr>
            <a:cxnSpLocks/>
            <a:stCxn id="39" idx="0"/>
            <a:endCxn id="2056" idx="2"/>
          </p:cNvCxnSpPr>
          <p:nvPr/>
        </p:nvCxnSpPr>
        <p:spPr>
          <a:xfrm rot="5400000" flipH="1" flipV="1">
            <a:off x="5779927" y="1450710"/>
            <a:ext cx="488017" cy="1244299"/>
          </a:xfrm>
          <a:prstGeom prst="curved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DDD37A6F-6D6F-410F-BFB0-41EDE3A835C1}"/>
              </a:ext>
            </a:extLst>
          </p:cNvPr>
          <p:cNvCxnSpPr>
            <a:cxnSpLocks/>
            <a:stCxn id="55" idx="0"/>
          </p:cNvCxnSpPr>
          <p:nvPr/>
        </p:nvCxnSpPr>
        <p:spPr>
          <a:xfrm flipH="1" flipV="1">
            <a:off x="5073751" y="694042"/>
            <a:ext cx="1448385" cy="5793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AA7072D9-7DF4-4603-BF3A-0E8C2155B2BA}"/>
              </a:ext>
            </a:extLst>
          </p:cNvPr>
          <p:cNvCxnSpPr>
            <a:cxnSpLocks/>
            <a:stCxn id="55" idx="0"/>
          </p:cNvCxnSpPr>
          <p:nvPr/>
        </p:nvCxnSpPr>
        <p:spPr>
          <a:xfrm flipV="1">
            <a:off x="6522136" y="677202"/>
            <a:ext cx="1448385" cy="5961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3BD2880E-C55A-41AA-A954-86C8B0718BE8}"/>
              </a:ext>
            </a:extLst>
          </p:cNvPr>
          <p:cNvCxnSpPr>
            <a:cxnSpLocks/>
          </p:cNvCxnSpPr>
          <p:nvPr/>
        </p:nvCxnSpPr>
        <p:spPr>
          <a:xfrm>
            <a:off x="2938445" y="1262728"/>
            <a:ext cx="6778599"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151" name="Straight Connector 150">
            <a:extLst>
              <a:ext uri="{FF2B5EF4-FFF2-40B4-BE49-F238E27FC236}">
                <a16:creationId xmlns:a16="http://schemas.microsoft.com/office/drawing/2014/main" id="{B535F029-0562-4F62-A06B-8CBA8DD6E196}"/>
              </a:ext>
            </a:extLst>
          </p:cNvPr>
          <p:cNvCxnSpPr>
            <a:cxnSpLocks/>
          </p:cNvCxnSpPr>
          <p:nvPr/>
        </p:nvCxnSpPr>
        <p:spPr>
          <a:xfrm>
            <a:off x="3021174" y="4738466"/>
            <a:ext cx="6778599"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pic>
        <p:nvPicPr>
          <p:cNvPr id="152" name="Picture 151">
            <a:extLst>
              <a:ext uri="{FF2B5EF4-FFF2-40B4-BE49-F238E27FC236}">
                <a16:creationId xmlns:a16="http://schemas.microsoft.com/office/drawing/2014/main" id="{D9686885-3462-49D7-950C-18B0EA9A791F}"/>
              </a:ext>
            </a:extLst>
          </p:cNvPr>
          <p:cNvPicPr>
            <a:picLocks noChangeAspect="1"/>
          </p:cNvPicPr>
          <p:nvPr/>
        </p:nvPicPr>
        <p:blipFill>
          <a:blip r:embed="rId6"/>
          <a:stretch>
            <a:fillRect/>
          </a:stretch>
        </p:blipFill>
        <p:spPr>
          <a:xfrm>
            <a:off x="8127623" y="3168974"/>
            <a:ext cx="547688" cy="714227"/>
          </a:xfrm>
          <a:prstGeom prst="rect">
            <a:avLst/>
          </a:prstGeom>
        </p:spPr>
      </p:pic>
      <p:pic>
        <p:nvPicPr>
          <p:cNvPr id="155" name="Picture 154">
            <a:extLst>
              <a:ext uri="{FF2B5EF4-FFF2-40B4-BE49-F238E27FC236}">
                <a16:creationId xmlns:a16="http://schemas.microsoft.com/office/drawing/2014/main" id="{0FD3B20F-E0E1-46AA-B8BC-4A28D77A6031}"/>
              </a:ext>
            </a:extLst>
          </p:cNvPr>
          <p:cNvPicPr>
            <a:picLocks noChangeAspect="1"/>
          </p:cNvPicPr>
          <p:nvPr/>
        </p:nvPicPr>
        <p:blipFill>
          <a:blip r:embed="rId5"/>
          <a:stretch>
            <a:fillRect/>
          </a:stretch>
        </p:blipFill>
        <p:spPr>
          <a:xfrm>
            <a:off x="4608899" y="2280342"/>
            <a:ext cx="561416" cy="764858"/>
          </a:xfrm>
          <a:prstGeom prst="rect">
            <a:avLst/>
          </a:prstGeom>
        </p:spPr>
      </p:pic>
      <p:cxnSp>
        <p:nvCxnSpPr>
          <p:cNvPr id="119" name="Straight Connector 118">
            <a:extLst>
              <a:ext uri="{FF2B5EF4-FFF2-40B4-BE49-F238E27FC236}">
                <a16:creationId xmlns:a16="http://schemas.microsoft.com/office/drawing/2014/main" id="{71A4BDEB-BD38-48B3-890E-63F2A553E2C1}"/>
              </a:ext>
            </a:extLst>
          </p:cNvPr>
          <p:cNvCxnSpPr/>
          <p:nvPr/>
        </p:nvCxnSpPr>
        <p:spPr>
          <a:xfrm>
            <a:off x="6257590" y="2767219"/>
            <a:ext cx="646487" cy="401454"/>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61" name="TextBox 160">
            <a:extLst>
              <a:ext uri="{FF2B5EF4-FFF2-40B4-BE49-F238E27FC236}">
                <a16:creationId xmlns:a16="http://schemas.microsoft.com/office/drawing/2014/main" id="{C0DF2BBB-8C7C-4428-A871-1207A2F5B179}"/>
              </a:ext>
            </a:extLst>
          </p:cNvPr>
          <p:cNvSpPr txBox="1"/>
          <p:nvPr/>
        </p:nvSpPr>
        <p:spPr>
          <a:xfrm rot="5400000">
            <a:off x="896747" y="2763561"/>
            <a:ext cx="3356984" cy="307777"/>
          </a:xfrm>
          <a:prstGeom prst="rect">
            <a:avLst/>
          </a:prstGeom>
          <a:solidFill>
            <a:schemeClr val="accent1"/>
          </a:solidFill>
        </p:spPr>
        <p:txBody>
          <a:bodyPr wrap="square" rtlCol="0">
            <a:spAutoFit/>
          </a:bodyPr>
          <a:lstStyle/>
          <a:p>
            <a:pPr algn="ctr"/>
            <a:r>
              <a:rPr lang="en-CA" sz="1400" dirty="0">
                <a:solidFill>
                  <a:schemeClr val="bg1"/>
                </a:solidFill>
              </a:rPr>
              <a:t>NETWORK ORCHESTRATION PLANE</a:t>
            </a:r>
            <a:endParaRPr lang="en-FK" sz="1400" dirty="0">
              <a:solidFill>
                <a:schemeClr val="bg1"/>
              </a:solidFill>
            </a:endParaRPr>
          </a:p>
        </p:txBody>
      </p:sp>
      <p:sp>
        <p:nvSpPr>
          <p:cNvPr id="162" name="TextBox 161">
            <a:extLst>
              <a:ext uri="{FF2B5EF4-FFF2-40B4-BE49-F238E27FC236}">
                <a16:creationId xmlns:a16="http://schemas.microsoft.com/office/drawing/2014/main" id="{915A9B78-D36B-403B-8782-B4EC252F6A11}"/>
              </a:ext>
            </a:extLst>
          </p:cNvPr>
          <p:cNvSpPr txBox="1"/>
          <p:nvPr/>
        </p:nvSpPr>
        <p:spPr>
          <a:xfrm rot="5400000">
            <a:off x="2211719" y="440677"/>
            <a:ext cx="727039" cy="307777"/>
          </a:xfrm>
          <a:prstGeom prst="rect">
            <a:avLst/>
          </a:prstGeom>
          <a:solidFill>
            <a:schemeClr val="accent1"/>
          </a:solidFill>
        </p:spPr>
        <p:txBody>
          <a:bodyPr wrap="square" rtlCol="0">
            <a:spAutoFit/>
          </a:bodyPr>
          <a:lstStyle/>
          <a:p>
            <a:pPr algn="ctr"/>
            <a:r>
              <a:rPr lang="en-CA" sz="1400" dirty="0">
                <a:solidFill>
                  <a:schemeClr val="bg1"/>
                </a:solidFill>
              </a:rPr>
              <a:t>APPS</a:t>
            </a:r>
            <a:endParaRPr lang="en-FK" sz="1400" dirty="0">
              <a:solidFill>
                <a:schemeClr val="bg1"/>
              </a:solidFill>
            </a:endParaRPr>
          </a:p>
        </p:txBody>
      </p:sp>
      <p:sp>
        <p:nvSpPr>
          <p:cNvPr id="168" name="TextBox 167">
            <a:extLst>
              <a:ext uri="{FF2B5EF4-FFF2-40B4-BE49-F238E27FC236}">
                <a16:creationId xmlns:a16="http://schemas.microsoft.com/office/drawing/2014/main" id="{D8F34DED-FE5D-4AC6-B1EB-8173AED5BC26}"/>
              </a:ext>
            </a:extLst>
          </p:cNvPr>
          <p:cNvSpPr txBox="1"/>
          <p:nvPr/>
        </p:nvSpPr>
        <p:spPr>
          <a:xfrm>
            <a:off x="5653375" y="1632990"/>
            <a:ext cx="2196234" cy="261610"/>
          </a:xfrm>
          <a:prstGeom prst="rect">
            <a:avLst/>
          </a:prstGeom>
          <a:noFill/>
        </p:spPr>
        <p:txBody>
          <a:bodyPr wrap="square" rtlCol="0">
            <a:spAutoFit/>
          </a:bodyPr>
          <a:lstStyle/>
          <a:p>
            <a:r>
              <a:rPr lang="en-CA" sz="1100" dirty="0">
                <a:solidFill>
                  <a:srgbClr val="7030A0"/>
                </a:solidFill>
              </a:rPr>
              <a:t>Dockerised</a:t>
            </a:r>
            <a:endParaRPr lang="en-FK" sz="1100" dirty="0">
              <a:solidFill>
                <a:srgbClr val="7030A0"/>
              </a:solidFill>
            </a:endParaRPr>
          </a:p>
        </p:txBody>
      </p:sp>
      <p:sp>
        <p:nvSpPr>
          <p:cNvPr id="125" name="TextBox 124">
            <a:extLst>
              <a:ext uri="{FF2B5EF4-FFF2-40B4-BE49-F238E27FC236}">
                <a16:creationId xmlns:a16="http://schemas.microsoft.com/office/drawing/2014/main" id="{E4CB0A67-5025-4E79-B902-5621098B9CD8}"/>
              </a:ext>
            </a:extLst>
          </p:cNvPr>
          <p:cNvSpPr txBox="1"/>
          <p:nvPr/>
        </p:nvSpPr>
        <p:spPr>
          <a:xfrm>
            <a:off x="2989394" y="2467890"/>
            <a:ext cx="986082" cy="369332"/>
          </a:xfrm>
          <a:prstGeom prst="rect">
            <a:avLst/>
          </a:prstGeom>
          <a:noFill/>
        </p:spPr>
        <p:txBody>
          <a:bodyPr wrap="square" rtlCol="0">
            <a:spAutoFit/>
          </a:bodyPr>
          <a:lstStyle/>
          <a:p>
            <a:r>
              <a:rPr lang="en-CA" b="1" dirty="0">
                <a:solidFill>
                  <a:srgbClr val="002060"/>
                </a:solidFill>
              </a:rPr>
              <a:t>NBI</a:t>
            </a:r>
            <a:endParaRPr lang="en-FK" b="1" dirty="0">
              <a:solidFill>
                <a:srgbClr val="002060"/>
              </a:solidFill>
            </a:endParaRPr>
          </a:p>
        </p:txBody>
      </p:sp>
      <p:cxnSp>
        <p:nvCxnSpPr>
          <p:cNvPr id="6" name="Connector: Elbow 5">
            <a:extLst>
              <a:ext uri="{FF2B5EF4-FFF2-40B4-BE49-F238E27FC236}">
                <a16:creationId xmlns:a16="http://schemas.microsoft.com/office/drawing/2014/main" id="{2D0546AE-CAAC-4898-B54F-1AE44798CE39}"/>
              </a:ext>
            </a:extLst>
          </p:cNvPr>
          <p:cNvCxnSpPr>
            <a:cxnSpLocks/>
          </p:cNvCxnSpPr>
          <p:nvPr/>
        </p:nvCxnSpPr>
        <p:spPr>
          <a:xfrm rot="16200000" flipH="1">
            <a:off x="3833305" y="4493230"/>
            <a:ext cx="2384614" cy="905295"/>
          </a:xfrm>
          <a:prstGeom prst="bentConnector2">
            <a:avLst/>
          </a:prstGeom>
          <a:ln w="9525" cap="flat" cmpd="sng" algn="ctr">
            <a:solidFill>
              <a:schemeClr val="accent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pic>
        <p:nvPicPr>
          <p:cNvPr id="72" name="Picture 10" descr="Introduction to WDM Transponder">
            <a:extLst>
              <a:ext uri="{FF2B5EF4-FFF2-40B4-BE49-F238E27FC236}">
                <a16:creationId xmlns:a16="http://schemas.microsoft.com/office/drawing/2014/main" id="{290990AB-717C-47AD-7D72-1EF0D8F6B59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432508" y="5626376"/>
            <a:ext cx="1040570" cy="615977"/>
          </a:xfrm>
          <a:prstGeom prst="rect">
            <a:avLst/>
          </a:prstGeom>
          <a:noFill/>
          <a:extLst>
            <a:ext uri="{909E8E84-426E-40DD-AFC4-6F175D3DCCD1}">
              <a14:hiddenFill xmlns:a14="http://schemas.microsoft.com/office/drawing/2010/main">
                <a:solidFill>
                  <a:srgbClr val="FFFFFF"/>
                </a:solidFill>
              </a14:hiddenFill>
            </a:ext>
          </a:extLst>
        </p:spPr>
      </p:pic>
      <p:pic>
        <p:nvPicPr>
          <p:cNvPr id="73" name="Picture 12" descr="ROADM Graybox | Lumentum Operations LLC">
            <a:extLst>
              <a:ext uri="{FF2B5EF4-FFF2-40B4-BE49-F238E27FC236}">
                <a16:creationId xmlns:a16="http://schemas.microsoft.com/office/drawing/2014/main" id="{67B8C0D9-DCFE-994F-5CB5-FD45DA2DA74E}"/>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35236" y="5590503"/>
            <a:ext cx="1014484" cy="672889"/>
          </a:xfrm>
          <a:prstGeom prst="rect">
            <a:avLst/>
          </a:prstGeom>
          <a:noFill/>
          <a:extLst>
            <a:ext uri="{909E8E84-426E-40DD-AFC4-6F175D3DCCD1}">
              <a14:hiddenFill xmlns:a14="http://schemas.microsoft.com/office/drawing/2010/main">
                <a:solidFill>
                  <a:srgbClr val="FFFFFF"/>
                </a:solidFill>
              </a14:hiddenFill>
            </a:ext>
          </a:extLst>
        </p:spPr>
      </p:pic>
      <p:pic>
        <p:nvPicPr>
          <p:cNvPr id="75" name="Picture 14" descr="OpenConfig - Home">
            <a:extLst>
              <a:ext uri="{FF2B5EF4-FFF2-40B4-BE49-F238E27FC236}">
                <a16:creationId xmlns:a16="http://schemas.microsoft.com/office/drawing/2014/main" id="{6AE50F5D-3658-3195-74B1-5EAC1D9A6427}"/>
              </a:ext>
            </a:extLst>
          </p:cNvPr>
          <p:cNvPicPr>
            <a:picLocks noGrp="1" noChangeAspect="1" noChangeArrowheads="1"/>
          </p:cNvPicPr>
          <p:nvPr>
            <p:ph idx="1"/>
          </p:nvPr>
        </p:nvPicPr>
        <p:blipFill>
          <a:blip r:embed="rId10">
            <a:extLst>
              <a:ext uri="{28A0092B-C50C-407E-A947-70E740481C1C}">
                <a14:useLocalDpi xmlns:a14="http://schemas.microsoft.com/office/drawing/2010/main" val="0"/>
              </a:ext>
            </a:extLst>
          </a:blip>
          <a:srcRect/>
          <a:stretch>
            <a:fillRect/>
          </a:stretch>
        </p:blipFill>
        <p:spPr bwMode="auto">
          <a:xfrm>
            <a:off x="8824579" y="4894630"/>
            <a:ext cx="590135" cy="216625"/>
          </a:xfrm>
          <a:prstGeom prst="rect">
            <a:avLst/>
          </a:prstGeom>
          <a:noFill/>
          <a:extLst>
            <a:ext uri="{909E8E84-426E-40DD-AFC4-6F175D3DCCD1}">
              <a14:hiddenFill xmlns:a14="http://schemas.microsoft.com/office/drawing/2010/main">
                <a:solidFill>
                  <a:srgbClr val="FFFFFF"/>
                </a:solidFill>
              </a14:hiddenFill>
            </a:ext>
          </a:extLst>
        </p:spPr>
      </p:pic>
      <p:sp>
        <p:nvSpPr>
          <p:cNvPr id="77" name="Flowchart: Multidocument 67">
            <a:extLst>
              <a:ext uri="{FF2B5EF4-FFF2-40B4-BE49-F238E27FC236}">
                <a16:creationId xmlns:a16="http://schemas.microsoft.com/office/drawing/2014/main" id="{49C9B88F-DBD6-37C7-4289-1F1D7948E50A}"/>
              </a:ext>
            </a:extLst>
          </p:cNvPr>
          <p:cNvSpPr/>
          <p:nvPr/>
        </p:nvSpPr>
        <p:spPr>
          <a:xfrm>
            <a:off x="5637960" y="5082695"/>
            <a:ext cx="740034" cy="351571"/>
          </a:xfrm>
          <a:prstGeom prst="flowChartMultidocumen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YANG MODELS</a:t>
            </a:r>
            <a:endParaRPr lang="en-FK" sz="1000" dirty="0"/>
          </a:p>
        </p:txBody>
      </p:sp>
      <p:sp>
        <p:nvSpPr>
          <p:cNvPr id="78" name="TextBox 77">
            <a:extLst>
              <a:ext uri="{FF2B5EF4-FFF2-40B4-BE49-F238E27FC236}">
                <a16:creationId xmlns:a16="http://schemas.microsoft.com/office/drawing/2014/main" id="{730B63F9-3D91-B616-4CA8-4901EFC7BDD2}"/>
              </a:ext>
            </a:extLst>
          </p:cNvPr>
          <p:cNvSpPr txBox="1"/>
          <p:nvPr/>
        </p:nvSpPr>
        <p:spPr>
          <a:xfrm>
            <a:off x="4858738" y="4738466"/>
            <a:ext cx="1123133" cy="307777"/>
          </a:xfrm>
          <a:prstGeom prst="rect">
            <a:avLst/>
          </a:prstGeom>
          <a:noFill/>
        </p:spPr>
        <p:txBody>
          <a:bodyPr wrap="square" rtlCol="0">
            <a:spAutoFit/>
          </a:bodyPr>
          <a:lstStyle/>
          <a:p>
            <a:r>
              <a:rPr lang="en-CA" sz="1400" b="1" dirty="0">
                <a:solidFill>
                  <a:srgbClr val="002060"/>
                </a:solidFill>
              </a:rPr>
              <a:t>SDN AGENT</a:t>
            </a:r>
            <a:endParaRPr lang="en-FK" sz="1400" b="1" dirty="0">
              <a:solidFill>
                <a:srgbClr val="002060"/>
              </a:solidFill>
            </a:endParaRPr>
          </a:p>
        </p:txBody>
      </p:sp>
      <p:sp>
        <p:nvSpPr>
          <p:cNvPr id="79" name="Rectangle 78">
            <a:extLst>
              <a:ext uri="{FF2B5EF4-FFF2-40B4-BE49-F238E27FC236}">
                <a16:creationId xmlns:a16="http://schemas.microsoft.com/office/drawing/2014/main" id="{6970C243-70C3-D468-68ED-B976F273FE05}"/>
              </a:ext>
            </a:extLst>
          </p:cNvPr>
          <p:cNvSpPr/>
          <p:nvPr/>
        </p:nvSpPr>
        <p:spPr>
          <a:xfrm>
            <a:off x="4038550" y="4998607"/>
            <a:ext cx="2417764" cy="480129"/>
          </a:xfrm>
          <a:prstGeom prst="rect">
            <a:avLst/>
          </a:prstGeom>
          <a:noFill/>
          <a:ln w="28575">
            <a:solidFill>
              <a:srgbClr val="00206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dirty="0"/>
          </a:p>
        </p:txBody>
      </p:sp>
      <p:sp>
        <p:nvSpPr>
          <p:cNvPr id="80" name="Rectangle: Rounded Corners 110">
            <a:extLst>
              <a:ext uri="{FF2B5EF4-FFF2-40B4-BE49-F238E27FC236}">
                <a16:creationId xmlns:a16="http://schemas.microsoft.com/office/drawing/2014/main" id="{E772D0B4-142B-0367-41D7-63F5CF392833}"/>
              </a:ext>
            </a:extLst>
          </p:cNvPr>
          <p:cNvSpPr/>
          <p:nvPr/>
        </p:nvSpPr>
        <p:spPr>
          <a:xfrm>
            <a:off x="8010336" y="6178951"/>
            <a:ext cx="1772330" cy="26160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transponders</a:t>
            </a:r>
            <a:endParaRPr lang="en-FK" dirty="0"/>
          </a:p>
        </p:txBody>
      </p:sp>
      <p:sp>
        <p:nvSpPr>
          <p:cNvPr id="81" name="Rectangle: Rounded Corners 111">
            <a:extLst>
              <a:ext uri="{FF2B5EF4-FFF2-40B4-BE49-F238E27FC236}">
                <a16:creationId xmlns:a16="http://schemas.microsoft.com/office/drawing/2014/main" id="{B6FDB79B-46DC-B7E1-8D56-24CA7A077DE7}"/>
              </a:ext>
            </a:extLst>
          </p:cNvPr>
          <p:cNvSpPr/>
          <p:nvPr/>
        </p:nvSpPr>
        <p:spPr>
          <a:xfrm>
            <a:off x="6198191" y="6193020"/>
            <a:ext cx="1772330" cy="26160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ROADMS</a:t>
            </a:r>
            <a:endParaRPr lang="en-FK" dirty="0"/>
          </a:p>
        </p:txBody>
      </p:sp>
      <p:sp>
        <p:nvSpPr>
          <p:cNvPr id="83" name="TextBox 82">
            <a:extLst>
              <a:ext uri="{FF2B5EF4-FFF2-40B4-BE49-F238E27FC236}">
                <a16:creationId xmlns:a16="http://schemas.microsoft.com/office/drawing/2014/main" id="{120A4E5A-AC54-2D64-A786-FFB384BBA20F}"/>
              </a:ext>
            </a:extLst>
          </p:cNvPr>
          <p:cNvSpPr txBox="1"/>
          <p:nvPr/>
        </p:nvSpPr>
        <p:spPr>
          <a:xfrm>
            <a:off x="6581340" y="4955073"/>
            <a:ext cx="1732807" cy="253916"/>
          </a:xfrm>
          <a:prstGeom prst="rect">
            <a:avLst/>
          </a:prstGeom>
          <a:noFill/>
        </p:spPr>
        <p:txBody>
          <a:bodyPr wrap="square" rtlCol="0">
            <a:spAutoFit/>
          </a:bodyPr>
          <a:lstStyle/>
          <a:p>
            <a:r>
              <a:rPr lang="en-CA" sz="1050" dirty="0">
                <a:solidFill>
                  <a:srgbClr val="002060"/>
                </a:solidFill>
              </a:rPr>
              <a:t>YANG MODELS</a:t>
            </a:r>
            <a:endParaRPr lang="en-FK" sz="1050" dirty="0">
              <a:solidFill>
                <a:srgbClr val="002060"/>
              </a:solidFill>
            </a:endParaRPr>
          </a:p>
        </p:txBody>
      </p:sp>
      <p:cxnSp>
        <p:nvCxnSpPr>
          <p:cNvPr id="84" name="Straight Connector 83">
            <a:extLst>
              <a:ext uri="{FF2B5EF4-FFF2-40B4-BE49-F238E27FC236}">
                <a16:creationId xmlns:a16="http://schemas.microsoft.com/office/drawing/2014/main" id="{0734AB11-8263-A947-BD30-57FCC89C15FA}"/>
              </a:ext>
            </a:extLst>
          </p:cNvPr>
          <p:cNvCxnSpPr>
            <a:cxnSpLocks/>
          </p:cNvCxnSpPr>
          <p:nvPr/>
        </p:nvCxnSpPr>
        <p:spPr>
          <a:xfrm>
            <a:off x="3021174" y="4738466"/>
            <a:ext cx="6778599"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sp>
        <p:nvSpPr>
          <p:cNvPr id="85" name="TextBox 84">
            <a:extLst>
              <a:ext uri="{FF2B5EF4-FFF2-40B4-BE49-F238E27FC236}">
                <a16:creationId xmlns:a16="http://schemas.microsoft.com/office/drawing/2014/main" id="{E31485BF-32FF-695D-BB0D-422D924A17CC}"/>
              </a:ext>
            </a:extLst>
          </p:cNvPr>
          <p:cNvSpPr txBox="1"/>
          <p:nvPr/>
        </p:nvSpPr>
        <p:spPr>
          <a:xfrm rot="5400000">
            <a:off x="1630134" y="5705892"/>
            <a:ext cx="1873292" cy="307777"/>
          </a:xfrm>
          <a:prstGeom prst="rect">
            <a:avLst/>
          </a:prstGeom>
          <a:solidFill>
            <a:schemeClr val="accent1"/>
          </a:solidFill>
        </p:spPr>
        <p:txBody>
          <a:bodyPr wrap="square" rtlCol="0">
            <a:spAutoFit/>
          </a:bodyPr>
          <a:lstStyle/>
          <a:p>
            <a:pPr algn="ctr"/>
            <a:r>
              <a:rPr lang="en-CA" sz="1400" dirty="0">
                <a:solidFill>
                  <a:schemeClr val="bg1"/>
                </a:solidFill>
              </a:rPr>
              <a:t>DATA  PLANE</a:t>
            </a:r>
            <a:endParaRPr lang="en-FK" sz="1400" dirty="0">
              <a:solidFill>
                <a:schemeClr val="bg1"/>
              </a:solidFill>
            </a:endParaRPr>
          </a:p>
        </p:txBody>
      </p:sp>
      <p:pic>
        <p:nvPicPr>
          <p:cNvPr id="86" name="Picture 85">
            <a:extLst>
              <a:ext uri="{FF2B5EF4-FFF2-40B4-BE49-F238E27FC236}">
                <a16:creationId xmlns:a16="http://schemas.microsoft.com/office/drawing/2014/main" id="{8633EF48-A97C-696D-2EF5-2B7C2E6EDF9B}"/>
              </a:ext>
            </a:extLst>
          </p:cNvPr>
          <p:cNvPicPr>
            <a:picLocks noChangeAspect="1"/>
          </p:cNvPicPr>
          <p:nvPr/>
        </p:nvPicPr>
        <p:blipFill>
          <a:blip r:embed="rId11"/>
          <a:stretch>
            <a:fillRect/>
          </a:stretch>
        </p:blipFill>
        <p:spPr>
          <a:xfrm>
            <a:off x="4238703" y="5934364"/>
            <a:ext cx="1351927" cy="1025795"/>
          </a:xfrm>
          <a:prstGeom prst="rect">
            <a:avLst/>
          </a:prstGeom>
        </p:spPr>
      </p:pic>
      <p:sp>
        <p:nvSpPr>
          <p:cNvPr id="87" name="Left Brace 86">
            <a:extLst>
              <a:ext uri="{FF2B5EF4-FFF2-40B4-BE49-F238E27FC236}">
                <a16:creationId xmlns:a16="http://schemas.microsoft.com/office/drawing/2014/main" id="{C4DAA7DB-F73C-825A-DF30-3A009A5C8B5F}"/>
              </a:ext>
            </a:extLst>
          </p:cNvPr>
          <p:cNvSpPr/>
          <p:nvPr/>
        </p:nvSpPr>
        <p:spPr>
          <a:xfrm>
            <a:off x="5658884" y="5717153"/>
            <a:ext cx="936537" cy="11871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FK"/>
          </a:p>
        </p:txBody>
      </p:sp>
      <p:sp>
        <p:nvSpPr>
          <p:cNvPr id="88" name="TextBox 87">
            <a:extLst>
              <a:ext uri="{FF2B5EF4-FFF2-40B4-BE49-F238E27FC236}">
                <a16:creationId xmlns:a16="http://schemas.microsoft.com/office/drawing/2014/main" id="{844DA541-707A-9A16-82B4-0177541D9098}"/>
              </a:ext>
            </a:extLst>
          </p:cNvPr>
          <p:cNvSpPr txBox="1"/>
          <p:nvPr/>
        </p:nvSpPr>
        <p:spPr>
          <a:xfrm>
            <a:off x="4532714" y="5490448"/>
            <a:ext cx="986082" cy="369332"/>
          </a:xfrm>
          <a:prstGeom prst="rect">
            <a:avLst/>
          </a:prstGeom>
          <a:noFill/>
        </p:spPr>
        <p:txBody>
          <a:bodyPr wrap="square" rtlCol="0">
            <a:spAutoFit/>
          </a:bodyPr>
          <a:lstStyle/>
          <a:p>
            <a:r>
              <a:rPr lang="en-CA" b="1" dirty="0">
                <a:solidFill>
                  <a:srgbClr val="002060"/>
                </a:solidFill>
              </a:rPr>
              <a:t>SBI</a:t>
            </a:r>
            <a:endParaRPr lang="en-FK" b="1" dirty="0">
              <a:solidFill>
                <a:srgbClr val="002060"/>
              </a:solidFill>
            </a:endParaRPr>
          </a:p>
        </p:txBody>
      </p:sp>
      <p:pic>
        <p:nvPicPr>
          <p:cNvPr id="89" name="Picture 16" descr="Open ROADM MSA - Home">
            <a:extLst>
              <a:ext uri="{FF2B5EF4-FFF2-40B4-BE49-F238E27FC236}">
                <a16:creationId xmlns:a16="http://schemas.microsoft.com/office/drawing/2014/main" id="{256E2230-7DFC-C518-DF40-D8582B364AD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638361" y="5109404"/>
            <a:ext cx="1253307" cy="369332"/>
          </a:xfrm>
          <a:prstGeom prst="rect">
            <a:avLst/>
          </a:prstGeom>
          <a:noFill/>
          <a:extLst>
            <a:ext uri="{909E8E84-426E-40DD-AFC4-6F175D3DCCD1}">
              <a14:hiddenFill xmlns:a14="http://schemas.microsoft.com/office/drawing/2010/main">
                <a:solidFill>
                  <a:srgbClr val="FFFFFF"/>
                </a:solidFill>
              </a14:hiddenFill>
            </a:ext>
          </a:extLst>
        </p:spPr>
      </p:pic>
      <p:cxnSp>
        <p:nvCxnSpPr>
          <p:cNvPr id="90" name="Connector: Curved 1026">
            <a:extLst>
              <a:ext uri="{FF2B5EF4-FFF2-40B4-BE49-F238E27FC236}">
                <a16:creationId xmlns:a16="http://schemas.microsoft.com/office/drawing/2014/main" id="{8ADA4D95-1B69-A696-08DF-BDCD5AC79FDA}"/>
              </a:ext>
            </a:extLst>
          </p:cNvPr>
          <p:cNvCxnSpPr>
            <a:cxnSpLocks/>
          </p:cNvCxnSpPr>
          <p:nvPr/>
        </p:nvCxnSpPr>
        <p:spPr>
          <a:xfrm flipV="1">
            <a:off x="7752542" y="4868213"/>
            <a:ext cx="1009014" cy="178030"/>
          </a:xfrm>
          <a:prstGeom prst="curvedConnector3">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92" name="Connector: Curved 175">
            <a:extLst>
              <a:ext uri="{FF2B5EF4-FFF2-40B4-BE49-F238E27FC236}">
                <a16:creationId xmlns:a16="http://schemas.microsoft.com/office/drawing/2014/main" id="{1A142586-6E70-1195-9E45-2337D51E30B7}"/>
              </a:ext>
            </a:extLst>
          </p:cNvPr>
          <p:cNvCxnSpPr/>
          <p:nvPr/>
        </p:nvCxnSpPr>
        <p:spPr>
          <a:xfrm>
            <a:off x="7845091" y="5261804"/>
            <a:ext cx="945670" cy="184666"/>
          </a:xfrm>
          <a:prstGeom prst="curvedConnector3">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93" name="Flowchart: Multidocument 61">
            <a:extLst>
              <a:ext uri="{FF2B5EF4-FFF2-40B4-BE49-F238E27FC236}">
                <a16:creationId xmlns:a16="http://schemas.microsoft.com/office/drawing/2014/main" id="{39B99E18-E0CB-F920-CDB5-7052D433B358}"/>
              </a:ext>
            </a:extLst>
          </p:cNvPr>
          <p:cNvSpPr/>
          <p:nvPr/>
        </p:nvSpPr>
        <p:spPr>
          <a:xfrm>
            <a:off x="4453374" y="5082695"/>
            <a:ext cx="740034" cy="351571"/>
          </a:xfrm>
          <a:prstGeom prst="flowChartMultidocumen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00" dirty="0"/>
              <a:t> DRIVERS</a:t>
            </a:r>
            <a:endParaRPr lang="en-FK" sz="1000" dirty="0"/>
          </a:p>
        </p:txBody>
      </p:sp>
      <p:sp>
        <p:nvSpPr>
          <p:cNvPr id="114" name="TextBox 113">
            <a:extLst>
              <a:ext uri="{FF2B5EF4-FFF2-40B4-BE49-F238E27FC236}">
                <a16:creationId xmlns:a16="http://schemas.microsoft.com/office/drawing/2014/main" id="{47B68EDB-30D0-D535-CEFB-D0223AD37F2F}"/>
              </a:ext>
            </a:extLst>
          </p:cNvPr>
          <p:cNvSpPr txBox="1"/>
          <p:nvPr/>
        </p:nvSpPr>
        <p:spPr>
          <a:xfrm rot="1324003">
            <a:off x="5311350" y="663931"/>
            <a:ext cx="1184806" cy="369332"/>
          </a:xfrm>
          <a:prstGeom prst="rect">
            <a:avLst/>
          </a:prstGeom>
          <a:noFill/>
        </p:spPr>
        <p:txBody>
          <a:bodyPr wrap="square" rtlCol="0">
            <a:spAutoFit/>
          </a:bodyPr>
          <a:lstStyle/>
          <a:p>
            <a:r>
              <a:rPr lang="en-CA" b="1" dirty="0">
                <a:solidFill>
                  <a:srgbClr val="002060"/>
                </a:solidFill>
              </a:rPr>
              <a:t>T-API</a:t>
            </a:r>
            <a:endParaRPr lang="en-FK" b="1" dirty="0">
              <a:solidFill>
                <a:srgbClr val="002060"/>
              </a:solidFill>
            </a:endParaRPr>
          </a:p>
        </p:txBody>
      </p:sp>
      <p:sp>
        <p:nvSpPr>
          <p:cNvPr id="54" name="TextBox 53">
            <a:extLst>
              <a:ext uri="{FF2B5EF4-FFF2-40B4-BE49-F238E27FC236}">
                <a16:creationId xmlns:a16="http://schemas.microsoft.com/office/drawing/2014/main" id="{798CAB40-DCAB-2252-7EDD-4AA97135E2D3}"/>
              </a:ext>
            </a:extLst>
          </p:cNvPr>
          <p:cNvSpPr txBox="1"/>
          <p:nvPr/>
        </p:nvSpPr>
        <p:spPr>
          <a:xfrm>
            <a:off x="5396948" y="148460"/>
            <a:ext cx="1868556" cy="338554"/>
          </a:xfrm>
          <a:prstGeom prst="rect">
            <a:avLst/>
          </a:prstGeom>
          <a:noFill/>
        </p:spPr>
        <p:txBody>
          <a:bodyPr wrap="square" rtlCol="0">
            <a:spAutoFit/>
          </a:bodyPr>
          <a:lstStyle/>
          <a:p>
            <a:pPr algn="ctr"/>
            <a:r>
              <a:rPr lang="en-US" sz="1600"/>
              <a:t>Figure 18</a:t>
            </a:r>
            <a:endParaRPr lang="en-US" sz="1600" dirty="0"/>
          </a:p>
        </p:txBody>
      </p:sp>
    </p:spTree>
    <p:extLst>
      <p:ext uri="{BB962C8B-B14F-4D97-AF65-F5344CB8AC3E}">
        <p14:creationId xmlns:p14="http://schemas.microsoft.com/office/powerpoint/2010/main" val="1554563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 typical point-to-point optical fiber communication link. | Download  Scientific Diagram">
            <a:extLst>
              <a:ext uri="{FF2B5EF4-FFF2-40B4-BE49-F238E27FC236}">
                <a16:creationId xmlns:a16="http://schemas.microsoft.com/office/drawing/2014/main" id="{875227A7-FA19-43D6-8F9B-5FB79D31F1A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78387" y="5594040"/>
            <a:ext cx="3278292" cy="12918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DWDM Technology and DWDM System Components | System, Technology, Fibre  optics">
            <a:extLst>
              <a:ext uri="{FF2B5EF4-FFF2-40B4-BE49-F238E27FC236}">
                <a16:creationId xmlns:a16="http://schemas.microsoft.com/office/drawing/2014/main" id="{EF756D06-5E88-4301-A332-26E356A9A3E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88235" y="2475645"/>
            <a:ext cx="3743538" cy="20589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WDM-Geräte. Testausführung, Überwachung und Fehlerdiagnose in DWDM-Netzen">
            <a:extLst>
              <a:ext uri="{FF2B5EF4-FFF2-40B4-BE49-F238E27FC236}">
                <a16:creationId xmlns:a16="http://schemas.microsoft.com/office/drawing/2014/main" id="{90458E4B-6D5D-4C66-8455-B3757246F32F}"/>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320760" y="4440071"/>
            <a:ext cx="3239769" cy="135260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46C223A4-FBC0-4E6B-95EB-0F0EF5A93E19}"/>
              </a:ext>
            </a:extLst>
          </p:cNvPr>
          <p:cNvPicPr>
            <a:picLocks noChangeAspect="1"/>
          </p:cNvPicPr>
          <p:nvPr/>
        </p:nvPicPr>
        <p:blipFill>
          <a:blip r:embed="rId5"/>
          <a:stretch>
            <a:fillRect/>
          </a:stretch>
        </p:blipFill>
        <p:spPr>
          <a:xfrm>
            <a:off x="7264961" y="1911829"/>
            <a:ext cx="3278292" cy="1270338"/>
          </a:xfrm>
          <a:prstGeom prst="rect">
            <a:avLst/>
          </a:prstGeom>
        </p:spPr>
      </p:pic>
      <p:pic>
        <p:nvPicPr>
          <p:cNvPr id="1032" name="Picture 8" descr="Electronics | Special Issue : Optical Communications and Networks">
            <a:extLst>
              <a:ext uri="{FF2B5EF4-FFF2-40B4-BE49-F238E27FC236}">
                <a16:creationId xmlns:a16="http://schemas.microsoft.com/office/drawing/2014/main" id="{9F38BC78-9CC9-448C-B2FB-DD24161A05C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3585101" y="351611"/>
            <a:ext cx="3239769" cy="1700878"/>
          </a:xfrm>
          <a:prstGeom prst="rect">
            <a:avLst/>
          </a:prstGeom>
          <a:noFill/>
          <a:extLst>
            <a:ext uri="{909E8E84-426E-40DD-AFC4-6F175D3DCCD1}">
              <a14:hiddenFill xmlns:a14="http://schemas.microsoft.com/office/drawing/2010/main">
                <a:solidFill>
                  <a:srgbClr val="FFFFFF"/>
                </a:solidFill>
              </a14:hiddenFill>
            </a:ext>
          </a:extLst>
        </p:spPr>
      </p:pic>
      <p:cxnSp>
        <p:nvCxnSpPr>
          <p:cNvPr id="9" name="Straight Arrow Connector 8">
            <a:extLst>
              <a:ext uri="{FF2B5EF4-FFF2-40B4-BE49-F238E27FC236}">
                <a16:creationId xmlns:a16="http://schemas.microsoft.com/office/drawing/2014/main" id="{A85CD197-6486-4D89-9611-338DC4EE322D}"/>
              </a:ext>
            </a:extLst>
          </p:cNvPr>
          <p:cNvCxnSpPr/>
          <p:nvPr/>
        </p:nvCxnSpPr>
        <p:spPr>
          <a:xfrm flipH="1" flipV="1">
            <a:off x="5049078" y="3988904"/>
            <a:ext cx="1775792" cy="451167"/>
          </a:xfrm>
          <a:prstGeom prst="straightConnector1">
            <a:avLst/>
          </a:prstGeom>
          <a:ln w="38100">
            <a:tailEnd type="triangle"/>
          </a:ln>
          <a:effectLst>
            <a:reflection blurRad="6350" stA="50000" endA="300" endPos="550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839C1A36-79F3-4570-B475-72D4B308BE3A}"/>
              </a:ext>
            </a:extLst>
          </p:cNvPr>
          <p:cNvCxnSpPr>
            <a:cxnSpLocks/>
            <a:stCxn id="1030" idx="3"/>
          </p:cNvCxnSpPr>
          <p:nvPr/>
        </p:nvCxnSpPr>
        <p:spPr>
          <a:xfrm flipV="1">
            <a:off x="5031773" y="2878976"/>
            <a:ext cx="2128456" cy="626142"/>
          </a:xfrm>
          <a:prstGeom prst="straightConnector1">
            <a:avLst/>
          </a:prstGeom>
          <a:ln w="28575">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CF261AB-3C76-481E-BE5F-AD45CCD22B3C}"/>
              </a:ext>
            </a:extLst>
          </p:cNvPr>
          <p:cNvCxnSpPr>
            <a:stCxn id="5" idx="0"/>
          </p:cNvCxnSpPr>
          <p:nvPr/>
        </p:nvCxnSpPr>
        <p:spPr>
          <a:xfrm flipH="1" flipV="1">
            <a:off x="7264961" y="1603513"/>
            <a:ext cx="1639146" cy="308316"/>
          </a:xfrm>
          <a:prstGeom prst="straightConnector1">
            <a:avLst/>
          </a:prstGeom>
          <a:ln w="28575">
            <a:tailEnd type="triangle"/>
          </a:ln>
          <a:effectLst>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A462E39-0DA1-4A62-AE8C-B5AEB37035C6}"/>
              </a:ext>
            </a:extLst>
          </p:cNvPr>
          <p:cNvSpPr txBox="1"/>
          <p:nvPr/>
        </p:nvSpPr>
        <p:spPr>
          <a:xfrm>
            <a:off x="3483804" y="6367889"/>
            <a:ext cx="2067339" cy="276999"/>
          </a:xfrm>
          <a:prstGeom prst="rect">
            <a:avLst/>
          </a:prstGeom>
          <a:noFill/>
        </p:spPr>
        <p:txBody>
          <a:bodyPr wrap="square" rtlCol="0">
            <a:spAutoFit/>
          </a:bodyPr>
          <a:lstStyle/>
          <a:p>
            <a:r>
              <a:rPr lang="en-CA" sz="1200" dirty="0"/>
              <a:t>Point to point transmission</a:t>
            </a:r>
            <a:endParaRPr lang="en-FK" sz="1200" dirty="0"/>
          </a:p>
        </p:txBody>
      </p:sp>
      <p:sp>
        <p:nvSpPr>
          <p:cNvPr id="25" name="TextBox 24">
            <a:extLst>
              <a:ext uri="{FF2B5EF4-FFF2-40B4-BE49-F238E27FC236}">
                <a16:creationId xmlns:a16="http://schemas.microsoft.com/office/drawing/2014/main" id="{DAE9A340-8035-4130-A9EF-71908E8FFB68}"/>
              </a:ext>
            </a:extLst>
          </p:cNvPr>
          <p:cNvSpPr txBox="1"/>
          <p:nvPr/>
        </p:nvSpPr>
        <p:spPr>
          <a:xfrm>
            <a:off x="6557255" y="5317041"/>
            <a:ext cx="1205948" cy="276999"/>
          </a:xfrm>
          <a:prstGeom prst="rect">
            <a:avLst/>
          </a:prstGeom>
          <a:noFill/>
        </p:spPr>
        <p:txBody>
          <a:bodyPr wrap="square" rtlCol="0">
            <a:spAutoFit/>
          </a:bodyPr>
          <a:lstStyle/>
          <a:p>
            <a:r>
              <a:rPr lang="en-CA" sz="1200" dirty="0"/>
              <a:t>DWDM</a:t>
            </a:r>
            <a:endParaRPr lang="en-FK" sz="1200" dirty="0"/>
          </a:p>
        </p:txBody>
      </p:sp>
      <p:sp>
        <p:nvSpPr>
          <p:cNvPr id="26" name="TextBox 25">
            <a:extLst>
              <a:ext uri="{FF2B5EF4-FFF2-40B4-BE49-F238E27FC236}">
                <a16:creationId xmlns:a16="http://schemas.microsoft.com/office/drawing/2014/main" id="{D053537F-A4FD-49D2-92A4-65E66E9133FB}"/>
              </a:ext>
            </a:extLst>
          </p:cNvPr>
          <p:cNvSpPr txBox="1"/>
          <p:nvPr/>
        </p:nvSpPr>
        <p:spPr>
          <a:xfrm>
            <a:off x="2107095" y="4638261"/>
            <a:ext cx="1532531" cy="276999"/>
          </a:xfrm>
          <a:prstGeom prst="rect">
            <a:avLst/>
          </a:prstGeom>
          <a:noFill/>
        </p:spPr>
        <p:txBody>
          <a:bodyPr wrap="square" rtlCol="0">
            <a:spAutoFit/>
          </a:bodyPr>
          <a:lstStyle/>
          <a:p>
            <a:r>
              <a:rPr lang="en-CA" sz="1200" dirty="0"/>
              <a:t>DWDM + OADM</a:t>
            </a:r>
            <a:endParaRPr lang="en-FK" sz="1200" dirty="0"/>
          </a:p>
        </p:txBody>
      </p:sp>
      <p:sp>
        <p:nvSpPr>
          <p:cNvPr id="28" name="TextBox 27">
            <a:extLst>
              <a:ext uri="{FF2B5EF4-FFF2-40B4-BE49-F238E27FC236}">
                <a16:creationId xmlns:a16="http://schemas.microsoft.com/office/drawing/2014/main" id="{F50B91A6-4C15-4645-B328-80EE96C15C90}"/>
              </a:ext>
            </a:extLst>
          </p:cNvPr>
          <p:cNvSpPr txBox="1"/>
          <p:nvPr/>
        </p:nvSpPr>
        <p:spPr>
          <a:xfrm>
            <a:off x="7763203" y="3074504"/>
            <a:ext cx="2128456" cy="276999"/>
          </a:xfrm>
          <a:prstGeom prst="rect">
            <a:avLst/>
          </a:prstGeom>
          <a:noFill/>
        </p:spPr>
        <p:txBody>
          <a:bodyPr wrap="square" rtlCol="0">
            <a:spAutoFit/>
          </a:bodyPr>
          <a:lstStyle/>
          <a:p>
            <a:r>
              <a:rPr lang="en-CA" sz="1200" dirty="0"/>
              <a:t>DWDM +OADM+OXC</a:t>
            </a:r>
            <a:endParaRPr lang="en-FK" sz="1200" dirty="0"/>
          </a:p>
        </p:txBody>
      </p:sp>
      <p:sp>
        <p:nvSpPr>
          <p:cNvPr id="29" name="TextBox 28">
            <a:extLst>
              <a:ext uri="{FF2B5EF4-FFF2-40B4-BE49-F238E27FC236}">
                <a16:creationId xmlns:a16="http://schemas.microsoft.com/office/drawing/2014/main" id="{E355E216-9795-4267-A0B8-54BAEC4C8551}"/>
              </a:ext>
            </a:extLst>
          </p:cNvPr>
          <p:cNvSpPr txBox="1"/>
          <p:nvPr/>
        </p:nvSpPr>
        <p:spPr>
          <a:xfrm>
            <a:off x="3746240" y="2053421"/>
            <a:ext cx="3518721" cy="276999"/>
          </a:xfrm>
          <a:prstGeom prst="rect">
            <a:avLst/>
          </a:prstGeom>
          <a:noFill/>
        </p:spPr>
        <p:txBody>
          <a:bodyPr wrap="square" rtlCol="0">
            <a:spAutoFit/>
          </a:bodyPr>
          <a:lstStyle/>
          <a:p>
            <a:r>
              <a:rPr lang="en-CA" sz="1200" dirty="0"/>
              <a:t>OPTICAL NETWORKS = DWDM+ROADM+PON</a:t>
            </a:r>
            <a:endParaRPr lang="en-FK" sz="1200" dirty="0"/>
          </a:p>
        </p:txBody>
      </p:sp>
      <p:sp>
        <p:nvSpPr>
          <p:cNvPr id="19" name="TextBox 18">
            <a:extLst>
              <a:ext uri="{FF2B5EF4-FFF2-40B4-BE49-F238E27FC236}">
                <a16:creationId xmlns:a16="http://schemas.microsoft.com/office/drawing/2014/main" id="{650D0602-D27E-F444-E556-B8AF43E2F468}"/>
              </a:ext>
            </a:extLst>
          </p:cNvPr>
          <p:cNvSpPr txBox="1"/>
          <p:nvPr/>
        </p:nvSpPr>
        <p:spPr>
          <a:xfrm>
            <a:off x="6330683" y="56002"/>
            <a:ext cx="1868556" cy="338554"/>
          </a:xfrm>
          <a:prstGeom prst="rect">
            <a:avLst/>
          </a:prstGeom>
          <a:noFill/>
        </p:spPr>
        <p:txBody>
          <a:bodyPr wrap="square" rtlCol="0">
            <a:spAutoFit/>
          </a:bodyPr>
          <a:lstStyle/>
          <a:p>
            <a:pPr algn="ctr"/>
            <a:r>
              <a:rPr lang="en-US" sz="1600" dirty="0"/>
              <a:t>Figure 2</a:t>
            </a:r>
          </a:p>
        </p:txBody>
      </p:sp>
      <p:cxnSp>
        <p:nvCxnSpPr>
          <p:cNvPr id="20" name="Straight Arrow Connector 19">
            <a:extLst>
              <a:ext uri="{FF2B5EF4-FFF2-40B4-BE49-F238E27FC236}">
                <a16:creationId xmlns:a16="http://schemas.microsoft.com/office/drawing/2014/main" id="{95406A59-2323-730C-AF50-E90742F47F70}"/>
              </a:ext>
            </a:extLst>
          </p:cNvPr>
          <p:cNvCxnSpPr>
            <a:cxnSpLocks/>
          </p:cNvCxnSpPr>
          <p:nvPr/>
        </p:nvCxnSpPr>
        <p:spPr>
          <a:xfrm flipV="1">
            <a:off x="3746240" y="5540971"/>
            <a:ext cx="1285533" cy="698994"/>
          </a:xfrm>
          <a:prstGeom prst="straightConnector1">
            <a:avLst/>
          </a:prstGeom>
          <a:ln w="28575">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037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6DE94DB-15B7-41E3-AFB1-1C9260F09D65}"/>
              </a:ext>
            </a:extLst>
          </p:cNvPr>
          <p:cNvPicPr>
            <a:picLocks noChangeAspect="1"/>
          </p:cNvPicPr>
          <p:nvPr/>
        </p:nvPicPr>
        <p:blipFill>
          <a:blip r:embed="rId2"/>
          <a:stretch>
            <a:fillRect/>
          </a:stretch>
        </p:blipFill>
        <p:spPr>
          <a:xfrm>
            <a:off x="4838745" y="233976"/>
            <a:ext cx="954158" cy="613331"/>
          </a:xfrm>
          <a:prstGeom prst="rect">
            <a:avLst/>
          </a:prstGeom>
        </p:spPr>
      </p:pic>
      <p:pic>
        <p:nvPicPr>
          <p:cNvPr id="22" name="Picture 6" descr="Cisco Router Commands | Ccna, Computer network, Network infrastructure">
            <a:extLst>
              <a:ext uri="{FF2B5EF4-FFF2-40B4-BE49-F238E27FC236}">
                <a16:creationId xmlns:a16="http://schemas.microsoft.com/office/drawing/2014/main" id="{9E698C88-AD90-4ABC-8704-B1AD21E267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0518" y="4026176"/>
            <a:ext cx="468451" cy="390376"/>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Cisco Router Commands | Ccna, Computer network, Network infrastructure">
            <a:extLst>
              <a:ext uri="{FF2B5EF4-FFF2-40B4-BE49-F238E27FC236}">
                <a16:creationId xmlns:a16="http://schemas.microsoft.com/office/drawing/2014/main" id="{514F7C3C-2D79-4485-95B6-92ACE96FF7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95039" y="4335116"/>
            <a:ext cx="468451" cy="390376"/>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Cisco Router Commands | Ccna, Computer network, Network infrastructure">
            <a:extLst>
              <a:ext uri="{FF2B5EF4-FFF2-40B4-BE49-F238E27FC236}">
                <a16:creationId xmlns:a16="http://schemas.microsoft.com/office/drawing/2014/main" id="{6A72B163-8A3F-47A1-B41B-ADDAB8F8C8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5307" y="4043189"/>
            <a:ext cx="468451" cy="39037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Cisco Router Commands | Ccna, Computer network, Network infrastructure">
            <a:extLst>
              <a:ext uri="{FF2B5EF4-FFF2-40B4-BE49-F238E27FC236}">
                <a16:creationId xmlns:a16="http://schemas.microsoft.com/office/drawing/2014/main" id="{7454CA43-8612-4D85-9399-58524F317F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1219" y="4301471"/>
            <a:ext cx="468451" cy="390376"/>
          </a:xfrm>
          <a:prstGeom prst="rect">
            <a:avLst/>
          </a:prstGeom>
          <a:noFill/>
          <a:extLst>
            <a:ext uri="{909E8E84-426E-40DD-AFC4-6F175D3DCCD1}">
              <a14:hiddenFill xmlns:a14="http://schemas.microsoft.com/office/drawing/2010/main">
                <a:solidFill>
                  <a:srgbClr val="FFFFFF"/>
                </a:solidFill>
              </a14:hiddenFill>
            </a:ext>
          </a:extLst>
        </p:spPr>
      </p:pic>
      <p:cxnSp>
        <p:nvCxnSpPr>
          <p:cNvPr id="3135" name="Straight Connector 3134">
            <a:extLst>
              <a:ext uri="{FF2B5EF4-FFF2-40B4-BE49-F238E27FC236}">
                <a16:creationId xmlns:a16="http://schemas.microsoft.com/office/drawing/2014/main" id="{32D41FDD-E912-4AA4-9239-9AB5FC4D2C65}"/>
              </a:ext>
            </a:extLst>
          </p:cNvPr>
          <p:cNvCxnSpPr/>
          <p:nvPr/>
        </p:nvCxnSpPr>
        <p:spPr>
          <a:xfrm>
            <a:off x="2123270" y="1113183"/>
            <a:ext cx="7126747"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A780DA8-CA9B-4E35-9EE0-C2AC38652D9B}"/>
              </a:ext>
            </a:extLst>
          </p:cNvPr>
          <p:cNvCxnSpPr/>
          <p:nvPr/>
        </p:nvCxnSpPr>
        <p:spPr>
          <a:xfrm>
            <a:off x="2161580" y="3668375"/>
            <a:ext cx="7126747"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sp>
        <p:nvSpPr>
          <p:cNvPr id="101" name="Oval 100">
            <a:extLst>
              <a:ext uri="{FF2B5EF4-FFF2-40B4-BE49-F238E27FC236}">
                <a16:creationId xmlns:a16="http://schemas.microsoft.com/office/drawing/2014/main" id="{CD1469F4-8E97-47DE-9448-6783E796AC7A}"/>
              </a:ext>
            </a:extLst>
          </p:cNvPr>
          <p:cNvSpPr/>
          <p:nvPr/>
        </p:nvSpPr>
        <p:spPr>
          <a:xfrm>
            <a:off x="2484782" y="1113183"/>
            <a:ext cx="5500519" cy="2621064"/>
          </a:xfrm>
          <a:prstGeom prst="ellipse">
            <a:avLst/>
          </a:prstGeom>
          <a:noFill/>
          <a:ln w="3175">
            <a:prstDash val="lgDashDotDot"/>
            <a:extLst>
              <a:ext uri="{C807C97D-BFC1-408E-A445-0C87EB9F89A2}">
                <ask:lineSketchStyleProps xmlns:ask="http://schemas.microsoft.com/office/drawing/2018/sketchyshapes" xmlns="" sd="1219033472">
                  <a:custGeom>
                    <a:avLst/>
                    <a:gdLst>
                      <a:gd name="connsiteX0" fmla="*/ 0 w 6257810"/>
                      <a:gd name="connsiteY0" fmla="*/ 1260735 h 2521469"/>
                      <a:gd name="connsiteX1" fmla="*/ 3128905 w 6257810"/>
                      <a:gd name="connsiteY1" fmla="*/ 0 h 2521469"/>
                      <a:gd name="connsiteX2" fmla="*/ 6257810 w 6257810"/>
                      <a:gd name="connsiteY2" fmla="*/ 1260735 h 2521469"/>
                      <a:gd name="connsiteX3" fmla="*/ 3128905 w 6257810"/>
                      <a:gd name="connsiteY3" fmla="*/ 2521470 h 2521469"/>
                      <a:gd name="connsiteX4" fmla="*/ 0 w 6257810"/>
                      <a:gd name="connsiteY4" fmla="*/ 1260735 h 2521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7810" h="2521469" extrusionOk="0">
                        <a:moveTo>
                          <a:pt x="0" y="1260735"/>
                        </a:moveTo>
                        <a:cubicBezTo>
                          <a:pt x="-75036" y="518166"/>
                          <a:pt x="1122749" y="104379"/>
                          <a:pt x="3128905" y="0"/>
                        </a:cubicBezTo>
                        <a:cubicBezTo>
                          <a:pt x="4882226" y="5321"/>
                          <a:pt x="6080730" y="570081"/>
                          <a:pt x="6257810" y="1260735"/>
                        </a:cubicBezTo>
                        <a:cubicBezTo>
                          <a:pt x="6186763" y="2026402"/>
                          <a:pt x="4786188" y="2912607"/>
                          <a:pt x="3128905" y="2521470"/>
                        </a:cubicBezTo>
                        <a:cubicBezTo>
                          <a:pt x="1327715" y="2481452"/>
                          <a:pt x="58664" y="1985050"/>
                          <a:pt x="0" y="1260735"/>
                        </a:cubicBezTo>
                        <a:close/>
                      </a:path>
                    </a:pathLst>
                  </a:custGeom>
                  <ask:type>
                    <ask:lineSketchNon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FK" dirty="0"/>
          </a:p>
        </p:txBody>
      </p:sp>
      <p:sp>
        <p:nvSpPr>
          <p:cNvPr id="102" name="Oval 101">
            <a:extLst>
              <a:ext uri="{FF2B5EF4-FFF2-40B4-BE49-F238E27FC236}">
                <a16:creationId xmlns:a16="http://schemas.microsoft.com/office/drawing/2014/main" id="{E5F36E87-D1A8-4802-996F-29E3EF553AB7}"/>
              </a:ext>
            </a:extLst>
          </p:cNvPr>
          <p:cNvSpPr/>
          <p:nvPr/>
        </p:nvSpPr>
        <p:spPr>
          <a:xfrm>
            <a:off x="2369355" y="3868921"/>
            <a:ext cx="5674715" cy="2449967"/>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FK"/>
          </a:p>
        </p:txBody>
      </p:sp>
      <p:sp>
        <p:nvSpPr>
          <p:cNvPr id="103" name="Oval 102">
            <a:extLst>
              <a:ext uri="{FF2B5EF4-FFF2-40B4-BE49-F238E27FC236}">
                <a16:creationId xmlns:a16="http://schemas.microsoft.com/office/drawing/2014/main" id="{65B65D8D-90AC-4B49-AE44-ACD38037E84F}"/>
              </a:ext>
            </a:extLst>
          </p:cNvPr>
          <p:cNvSpPr/>
          <p:nvPr/>
        </p:nvSpPr>
        <p:spPr>
          <a:xfrm>
            <a:off x="2579578" y="1144583"/>
            <a:ext cx="5310511" cy="24984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dirty="0"/>
          </a:p>
        </p:txBody>
      </p:sp>
      <p:sp>
        <p:nvSpPr>
          <p:cNvPr id="104" name="Cylinder 103">
            <a:extLst>
              <a:ext uri="{FF2B5EF4-FFF2-40B4-BE49-F238E27FC236}">
                <a16:creationId xmlns:a16="http://schemas.microsoft.com/office/drawing/2014/main" id="{6CA43914-6CDD-445A-AFBD-6888C06DC431}"/>
              </a:ext>
            </a:extLst>
          </p:cNvPr>
          <p:cNvSpPr/>
          <p:nvPr/>
        </p:nvSpPr>
        <p:spPr>
          <a:xfrm>
            <a:off x="3660518" y="1772554"/>
            <a:ext cx="436046" cy="574134"/>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105" name="Cylinder 104">
            <a:extLst>
              <a:ext uri="{FF2B5EF4-FFF2-40B4-BE49-F238E27FC236}">
                <a16:creationId xmlns:a16="http://schemas.microsoft.com/office/drawing/2014/main" id="{AB082710-6748-40A7-A23D-AD943A1C9226}"/>
              </a:ext>
            </a:extLst>
          </p:cNvPr>
          <p:cNvSpPr/>
          <p:nvPr/>
        </p:nvSpPr>
        <p:spPr>
          <a:xfrm>
            <a:off x="3840760" y="1684225"/>
            <a:ext cx="436046" cy="57329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50" dirty="0">
                <a:solidFill>
                  <a:schemeClr val="tx1"/>
                </a:solidFill>
              </a:rPr>
              <a:t>PCE</a:t>
            </a:r>
            <a:endParaRPr lang="en-FK" sz="1050" dirty="0">
              <a:solidFill>
                <a:schemeClr val="tx1"/>
              </a:solidFill>
            </a:endParaRPr>
          </a:p>
        </p:txBody>
      </p:sp>
      <p:sp>
        <p:nvSpPr>
          <p:cNvPr id="106" name="TextBox 105">
            <a:extLst>
              <a:ext uri="{FF2B5EF4-FFF2-40B4-BE49-F238E27FC236}">
                <a16:creationId xmlns:a16="http://schemas.microsoft.com/office/drawing/2014/main" id="{D1E5D56D-26DF-4DFB-8717-B1DEB6F93F65}"/>
              </a:ext>
            </a:extLst>
          </p:cNvPr>
          <p:cNvSpPr txBox="1"/>
          <p:nvPr/>
        </p:nvSpPr>
        <p:spPr>
          <a:xfrm>
            <a:off x="4605668" y="2504876"/>
            <a:ext cx="1258332" cy="253916"/>
          </a:xfrm>
          <a:prstGeom prst="rect">
            <a:avLst/>
          </a:prstGeom>
          <a:solidFill>
            <a:schemeClr val="accent4">
              <a:lumMod val="60000"/>
              <a:lumOff val="40000"/>
            </a:schemeClr>
          </a:solidFill>
        </p:spPr>
        <p:txBody>
          <a:bodyPr wrap="square" rtlCol="0">
            <a:spAutoFit/>
          </a:bodyPr>
          <a:lstStyle/>
          <a:p>
            <a:r>
              <a:rPr lang="en-CA" sz="1050" dirty="0"/>
              <a:t>SDN CONTROLLER</a:t>
            </a:r>
            <a:endParaRPr lang="en-FK" sz="1050" dirty="0"/>
          </a:p>
        </p:txBody>
      </p:sp>
      <p:sp>
        <p:nvSpPr>
          <p:cNvPr id="110" name="TextBox 109">
            <a:extLst>
              <a:ext uri="{FF2B5EF4-FFF2-40B4-BE49-F238E27FC236}">
                <a16:creationId xmlns:a16="http://schemas.microsoft.com/office/drawing/2014/main" id="{4CD36954-444C-4F02-A1CE-B92D0A7E356B}"/>
              </a:ext>
            </a:extLst>
          </p:cNvPr>
          <p:cNvSpPr txBox="1"/>
          <p:nvPr/>
        </p:nvSpPr>
        <p:spPr>
          <a:xfrm>
            <a:off x="4543717" y="4506419"/>
            <a:ext cx="2034851" cy="276999"/>
          </a:xfrm>
          <a:prstGeom prst="rect">
            <a:avLst/>
          </a:prstGeom>
          <a:noFill/>
        </p:spPr>
        <p:txBody>
          <a:bodyPr wrap="square" rtlCol="0">
            <a:spAutoFit/>
          </a:bodyPr>
          <a:lstStyle/>
          <a:p>
            <a:r>
              <a:rPr lang="en-CA" sz="1200" dirty="0"/>
              <a:t>NETWORK ELEMENTS</a:t>
            </a:r>
            <a:endParaRPr lang="en-FK" sz="1200" dirty="0"/>
          </a:p>
        </p:txBody>
      </p:sp>
      <p:cxnSp>
        <p:nvCxnSpPr>
          <p:cNvPr id="119" name="Straight Arrow Connector 118">
            <a:extLst>
              <a:ext uri="{FF2B5EF4-FFF2-40B4-BE49-F238E27FC236}">
                <a16:creationId xmlns:a16="http://schemas.microsoft.com/office/drawing/2014/main" id="{C18F868A-F646-47D6-8754-9C81983F20C9}"/>
              </a:ext>
            </a:extLst>
          </p:cNvPr>
          <p:cNvCxnSpPr>
            <a:cxnSpLocks/>
          </p:cNvCxnSpPr>
          <p:nvPr/>
        </p:nvCxnSpPr>
        <p:spPr>
          <a:xfrm>
            <a:off x="5092462" y="2336317"/>
            <a:ext cx="1215610" cy="17883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2" name="TextBox 121">
            <a:extLst>
              <a:ext uri="{FF2B5EF4-FFF2-40B4-BE49-F238E27FC236}">
                <a16:creationId xmlns:a16="http://schemas.microsoft.com/office/drawing/2014/main" id="{1B12C44A-0983-4E6B-8172-B48A6009426F}"/>
              </a:ext>
            </a:extLst>
          </p:cNvPr>
          <p:cNvSpPr txBox="1"/>
          <p:nvPr/>
        </p:nvSpPr>
        <p:spPr>
          <a:xfrm rot="5400000">
            <a:off x="1339049" y="375533"/>
            <a:ext cx="962843" cy="415498"/>
          </a:xfrm>
          <a:prstGeom prst="rect">
            <a:avLst/>
          </a:prstGeom>
          <a:solidFill>
            <a:schemeClr val="accent1"/>
          </a:solidFill>
        </p:spPr>
        <p:txBody>
          <a:bodyPr wrap="square" rtlCol="0">
            <a:spAutoFit/>
          </a:bodyPr>
          <a:lstStyle/>
          <a:p>
            <a:pPr algn="ctr"/>
            <a:r>
              <a:rPr lang="en-CA" sz="1050" dirty="0">
                <a:solidFill>
                  <a:schemeClr val="bg1"/>
                </a:solidFill>
              </a:rPr>
              <a:t>APPLICATION PLANE</a:t>
            </a:r>
            <a:endParaRPr lang="en-FK" sz="1050" dirty="0">
              <a:solidFill>
                <a:schemeClr val="bg1"/>
              </a:solidFill>
            </a:endParaRPr>
          </a:p>
        </p:txBody>
      </p:sp>
      <p:sp>
        <p:nvSpPr>
          <p:cNvPr id="123" name="TextBox 122">
            <a:extLst>
              <a:ext uri="{FF2B5EF4-FFF2-40B4-BE49-F238E27FC236}">
                <a16:creationId xmlns:a16="http://schemas.microsoft.com/office/drawing/2014/main" id="{2E7FA6BE-8DF5-46E5-97C0-A2A74358E4B0}"/>
              </a:ext>
            </a:extLst>
          </p:cNvPr>
          <p:cNvSpPr txBox="1"/>
          <p:nvPr/>
        </p:nvSpPr>
        <p:spPr>
          <a:xfrm rot="5400000">
            <a:off x="783859" y="2138411"/>
            <a:ext cx="2037319" cy="311949"/>
          </a:xfrm>
          <a:prstGeom prst="rect">
            <a:avLst/>
          </a:prstGeom>
          <a:solidFill>
            <a:schemeClr val="accent1"/>
          </a:solidFill>
          <a:ln>
            <a:solidFill>
              <a:schemeClr val="accent1"/>
            </a:solidFill>
          </a:ln>
        </p:spPr>
        <p:txBody>
          <a:bodyPr wrap="square" rtlCol="0">
            <a:spAutoFit/>
          </a:bodyPr>
          <a:lstStyle/>
          <a:p>
            <a:r>
              <a:rPr lang="en-CA" sz="1400" dirty="0">
                <a:solidFill>
                  <a:schemeClr val="bg1"/>
                </a:solidFill>
              </a:rPr>
              <a:t>CONTROL  PLANE</a:t>
            </a:r>
            <a:endParaRPr lang="en-FK" sz="1400" dirty="0">
              <a:solidFill>
                <a:schemeClr val="bg1"/>
              </a:solidFill>
            </a:endParaRPr>
          </a:p>
        </p:txBody>
      </p:sp>
      <p:sp>
        <p:nvSpPr>
          <p:cNvPr id="124" name="TextBox 123">
            <a:extLst>
              <a:ext uri="{FF2B5EF4-FFF2-40B4-BE49-F238E27FC236}">
                <a16:creationId xmlns:a16="http://schemas.microsoft.com/office/drawing/2014/main" id="{E8BA9D62-8F00-45A1-9EE7-ED9AB75DFB77}"/>
              </a:ext>
            </a:extLst>
          </p:cNvPr>
          <p:cNvSpPr txBox="1"/>
          <p:nvPr/>
        </p:nvSpPr>
        <p:spPr>
          <a:xfrm rot="5400000">
            <a:off x="738794" y="4933312"/>
            <a:ext cx="2163354" cy="307709"/>
          </a:xfrm>
          <a:prstGeom prst="rect">
            <a:avLst/>
          </a:prstGeom>
          <a:solidFill>
            <a:schemeClr val="accent1"/>
          </a:solidFill>
        </p:spPr>
        <p:txBody>
          <a:bodyPr wrap="square" rtlCol="0">
            <a:spAutoFit/>
          </a:bodyPr>
          <a:lstStyle/>
          <a:p>
            <a:pPr algn="ctr"/>
            <a:r>
              <a:rPr lang="en-CA" sz="1400" dirty="0">
                <a:solidFill>
                  <a:schemeClr val="bg1"/>
                </a:solidFill>
              </a:rPr>
              <a:t>DATA  PLANE</a:t>
            </a:r>
            <a:endParaRPr lang="en-FK" sz="1400" dirty="0">
              <a:solidFill>
                <a:schemeClr val="bg1"/>
              </a:solidFill>
            </a:endParaRPr>
          </a:p>
        </p:txBody>
      </p:sp>
      <p:sp>
        <p:nvSpPr>
          <p:cNvPr id="125" name="Cube 124">
            <a:extLst>
              <a:ext uri="{FF2B5EF4-FFF2-40B4-BE49-F238E27FC236}">
                <a16:creationId xmlns:a16="http://schemas.microsoft.com/office/drawing/2014/main" id="{986A21D7-09F7-477F-A313-F5162BE5D6D8}"/>
              </a:ext>
            </a:extLst>
          </p:cNvPr>
          <p:cNvSpPr/>
          <p:nvPr/>
        </p:nvSpPr>
        <p:spPr>
          <a:xfrm>
            <a:off x="4852405" y="1157404"/>
            <a:ext cx="825421" cy="1170579"/>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pic>
        <p:nvPicPr>
          <p:cNvPr id="126" name="Picture 10" descr="Person Icon">
            <a:extLst>
              <a:ext uri="{FF2B5EF4-FFF2-40B4-BE49-F238E27FC236}">
                <a16:creationId xmlns:a16="http://schemas.microsoft.com/office/drawing/2014/main" id="{EA33E662-D3E0-4D63-A7D4-805916B1C9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1236" y="1625606"/>
            <a:ext cx="461506" cy="331501"/>
          </a:xfrm>
          <a:prstGeom prst="rect">
            <a:avLst/>
          </a:prstGeom>
          <a:noFill/>
          <a:extLst>
            <a:ext uri="{909E8E84-426E-40DD-AFC4-6F175D3DCCD1}">
              <a14:hiddenFill xmlns:a14="http://schemas.microsoft.com/office/drawing/2010/main">
                <a:solidFill>
                  <a:srgbClr val="FFFFFF"/>
                </a:solidFill>
              </a14:hiddenFill>
            </a:ext>
          </a:extLst>
        </p:spPr>
      </p:pic>
      <p:cxnSp>
        <p:nvCxnSpPr>
          <p:cNvPr id="132" name="Straight Arrow Connector 131">
            <a:extLst>
              <a:ext uri="{FF2B5EF4-FFF2-40B4-BE49-F238E27FC236}">
                <a16:creationId xmlns:a16="http://schemas.microsoft.com/office/drawing/2014/main" id="{02BB24A9-D487-4A50-A684-2C0A4541C705}"/>
              </a:ext>
            </a:extLst>
          </p:cNvPr>
          <p:cNvCxnSpPr>
            <a:cxnSpLocks/>
          </p:cNvCxnSpPr>
          <p:nvPr/>
        </p:nvCxnSpPr>
        <p:spPr>
          <a:xfrm flipH="1">
            <a:off x="4034428" y="2333098"/>
            <a:ext cx="1063742" cy="17204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BA76404D-0383-456D-A5AE-4BE5AA6156FD}"/>
              </a:ext>
            </a:extLst>
          </p:cNvPr>
          <p:cNvSpPr txBox="1"/>
          <p:nvPr/>
        </p:nvSpPr>
        <p:spPr>
          <a:xfrm>
            <a:off x="3588471" y="1844079"/>
            <a:ext cx="482241" cy="369332"/>
          </a:xfrm>
          <a:prstGeom prst="rect">
            <a:avLst/>
          </a:prstGeom>
          <a:noFill/>
        </p:spPr>
        <p:txBody>
          <a:bodyPr wrap="square" rtlCol="0">
            <a:spAutoFit/>
          </a:bodyPr>
          <a:lstStyle/>
          <a:p>
            <a:r>
              <a:rPr lang="en-CA" sz="1050" dirty="0"/>
              <a:t>DB</a:t>
            </a:r>
            <a:r>
              <a:rPr lang="en-CA" dirty="0"/>
              <a:t> </a:t>
            </a:r>
            <a:endParaRPr lang="en-FK" dirty="0"/>
          </a:p>
        </p:txBody>
      </p:sp>
      <p:cxnSp>
        <p:nvCxnSpPr>
          <p:cNvPr id="147" name="Straight Arrow Connector 146">
            <a:extLst>
              <a:ext uri="{FF2B5EF4-FFF2-40B4-BE49-F238E27FC236}">
                <a16:creationId xmlns:a16="http://schemas.microsoft.com/office/drawing/2014/main" id="{B20817D4-AE5D-442D-9F80-28A4BF34D5C4}"/>
              </a:ext>
            </a:extLst>
          </p:cNvPr>
          <p:cNvCxnSpPr/>
          <p:nvPr/>
        </p:nvCxnSpPr>
        <p:spPr>
          <a:xfrm>
            <a:off x="4385426" y="1844079"/>
            <a:ext cx="45331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9" name="Straight Arrow Connector 148">
            <a:extLst>
              <a:ext uri="{FF2B5EF4-FFF2-40B4-BE49-F238E27FC236}">
                <a16:creationId xmlns:a16="http://schemas.microsoft.com/office/drawing/2014/main" id="{82927DC9-3834-4C12-82FA-43615FAD365D}"/>
              </a:ext>
            </a:extLst>
          </p:cNvPr>
          <p:cNvCxnSpPr>
            <a:cxnSpLocks/>
          </p:cNvCxnSpPr>
          <p:nvPr/>
        </p:nvCxnSpPr>
        <p:spPr>
          <a:xfrm flipV="1">
            <a:off x="7825261" y="1151023"/>
            <a:ext cx="0" cy="949167"/>
          </a:xfrm>
          <a:prstGeom prst="straightConnector1">
            <a:avLst/>
          </a:prstGeom>
          <a:ln w="1905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Right Brace 151">
            <a:extLst>
              <a:ext uri="{FF2B5EF4-FFF2-40B4-BE49-F238E27FC236}">
                <a16:creationId xmlns:a16="http://schemas.microsoft.com/office/drawing/2014/main" id="{AC7D1331-A79E-47E3-B2DC-F9E06F20E047}"/>
              </a:ext>
            </a:extLst>
          </p:cNvPr>
          <p:cNvSpPr/>
          <p:nvPr/>
        </p:nvSpPr>
        <p:spPr>
          <a:xfrm rot="5400000">
            <a:off x="4972766" y="4889935"/>
            <a:ext cx="643829" cy="2447939"/>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FK"/>
          </a:p>
        </p:txBody>
      </p:sp>
      <p:cxnSp>
        <p:nvCxnSpPr>
          <p:cNvPr id="51" name="Straight Arrow Connector 50">
            <a:extLst>
              <a:ext uri="{FF2B5EF4-FFF2-40B4-BE49-F238E27FC236}">
                <a16:creationId xmlns:a16="http://schemas.microsoft.com/office/drawing/2014/main" id="{98DCFBAC-A525-B304-0F11-48F02B2E4BD5}"/>
              </a:ext>
            </a:extLst>
          </p:cNvPr>
          <p:cNvCxnSpPr>
            <a:cxnSpLocks/>
          </p:cNvCxnSpPr>
          <p:nvPr/>
        </p:nvCxnSpPr>
        <p:spPr>
          <a:xfrm flipV="1">
            <a:off x="4057818" y="793242"/>
            <a:ext cx="1034644" cy="88842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2E2FA79-930F-D38E-AA70-A0CB53D80981}"/>
              </a:ext>
            </a:extLst>
          </p:cNvPr>
          <p:cNvCxnSpPr>
            <a:cxnSpLocks/>
          </p:cNvCxnSpPr>
          <p:nvPr/>
        </p:nvCxnSpPr>
        <p:spPr>
          <a:xfrm flipV="1">
            <a:off x="7828500" y="3272197"/>
            <a:ext cx="0" cy="949167"/>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5C3433A0-122D-F8E7-412C-BE479FCE9274}"/>
              </a:ext>
            </a:extLst>
          </p:cNvPr>
          <p:cNvSpPr txBox="1"/>
          <p:nvPr/>
        </p:nvSpPr>
        <p:spPr>
          <a:xfrm>
            <a:off x="7399385" y="279031"/>
            <a:ext cx="1341893" cy="280928"/>
          </a:xfrm>
          <a:prstGeom prst="roundRect">
            <a:avLst/>
          </a:prstGeom>
          <a:solidFill>
            <a:schemeClr val="accent1"/>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ctr"/>
            <a:r>
              <a:rPr lang="en-CA" sz="1050" dirty="0">
                <a:solidFill>
                  <a:schemeClr val="bg1"/>
                </a:solidFill>
              </a:rPr>
              <a:t>SDN APPLICATIONS</a:t>
            </a:r>
            <a:endParaRPr lang="en-FK" sz="1050" dirty="0">
              <a:solidFill>
                <a:schemeClr val="bg1"/>
              </a:solidFill>
            </a:endParaRPr>
          </a:p>
        </p:txBody>
      </p:sp>
      <p:sp>
        <p:nvSpPr>
          <p:cNvPr id="59" name="TextBox 58">
            <a:extLst>
              <a:ext uri="{FF2B5EF4-FFF2-40B4-BE49-F238E27FC236}">
                <a16:creationId xmlns:a16="http://schemas.microsoft.com/office/drawing/2014/main" id="{C9D6902F-DEB6-407C-5652-BAFD0D4F6953}"/>
              </a:ext>
            </a:extLst>
          </p:cNvPr>
          <p:cNvSpPr txBox="1"/>
          <p:nvPr/>
        </p:nvSpPr>
        <p:spPr>
          <a:xfrm>
            <a:off x="6399099" y="553388"/>
            <a:ext cx="1215610" cy="459700"/>
          </a:xfrm>
          <a:prstGeom prst="roundRect">
            <a:avLst/>
          </a:prstGeom>
          <a:solidFill>
            <a:schemeClr val="accent1"/>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ctr"/>
            <a:r>
              <a:rPr lang="en-CA" sz="1050" dirty="0">
                <a:solidFill>
                  <a:schemeClr val="bg1"/>
                </a:solidFill>
              </a:rPr>
              <a:t>BUSINESS APPLICATIONS</a:t>
            </a:r>
            <a:endParaRPr lang="en-FK" sz="1050" dirty="0">
              <a:solidFill>
                <a:schemeClr val="bg1"/>
              </a:solidFill>
            </a:endParaRPr>
          </a:p>
        </p:txBody>
      </p:sp>
      <p:sp>
        <p:nvSpPr>
          <p:cNvPr id="60" name="TextBox 59">
            <a:extLst>
              <a:ext uri="{FF2B5EF4-FFF2-40B4-BE49-F238E27FC236}">
                <a16:creationId xmlns:a16="http://schemas.microsoft.com/office/drawing/2014/main" id="{46BCF508-6A2F-3D5B-29A7-8FC8DE963BE5}"/>
              </a:ext>
            </a:extLst>
          </p:cNvPr>
          <p:cNvSpPr txBox="1"/>
          <p:nvPr/>
        </p:nvSpPr>
        <p:spPr>
          <a:xfrm>
            <a:off x="7462526" y="595797"/>
            <a:ext cx="1215610" cy="459700"/>
          </a:xfrm>
          <a:prstGeom prst="roundRect">
            <a:avLst/>
          </a:prstGeom>
          <a:solidFill>
            <a:schemeClr val="accent1"/>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txBody>
          <a:bodyPr wrap="square" rtlCol="0">
            <a:spAutoFit/>
          </a:bodyPr>
          <a:lstStyle/>
          <a:p>
            <a:pPr algn="ctr"/>
            <a:r>
              <a:rPr lang="en-CA" sz="1050" dirty="0">
                <a:solidFill>
                  <a:schemeClr val="bg1"/>
                </a:solidFill>
              </a:rPr>
              <a:t>CLOUD ORCHESTRATION</a:t>
            </a:r>
            <a:endParaRPr lang="en-FK" sz="1050" dirty="0">
              <a:solidFill>
                <a:schemeClr val="bg1"/>
              </a:solidFill>
            </a:endParaRPr>
          </a:p>
        </p:txBody>
      </p:sp>
      <p:sp>
        <p:nvSpPr>
          <p:cNvPr id="61" name="TextBox 60">
            <a:extLst>
              <a:ext uri="{FF2B5EF4-FFF2-40B4-BE49-F238E27FC236}">
                <a16:creationId xmlns:a16="http://schemas.microsoft.com/office/drawing/2014/main" id="{AA618CEC-FDE2-A809-42F3-F5B229D92BD3}"/>
              </a:ext>
            </a:extLst>
          </p:cNvPr>
          <p:cNvSpPr txBox="1"/>
          <p:nvPr/>
        </p:nvSpPr>
        <p:spPr>
          <a:xfrm>
            <a:off x="4846574" y="6504895"/>
            <a:ext cx="2034851" cy="276999"/>
          </a:xfrm>
          <a:prstGeom prst="rect">
            <a:avLst/>
          </a:prstGeom>
          <a:noFill/>
        </p:spPr>
        <p:txBody>
          <a:bodyPr wrap="square" rtlCol="0">
            <a:spAutoFit/>
          </a:bodyPr>
          <a:lstStyle/>
          <a:p>
            <a:r>
              <a:rPr lang="en-CA" sz="1200" dirty="0"/>
              <a:t>END USERS</a:t>
            </a:r>
            <a:endParaRPr lang="en-FK" sz="1200" dirty="0"/>
          </a:p>
        </p:txBody>
      </p:sp>
      <p:pic>
        <p:nvPicPr>
          <p:cNvPr id="11" name="Picture 10" descr="Logo, company name&#10;&#10;Description automatically generated">
            <a:extLst>
              <a:ext uri="{FF2B5EF4-FFF2-40B4-BE49-F238E27FC236}">
                <a16:creationId xmlns:a16="http://schemas.microsoft.com/office/drawing/2014/main" id="{2E2F9712-B434-FE82-F728-5973052EC69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46837" y="5165215"/>
            <a:ext cx="1137973" cy="862814"/>
          </a:xfrm>
          <a:prstGeom prst="rect">
            <a:avLst/>
          </a:prstGeom>
        </p:spPr>
      </p:pic>
      <p:sp>
        <p:nvSpPr>
          <p:cNvPr id="67" name="TextBox 66">
            <a:extLst>
              <a:ext uri="{FF2B5EF4-FFF2-40B4-BE49-F238E27FC236}">
                <a16:creationId xmlns:a16="http://schemas.microsoft.com/office/drawing/2014/main" id="{50F2291F-B956-AD7F-7C84-9BCA1E90BA25}"/>
              </a:ext>
            </a:extLst>
          </p:cNvPr>
          <p:cNvSpPr txBox="1"/>
          <p:nvPr/>
        </p:nvSpPr>
        <p:spPr>
          <a:xfrm>
            <a:off x="5668061" y="1525559"/>
            <a:ext cx="2034851" cy="694101"/>
          </a:xfrm>
          <a:prstGeom prst="rect">
            <a:avLst/>
          </a:prstGeom>
          <a:noFill/>
        </p:spPr>
        <p:txBody>
          <a:bodyPr wrap="square" rtlCol="0">
            <a:spAutoFit/>
          </a:bodyPr>
          <a:lstStyle/>
          <a:p>
            <a:pPr algn="ctr">
              <a:lnSpc>
                <a:spcPct val="150000"/>
              </a:lnSpc>
            </a:pPr>
            <a:r>
              <a:rPr lang="en-CA" sz="900" dirty="0"/>
              <a:t>TRAFFIC ENGINEERING</a:t>
            </a:r>
          </a:p>
          <a:p>
            <a:pPr algn="ctr">
              <a:lnSpc>
                <a:spcPct val="150000"/>
              </a:lnSpc>
            </a:pPr>
            <a:r>
              <a:rPr lang="en-CA" sz="900" dirty="0"/>
              <a:t>ROUTING</a:t>
            </a:r>
          </a:p>
          <a:p>
            <a:pPr algn="ctr">
              <a:lnSpc>
                <a:spcPct val="150000"/>
              </a:lnSpc>
            </a:pPr>
            <a:r>
              <a:rPr lang="en-CA" sz="900" dirty="0"/>
              <a:t>SWITCHING AND MOBILITY </a:t>
            </a:r>
            <a:endParaRPr lang="en-FK" sz="900" dirty="0"/>
          </a:p>
        </p:txBody>
      </p:sp>
      <p:sp>
        <p:nvSpPr>
          <p:cNvPr id="68" name="TextBox 67">
            <a:extLst>
              <a:ext uri="{FF2B5EF4-FFF2-40B4-BE49-F238E27FC236}">
                <a16:creationId xmlns:a16="http://schemas.microsoft.com/office/drawing/2014/main" id="{BAE2538F-7630-36CE-E958-65F16F729DEF}"/>
              </a:ext>
            </a:extLst>
          </p:cNvPr>
          <p:cNvSpPr txBox="1"/>
          <p:nvPr/>
        </p:nvSpPr>
        <p:spPr>
          <a:xfrm>
            <a:off x="7990480" y="3781579"/>
            <a:ext cx="2034851" cy="261610"/>
          </a:xfrm>
          <a:prstGeom prst="rect">
            <a:avLst/>
          </a:prstGeom>
          <a:noFill/>
        </p:spPr>
        <p:txBody>
          <a:bodyPr wrap="square" rtlCol="0">
            <a:spAutoFit/>
          </a:bodyPr>
          <a:lstStyle/>
          <a:p>
            <a:r>
              <a:rPr lang="en-CA" sz="1100" dirty="0"/>
              <a:t>SOUTH BOUND API</a:t>
            </a:r>
            <a:endParaRPr lang="en-FK" sz="1100" dirty="0"/>
          </a:p>
        </p:txBody>
      </p:sp>
      <p:sp>
        <p:nvSpPr>
          <p:cNvPr id="69" name="TextBox 68">
            <a:extLst>
              <a:ext uri="{FF2B5EF4-FFF2-40B4-BE49-F238E27FC236}">
                <a16:creationId xmlns:a16="http://schemas.microsoft.com/office/drawing/2014/main" id="{55C10DC9-8BF7-7DAA-B86D-E0DAE78739FE}"/>
              </a:ext>
            </a:extLst>
          </p:cNvPr>
          <p:cNvSpPr txBox="1"/>
          <p:nvPr/>
        </p:nvSpPr>
        <p:spPr>
          <a:xfrm>
            <a:off x="7967031" y="1337209"/>
            <a:ext cx="2034851" cy="261610"/>
          </a:xfrm>
          <a:prstGeom prst="rect">
            <a:avLst/>
          </a:prstGeom>
          <a:noFill/>
        </p:spPr>
        <p:txBody>
          <a:bodyPr wrap="square" rtlCol="0">
            <a:spAutoFit/>
          </a:bodyPr>
          <a:lstStyle/>
          <a:p>
            <a:r>
              <a:rPr lang="en-CA" sz="1100" dirty="0"/>
              <a:t>NORTH BOUND API</a:t>
            </a:r>
            <a:endParaRPr lang="en-FK" sz="1100" dirty="0"/>
          </a:p>
        </p:txBody>
      </p:sp>
      <p:sp>
        <p:nvSpPr>
          <p:cNvPr id="70" name="TextBox 69">
            <a:extLst>
              <a:ext uri="{FF2B5EF4-FFF2-40B4-BE49-F238E27FC236}">
                <a16:creationId xmlns:a16="http://schemas.microsoft.com/office/drawing/2014/main" id="{889BD423-03D6-05E2-CA30-43CFD97BCEF1}"/>
              </a:ext>
            </a:extLst>
          </p:cNvPr>
          <p:cNvSpPr txBox="1"/>
          <p:nvPr/>
        </p:nvSpPr>
        <p:spPr>
          <a:xfrm>
            <a:off x="6479574" y="4881976"/>
            <a:ext cx="1410515" cy="253916"/>
          </a:xfrm>
          <a:prstGeom prst="rect">
            <a:avLst/>
          </a:prstGeom>
          <a:solidFill>
            <a:schemeClr val="accent4">
              <a:lumMod val="60000"/>
              <a:lumOff val="40000"/>
            </a:schemeClr>
          </a:solidFill>
        </p:spPr>
        <p:txBody>
          <a:bodyPr wrap="square" rtlCol="0">
            <a:spAutoFit/>
          </a:bodyPr>
          <a:lstStyle/>
          <a:p>
            <a:r>
              <a:rPr lang="en-CA" sz="1050" dirty="0"/>
              <a:t>OPENFLOW SWITCH </a:t>
            </a:r>
            <a:endParaRPr lang="en-FK" sz="1050" dirty="0"/>
          </a:p>
        </p:txBody>
      </p:sp>
      <p:sp>
        <p:nvSpPr>
          <p:cNvPr id="71" name="TextBox 70">
            <a:extLst>
              <a:ext uri="{FF2B5EF4-FFF2-40B4-BE49-F238E27FC236}">
                <a16:creationId xmlns:a16="http://schemas.microsoft.com/office/drawing/2014/main" id="{7AB049A5-E47C-DDD6-3E68-D61D824DCF19}"/>
              </a:ext>
            </a:extLst>
          </p:cNvPr>
          <p:cNvSpPr txBox="1"/>
          <p:nvPr/>
        </p:nvSpPr>
        <p:spPr>
          <a:xfrm>
            <a:off x="2538444" y="4884914"/>
            <a:ext cx="1410515" cy="253916"/>
          </a:xfrm>
          <a:prstGeom prst="rect">
            <a:avLst/>
          </a:prstGeom>
          <a:solidFill>
            <a:schemeClr val="accent4">
              <a:lumMod val="60000"/>
              <a:lumOff val="40000"/>
            </a:schemeClr>
          </a:solidFill>
        </p:spPr>
        <p:txBody>
          <a:bodyPr wrap="square" rtlCol="0">
            <a:spAutoFit/>
          </a:bodyPr>
          <a:lstStyle/>
          <a:p>
            <a:r>
              <a:rPr lang="en-CA" sz="1050" dirty="0"/>
              <a:t>OPENFLOW SWITCH </a:t>
            </a:r>
            <a:endParaRPr lang="en-FK" sz="1050" dirty="0"/>
          </a:p>
        </p:txBody>
      </p:sp>
      <p:cxnSp>
        <p:nvCxnSpPr>
          <p:cNvPr id="72" name="Straight Arrow Connector 71">
            <a:extLst>
              <a:ext uri="{FF2B5EF4-FFF2-40B4-BE49-F238E27FC236}">
                <a16:creationId xmlns:a16="http://schemas.microsoft.com/office/drawing/2014/main" id="{774D285D-3C1C-3F89-EEE7-9ED7FF7C7C65}"/>
              </a:ext>
            </a:extLst>
          </p:cNvPr>
          <p:cNvCxnSpPr>
            <a:cxnSpLocks/>
          </p:cNvCxnSpPr>
          <p:nvPr/>
        </p:nvCxnSpPr>
        <p:spPr>
          <a:xfrm>
            <a:off x="4034428" y="4350191"/>
            <a:ext cx="589161" cy="761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D205F24E-C917-BAE3-377E-3F53C62EBFE7}"/>
              </a:ext>
            </a:extLst>
          </p:cNvPr>
          <p:cNvCxnSpPr>
            <a:cxnSpLocks/>
          </p:cNvCxnSpPr>
          <p:nvPr/>
        </p:nvCxnSpPr>
        <p:spPr>
          <a:xfrm>
            <a:off x="3768394" y="4630372"/>
            <a:ext cx="589161" cy="7610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74548F97-9274-973F-88F9-AD8E587C0B97}"/>
              </a:ext>
            </a:extLst>
          </p:cNvPr>
          <p:cNvSpPr txBox="1"/>
          <p:nvPr/>
        </p:nvSpPr>
        <p:spPr>
          <a:xfrm rot="16200000">
            <a:off x="1250231" y="4888311"/>
            <a:ext cx="2034851" cy="230832"/>
          </a:xfrm>
          <a:prstGeom prst="rect">
            <a:avLst/>
          </a:prstGeom>
          <a:noFill/>
        </p:spPr>
        <p:txBody>
          <a:bodyPr wrap="square" rtlCol="0">
            <a:spAutoFit/>
          </a:bodyPr>
          <a:lstStyle/>
          <a:p>
            <a:r>
              <a:rPr lang="en-CA" sz="900" dirty="0"/>
              <a:t>USING OPENFLOW PROTOCOL</a:t>
            </a:r>
            <a:endParaRPr lang="en-FK" sz="900" dirty="0"/>
          </a:p>
        </p:txBody>
      </p:sp>
      <p:sp>
        <p:nvSpPr>
          <p:cNvPr id="42" name="TextBox 41">
            <a:extLst>
              <a:ext uri="{FF2B5EF4-FFF2-40B4-BE49-F238E27FC236}">
                <a16:creationId xmlns:a16="http://schemas.microsoft.com/office/drawing/2014/main" id="{AC752A0C-C59C-07A6-B9F6-3BE33D4FF764}"/>
              </a:ext>
            </a:extLst>
          </p:cNvPr>
          <p:cNvSpPr txBox="1"/>
          <p:nvPr/>
        </p:nvSpPr>
        <p:spPr>
          <a:xfrm>
            <a:off x="2675247" y="223458"/>
            <a:ext cx="1868556" cy="338554"/>
          </a:xfrm>
          <a:prstGeom prst="rect">
            <a:avLst/>
          </a:prstGeom>
          <a:noFill/>
        </p:spPr>
        <p:txBody>
          <a:bodyPr wrap="square" rtlCol="0">
            <a:spAutoFit/>
          </a:bodyPr>
          <a:lstStyle/>
          <a:p>
            <a:pPr algn="ctr"/>
            <a:r>
              <a:rPr lang="en-US" sz="1600" dirty="0"/>
              <a:t>Figure 3</a:t>
            </a:r>
          </a:p>
        </p:txBody>
      </p:sp>
    </p:spTree>
    <p:extLst>
      <p:ext uri="{BB962C8B-B14F-4D97-AF65-F5344CB8AC3E}">
        <p14:creationId xmlns:p14="http://schemas.microsoft.com/office/powerpoint/2010/main" val="2154411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Cloud 43">
            <a:extLst>
              <a:ext uri="{FF2B5EF4-FFF2-40B4-BE49-F238E27FC236}">
                <a16:creationId xmlns:a16="http://schemas.microsoft.com/office/drawing/2014/main" id="{A83B7DCD-4DEB-D1C8-84C7-A39E9DD7C7A9}"/>
              </a:ext>
            </a:extLst>
          </p:cNvPr>
          <p:cNvSpPr/>
          <p:nvPr/>
        </p:nvSpPr>
        <p:spPr>
          <a:xfrm>
            <a:off x="2953707" y="2572630"/>
            <a:ext cx="6110780" cy="3917622"/>
          </a:xfrm>
          <a:prstGeom prst="cloud">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45" name="Picture 44">
            <a:extLst>
              <a:ext uri="{FF2B5EF4-FFF2-40B4-BE49-F238E27FC236}">
                <a16:creationId xmlns:a16="http://schemas.microsoft.com/office/drawing/2014/main" id="{43B658C4-E782-9542-8777-9E58F6EC3E69}"/>
              </a:ext>
            </a:extLst>
          </p:cNvPr>
          <p:cNvPicPr>
            <a:picLocks noChangeAspect="1"/>
          </p:cNvPicPr>
          <p:nvPr/>
        </p:nvPicPr>
        <p:blipFill>
          <a:blip r:embed="rId2"/>
          <a:stretch>
            <a:fillRect/>
          </a:stretch>
        </p:blipFill>
        <p:spPr>
          <a:xfrm flipH="1">
            <a:off x="4310143" y="3178064"/>
            <a:ext cx="1046055" cy="444490"/>
          </a:xfrm>
          <a:prstGeom prst="rect">
            <a:avLst/>
          </a:prstGeom>
        </p:spPr>
      </p:pic>
      <p:pic>
        <p:nvPicPr>
          <p:cNvPr id="46" name="Picture 45">
            <a:extLst>
              <a:ext uri="{FF2B5EF4-FFF2-40B4-BE49-F238E27FC236}">
                <a16:creationId xmlns:a16="http://schemas.microsoft.com/office/drawing/2014/main" id="{79551817-545B-C052-8D5A-C52DA7A96C88}"/>
              </a:ext>
            </a:extLst>
          </p:cNvPr>
          <p:cNvPicPr>
            <a:picLocks noChangeAspect="1"/>
          </p:cNvPicPr>
          <p:nvPr/>
        </p:nvPicPr>
        <p:blipFill>
          <a:blip r:embed="rId2"/>
          <a:stretch>
            <a:fillRect/>
          </a:stretch>
        </p:blipFill>
        <p:spPr>
          <a:xfrm flipH="1">
            <a:off x="3250095" y="3975587"/>
            <a:ext cx="1046055" cy="444490"/>
          </a:xfrm>
          <a:prstGeom prst="rect">
            <a:avLst/>
          </a:prstGeom>
        </p:spPr>
      </p:pic>
      <p:pic>
        <p:nvPicPr>
          <p:cNvPr id="47" name="Picture 46">
            <a:extLst>
              <a:ext uri="{FF2B5EF4-FFF2-40B4-BE49-F238E27FC236}">
                <a16:creationId xmlns:a16="http://schemas.microsoft.com/office/drawing/2014/main" id="{95EEEEB1-4767-1EEE-87A2-ED4C3F054F0B}"/>
              </a:ext>
            </a:extLst>
          </p:cNvPr>
          <p:cNvPicPr>
            <a:picLocks noChangeAspect="1"/>
          </p:cNvPicPr>
          <p:nvPr/>
        </p:nvPicPr>
        <p:blipFill>
          <a:blip r:embed="rId2"/>
          <a:stretch>
            <a:fillRect/>
          </a:stretch>
        </p:blipFill>
        <p:spPr>
          <a:xfrm flipH="1">
            <a:off x="6069235" y="3178064"/>
            <a:ext cx="1046055" cy="444490"/>
          </a:xfrm>
          <a:prstGeom prst="rect">
            <a:avLst/>
          </a:prstGeom>
        </p:spPr>
      </p:pic>
      <p:cxnSp>
        <p:nvCxnSpPr>
          <p:cNvPr id="48" name="Straight Connector 47">
            <a:extLst>
              <a:ext uri="{FF2B5EF4-FFF2-40B4-BE49-F238E27FC236}">
                <a16:creationId xmlns:a16="http://schemas.microsoft.com/office/drawing/2014/main" id="{C7E70D9F-19FB-EECB-25ED-F40521BEE304}"/>
              </a:ext>
            </a:extLst>
          </p:cNvPr>
          <p:cNvCxnSpPr>
            <a:cxnSpLocks/>
          </p:cNvCxnSpPr>
          <p:nvPr/>
        </p:nvCxnSpPr>
        <p:spPr>
          <a:xfrm flipV="1">
            <a:off x="3409120" y="3514617"/>
            <a:ext cx="1141060" cy="58878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8EF8730-8AF8-0806-989F-56E2BA511AD3}"/>
              </a:ext>
            </a:extLst>
          </p:cNvPr>
          <p:cNvCxnSpPr>
            <a:cxnSpLocks/>
          </p:cNvCxnSpPr>
          <p:nvPr/>
        </p:nvCxnSpPr>
        <p:spPr>
          <a:xfrm>
            <a:off x="3802967" y="4294314"/>
            <a:ext cx="1087854" cy="863248"/>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5C030854-0B10-D02E-6FA4-2B6DA55FE764}"/>
              </a:ext>
            </a:extLst>
          </p:cNvPr>
          <p:cNvSpPr txBox="1"/>
          <p:nvPr/>
        </p:nvSpPr>
        <p:spPr>
          <a:xfrm>
            <a:off x="5209962" y="4690029"/>
            <a:ext cx="1598269" cy="261610"/>
          </a:xfrm>
          <a:prstGeom prst="rect">
            <a:avLst/>
          </a:prstGeom>
          <a:noFill/>
        </p:spPr>
        <p:txBody>
          <a:bodyPr wrap="square" rtlCol="0">
            <a:spAutoFit/>
          </a:bodyPr>
          <a:lstStyle/>
          <a:p>
            <a:r>
              <a:rPr lang="en-CA" sz="1100" dirty="0"/>
              <a:t>OpenFlow Devices</a:t>
            </a:r>
            <a:endParaRPr lang="en-FK" sz="1100" dirty="0"/>
          </a:p>
        </p:txBody>
      </p:sp>
      <p:pic>
        <p:nvPicPr>
          <p:cNvPr id="51" name="Picture 50">
            <a:extLst>
              <a:ext uri="{FF2B5EF4-FFF2-40B4-BE49-F238E27FC236}">
                <a16:creationId xmlns:a16="http://schemas.microsoft.com/office/drawing/2014/main" id="{DA3A4675-0BAF-5D76-C3D2-A1836951A9F1}"/>
              </a:ext>
            </a:extLst>
          </p:cNvPr>
          <p:cNvPicPr>
            <a:picLocks noChangeAspect="1"/>
          </p:cNvPicPr>
          <p:nvPr/>
        </p:nvPicPr>
        <p:blipFill>
          <a:blip r:embed="rId2"/>
          <a:stretch>
            <a:fillRect/>
          </a:stretch>
        </p:blipFill>
        <p:spPr>
          <a:xfrm flipH="1">
            <a:off x="4260115" y="4824482"/>
            <a:ext cx="1046055" cy="444490"/>
          </a:xfrm>
          <a:prstGeom prst="rect">
            <a:avLst/>
          </a:prstGeom>
        </p:spPr>
      </p:pic>
      <p:pic>
        <p:nvPicPr>
          <p:cNvPr id="52" name="Picture 51">
            <a:extLst>
              <a:ext uri="{FF2B5EF4-FFF2-40B4-BE49-F238E27FC236}">
                <a16:creationId xmlns:a16="http://schemas.microsoft.com/office/drawing/2014/main" id="{00D14F25-BD7C-F914-5D64-FE1AA5EDCD48}"/>
              </a:ext>
            </a:extLst>
          </p:cNvPr>
          <p:cNvPicPr>
            <a:picLocks noChangeAspect="1"/>
          </p:cNvPicPr>
          <p:nvPr/>
        </p:nvPicPr>
        <p:blipFill>
          <a:blip r:embed="rId2"/>
          <a:stretch>
            <a:fillRect/>
          </a:stretch>
        </p:blipFill>
        <p:spPr>
          <a:xfrm flipH="1">
            <a:off x="6069235" y="4875854"/>
            <a:ext cx="1046055" cy="444490"/>
          </a:xfrm>
          <a:prstGeom prst="rect">
            <a:avLst/>
          </a:prstGeom>
        </p:spPr>
      </p:pic>
      <p:pic>
        <p:nvPicPr>
          <p:cNvPr id="53" name="Picture 52">
            <a:extLst>
              <a:ext uri="{FF2B5EF4-FFF2-40B4-BE49-F238E27FC236}">
                <a16:creationId xmlns:a16="http://schemas.microsoft.com/office/drawing/2014/main" id="{7E668120-5E58-AC7F-94CA-DE1A007E389C}"/>
              </a:ext>
            </a:extLst>
          </p:cNvPr>
          <p:cNvPicPr>
            <a:picLocks noChangeAspect="1"/>
          </p:cNvPicPr>
          <p:nvPr/>
        </p:nvPicPr>
        <p:blipFill>
          <a:blip r:embed="rId2"/>
          <a:stretch>
            <a:fillRect/>
          </a:stretch>
        </p:blipFill>
        <p:spPr>
          <a:xfrm flipH="1">
            <a:off x="7266146" y="4026959"/>
            <a:ext cx="1046055" cy="444490"/>
          </a:xfrm>
          <a:prstGeom prst="rect">
            <a:avLst/>
          </a:prstGeom>
        </p:spPr>
      </p:pic>
      <p:cxnSp>
        <p:nvCxnSpPr>
          <p:cNvPr id="54" name="Straight Connector 53">
            <a:extLst>
              <a:ext uri="{FF2B5EF4-FFF2-40B4-BE49-F238E27FC236}">
                <a16:creationId xmlns:a16="http://schemas.microsoft.com/office/drawing/2014/main" id="{4CA82893-291E-D514-2B02-D1FBFD4AE846}"/>
              </a:ext>
            </a:extLst>
          </p:cNvPr>
          <p:cNvCxnSpPr>
            <a:cxnSpLocks/>
          </p:cNvCxnSpPr>
          <p:nvPr/>
        </p:nvCxnSpPr>
        <p:spPr>
          <a:xfrm>
            <a:off x="5061501" y="5098099"/>
            <a:ext cx="117913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5DEEF1B9-674C-B3E0-C13A-8DD85A1E8673}"/>
              </a:ext>
            </a:extLst>
          </p:cNvPr>
          <p:cNvCxnSpPr>
            <a:cxnSpLocks/>
          </p:cNvCxnSpPr>
          <p:nvPr/>
        </p:nvCxnSpPr>
        <p:spPr>
          <a:xfrm flipV="1">
            <a:off x="6934138" y="4420077"/>
            <a:ext cx="614998" cy="5957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B1490994-D5CC-8D2C-51B3-06BEF7B5D5EE}"/>
              </a:ext>
            </a:extLst>
          </p:cNvPr>
          <p:cNvCxnSpPr>
            <a:cxnSpLocks/>
          </p:cNvCxnSpPr>
          <p:nvPr/>
        </p:nvCxnSpPr>
        <p:spPr>
          <a:xfrm>
            <a:off x="5080536" y="3514617"/>
            <a:ext cx="1176685"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199A252-284A-AAAC-37CA-C49D0B7F21E7}"/>
              </a:ext>
            </a:extLst>
          </p:cNvPr>
          <p:cNvCxnSpPr>
            <a:cxnSpLocks/>
          </p:cNvCxnSpPr>
          <p:nvPr/>
        </p:nvCxnSpPr>
        <p:spPr>
          <a:xfrm>
            <a:off x="6653294" y="3606642"/>
            <a:ext cx="998694" cy="49676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59" name="Cube 58">
            <a:extLst>
              <a:ext uri="{FF2B5EF4-FFF2-40B4-BE49-F238E27FC236}">
                <a16:creationId xmlns:a16="http://schemas.microsoft.com/office/drawing/2014/main" id="{18558B33-646E-2218-08EB-4DC0387485D3}"/>
              </a:ext>
            </a:extLst>
          </p:cNvPr>
          <p:cNvSpPr/>
          <p:nvPr/>
        </p:nvSpPr>
        <p:spPr>
          <a:xfrm>
            <a:off x="5484864" y="1082500"/>
            <a:ext cx="869219" cy="1030417"/>
          </a:xfrm>
          <a:prstGeom prst="cub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61" name="Right Arrow 60">
            <a:extLst>
              <a:ext uri="{FF2B5EF4-FFF2-40B4-BE49-F238E27FC236}">
                <a16:creationId xmlns:a16="http://schemas.microsoft.com/office/drawing/2014/main" id="{FAB9E397-18DB-D3F7-AACE-78FFD109EAA5}"/>
              </a:ext>
            </a:extLst>
          </p:cNvPr>
          <p:cNvSpPr/>
          <p:nvPr/>
        </p:nvSpPr>
        <p:spPr>
          <a:xfrm>
            <a:off x="3594612" y="1625605"/>
            <a:ext cx="1711558" cy="16030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2854F80E-14EA-B34F-D9A7-52EF8BB1CEA1}"/>
              </a:ext>
            </a:extLst>
          </p:cNvPr>
          <p:cNvSpPr/>
          <p:nvPr/>
        </p:nvSpPr>
        <p:spPr>
          <a:xfrm>
            <a:off x="4296150" y="1574638"/>
            <a:ext cx="60581" cy="293919"/>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E6BE1AED-8981-6FBB-5839-C4D028465B4A}"/>
              </a:ext>
            </a:extLst>
          </p:cNvPr>
          <p:cNvSpPr/>
          <p:nvPr/>
        </p:nvSpPr>
        <p:spPr>
          <a:xfrm flipH="1">
            <a:off x="4595899" y="1574638"/>
            <a:ext cx="60580" cy="293919"/>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25" name="Straight Connector 1024">
            <a:extLst>
              <a:ext uri="{FF2B5EF4-FFF2-40B4-BE49-F238E27FC236}">
                <a16:creationId xmlns:a16="http://schemas.microsoft.com/office/drawing/2014/main" id="{FA7C5CCE-1C6E-37C7-5B5A-D133D07AD4D3}"/>
              </a:ext>
            </a:extLst>
          </p:cNvPr>
          <p:cNvCxnSpPr>
            <a:cxnSpLocks/>
          </p:cNvCxnSpPr>
          <p:nvPr/>
        </p:nvCxnSpPr>
        <p:spPr>
          <a:xfrm>
            <a:off x="6332028" y="1714473"/>
            <a:ext cx="131996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31" name="Oval 1030">
            <a:extLst>
              <a:ext uri="{FF2B5EF4-FFF2-40B4-BE49-F238E27FC236}">
                <a16:creationId xmlns:a16="http://schemas.microsoft.com/office/drawing/2014/main" id="{4C688D68-D04E-DC39-A1F7-B8F4B1BF3B84}"/>
              </a:ext>
            </a:extLst>
          </p:cNvPr>
          <p:cNvSpPr/>
          <p:nvPr/>
        </p:nvSpPr>
        <p:spPr>
          <a:xfrm>
            <a:off x="7781965" y="1216446"/>
            <a:ext cx="1593366" cy="890702"/>
          </a:xfrm>
          <a:prstGeom prst="ellipse">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900" dirty="0">
                <a:solidFill>
                  <a:schemeClr val="tx1"/>
                </a:solidFill>
              </a:rPr>
              <a:t>GLOBAL NETWORK TOPOLOGY</a:t>
            </a:r>
            <a:endParaRPr lang="en-US" dirty="0">
              <a:solidFill>
                <a:schemeClr val="tx1"/>
              </a:solidFill>
            </a:endParaRPr>
          </a:p>
        </p:txBody>
      </p:sp>
      <p:pic>
        <p:nvPicPr>
          <p:cNvPr id="1040" name="Picture 16" descr="Network Administrator Stock Illustrations – 7,893 Network Administrator  Stock Illustrations, Vectors &amp; Clipart - Dreamstime">
            <a:extLst>
              <a:ext uri="{FF2B5EF4-FFF2-40B4-BE49-F238E27FC236}">
                <a16:creationId xmlns:a16="http://schemas.microsoft.com/office/drawing/2014/main" id="{F8386434-0CD2-FAB7-0A20-EA0EB4BE24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0401" y="881318"/>
            <a:ext cx="1654324" cy="1654324"/>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The Computer Icon. Pc Symbol. Flat Vector Illustration Royalty Free SVG,  Cliparts, Vectors, And Stock Illustration. Image 39241146.">
            <a:extLst>
              <a:ext uri="{FF2B5EF4-FFF2-40B4-BE49-F238E27FC236}">
                <a16:creationId xmlns:a16="http://schemas.microsoft.com/office/drawing/2014/main" id="{202324CB-7E5E-DD75-D906-4B8914323A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4948" y="3288087"/>
            <a:ext cx="1654323" cy="1654323"/>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18" descr="The Computer Icon. Pc Symbol. Flat Vector Illustration Royalty Free SVG,  Cliparts, Vectors, And Stock Illustration. Image 39241146.">
            <a:extLst>
              <a:ext uri="{FF2B5EF4-FFF2-40B4-BE49-F238E27FC236}">
                <a16:creationId xmlns:a16="http://schemas.microsoft.com/office/drawing/2014/main" id="{714AECEB-1EB6-7E48-A81A-DE5C2341DD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59577" y="3423324"/>
            <a:ext cx="1593366" cy="1593366"/>
          </a:xfrm>
          <a:prstGeom prst="rect">
            <a:avLst/>
          </a:prstGeom>
          <a:noFill/>
          <a:extLst>
            <a:ext uri="{909E8E84-426E-40DD-AFC4-6F175D3DCCD1}">
              <a14:hiddenFill xmlns:a14="http://schemas.microsoft.com/office/drawing/2010/main">
                <a:solidFill>
                  <a:srgbClr val="FFFFFF"/>
                </a:solidFill>
              </a14:hiddenFill>
            </a:ext>
          </a:extLst>
        </p:spPr>
      </p:pic>
      <p:cxnSp>
        <p:nvCxnSpPr>
          <p:cNvPr id="80" name="Straight Connector 79">
            <a:extLst>
              <a:ext uri="{FF2B5EF4-FFF2-40B4-BE49-F238E27FC236}">
                <a16:creationId xmlns:a16="http://schemas.microsoft.com/office/drawing/2014/main" id="{7ECC8A3C-AEAA-BBF1-551E-2B692EC5F37F}"/>
              </a:ext>
            </a:extLst>
          </p:cNvPr>
          <p:cNvCxnSpPr>
            <a:cxnSpLocks/>
          </p:cNvCxnSpPr>
          <p:nvPr/>
        </p:nvCxnSpPr>
        <p:spPr>
          <a:xfrm>
            <a:off x="2335740" y="4147951"/>
            <a:ext cx="107338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94D858EF-1CCD-9343-77F9-D8C095ED10E3}"/>
              </a:ext>
            </a:extLst>
          </p:cNvPr>
          <p:cNvCxnSpPr>
            <a:cxnSpLocks/>
          </p:cNvCxnSpPr>
          <p:nvPr/>
        </p:nvCxnSpPr>
        <p:spPr>
          <a:xfrm>
            <a:off x="8164913" y="4249204"/>
            <a:ext cx="107338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09FFC811-4111-3BD9-AE72-1B0FBAD50C1E}"/>
              </a:ext>
            </a:extLst>
          </p:cNvPr>
          <p:cNvSpPr txBox="1"/>
          <p:nvPr/>
        </p:nvSpPr>
        <p:spPr>
          <a:xfrm>
            <a:off x="5394220" y="2134509"/>
            <a:ext cx="1319960" cy="276999"/>
          </a:xfrm>
          <a:prstGeom prst="rect">
            <a:avLst/>
          </a:prstGeom>
          <a:noFill/>
        </p:spPr>
        <p:txBody>
          <a:bodyPr wrap="square" rtlCol="0">
            <a:spAutoFit/>
          </a:bodyPr>
          <a:lstStyle/>
          <a:p>
            <a:r>
              <a:rPr lang="en-CA" sz="1200" dirty="0"/>
              <a:t>SDN controller</a:t>
            </a:r>
            <a:endParaRPr lang="en-FK" sz="1200" dirty="0"/>
          </a:p>
        </p:txBody>
      </p:sp>
      <p:sp>
        <p:nvSpPr>
          <p:cNvPr id="87" name="TextBox 86">
            <a:extLst>
              <a:ext uri="{FF2B5EF4-FFF2-40B4-BE49-F238E27FC236}">
                <a16:creationId xmlns:a16="http://schemas.microsoft.com/office/drawing/2014/main" id="{6F7D4C0D-7C9B-DD50-0EA0-F108EB493B16}"/>
              </a:ext>
            </a:extLst>
          </p:cNvPr>
          <p:cNvSpPr txBox="1"/>
          <p:nvPr/>
        </p:nvSpPr>
        <p:spPr>
          <a:xfrm>
            <a:off x="1260059" y="4516705"/>
            <a:ext cx="1319960" cy="307777"/>
          </a:xfrm>
          <a:prstGeom prst="rect">
            <a:avLst/>
          </a:prstGeom>
          <a:noFill/>
        </p:spPr>
        <p:txBody>
          <a:bodyPr wrap="square" rtlCol="0">
            <a:spAutoFit/>
          </a:bodyPr>
          <a:lstStyle/>
          <a:p>
            <a:r>
              <a:rPr lang="en-CA" sz="1400" dirty="0"/>
              <a:t>Source</a:t>
            </a:r>
            <a:endParaRPr lang="en-FK" sz="1400" dirty="0"/>
          </a:p>
        </p:txBody>
      </p:sp>
      <p:sp>
        <p:nvSpPr>
          <p:cNvPr id="88" name="TextBox 87">
            <a:extLst>
              <a:ext uri="{FF2B5EF4-FFF2-40B4-BE49-F238E27FC236}">
                <a16:creationId xmlns:a16="http://schemas.microsoft.com/office/drawing/2014/main" id="{58F73216-8047-0958-953C-196991255362}"/>
              </a:ext>
            </a:extLst>
          </p:cNvPr>
          <p:cNvSpPr txBox="1"/>
          <p:nvPr/>
        </p:nvSpPr>
        <p:spPr>
          <a:xfrm>
            <a:off x="9196280" y="4659191"/>
            <a:ext cx="1319960" cy="307777"/>
          </a:xfrm>
          <a:prstGeom prst="rect">
            <a:avLst/>
          </a:prstGeom>
          <a:noFill/>
        </p:spPr>
        <p:txBody>
          <a:bodyPr wrap="square" rtlCol="0">
            <a:spAutoFit/>
          </a:bodyPr>
          <a:lstStyle/>
          <a:p>
            <a:r>
              <a:rPr lang="en-CA" sz="1400" dirty="0"/>
              <a:t>Destination</a:t>
            </a:r>
            <a:endParaRPr lang="en-FK" sz="1400" dirty="0"/>
          </a:p>
        </p:txBody>
      </p:sp>
      <p:sp>
        <p:nvSpPr>
          <p:cNvPr id="1039" name="Rectangle 1038">
            <a:extLst>
              <a:ext uri="{FF2B5EF4-FFF2-40B4-BE49-F238E27FC236}">
                <a16:creationId xmlns:a16="http://schemas.microsoft.com/office/drawing/2014/main" id="{8E545C5F-43D2-BE78-6260-410172B8EFEB}"/>
              </a:ext>
            </a:extLst>
          </p:cNvPr>
          <p:cNvSpPr/>
          <p:nvPr/>
        </p:nvSpPr>
        <p:spPr>
          <a:xfrm>
            <a:off x="2619271" y="3873635"/>
            <a:ext cx="329219" cy="185352"/>
          </a:xfrm>
          <a:prstGeom prst="rect">
            <a:avLst/>
          </a:prstGeom>
          <a:solidFill>
            <a:srgbClr val="00B0F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612853AA-E9A4-C8A7-7EBE-12D76127C857}"/>
              </a:ext>
            </a:extLst>
          </p:cNvPr>
          <p:cNvSpPr/>
          <p:nvPr/>
        </p:nvSpPr>
        <p:spPr>
          <a:xfrm>
            <a:off x="8937031" y="3809009"/>
            <a:ext cx="329219" cy="18535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9712B75D-EC17-1F6D-BAEB-822B233734C7}"/>
              </a:ext>
            </a:extLst>
          </p:cNvPr>
          <p:cNvSpPr/>
          <p:nvPr/>
        </p:nvSpPr>
        <p:spPr>
          <a:xfrm>
            <a:off x="5598572" y="3152749"/>
            <a:ext cx="329219" cy="18535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66A4ACCE-BD50-38CF-A20D-2285B6C4B4E1}"/>
              </a:ext>
            </a:extLst>
          </p:cNvPr>
          <p:cNvSpPr/>
          <p:nvPr/>
        </p:nvSpPr>
        <p:spPr>
          <a:xfrm>
            <a:off x="2663351" y="4452307"/>
            <a:ext cx="248684" cy="1287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6844D8F9-B76F-4381-2CF2-1A65856442FA}"/>
              </a:ext>
            </a:extLst>
          </p:cNvPr>
          <p:cNvSpPr/>
          <p:nvPr/>
        </p:nvSpPr>
        <p:spPr>
          <a:xfrm>
            <a:off x="2658344" y="4236481"/>
            <a:ext cx="241553" cy="926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5E4C55A6-0553-560D-F813-5CD259018195}"/>
              </a:ext>
            </a:extLst>
          </p:cNvPr>
          <p:cNvSpPr/>
          <p:nvPr/>
        </p:nvSpPr>
        <p:spPr>
          <a:xfrm>
            <a:off x="5666631" y="3905100"/>
            <a:ext cx="248684" cy="1287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508EB924-DAD0-04EE-A395-B005A0FC0920}"/>
              </a:ext>
            </a:extLst>
          </p:cNvPr>
          <p:cNvSpPr/>
          <p:nvPr/>
        </p:nvSpPr>
        <p:spPr>
          <a:xfrm>
            <a:off x="7134179" y="3948177"/>
            <a:ext cx="248684" cy="1287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95F7B3F5-8B1C-1002-8BF6-1D982442A7E2}"/>
              </a:ext>
            </a:extLst>
          </p:cNvPr>
          <p:cNvSpPr/>
          <p:nvPr/>
        </p:nvSpPr>
        <p:spPr>
          <a:xfrm>
            <a:off x="9005851" y="4342653"/>
            <a:ext cx="248684" cy="1287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29B3666B-EE43-E87F-E575-33B6AC4CC809}"/>
              </a:ext>
            </a:extLst>
          </p:cNvPr>
          <p:cNvSpPr/>
          <p:nvPr/>
        </p:nvSpPr>
        <p:spPr>
          <a:xfrm>
            <a:off x="4070288" y="4833803"/>
            <a:ext cx="241553" cy="926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C6FD1C91-D1B9-E6C4-3AA3-C77459C02F32}"/>
              </a:ext>
            </a:extLst>
          </p:cNvPr>
          <p:cNvSpPr/>
          <p:nvPr/>
        </p:nvSpPr>
        <p:spPr>
          <a:xfrm>
            <a:off x="5612891" y="5264337"/>
            <a:ext cx="241553" cy="926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D55F7727-E7D6-AE85-3C30-61729CFA06AF}"/>
              </a:ext>
            </a:extLst>
          </p:cNvPr>
          <p:cNvSpPr/>
          <p:nvPr/>
        </p:nvSpPr>
        <p:spPr>
          <a:xfrm>
            <a:off x="7398930" y="4834970"/>
            <a:ext cx="241553" cy="926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3D5E98B9-5508-096A-2E5E-42CCC5FDA6F5}"/>
              </a:ext>
            </a:extLst>
          </p:cNvPr>
          <p:cNvSpPr/>
          <p:nvPr/>
        </p:nvSpPr>
        <p:spPr>
          <a:xfrm>
            <a:off x="8993871" y="4103401"/>
            <a:ext cx="241553" cy="926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2C84B76B-F84D-F81C-C54F-6206343B4386}"/>
              </a:ext>
            </a:extLst>
          </p:cNvPr>
          <p:cNvSpPr/>
          <p:nvPr/>
        </p:nvSpPr>
        <p:spPr>
          <a:xfrm>
            <a:off x="4078249" y="4635949"/>
            <a:ext cx="248684" cy="128796"/>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F5AEA532-C2BC-185D-A823-31C5C228F9F2}"/>
              </a:ext>
            </a:extLst>
          </p:cNvPr>
          <p:cNvSpPr/>
          <p:nvPr/>
        </p:nvSpPr>
        <p:spPr>
          <a:xfrm>
            <a:off x="7158617" y="3478949"/>
            <a:ext cx="329219" cy="18535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F67E7C42-B550-AC98-04E6-CC068BB911D5}"/>
              </a:ext>
            </a:extLst>
          </p:cNvPr>
          <p:cNvSpPr/>
          <p:nvPr/>
        </p:nvSpPr>
        <p:spPr>
          <a:xfrm>
            <a:off x="3814725" y="3477629"/>
            <a:ext cx="329219" cy="18535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0" name="Straight Connector 109">
            <a:extLst>
              <a:ext uri="{FF2B5EF4-FFF2-40B4-BE49-F238E27FC236}">
                <a16:creationId xmlns:a16="http://schemas.microsoft.com/office/drawing/2014/main" id="{6B3DAD89-165D-F91B-5868-E6606A08FA2D}"/>
              </a:ext>
            </a:extLst>
          </p:cNvPr>
          <p:cNvCxnSpPr>
            <a:cxnSpLocks/>
          </p:cNvCxnSpPr>
          <p:nvPr/>
        </p:nvCxnSpPr>
        <p:spPr>
          <a:xfrm flipH="1">
            <a:off x="3474805" y="2138944"/>
            <a:ext cx="2017286" cy="1900246"/>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159716F6-7B6D-2A49-AC75-8E6E0592DCF9}"/>
              </a:ext>
            </a:extLst>
          </p:cNvPr>
          <p:cNvCxnSpPr>
            <a:cxnSpLocks/>
            <a:endCxn id="45" idx="0"/>
          </p:cNvCxnSpPr>
          <p:nvPr/>
        </p:nvCxnSpPr>
        <p:spPr>
          <a:xfrm flipH="1">
            <a:off x="4833170" y="2043364"/>
            <a:ext cx="921147" cy="1134700"/>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6D70361-B068-2CDD-440C-9767D741E09B}"/>
              </a:ext>
            </a:extLst>
          </p:cNvPr>
          <p:cNvCxnSpPr>
            <a:cxnSpLocks/>
          </p:cNvCxnSpPr>
          <p:nvPr/>
        </p:nvCxnSpPr>
        <p:spPr>
          <a:xfrm flipH="1">
            <a:off x="4751563" y="2138944"/>
            <a:ext cx="985600" cy="2682065"/>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B2665A1B-C3AD-FE9C-C6BA-2ADBF65C183C}"/>
              </a:ext>
            </a:extLst>
          </p:cNvPr>
          <p:cNvCxnSpPr>
            <a:cxnSpLocks/>
            <a:endCxn id="52" idx="0"/>
          </p:cNvCxnSpPr>
          <p:nvPr/>
        </p:nvCxnSpPr>
        <p:spPr>
          <a:xfrm>
            <a:off x="5747590" y="2260047"/>
            <a:ext cx="844672" cy="2615807"/>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0BF94E2-2E30-2FF3-120E-3515520FAFC6}"/>
              </a:ext>
            </a:extLst>
          </p:cNvPr>
          <p:cNvCxnSpPr>
            <a:cxnSpLocks/>
          </p:cNvCxnSpPr>
          <p:nvPr/>
        </p:nvCxnSpPr>
        <p:spPr>
          <a:xfrm>
            <a:off x="5768182" y="2128584"/>
            <a:ext cx="2011650" cy="1847003"/>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A187CB97-1045-8F04-448D-4A463712C03A}"/>
              </a:ext>
            </a:extLst>
          </p:cNvPr>
          <p:cNvCxnSpPr>
            <a:cxnSpLocks/>
            <a:endCxn id="47" idx="0"/>
          </p:cNvCxnSpPr>
          <p:nvPr/>
        </p:nvCxnSpPr>
        <p:spPr>
          <a:xfrm>
            <a:off x="5808127" y="2199175"/>
            <a:ext cx="784135" cy="978889"/>
          </a:xfrm>
          <a:prstGeom prst="line">
            <a:avLst/>
          </a:prstGeom>
          <a:ln>
            <a:prstDash val="lgDashDot"/>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7E5C993A-73F5-2B81-48E6-1FCFE3642505}"/>
              </a:ext>
            </a:extLst>
          </p:cNvPr>
          <p:cNvCxnSpPr>
            <a:cxnSpLocks/>
          </p:cNvCxnSpPr>
          <p:nvPr/>
        </p:nvCxnSpPr>
        <p:spPr>
          <a:xfrm flipV="1">
            <a:off x="4824179" y="3630591"/>
            <a:ext cx="1549428" cy="1226769"/>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pic>
        <p:nvPicPr>
          <p:cNvPr id="1026" name="Picture 2" descr="person icon - Bangor Region YMCA">
            <a:extLst>
              <a:ext uri="{FF2B5EF4-FFF2-40B4-BE49-F238E27FC236}">
                <a16:creationId xmlns:a16="http://schemas.microsoft.com/office/drawing/2014/main" id="{5EF9151C-DEF5-2285-6014-A9FEB31F96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96364" y="1318371"/>
            <a:ext cx="589217" cy="758841"/>
          </a:xfrm>
          <a:prstGeom prst="rect">
            <a:avLst/>
          </a:prstGeom>
          <a:noFill/>
          <a:extLst>
            <a:ext uri="{909E8E84-426E-40DD-AFC4-6F175D3DCCD1}">
              <a14:hiddenFill xmlns:a14="http://schemas.microsoft.com/office/drawing/2010/main">
                <a:solidFill>
                  <a:srgbClr val="FFFFFF"/>
                </a:solidFill>
              </a14:hiddenFill>
            </a:ext>
          </a:extLst>
        </p:spPr>
      </p:pic>
      <p:sp>
        <p:nvSpPr>
          <p:cNvPr id="58" name="TextBox 57">
            <a:extLst>
              <a:ext uri="{FF2B5EF4-FFF2-40B4-BE49-F238E27FC236}">
                <a16:creationId xmlns:a16="http://schemas.microsoft.com/office/drawing/2014/main" id="{9B82C54E-F5A4-1890-962D-A6EE8508E1A3}"/>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4</a:t>
            </a:r>
          </a:p>
        </p:txBody>
      </p:sp>
    </p:spTree>
    <p:extLst>
      <p:ext uri="{BB962C8B-B14F-4D97-AF65-F5344CB8AC3E}">
        <p14:creationId xmlns:p14="http://schemas.microsoft.com/office/powerpoint/2010/main" val="266325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ata Center Icon">
            <a:extLst>
              <a:ext uri="{FF2B5EF4-FFF2-40B4-BE49-F238E27FC236}">
                <a16:creationId xmlns:a16="http://schemas.microsoft.com/office/drawing/2014/main" id="{6C92BF39-EABC-7F9C-A388-4FCB70CA21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5541" y="3338827"/>
            <a:ext cx="1093439" cy="1093439"/>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le 2">
            <a:extLst>
              <a:ext uri="{FF2B5EF4-FFF2-40B4-BE49-F238E27FC236}">
                <a16:creationId xmlns:a16="http://schemas.microsoft.com/office/drawing/2014/main" id="{E7AA504C-EB65-C8E8-9453-25D1E62E9340}"/>
              </a:ext>
            </a:extLst>
          </p:cNvPr>
          <p:cNvSpPr/>
          <p:nvPr/>
        </p:nvSpPr>
        <p:spPr>
          <a:xfrm>
            <a:off x="2395330" y="2156791"/>
            <a:ext cx="1252331" cy="695739"/>
          </a:xfrm>
          <a:prstGeom prst="roundRect">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a:extLst>
              <a:ext uri="{FF2B5EF4-FFF2-40B4-BE49-F238E27FC236}">
                <a16:creationId xmlns:a16="http://schemas.microsoft.com/office/drawing/2014/main" id="{9BCEC2A2-DE35-F337-9EF7-780F34686EBE}"/>
              </a:ext>
            </a:extLst>
          </p:cNvPr>
          <p:cNvSpPr/>
          <p:nvPr/>
        </p:nvSpPr>
        <p:spPr>
          <a:xfrm>
            <a:off x="6962410" y="2121836"/>
            <a:ext cx="1252331" cy="695739"/>
          </a:xfrm>
          <a:prstGeom prst="round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ounded Rectangle 44">
            <a:extLst>
              <a:ext uri="{FF2B5EF4-FFF2-40B4-BE49-F238E27FC236}">
                <a16:creationId xmlns:a16="http://schemas.microsoft.com/office/drawing/2014/main" id="{FDA9E0B1-4DDC-AA70-D1CC-EEC1310EB3DC}"/>
              </a:ext>
            </a:extLst>
          </p:cNvPr>
          <p:cNvSpPr/>
          <p:nvPr/>
        </p:nvSpPr>
        <p:spPr>
          <a:xfrm>
            <a:off x="1090292" y="2955951"/>
            <a:ext cx="2610075" cy="17452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45">
            <a:extLst>
              <a:ext uri="{FF2B5EF4-FFF2-40B4-BE49-F238E27FC236}">
                <a16:creationId xmlns:a16="http://schemas.microsoft.com/office/drawing/2014/main" id="{90ADE916-6C46-B94F-2315-A110AA2B0EDD}"/>
              </a:ext>
            </a:extLst>
          </p:cNvPr>
          <p:cNvSpPr/>
          <p:nvPr/>
        </p:nvSpPr>
        <p:spPr>
          <a:xfrm>
            <a:off x="6962410" y="2955951"/>
            <a:ext cx="2610075" cy="17452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2" name="Picture 4" descr="Data center Icons &amp; Symbols">
            <a:extLst>
              <a:ext uri="{FF2B5EF4-FFF2-40B4-BE49-F238E27FC236}">
                <a16:creationId xmlns:a16="http://schemas.microsoft.com/office/drawing/2014/main" id="{46B5311A-6E2C-844B-A7BD-B53AA234E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8362" y="3638897"/>
            <a:ext cx="780456" cy="7804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louds - Free weather icons">
            <a:extLst>
              <a:ext uri="{FF2B5EF4-FFF2-40B4-BE49-F238E27FC236}">
                <a16:creationId xmlns:a16="http://schemas.microsoft.com/office/drawing/2014/main" id="{6E4B285C-CF8D-3433-5F65-59662F4F8B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22130" y="3503777"/>
            <a:ext cx="1073427" cy="1073427"/>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Firewall Icon Graphic by Symbolic Language · Creative Fabrica">
            <a:extLst>
              <a:ext uri="{FF2B5EF4-FFF2-40B4-BE49-F238E27FC236}">
                <a16:creationId xmlns:a16="http://schemas.microsoft.com/office/drawing/2014/main" id="{3B469CE6-90BB-2911-D90A-8C0CAB58B16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3211" y="2228045"/>
            <a:ext cx="778842" cy="518284"/>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Router Icon | Cisco Networking Iconset | Yudha Agung Pribadi">
            <a:extLst>
              <a:ext uri="{FF2B5EF4-FFF2-40B4-BE49-F238E27FC236}">
                <a16:creationId xmlns:a16="http://schemas.microsoft.com/office/drawing/2014/main" id="{F2722138-342E-797D-C474-2B34F675A9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V="1">
            <a:off x="7021631" y="2351935"/>
            <a:ext cx="320537" cy="320537"/>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Router icon in Blue UI Style">
            <a:extLst>
              <a:ext uri="{FF2B5EF4-FFF2-40B4-BE49-F238E27FC236}">
                <a16:creationId xmlns:a16="http://schemas.microsoft.com/office/drawing/2014/main" id="{ECC5AFD1-A471-E8C4-087D-47639036172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35108" y="2340861"/>
            <a:ext cx="381828" cy="381828"/>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Projection Icons - SVG and PNG Projection Icons | Noun Project">
            <a:extLst>
              <a:ext uri="{FF2B5EF4-FFF2-40B4-BE49-F238E27FC236}">
                <a16:creationId xmlns:a16="http://schemas.microsoft.com/office/drawing/2014/main" id="{C198F962-9498-DFD6-EAC2-6BCD143A42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38663" y="2150588"/>
            <a:ext cx="640520" cy="64052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Sign of Cloud icon 569219 Vector Art at Vecteezy">
            <a:extLst>
              <a:ext uri="{FF2B5EF4-FFF2-40B4-BE49-F238E27FC236}">
                <a16:creationId xmlns:a16="http://schemas.microsoft.com/office/drawing/2014/main" id="{7CA94189-0DD8-5138-62AF-ECBB30045C7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08415" y="2456797"/>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55">
            <a:extLst>
              <a:ext uri="{FF2B5EF4-FFF2-40B4-BE49-F238E27FC236}">
                <a16:creationId xmlns:a16="http://schemas.microsoft.com/office/drawing/2014/main" id="{4EE9C809-CB62-D4BF-48DC-0F1AB16D11C6}"/>
              </a:ext>
            </a:extLst>
          </p:cNvPr>
          <p:cNvPicPr>
            <a:picLocks noChangeAspect="1"/>
          </p:cNvPicPr>
          <p:nvPr/>
        </p:nvPicPr>
        <p:blipFill>
          <a:blip r:embed="rId10"/>
          <a:stretch>
            <a:fillRect/>
          </a:stretch>
        </p:blipFill>
        <p:spPr>
          <a:xfrm flipH="1">
            <a:off x="3998439" y="3767199"/>
            <a:ext cx="1046055" cy="444490"/>
          </a:xfrm>
          <a:prstGeom prst="rect">
            <a:avLst/>
          </a:prstGeom>
        </p:spPr>
      </p:pic>
      <p:pic>
        <p:nvPicPr>
          <p:cNvPr id="57" name="Picture 56">
            <a:extLst>
              <a:ext uri="{FF2B5EF4-FFF2-40B4-BE49-F238E27FC236}">
                <a16:creationId xmlns:a16="http://schemas.microsoft.com/office/drawing/2014/main" id="{1403166F-9E2A-39A4-C498-CEB02AA6A18A}"/>
              </a:ext>
            </a:extLst>
          </p:cNvPr>
          <p:cNvPicPr>
            <a:picLocks noChangeAspect="1"/>
          </p:cNvPicPr>
          <p:nvPr/>
        </p:nvPicPr>
        <p:blipFill>
          <a:blip r:embed="rId10"/>
          <a:stretch>
            <a:fillRect/>
          </a:stretch>
        </p:blipFill>
        <p:spPr>
          <a:xfrm flipH="1">
            <a:off x="5819860" y="3768526"/>
            <a:ext cx="1046055" cy="444490"/>
          </a:xfrm>
          <a:prstGeom prst="rect">
            <a:avLst/>
          </a:prstGeom>
        </p:spPr>
      </p:pic>
      <p:sp>
        <p:nvSpPr>
          <p:cNvPr id="6" name="TextBox 5">
            <a:extLst>
              <a:ext uri="{FF2B5EF4-FFF2-40B4-BE49-F238E27FC236}">
                <a16:creationId xmlns:a16="http://schemas.microsoft.com/office/drawing/2014/main" id="{DDD81CAF-9AB6-4765-1F2A-77982C51EA11}"/>
              </a:ext>
            </a:extLst>
          </p:cNvPr>
          <p:cNvSpPr txBox="1"/>
          <p:nvPr/>
        </p:nvSpPr>
        <p:spPr>
          <a:xfrm>
            <a:off x="1208985" y="3809657"/>
            <a:ext cx="1262270" cy="461665"/>
          </a:xfrm>
          <a:prstGeom prst="rect">
            <a:avLst/>
          </a:prstGeom>
          <a:noFill/>
        </p:spPr>
        <p:txBody>
          <a:bodyPr wrap="square" rtlCol="0">
            <a:spAutoFit/>
          </a:bodyPr>
          <a:lstStyle/>
          <a:p>
            <a:pPr algn="ctr"/>
            <a:r>
              <a:rPr lang="en-US" sz="1200" dirty="0"/>
              <a:t>Customer Network</a:t>
            </a:r>
          </a:p>
        </p:txBody>
      </p:sp>
      <p:sp>
        <p:nvSpPr>
          <p:cNvPr id="7" name="TextBox 6">
            <a:extLst>
              <a:ext uri="{FF2B5EF4-FFF2-40B4-BE49-F238E27FC236}">
                <a16:creationId xmlns:a16="http://schemas.microsoft.com/office/drawing/2014/main" id="{DEDFC0F3-30DF-E7D5-A819-76DE59CEB137}"/>
              </a:ext>
            </a:extLst>
          </p:cNvPr>
          <p:cNvSpPr txBox="1"/>
          <p:nvPr/>
        </p:nvSpPr>
        <p:spPr>
          <a:xfrm>
            <a:off x="2475791" y="1835669"/>
            <a:ext cx="1248608" cy="307777"/>
          </a:xfrm>
          <a:prstGeom prst="rect">
            <a:avLst/>
          </a:prstGeom>
          <a:noFill/>
        </p:spPr>
        <p:txBody>
          <a:bodyPr wrap="square" rtlCol="0">
            <a:spAutoFit/>
          </a:bodyPr>
          <a:lstStyle/>
          <a:p>
            <a:r>
              <a:rPr lang="en-US" sz="1400" dirty="0"/>
              <a:t>VNFs</a:t>
            </a:r>
          </a:p>
        </p:txBody>
      </p:sp>
      <p:pic>
        <p:nvPicPr>
          <p:cNvPr id="2066" name="Picture 18" descr="Data Center Icons | Download Free Vectors Icons &amp; Logos">
            <a:extLst>
              <a:ext uri="{FF2B5EF4-FFF2-40B4-BE49-F238E27FC236}">
                <a16:creationId xmlns:a16="http://schemas.microsoft.com/office/drawing/2014/main" id="{10C2FCD7-8CDF-99AF-79B9-5550E530995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51981" y="3520884"/>
            <a:ext cx="812800" cy="812800"/>
          </a:xfrm>
          <a:prstGeom prst="rect">
            <a:avLst/>
          </a:prstGeom>
          <a:noFill/>
          <a:extLst>
            <a:ext uri="{909E8E84-426E-40DD-AFC4-6F175D3DCCD1}">
              <a14:hiddenFill xmlns:a14="http://schemas.microsoft.com/office/drawing/2010/main">
                <a:solidFill>
                  <a:srgbClr val="FFFFFF"/>
                </a:solidFill>
              </a14:hiddenFill>
            </a:ext>
          </a:extLst>
        </p:spPr>
      </p:pic>
      <p:sp>
        <p:nvSpPr>
          <p:cNvPr id="61" name="TextBox 60">
            <a:extLst>
              <a:ext uri="{FF2B5EF4-FFF2-40B4-BE49-F238E27FC236}">
                <a16:creationId xmlns:a16="http://schemas.microsoft.com/office/drawing/2014/main" id="{098BF998-5EB5-259A-862C-9F284831F9BE}"/>
              </a:ext>
            </a:extLst>
          </p:cNvPr>
          <p:cNvSpPr txBox="1"/>
          <p:nvPr/>
        </p:nvSpPr>
        <p:spPr>
          <a:xfrm>
            <a:off x="4994713" y="3767199"/>
            <a:ext cx="951410" cy="477054"/>
          </a:xfrm>
          <a:prstGeom prst="rect">
            <a:avLst/>
          </a:prstGeom>
          <a:noFill/>
        </p:spPr>
        <p:txBody>
          <a:bodyPr wrap="square" rtlCol="0">
            <a:spAutoFit/>
          </a:bodyPr>
          <a:lstStyle/>
          <a:p>
            <a:pPr algn="ctr"/>
            <a:r>
              <a:rPr lang="en-US" sz="1400" b="1" dirty="0"/>
              <a:t>Transport</a:t>
            </a:r>
          </a:p>
          <a:p>
            <a:pPr algn="ctr"/>
            <a:r>
              <a:rPr lang="en-US" sz="1100" b="1" dirty="0"/>
              <a:t>Network</a:t>
            </a:r>
          </a:p>
        </p:txBody>
      </p:sp>
      <p:sp>
        <p:nvSpPr>
          <p:cNvPr id="62" name="TextBox 61">
            <a:extLst>
              <a:ext uri="{FF2B5EF4-FFF2-40B4-BE49-F238E27FC236}">
                <a16:creationId xmlns:a16="http://schemas.microsoft.com/office/drawing/2014/main" id="{4770964C-C193-43DB-A198-D33D5142B0AC}"/>
              </a:ext>
            </a:extLst>
          </p:cNvPr>
          <p:cNvSpPr txBox="1"/>
          <p:nvPr/>
        </p:nvSpPr>
        <p:spPr>
          <a:xfrm>
            <a:off x="7078060" y="2970382"/>
            <a:ext cx="1248608" cy="307777"/>
          </a:xfrm>
          <a:prstGeom prst="rect">
            <a:avLst/>
          </a:prstGeom>
          <a:noFill/>
        </p:spPr>
        <p:txBody>
          <a:bodyPr wrap="square" rtlCol="0">
            <a:spAutoFit/>
          </a:bodyPr>
          <a:lstStyle/>
          <a:p>
            <a:r>
              <a:rPr lang="en-US" sz="1400" b="1" dirty="0"/>
              <a:t>Data Center</a:t>
            </a:r>
          </a:p>
        </p:txBody>
      </p:sp>
      <p:sp>
        <p:nvSpPr>
          <p:cNvPr id="63" name="TextBox 62">
            <a:extLst>
              <a:ext uri="{FF2B5EF4-FFF2-40B4-BE49-F238E27FC236}">
                <a16:creationId xmlns:a16="http://schemas.microsoft.com/office/drawing/2014/main" id="{4AC9568A-30C1-D25B-A5FA-9A5408CC6D6D}"/>
              </a:ext>
            </a:extLst>
          </p:cNvPr>
          <p:cNvSpPr txBox="1"/>
          <p:nvPr/>
        </p:nvSpPr>
        <p:spPr>
          <a:xfrm>
            <a:off x="1188725" y="2955951"/>
            <a:ext cx="1248608" cy="307777"/>
          </a:xfrm>
          <a:prstGeom prst="rect">
            <a:avLst/>
          </a:prstGeom>
          <a:noFill/>
        </p:spPr>
        <p:txBody>
          <a:bodyPr wrap="square" rtlCol="0">
            <a:spAutoFit/>
          </a:bodyPr>
          <a:lstStyle/>
          <a:p>
            <a:r>
              <a:rPr lang="en-US" sz="1400" b="1" dirty="0"/>
              <a:t>Customer Site </a:t>
            </a:r>
          </a:p>
        </p:txBody>
      </p:sp>
      <p:sp>
        <p:nvSpPr>
          <p:cNvPr id="64" name="TextBox 63">
            <a:extLst>
              <a:ext uri="{FF2B5EF4-FFF2-40B4-BE49-F238E27FC236}">
                <a16:creationId xmlns:a16="http://schemas.microsoft.com/office/drawing/2014/main" id="{CE3B91E9-3C9F-0457-6DE2-5FB5A9E4EA58}"/>
              </a:ext>
            </a:extLst>
          </p:cNvPr>
          <p:cNvSpPr txBox="1"/>
          <p:nvPr/>
        </p:nvSpPr>
        <p:spPr>
          <a:xfrm>
            <a:off x="7477948" y="1779959"/>
            <a:ext cx="1248608" cy="307777"/>
          </a:xfrm>
          <a:prstGeom prst="rect">
            <a:avLst/>
          </a:prstGeom>
          <a:noFill/>
        </p:spPr>
        <p:txBody>
          <a:bodyPr wrap="square" rtlCol="0">
            <a:spAutoFit/>
          </a:bodyPr>
          <a:lstStyle/>
          <a:p>
            <a:r>
              <a:rPr lang="en-US" sz="1400" dirty="0"/>
              <a:t>VNFs</a:t>
            </a:r>
          </a:p>
        </p:txBody>
      </p:sp>
      <p:cxnSp>
        <p:nvCxnSpPr>
          <p:cNvPr id="12" name="Straight Connector 11">
            <a:extLst>
              <a:ext uri="{FF2B5EF4-FFF2-40B4-BE49-F238E27FC236}">
                <a16:creationId xmlns:a16="http://schemas.microsoft.com/office/drawing/2014/main" id="{6D303830-6F62-F916-1AB5-4BB40CF825D7}"/>
              </a:ext>
            </a:extLst>
          </p:cNvPr>
          <p:cNvCxnSpPr>
            <a:cxnSpLocks/>
          </p:cNvCxnSpPr>
          <p:nvPr/>
        </p:nvCxnSpPr>
        <p:spPr>
          <a:xfrm>
            <a:off x="2206487" y="4074976"/>
            <a:ext cx="596145"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329DAEA0-7601-D962-8ED2-AE511A5C6DD3}"/>
              </a:ext>
            </a:extLst>
          </p:cNvPr>
          <p:cNvCxnSpPr>
            <a:cxnSpLocks/>
          </p:cNvCxnSpPr>
          <p:nvPr/>
        </p:nvCxnSpPr>
        <p:spPr>
          <a:xfrm>
            <a:off x="3402294" y="4040489"/>
            <a:ext cx="732384"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78B2E10-B469-9AF6-6D47-C6755C451CD3}"/>
              </a:ext>
            </a:extLst>
          </p:cNvPr>
          <p:cNvCxnSpPr>
            <a:cxnSpLocks/>
          </p:cNvCxnSpPr>
          <p:nvPr/>
        </p:nvCxnSpPr>
        <p:spPr>
          <a:xfrm>
            <a:off x="7901255" y="4029125"/>
            <a:ext cx="825301" cy="11364"/>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B421CB17-33A9-4E44-D476-BD65FEF1D009}"/>
              </a:ext>
            </a:extLst>
          </p:cNvPr>
          <p:cNvCxnSpPr>
            <a:cxnSpLocks/>
          </p:cNvCxnSpPr>
          <p:nvPr/>
        </p:nvCxnSpPr>
        <p:spPr>
          <a:xfrm>
            <a:off x="6669156" y="4040489"/>
            <a:ext cx="557513"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5" name="Curved Connector 24">
            <a:extLst>
              <a:ext uri="{FF2B5EF4-FFF2-40B4-BE49-F238E27FC236}">
                <a16:creationId xmlns:a16="http://schemas.microsoft.com/office/drawing/2014/main" id="{45C86A3D-E4CB-67F7-FCBB-5EC95E9109BC}"/>
              </a:ext>
            </a:extLst>
          </p:cNvPr>
          <p:cNvCxnSpPr>
            <a:cxnSpLocks/>
          </p:cNvCxnSpPr>
          <p:nvPr/>
        </p:nvCxnSpPr>
        <p:spPr>
          <a:xfrm rot="5400000" flipH="1" flipV="1">
            <a:off x="1759820" y="2823951"/>
            <a:ext cx="1439342" cy="705035"/>
          </a:xfrm>
          <a:prstGeom prst="curvedConnector3">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83" name="Curved Connector 82">
            <a:extLst>
              <a:ext uri="{FF2B5EF4-FFF2-40B4-BE49-F238E27FC236}">
                <a16:creationId xmlns:a16="http://schemas.microsoft.com/office/drawing/2014/main" id="{7CCCBC5D-C112-D793-8EDB-D53CA8481419}"/>
              </a:ext>
            </a:extLst>
          </p:cNvPr>
          <p:cNvCxnSpPr>
            <a:cxnSpLocks/>
            <a:endCxn id="2060" idx="0"/>
          </p:cNvCxnSpPr>
          <p:nvPr/>
        </p:nvCxnSpPr>
        <p:spPr>
          <a:xfrm flipV="1">
            <a:off x="2802632" y="2340861"/>
            <a:ext cx="523390" cy="128844"/>
          </a:xfrm>
          <a:prstGeom prst="curvedConnector4">
            <a:avLst>
              <a:gd name="adj1" fmla="val 12772"/>
              <a:gd name="adj2" fmla="val 277424"/>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34" name="Curved Connector 33">
            <a:extLst>
              <a:ext uri="{FF2B5EF4-FFF2-40B4-BE49-F238E27FC236}">
                <a16:creationId xmlns:a16="http://schemas.microsoft.com/office/drawing/2014/main" id="{14F176BD-08DD-90A8-6A69-58E944AC3BDE}"/>
              </a:ext>
            </a:extLst>
          </p:cNvPr>
          <p:cNvCxnSpPr>
            <a:cxnSpLocks/>
            <a:stCxn id="2060" idx="2"/>
          </p:cNvCxnSpPr>
          <p:nvPr/>
        </p:nvCxnSpPr>
        <p:spPr>
          <a:xfrm rot="16200000" flipH="1">
            <a:off x="3911270" y="2137440"/>
            <a:ext cx="671833" cy="1842329"/>
          </a:xfrm>
          <a:prstGeom prst="curvedConnector2">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A96E7054-552C-6951-D98E-36B1EAD75CDF}"/>
              </a:ext>
            </a:extLst>
          </p:cNvPr>
          <p:cNvCxnSpPr>
            <a:endCxn id="2058" idx="1"/>
          </p:cNvCxnSpPr>
          <p:nvPr/>
        </p:nvCxnSpPr>
        <p:spPr>
          <a:xfrm flipV="1">
            <a:off x="5168351" y="2512203"/>
            <a:ext cx="1853280" cy="882318"/>
          </a:xfrm>
          <a:prstGeom prst="curvedConnector3">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107" name="Curved Connector 106">
            <a:extLst>
              <a:ext uri="{FF2B5EF4-FFF2-40B4-BE49-F238E27FC236}">
                <a16:creationId xmlns:a16="http://schemas.microsoft.com/office/drawing/2014/main" id="{D118A172-4487-DE5A-A746-3A6B8C4DE715}"/>
              </a:ext>
            </a:extLst>
          </p:cNvPr>
          <p:cNvCxnSpPr>
            <a:cxnSpLocks/>
            <a:stCxn id="2050" idx="0"/>
            <a:endCxn id="2062" idx="2"/>
          </p:cNvCxnSpPr>
          <p:nvPr/>
        </p:nvCxnSpPr>
        <p:spPr>
          <a:xfrm rot="16200000" flipV="1">
            <a:off x="8166733" y="2383299"/>
            <a:ext cx="547719" cy="1363338"/>
          </a:xfrm>
          <a:prstGeom prst="curvedConnector3">
            <a:avLst>
              <a:gd name="adj1" fmla="val 50000"/>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58" name="Curved Connector 57">
            <a:extLst>
              <a:ext uri="{FF2B5EF4-FFF2-40B4-BE49-F238E27FC236}">
                <a16:creationId xmlns:a16="http://schemas.microsoft.com/office/drawing/2014/main" id="{38727434-2B02-7B0D-0B82-6D4D82DE67F4}"/>
              </a:ext>
            </a:extLst>
          </p:cNvPr>
          <p:cNvCxnSpPr>
            <a:cxnSpLocks/>
            <a:stCxn id="2058" idx="2"/>
            <a:endCxn id="64" idx="1"/>
          </p:cNvCxnSpPr>
          <p:nvPr/>
        </p:nvCxnSpPr>
        <p:spPr>
          <a:xfrm rot="5400000" flipH="1" flipV="1">
            <a:off x="7120881" y="1994868"/>
            <a:ext cx="418087" cy="296048"/>
          </a:xfrm>
          <a:prstGeom prst="curvedConnector2">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cxnSp>
        <p:nvCxnSpPr>
          <p:cNvPr id="66" name="Curved Connector 65">
            <a:extLst>
              <a:ext uri="{FF2B5EF4-FFF2-40B4-BE49-F238E27FC236}">
                <a16:creationId xmlns:a16="http://schemas.microsoft.com/office/drawing/2014/main" id="{3FB7FBE1-33B0-193E-7FBC-AF64861AA647}"/>
              </a:ext>
            </a:extLst>
          </p:cNvPr>
          <p:cNvCxnSpPr>
            <a:stCxn id="64" idx="1"/>
          </p:cNvCxnSpPr>
          <p:nvPr/>
        </p:nvCxnSpPr>
        <p:spPr>
          <a:xfrm rot="10800000" flipH="1" flipV="1">
            <a:off x="7477948" y="1933847"/>
            <a:ext cx="310818" cy="386209"/>
          </a:xfrm>
          <a:prstGeom prst="curvedConnector4">
            <a:avLst>
              <a:gd name="adj1" fmla="val 86339"/>
              <a:gd name="adj2" fmla="val 95659"/>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704B88D6-4DF0-E0B0-DDF1-19221E3CDEEA}"/>
              </a:ext>
            </a:extLst>
          </p:cNvPr>
          <p:cNvSpPr txBox="1"/>
          <p:nvPr/>
        </p:nvSpPr>
        <p:spPr>
          <a:xfrm>
            <a:off x="2759807" y="4401890"/>
            <a:ext cx="1248608" cy="307777"/>
          </a:xfrm>
          <a:prstGeom prst="rect">
            <a:avLst/>
          </a:prstGeom>
          <a:noFill/>
        </p:spPr>
        <p:txBody>
          <a:bodyPr wrap="square" rtlCol="0">
            <a:spAutoFit/>
          </a:bodyPr>
          <a:lstStyle/>
          <a:p>
            <a:r>
              <a:rPr lang="en-US" sz="1400" dirty="0" err="1"/>
              <a:t>vCPE</a:t>
            </a:r>
            <a:endParaRPr lang="en-US" sz="1400" dirty="0"/>
          </a:p>
        </p:txBody>
      </p:sp>
      <p:cxnSp>
        <p:nvCxnSpPr>
          <p:cNvPr id="73" name="Straight Connector 72">
            <a:extLst>
              <a:ext uri="{FF2B5EF4-FFF2-40B4-BE49-F238E27FC236}">
                <a16:creationId xmlns:a16="http://schemas.microsoft.com/office/drawing/2014/main" id="{7AEDDF8E-5C19-A653-2579-1B4105EC6C2F}"/>
              </a:ext>
            </a:extLst>
          </p:cNvPr>
          <p:cNvCxnSpPr>
            <a:cxnSpLocks/>
            <a:stCxn id="3" idx="2"/>
            <a:endCxn id="2052" idx="0"/>
          </p:cNvCxnSpPr>
          <p:nvPr/>
        </p:nvCxnSpPr>
        <p:spPr>
          <a:xfrm flipH="1">
            <a:off x="3018590" y="2852530"/>
            <a:ext cx="2906" cy="786367"/>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3CD861D-7C38-3A0C-037A-F7A9F9FFE2DB}"/>
              </a:ext>
            </a:extLst>
          </p:cNvPr>
          <p:cNvCxnSpPr>
            <a:cxnSpLocks/>
          </p:cNvCxnSpPr>
          <p:nvPr/>
        </p:nvCxnSpPr>
        <p:spPr>
          <a:xfrm flipH="1">
            <a:off x="7543872" y="2820204"/>
            <a:ext cx="2906" cy="786367"/>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5A54DD11-1088-9E40-A6FD-D64244343DC2}"/>
              </a:ext>
            </a:extLst>
          </p:cNvPr>
          <p:cNvCxnSpPr/>
          <p:nvPr/>
        </p:nvCxnSpPr>
        <p:spPr>
          <a:xfrm>
            <a:off x="4521466" y="2004002"/>
            <a:ext cx="797308" cy="0"/>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4E7A58A5-7A12-4EAE-E7FF-514F4E86E6D3}"/>
              </a:ext>
            </a:extLst>
          </p:cNvPr>
          <p:cNvSpPr/>
          <p:nvPr/>
        </p:nvSpPr>
        <p:spPr>
          <a:xfrm>
            <a:off x="4393095" y="1779959"/>
            <a:ext cx="1722784" cy="448086"/>
          </a:xfrm>
          <a:prstGeom prst="rect">
            <a:avLst/>
          </a:prstGeom>
          <a:noFill/>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85" name="TextBox 84">
            <a:extLst>
              <a:ext uri="{FF2B5EF4-FFF2-40B4-BE49-F238E27FC236}">
                <a16:creationId xmlns:a16="http://schemas.microsoft.com/office/drawing/2014/main" id="{16E3AD75-28EB-1C4F-AED3-542798AA0378}"/>
              </a:ext>
            </a:extLst>
          </p:cNvPr>
          <p:cNvSpPr txBox="1"/>
          <p:nvPr/>
        </p:nvSpPr>
        <p:spPr>
          <a:xfrm>
            <a:off x="5356618" y="1865502"/>
            <a:ext cx="926484" cy="276999"/>
          </a:xfrm>
          <a:prstGeom prst="rect">
            <a:avLst/>
          </a:prstGeom>
          <a:noFill/>
        </p:spPr>
        <p:txBody>
          <a:bodyPr wrap="square" rtlCol="0">
            <a:spAutoFit/>
          </a:bodyPr>
          <a:lstStyle/>
          <a:p>
            <a:r>
              <a:rPr lang="en-US" sz="1200" b="1" dirty="0"/>
              <a:t>Data Flow</a:t>
            </a:r>
          </a:p>
        </p:txBody>
      </p:sp>
      <p:sp>
        <p:nvSpPr>
          <p:cNvPr id="40" name="TextBox 39">
            <a:extLst>
              <a:ext uri="{FF2B5EF4-FFF2-40B4-BE49-F238E27FC236}">
                <a16:creationId xmlns:a16="http://schemas.microsoft.com/office/drawing/2014/main" id="{3346DAB6-42CA-5CD6-944D-0A256A01D6E4}"/>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5</a:t>
            </a:r>
          </a:p>
        </p:txBody>
      </p:sp>
    </p:spTree>
    <p:extLst>
      <p:ext uri="{BB962C8B-B14F-4D97-AF65-F5344CB8AC3E}">
        <p14:creationId xmlns:p14="http://schemas.microsoft.com/office/powerpoint/2010/main" val="117375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Rounded Rectangle 131">
            <a:extLst>
              <a:ext uri="{FF2B5EF4-FFF2-40B4-BE49-F238E27FC236}">
                <a16:creationId xmlns:a16="http://schemas.microsoft.com/office/drawing/2014/main" id="{6B2D8C97-A963-B655-A873-3BE4B0BC8FE2}"/>
              </a:ext>
            </a:extLst>
          </p:cNvPr>
          <p:cNvSpPr/>
          <p:nvPr/>
        </p:nvSpPr>
        <p:spPr>
          <a:xfrm>
            <a:off x="377687" y="4350352"/>
            <a:ext cx="5039139" cy="213989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3" name="Picture 2" descr="Data Center Icon">
            <a:extLst>
              <a:ext uri="{FF2B5EF4-FFF2-40B4-BE49-F238E27FC236}">
                <a16:creationId xmlns:a16="http://schemas.microsoft.com/office/drawing/2014/main" id="{C5BCF617-91FC-4CB2-2D77-923BDEB085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8363" y="5048980"/>
            <a:ext cx="1093439" cy="1093439"/>
          </a:xfrm>
          <a:prstGeom prst="rect">
            <a:avLst/>
          </a:prstGeom>
          <a:noFill/>
          <a:extLst>
            <a:ext uri="{909E8E84-426E-40DD-AFC4-6F175D3DCCD1}">
              <a14:hiddenFill xmlns:a14="http://schemas.microsoft.com/office/drawing/2010/main">
                <a:solidFill>
                  <a:srgbClr val="FFFFFF"/>
                </a:solidFill>
              </a14:hiddenFill>
            </a:ext>
          </a:extLst>
        </p:spPr>
      </p:pic>
      <p:cxnSp>
        <p:nvCxnSpPr>
          <p:cNvPr id="134" name="Straight Connector 133">
            <a:extLst>
              <a:ext uri="{FF2B5EF4-FFF2-40B4-BE49-F238E27FC236}">
                <a16:creationId xmlns:a16="http://schemas.microsoft.com/office/drawing/2014/main" id="{E8FAF882-F7FF-E7B1-BE9A-0BE11F0CC7D7}"/>
              </a:ext>
            </a:extLst>
          </p:cNvPr>
          <p:cNvCxnSpPr>
            <a:cxnSpLocks/>
            <a:endCxn id="193" idx="2"/>
          </p:cNvCxnSpPr>
          <p:nvPr/>
        </p:nvCxnSpPr>
        <p:spPr>
          <a:xfrm flipV="1">
            <a:off x="1228858" y="5446975"/>
            <a:ext cx="558348" cy="17045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193" name="Cloud 192">
            <a:extLst>
              <a:ext uri="{FF2B5EF4-FFF2-40B4-BE49-F238E27FC236}">
                <a16:creationId xmlns:a16="http://schemas.microsoft.com/office/drawing/2014/main" id="{A69DECD1-14B8-B6A0-DD24-24C239F7704B}"/>
              </a:ext>
            </a:extLst>
          </p:cNvPr>
          <p:cNvSpPr/>
          <p:nvPr/>
        </p:nvSpPr>
        <p:spPr>
          <a:xfrm>
            <a:off x="1779422" y="4830612"/>
            <a:ext cx="2509550" cy="1232725"/>
          </a:xfrm>
          <a:prstGeom prst="cloud">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2070" name="Picture 22" descr="Download Wireless Router Computer Icons Wi-fi Computer Network - Cisco  Router Icon Png PNG Image with No Background - PNGkey.com">
            <a:extLst>
              <a:ext uri="{FF2B5EF4-FFF2-40B4-BE49-F238E27FC236}">
                <a16:creationId xmlns:a16="http://schemas.microsoft.com/office/drawing/2014/main" id="{83A2C80A-4755-6395-2B11-EB3D9863FA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9862" y="5551156"/>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28" name="Picture 22" descr="Download Wireless Router Computer Icons Wi-fi Computer Network - Cisco  Router Icon Png PNG Image with No Background - PNGkey.com">
            <a:extLst>
              <a:ext uri="{FF2B5EF4-FFF2-40B4-BE49-F238E27FC236}">
                <a16:creationId xmlns:a16="http://schemas.microsoft.com/office/drawing/2014/main" id="{0E0C4F2E-D64E-902A-5E2C-53A545E3F5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4951" y="5238843"/>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22" descr="Download Wireless Router Computer Icons Wi-fi Computer Network - Cisco  Router Icon Png PNG Image with No Background - PNGkey.com">
            <a:extLst>
              <a:ext uri="{FF2B5EF4-FFF2-40B4-BE49-F238E27FC236}">
                <a16:creationId xmlns:a16="http://schemas.microsoft.com/office/drawing/2014/main" id="{56D77786-86F5-10E8-BAB8-993C5103E4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9929" y="5692776"/>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30" name="Picture 22" descr="Download Wireless Router Computer Icons Wi-fi Computer Network - Cisco  Router Icon Png PNG Image with No Background - PNGkey.com">
            <a:extLst>
              <a:ext uri="{FF2B5EF4-FFF2-40B4-BE49-F238E27FC236}">
                <a16:creationId xmlns:a16="http://schemas.microsoft.com/office/drawing/2014/main" id="{024049DC-5838-5470-DD04-237F7A70C5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2175" y="4942858"/>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31" name="Picture 22" descr="Download Wireless Router Computer Icons Wi-fi Computer Network - Cisco  Router Icon Png PNG Image with No Background - PNGkey.com">
            <a:extLst>
              <a:ext uri="{FF2B5EF4-FFF2-40B4-BE49-F238E27FC236}">
                <a16:creationId xmlns:a16="http://schemas.microsoft.com/office/drawing/2014/main" id="{D5D4A390-ACC0-CA5E-51A2-BFAE314662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7529" y="5285642"/>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22" descr="Download Wireless Router Computer Icons Wi-fi Computer Network - Cisco  Router Icon Png PNG Image with No Background - PNGkey.com">
            <a:extLst>
              <a:ext uri="{FF2B5EF4-FFF2-40B4-BE49-F238E27FC236}">
                <a16:creationId xmlns:a16="http://schemas.microsoft.com/office/drawing/2014/main" id="{5CE62F7C-EEDA-57D3-6A54-8C4C6400E8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7482" y="5206863"/>
            <a:ext cx="301514" cy="232025"/>
          </a:xfrm>
          <a:prstGeom prst="rect">
            <a:avLst/>
          </a:prstGeom>
          <a:noFill/>
          <a:extLst>
            <a:ext uri="{909E8E84-426E-40DD-AFC4-6F175D3DCCD1}">
              <a14:hiddenFill xmlns:a14="http://schemas.microsoft.com/office/drawing/2010/main">
                <a:solidFill>
                  <a:srgbClr val="FFFFFF"/>
                </a:solidFill>
              </a14:hiddenFill>
            </a:ext>
          </a:extLst>
        </p:spPr>
      </p:pic>
      <p:cxnSp>
        <p:nvCxnSpPr>
          <p:cNvPr id="109" name="Straight Connector 108">
            <a:extLst>
              <a:ext uri="{FF2B5EF4-FFF2-40B4-BE49-F238E27FC236}">
                <a16:creationId xmlns:a16="http://schemas.microsoft.com/office/drawing/2014/main" id="{AF0A64F3-6A4D-6C9E-6ACB-CAD271CBDAE3}"/>
              </a:ext>
            </a:extLst>
          </p:cNvPr>
          <p:cNvCxnSpPr>
            <a:cxnSpLocks/>
            <a:stCxn id="2070" idx="0"/>
            <a:endCxn id="228" idx="1"/>
          </p:cNvCxnSpPr>
          <p:nvPr/>
        </p:nvCxnSpPr>
        <p:spPr>
          <a:xfrm flipV="1">
            <a:off x="2300619" y="5354856"/>
            <a:ext cx="274332" cy="196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279C7255-3057-3208-9F47-29C910C7AD44}"/>
              </a:ext>
            </a:extLst>
          </p:cNvPr>
          <p:cNvCxnSpPr>
            <a:cxnSpLocks/>
            <a:endCxn id="229" idx="0"/>
          </p:cNvCxnSpPr>
          <p:nvPr/>
        </p:nvCxnSpPr>
        <p:spPr>
          <a:xfrm>
            <a:off x="2797038" y="5470868"/>
            <a:ext cx="93648" cy="221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ADB02452-2CF5-3950-1F67-1EC62F776981}"/>
              </a:ext>
            </a:extLst>
          </p:cNvPr>
          <p:cNvCxnSpPr>
            <a:stCxn id="229" idx="0"/>
            <a:endCxn id="231" idx="1"/>
          </p:cNvCxnSpPr>
          <p:nvPr/>
        </p:nvCxnSpPr>
        <p:spPr>
          <a:xfrm flipV="1">
            <a:off x="2890686" y="5401655"/>
            <a:ext cx="426843" cy="29112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50D71711-7647-9AFE-CCBA-7F686CE0006D}"/>
              </a:ext>
            </a:extLst>
          </p:cNvPr>
          <p:cNvCxnSpPr>
            <a:endCxn id="230" idx="1"/>
          </p:cNvCxnSpPr>
          <p:nvPr/>
        </p:nvCxnSpPr>
        <p:spPr>
          <a:xfrm flipV="1">
            <a:off x="2725708" y="5058871"/>
            <a:ext cx="446467" cy="2959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2522504C-0230-AF39-AF8C-4BC9D93C8246}"/>
              </a:ext>
            </a:extLst>
          </p:cNvPr>
          <p:cNvCxnSpPr>
            <a:cxnSpLocks/>
            <a:stCxn id="230" idx="0"/>
            <a:endCxn id="231" idx="0"/>
          </p:cNvCxnSpPr>
          <p:nvPr/>
        </p:nvCxnSpPr>
        <p:spPr>
          <a:xfrm>
            <a:off x="3322932" y="4942858"/>
            <a:ext cx="145354" cy="342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3EC23131-C833-4062-5EA2-0DBA5C3A145C}"/>
              </a:ext>
            </a:extLst>
          </p:cNvPr>
          <p:cNvCxnSpPr>
            <a:cxnSpLocks/>
            <a:endCxn id="232" idx="1"/>
          </p:cNvCxnSpPr>
          <p:nvPr/>
        </p:nvCxnSpPr>
        <p:spPr>
          <a:xfrm flipV="1">
            <a:off x="3520489" y="5322876"/>
            <a:ext cx="356993" cy="31781"/>
          </a:xfrm>
          <a:prstGeom prst="line">
            <a:avLst/>
          </a:prstGeom>
        </p:spPr>
        <p:style>
          <a:lnRef idx="1">
            <a:schemeClr val="accent1"/>
          </a:lnRef>
          <a:fillRef idx="0">
            <a:schemeClr val="accent1"/>
          </a:fillRef>
          <a:effectRef idx="0">
            <a:schemeClr val="accent1"/>
          </a:effectRef>
          <a:fontRef idx="minor">
            <a:schemeClr val="tx1"/>
          </a:fontRef>
        </p:style>
      </p:cxnSp>
      <p:sp>
        <p:nvSpPr>
          <p:cNvPr id="250" name="Rounded Rectangle 249">
            <a:extLst>
              <a:ext uri="{FF2B5EF4-FFF2-40B4-BE49-F238E27FC236}">
                <a16:creationId xmlns:a16="http://schemas.microsoft.com/office/drawing/2014/main" id="{DB617401-417E-40B4-A66B-D148496BB420}"/>
              </a:ext>
            </a:extLst>
          </p:cNvPr>
          <p:cNvSpPr/>
          <p:nvPr/>
        </p:nvSpPr>
        <p:spPr>
          <a:xfrm>
            <a:off x="418363" y="1676901"/>
            <a:ext cx="5039139" cy="230062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74" name="Picture 26" descr="On-button - Human With Computer Icon Transparent PNG - 1200x1200 - Free  Download on NicePNG">
            <a:extLst>
              <a:ext uri="{FF2B5EF4-FFF2-40B4-BE49-F238E27FC236}">
                <a16:creationId xmlns:a16="http://schemas.microsoft.com/office/drawing/2014/main" id="{3855005B-B703-2343-8E0A-B699C8DE15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135" y="4833298"/>
            <a:ext cx="540254" cy="724052"/>
          </a:xfrm>
          <a:prstGeom prst="rect">
            <a:avLst/>
          </a:prstGeom>
          <a:noFill/>
          <a:extLst>
            <a:ext uri="{909E8E84-426E-40DD-AFC4-6F175D3DCCD1}">
              <a14:hiddenFill xmlns:a14="http://schemas.microsoft.com/office/drawing/2010/main">
                <a:solidFill>
                  <a:srgbClr val="FFFFFF"/>
                </a:solidFill>
              </a14:hiddenFill>
            </a:ext>
          </a:extLst>
        </p:spPr>
      </p:pic>
      <p:cxnSp>
        <p:nvCxnSpPr>
          <p:cNvPr id="253" name="Straight Connector 252">
            <a:extLst>
              <a:ext uri="{FF2B5EF4-FFF2-40B4-BE49-F238E27FC236}">
                <a16:creationId xmlns:a16="http://schemas.microsoft.com/office/drawing/2014/main" id="{766C8F5F-B1BB-DF4E-1CC6-2BAA5FB3F337}"/>
              </a:ext>
            </a:extLst>
          </p:cNvPr>
          <p:cNvCxnSpPr>
            <a:cxnSpLocks/>
          </p:cNvCxnSpPr>
          <p:nvPr/>
        </p:nvCxnSpPr>
        <p:spPr>
          <a:xfrm>
            <a:off x="4158013" y="5420301"/>
            <a:ext cx="558675" cy="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57" name="Rounded Rectangle 256">
            <a:extLst>
              <a:ext uri="{FF2B5EF4-FFF2-40B4-BE49-F238E27FC236}">
                <a16:creationId xmlns:a16="http://schemas.microsoft.com/office/drawing/2014/main" id="{644986FF-20A7-67B3-8F46-09A53AC72755}"/>
              </a:ext>
            </a:extLst>
          </p:cNvPr>
          <p:cNvSpPr/>
          <p:nvPr/>
        </p:nvSpPr>
        <p:spPr>
          <a:xfrm>
            <a:off x="3619043" y="3004121"/>
            <a:ext cx="1108092" cy="893589"/>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9" name="Rounded Rectangle 258">
            <a:extLst>
              <a:ext uri="{FF2B5EF4-FFF2-40B4-BE49-F238E27FC236}">
                <a16:creationId xmlns:a16="http://schemas.microsoft.com/office/drawing/2014/main" id="{93B2AB89-5BE8-4EAB-20C7-316D0B3A087D}"/>
              </a:ext>
            </a:extLst>
          </p:cNvPr>
          <p:cNvSpPr/>
          <p:nvPr/>
        </p:nvSpPr>
        <p:spPr>
          <a:xfrm>
            <a:off x="810454" y="2976146"/>
            <a:ext cx="2339449" cy="894770"/>
          </a:xfrm>
          <a:prstGeom prst="round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76" name="Picture 28" descr="Hello from KNet Solutions | KNet Solutions">
            <a:extLst>
              <a:ext uri="{FF2B5EF4-FFF2-40B4-BE49-F238E27FC236}">
                <a16:creationId xmlns:a16="http://schemas.microsoft.com/office/drawing/2014/main" id="{BB20562C-CE2E-C41B-C516-C0F088BF145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5718" y="3094879"/>
            <a:ext cx="644589" cy="605691"/>
          </a:xfrm>
          <a:prstGeom prst="rect">
            <a:avLst/>
          </a:prstGeom>
          <a:noFill/>
          <a:extLst>
            <a:ext uri="{909E8E84-426E-40DD-AFC4-6F175D3DCCD1}">
              <a14:hiddenFill xmlns:a14="http://schemas.microsoft.com/office/drawing/2010/main">
                <a:solidFill>
                  <a:srgbClr val="FFFFFF"/>
                </a:solidFill>
              </a14:hiddenFill>
            </a:ext>
          </a:extLst>
        </p:spPr>
      </p:pic>
      <p:sp>
        <p:nvSpPr>
          <p:cNvPr id="238" name="Rectangle 237">
            <a:extLst>
              <a:ext uri="{FF2B5EF4-FFF2-40B4-BE49-F238E27FC236}">
                <a16:creationId xmlns:a16="http://schemas.microsoft.com/office/drawing/2014/main" id="{82DFD763-90AC-D284-0478-AEFAF26E4693}"/>
              </a:ext>
            </a:extLst>
          </p:cNvPr>
          <p:cNvSpPr/>
          <p:nvPr/>
        </p:nvSpPr>
        <p:spPr>
          <a:xfrm>
            <a:off x="1504596" y="1787958"/>
            <a:ext cx="2882758" cy="779956"/>
          </a:xfrm>
          <a:prstGeom prst="rect">
            <a:avLst/>
          </a:prstGeom>
          <a:solidFill>
            <a:srgbClr val="B4C7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9" name="Rectangle 238">
            <a:extLst>
              <a:ext uri="{FF2B5EF4-FFF2-40B4-BE49-F238E27FC236}">
                <a16:creationId xmlns:a16="http://schemas.microsoft.com/office/drawing/2014/main" id="{BEB0238A-55ED-7FEB-2005-F57C66F243F2}"/>
              </a:ext>
            </a:extLst>
          </p:cNvPr>
          <p:cNvSpPr/>
          <p:nvPr/>
        </p:nvSpPr>
        <p:spPr>
          <a:xfrm>
            <a:off x="1511802" y="640445"/>
            <a:ext cx="2875552" cy="92984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63" name="Rectangle 262">
            <a:extLst>
              <a:ext uri="{FF2B5EF4-FFF2-40B4-BE49-F238E27FC236}">
                <a16:creationId xmlns:a16="http://schemas.microsoft.com/office/drawing/2014/main" id="{EF2770B1-39C0-418D-5FD3-DC63A5278883}"/>
              </a:ext>
            </a:extLst>
          </p:cNvPr>
          <p:cNvSpPr/>
          <p:nvPr/>
        </p:nvSpPr>
        <p:spPr>
          <a:xfrm>
            <a:off x="1032891" y="3477527"/>
            <a:ext cx="1195037" cy="31797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50" dirty="0"/>
              <a:t>Neutron</a:t>
            </a:r>
          </a:p>
          <a:p>
            <a:pPr algn="ctr"/>
            <a:r>
              <a:rPr lang="en-US" sz="1050" dirty="0"/>
              <a:t>(Ryu Controller)</a:t>
            </a:r>
          </a:p>
        </p:txBody>
      </p:sp>
      <p:pic>
        <p:nvPicPr>
          <p:cNvPr id="2078" name="Picture 30" descr="What is OpenStack? - Cloud computing news">
            <a:extLst>
              <a:ext uri="{FF2B5EF4-FFF2-40B4-BE49-F238E27FC236}">
                <a16:creationId xmlns:a16="http://schemas.microsoft.com/office/drawing/2014/main" id="{CEFBBD80-7711-C4E8-4BE6-8731CA9DA3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96825" y="3004121"/>
            <a:ext cx="485824" cy="458484"/>
          </a:xfrm>
          <a:prstGeom prst="rect">
            <a:avLst/>
          </a:prstGeom>
          <a:noFill/>
          <a:extLst>
            <a:ext uri="{909E8E84-426E-40DD-AFC4-6F175D3DCCD1}">
              <a14:hiddenFill xmlns:a14="http://schemas.microsoft.com/office/drawing/2010/main">
                <a:solidFill>
                  <a:srgbClr val="FFFFFF"/>
                </a:solidFill>
              </a14:hiddenFill>
            </a:ext>
          </a:extLst>
        </p:spPr>
      </p:pic>
      <p:sp>
        <p:nvSpPr>
          <p:cNvPr id="265" name="Rectangle 264">
            <a:extLst>
              <a:ext uri="{FF2B5EF4-FFF2-40B4-BE49-F238E27FC236}">
                <a16:creationId xmlns:a16="http://schemas.microsoft.com/office/drawing/2014/main" id="{098D0B85-E8AF-8C86-12F6-3DB91FB33722}"/>
              </a:ext>
            </a:extLst>
          </p:cNvPr>
          <p:cNvSpPr/>
          <p:nvPr/>
        </p:nvSpPr>
        <p:spPr>
          <a:xfrm>
            <a:off x="2353635" y="3490579"/>
            <a:ext cx="642647" cy="31797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US" sz="1050" dirty="0"/>
              <a:t>Nova</a:t>
            </a:r>
          </a:p>
        </p:txBody>
      </p:sp>
      <p:pic>
        <p:nvPicPr>
          <p:cNvPr id="2080" name="Picture 32" descr="Confluence Mobile - Confluence">
            <a:extLst>
              <a:ext uri="{FF2B5EF4-FFF2-40B4-BE49-F238E27FC236}">
                <a16:creationId xmlns:a16="http://schemas.microsoft.com/office/drawing/2014/main" id="{E2EB014B-9093-7E35-73E4-F5184FC3E0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49903" y="1869800"/>
            <a:ext cx="1008110" cy="635390"/>
          </a:xfrm>
          <a:prstGeom prst="rect">
            <a:avLst/>
          </a:prstGeom>
          <a:noFill/>
          <a:extLst>
            <a:ext uri="{909E8E84-426E-40DD-AFC4-6F175D3DCCD1}">
              <a14:hiddenFill xmlns:a14="http://schemas.microsoft.com/office/drawing/2010/main">
                <a:solidFill>
                  <a:srgbClr val="FFFFFF"/>
                </a:solidFill>
              </a14:hiddenFill>
            </a:ext>
          </a:extLst>
        </p:spPr>
      </p:pic>
      <p:sp>
        <p:nvSpPr>
          <p:cNvPr id="240" name="TextBox 239">
            <a:extLst>
              <a:ext uri="{FF2B5EF4-FFF2-40B4-BE49-F238E27FC236}">
                <a16:creationId xmlns:a16="http://schemas.microsoft.com/office/drawing/2014/main" id="{5139E0C9-A1EC-318D-A107-FF12841F3F39}"/>
              </a:ext>
            </a:extLst>
          </p:cNvPr>
          <p:cNvSpPr txBox="1"/>
          <p:nvPr/>
        </p:nvSpPr>
        <p:spPr>
          <a:xfrm>
            <a:off x="1867811" y="1897637"/>
            <a:ext cx="1139947" cy="523220"/>
          </a:xfrm>
          <a:prstGeom prst="rect">
            <a:avLst/>
          </a:prstGeom>
          <a:noFill/>
        </p:spPr>
        <p:txBody>
          <a:bodyPr wrap="square" rtlCol="0">
            <a:spAutoFit/>
          </a:bodyPr>
          <a:lstStyle/>
          <a:p>
            <a:pPr algn="ctr"/>
            <a:r>
              <a:rPr lang="en-US" sz="1400" dirty="0"/>
              <a:t>Cross-layer</a:t>
            </a:r>
          </a:p>
          <a:p>
            <a:pPr algn="ctr"/>
            <a:r>
              <a:rPr lang="en-US" sz="1400" dirty="0"/>
              <a:t>Orchestrator</a:t>
            </a:r>
          </a:p>
        </p:txBody>
      </p:sp>
      <p:sp>
        <p:nvSpPr>
          <p:cNvPr id="242" name="Oval 241">
            <a:extLst>
              <a:ext uri="{FF2B5EF4-FFF2-40B4-BE49-F238E27FC236}">
                <a16:creationId xmlns:a16="http://schemas.microsoft.com/office/drawing/2014/main" id="{744870FF-ABFC-BFA9-FF0D-08FC5FEC809F}"/>
              </a:ext>
            </a:extLst>
          </p:cNvPr>
          <p:cNvSpPr/>
          <p:nvPr/>
        </p:nvSpPr>
        <p:spPr>
          <a:xfrm>
            <a:off x="2178317" y="725123"/>
            <a:ext cx="740145" cy="454821"/>
          </a:xfrm>
          <a:prstGeom prst="ellipse">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Oval 269">
            <a:extLst>
              <a:ext uri="{FF2B5EF4-FFF2-40B4-BE49-F238E27FC236}">
                <a16:creationId xmlns:a16="http://schemas.microsoft.com/office/drawing/2014/main" id="{C696CE76-96AF-0F89-2D33-8ECBD333F04F}"/>
              </a:ext>
            </a:extLst>
          </p:cNvPr>
          <p:cNvSpPr/>
          <p:nvPr/>
        </p:nvSpPr>
        <p:spPr>
          <a:xfrm>
            <a:off x="2457348" y="831737"/>
            <a:ext cx="740146" cy="522550"/>
          </a:xfrm>
          <a:prstGeom prst="ellipse">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1" name="Oval 270">
            <a:extLst>
              <a:ext uri="{FF2B5EF4-FFF2-40B4-BE49-F238E27FC236}">
                <a16:creationId xmlns:a16="http://schemas.microsoft.com/office/drawing/2014/main" id="{DE56E33F-3CFD-E3D0-CF07-02F22C63BAFC}"/>
              </a:ext>
            </a:extLst>
          </p:cNvPr>
          <p:cNvSpPr/>
          <p:nvPr/>
        </p:nvSpPr>
        <p:spPr>
          <a:xfrm>
            <a:off x="2752711" y="977962"/>
            <a:ext cx="706958" cy="503438"/>
          </a:xfrm>
          <a:prstGeom prst="ellipse">
            <a:avLst/>
          </a:prstGeom>
          <a:solidFill>
            <a:srgbClr val="F4B18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3" name="TextBox 242">
            <a:extLst>
              <a:ext uri="{FF2B5EF4-FFF2-40B4-BE49-F238E27FC236}">
                <a16:creationId xmlns:a16="http://schemas.microsoft.com/office/drawing/2014/main" id="{E3461A29-A99F-9B5B-27DC-AF3D9204DA56}"/>
              </a:ext>
            </a:extLst>
          </p:cNvPr>
          <p:cNvSpPr txBox="1"/>
          <p:nvPr/>
        </p:nvSpPr>
        <p:spPr>
          <a:xfrm>
            <a:off x="2780289" y="1098116"/>
            <a:ext cx="783771" cy="276999"/>
          </a:xfrm>
          <a:prstGeom prst="rect">
            <a:avLst/>
          </a:prstGeom>
          <a:noFill/>
        </p:spPr>
        <p:txBody>
          <a:bodyPr wrap="square" rtlCol="0">
            <a:spAutoFit/>
          </a:bodyPr>
          <a:lstStyle/>
          <a:p>
            <a:r>
              <a:rPr lang="en-US" sz="1200" dirty="0"/>
              <a:t>SERVICE</a:t>
            </a:r>
          </a:p>
        </p:txBody>
      </p:sp>
      <p:sp>
        <p:nvSpPr>
          <p:cNvPr id="244" name="Rectangle 243">
            <a:extLst>
              <a:ext uri="{FF2B5EF4-FFF2-40B4-BE49-F238E27FC236}">
                <a16:creationId xmlns:a16="http://schemas.microsoft.com/office/drawing/2014/main" id="{C802E170-BD21-CC71-11BE-3A84C8323654}"/>
              </a:ext>
            </a:extLst>
          </p:cNvPr>
          <p:cNvSpPr/>
          <p:nvPr/>
        </p:nvSpPr>
        <p:spPr>
          <a:xfrm>
            <a:off x="5693228" y="640445"/>
            <a:ext cx="3925257" cy="1330640"/>
          </a:xfrm>
          <a:prstGeom prst="rect">
            <a:avLst/>
          </a:prstGeom>
          <a:solidFill>
            <a:srgbClr val="B4C7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ectangle 244">
            <a:extLst>
              <a:ext uri="{FF2B5EF4-FFF2-40B4-BE49-F238E27FC236}">
                <a16:creationId xmlns:a16="http://schemas.microsoft.com/office/drawing/2014/main" id="{B9CD830D-62CA-B393-D934-A9FAE48F0C06}"/>
              </a:ext>
            </a:extLst>
          </p:cNvPr>
          <p:cNvSpPr/>
          <p:nvPr/>
        </p:nvSpPr>
        <p:spPr>
          <a:xfrm>
            <a:off x="6043254" y="788022"/>
            <a:ext cx="3298372" cy="595970"/>
          </a:xfrm>
          <a:prstGeom prst="rect">
            <a:avLst/>
          </a:prstGeom>
          <a:ln w="1270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75" name="Rectangle 274">
            <a:extLst>
              <a:ext uri="{FF2B5EF4-FFF2-40B4-BE49-F238E27FC236}">
                <a16:creationId xmlns:a16="http://schemas.microsoft.com/office/drawing/2014/main" id="{AB1C9D5D-A19C-361F-040F-49B24E48AE98}"/>
              </a:ext>
            </a:extLst>
          </p:cNvPr>
          <p:cNvSpPr/>
          <p:nvPr/>
        </p:nvSpPr>
        <p:spPr>
          <a:xfrm>
            <a:off x="6032660" y="1375115"/>
            <a:ext cx="1711215" cy="595970"/>
          </a:xfrm>
          <a:prstGeom prst="rect">
            <a:avLst/>
          </a:prstGeom>
          <a:ln w="1270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76" name="Rectangle 275">
            <a:extLst>
              <a:ext uri="{FF2B5EF4-FFF2-40B4-BE49-F238E27FC236}">
                <a16:creationId xmlns:a16="http://schemas.microsoft.com/office/drawing/2014/main" id="{9184072E-FCDA-7B0B-E4C7-458443EE8A81}"/>
              </a:ext>
            </a:extLst>
          </p:cNvPr>
          <p:cNvSpPr/>
          <p:nvPr/>
        </p:nvSpPr>
        <p:spPr>
          <a:xfrm>
            <a:off x="7747201" y="1381142"/>
            <a:ext cx="1591099" cy="589943"/>
          </a:xfrm>
          <a:prstGeom prst="rect">
            <a:avLst/>
          </a:prstGeom>
          <a:ln w="12700">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77" name="Cloud 276">
            <a:extLst>
              <a:ext uri="{FF2B5EF4-FFF2-40B4-BE49-F238E27FC236}">
                <a16:creationId xmlns:a16="http://schemas.microsoft.com/office/drawing/2014/main" id="{39539A03-0A2D-4893-78A5-B261F0E97D1E}"/>
              </a:ext>
            </a:extLst>
          </p:cNvPr>
          <p:cNvSpPr/>
          <p:nvPr/>
        </p:nvSpPr>
        <p:spPr>
          <a:xfrm>
            <a:off x="7623760" y="4183948"/>
            <a:ext cx="1954378" cy="1101694"/>
          </a:xfrm>
          <a:prstGeom prst="cloud">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278" name="Picture 22" descr="Download Wireless Router Computer Icons Wi-fi Computer Network - Cisco  Router Icon Png PNG Image with No Background - PNGkey.com">
            <a:extLst>
              <a:ext uri="{FF2B5EF4-FFF2-40B4-BE49-F238E27FC236}">
                <a16:creationId xmlns:a16="http://schemas.microsoft.com/office/drawing/2014/main" id="{20B5B697-621B-F7BF-F2B3-5D5E6AEEC9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990" y="4686559"/>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79" name="Picture 22" descr="Download Wireless Router Computer Icons Wi-fi Computer Network - Cisco  Router Icon Png PNG Image with No Background - PNGkey.com">
            <a:extLst>
              <a:ext uri="{FF2B5EF4-FFF2-40B4-BE49-F238E27FC236}">
                <a16:creationId xmlns:a16="http://schemas.microsoft.com/office/drawing/2014/main" id="{6F44EBBD-EDC3-7544-24BD-6EE6E77D22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2562" y="4391867"/>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80" name="Picture 22" descr="Download Wireless Router Computer Icons Wi-fi Computer Network - Cisco  Router Icon Png PNG Image with No Background - PNGkey.com">
            <a:extLst>
              <a:ext uri="{FF2B5EF4-FFF2-40B4-BE49-F238E27FC236}">
                <a16:creationId xmlns:a16="http://schemas.microsoft.com/office/drawing/2014/main" id="{7278564D-9CF8-6015-3916-510B1684765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0982" y="4845644"/>
            <a:ext cx="301514" cy="232025"/>
          </a:xfrm>
          <a:prstGeom prst="rect">
            <a:avLst/>
          </a:prstGeom>
          <a:noFill/>
          <a:extLst>
            <a:ext uri="{909E8E84-426E-40DD-AFC4-6F175D3DCCD1}">
              <a14:hiddenFill xmlns:a14="http://schemas.microsoft.com/office/drawing/2010/main">
                <a:solidFill>
                  <a:srgbClr val="FFFFFF"/>
                </a:solidFill>
              </a14:hiddenFill>
            </a:ext>
          </a:extLst>
        </p:spPr>
      </p:pic>
      <p:cxnSp>
        <p:nvCxnSpPr>
          <p:cNvPr id="284" name="Straight Connector 283">
            <a:extLst>
              <a:ext uri="{FF2B5EF4-FFF2-40B4-BE49-F238E27FC236}">
                <a16:creationId xmlns:a16="http://schemas.microsoft.com/office/drawing/2014/main" id="{9EE1A8B8-4AC6-FCF4-7E39-0BCECAFFD580}"/>
              </a:ext>
            </a:extLst>
          </p:cNvPr>
          <p:cNvCxnSpPr>
            <a:cxnSpLocks/>
            <a:stCxn id="278" idx="0"/>
            <a:endCxn id="279" idx="1"/>
          </p:cNvCxnSpPr>
          <p:nvPr/>
        </p:nvCxnSpPr>
        <p:spPr>
          <a:xfrm flipV="1">
            <a:off x="8035747" y="4507880"/>
            <a:ext cx="906815" cy="1786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85" name="Straight Connector 284">
            <a:extLst>
              <a:ext uri="{FF2B5EF4-FFF2-40B4-BE49-F238E27FC236}">
                <a16:creationId xmlns:a16="http://schemas.microsoft.com/office/drawing/2014/main" id="{32FBBD4F-8F19-9B12-D253-C8CB7C669AE7}"/>
              </a:ext>
            </a:extLst>
          </p:cNvPr>
          <p:cNvCxnSpPr>
            <a:cxnSpLocks/>
            <a:endCxn id="280" idx="3"/>
          </p:cNvCxnSpPr>
          <p:nvPr/>
        </p:nvCxnSpPr>
        <p:spPr>
          <a:xfrm flipH="1">
            <a:off x="8642496" y="4521855"/>
            <a:ext cx="455499" cy="43980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3" name="Straight Connector 292">
            <a:extLst>
              <a:ext uri="{FF2B5EF4-FFF2-40B4-BE49-F238E27FC236}">
                <a16:creationId xmlns:a16="http://schemas.microsoft.com/office/drawing/2014/main" id="{E126DD3F-C235-9D9B-3588-52538E15C884}"/>
              </a:ext>
            </a:extLst>
          </p:cNvPr>
          <p:cNvCxnSpPr>
            <a:cxnSpLocks/>
            <a:endCxn id="280" idx="1"/>
          </p:cNvCxnSpPr>
          <p:nvPr/>
        </p:nvCxnSpPr>
        <p:spPr>
          <a:xfrm>
            <a:off x="7997974" y="4890558"/>
            <a:ext cx="343008" cy="71099"/>
          </a:xfrm>
          <a:prstGeom prst="line">
            <a:avLst/>
          </a:prstGeom>
        </p:spPr>
        <p:style>
          <a:lnRef idx="1">
            <a:schemeClr val="accent1"/>
          </a:lnRef>
          <a:fillRef idx="0">
            <a:schemeClr val="accent1"/>
          </a:fillRef>
          <a:effectRef idx="0">
            <a:schemeClr val="accent1"/>
          </a:effectRef>
          <a:fontRef idx="minor">
            <a:schemeClr val="tx1"/>
          </a:fontRef>
        </p:style>
      </p:cxnSp>
      <p:sp>
        <p:nvSpPr>
          <p:cNvPr id="252" name="Rectangle 251">
            <a:extLst>
              <a:ext uri="{FF2B5EF4-FFF2-40B4-BE49-F238E27FC236}">
                <a16:creationId xmlns:a16="http://schemas.microsoft.com/office/drawing/2014/main" id="{26477BF8-B3F8-8387-CF49-BA277D6A6071}"/>
              </a:ext>
            </a:extLst>
          </p:cNvPr>
          <p:cNvSpPr/>
          <p:nvPr/>
        </p:nvSpPr>
        <p:spPr>
          <a:xfrm>
            <a:off x="5720154" y="2728431"/>
            <a:ext cx="1556657" cy="144496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sp>
        <p:nvSpPr>
          <p:cNvPr id="297" name="Rectangle 296">
            <a:extLst>
              <a:ext uri="{FF2B5EF4-FFF2-40B4-BE49-F238E27FC236}">
                <a16:creationId xmlns:a16="http://schemas.microsoft.com/office/drawing/2014/main" id="{04D7444D-3E04-9805-BE53-71B907FF5C85}"/>
              </a:ext>
            </a:extLst>
          </p:cNvPr>
          <p:cNvSpPr/>
          <p:nvPr/>
        </p:nvSpPr>
        <p:spPr>
          <a:xfrm>
            <a:off x="5717577" y="4734556"/>
            <a:ext cx="1556657" cy="1444967"/>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n-US"/>
          </a:p>
        </p:txBody>
      </p:sp>
      <p:pic>
        <p:nvPicPr>
          <p:cNvPr id="2082" name="Picture 34" descr="Open Network Operating System (ONOS) SDN Controller for SDN/NFV Solutions">
            <a:extLst>
              <a:ext uri="{FF2B5EF4-FFF2-40B4-BE49-F238E27FC236}">
                <a16:creationId xmlns:a16="http://schemas.microsoft.com/office/drawing/2014/main" id="{8D189C2B-90EA-2CA4-C108-1248DA8E46C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15363" y="2420857"/>
            <a:ext cx="747158" cy="486459"/>
          </a:xfrm>
          <a:prstGeom prst="rect">
            <a:avLst/>
          </a:prstGeom>
          <a:noFill/>
          <a:extLst>
            <a:ext uri="{909E8E84-426E-40DD-AFC4-6F175D3DCCD1}">
              <a14:hiddenFill xmlns:a14="http://schemas.microsoft.com/office/drawing/2010/main">
                <a:solidFill>
                  <a:srgbClr val="FFFFFF"/>
                </a:solidFill>
              </a14:hiddenFill>
            </a:ext>
          </a:extLst>
        </p:spPr>
      </p:pic>
      <p:sp>
        <p:nvSpPr>
          <p:cNvPr id="255" name="Rectangle 254">
            <a:extLst>
              <a:ext uri="{FF2B5EF4-FFF2-40B4-BE49-F238E27FC236}">
                <a16:creationId xmlns:a16="http://schemas.microsoft.com/office/drawing/2014/main" id="{CE20377F-74A1-E20D-AB40-6A5BEF3F0B45}"/>
              </a:ext>
            </a:extLst>
          </p:cNvPr>
          <p:cNvSpPr/>
          <p:nvPr/>
        </p:nvSpPr>
        <p:spPr>
          <a:xfrm>
            <a:off x="7806390" y="2400252"/>
            <a:ext cx="965104" cy="56592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84" name="Picture 36" descr="OpenSwitch Network Operating System | Brezular's Blog">
            <a:extLst>
              <a:ext uri="{FF2B5EF4-FFF2-40B4-BE49-F238E27FC236}">
                <a16:creationId xmlns:a16="http://schemas.microsoft.com/office/drawing/2014/main" id="{73770DDD-052A-7EA3-6396-1F724366046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39155" y="3595547"/>
            <a:ext cx="523629" cy="399914"/>
          </a:xfrm>
          <a:prstGeom prst="rect">
            <a:avLst/>
          </a:prstGeom>
          <a:noFill/>
          <a:extLst>
            <a:ext uri="{909E8E84-426E-40DD-AFC4-6F175D3DCCD1}">
              <a14:hiddenFill xmlns:a14="http://schemas.microsoft.com/office/drawing/2010/main">
                <a:solidFill>
                  <a:srgbClr val="FFFFFF"/>
                </a:solidFill>
              </a14:hiddenFill>
            </a:ext>
          </a:extLst>
        </p:spPr>
      </p:pic>
      <p:sp>
        <p:nvSpPr>
          <p:cNvPr id="302" name="Rectangle 301">
            <a:extLst>
              <a:ext uri="{FF2B5EF4-FFF2-40B4-BE49-F238E27FC236}">
                <a16:creationId xmlns:a16="http://schemas.microsoft.com/office/drawing/2014/main" id="{EFA04121-083B-E52F-DE5F-EE4F04F77397}"/>
              </a:ext>
            </a:extLst>
          </p:cNvPr>
          <p:cNvSpPr/>
          <p:nvPr/>
        </p:nvSpPr>
        <p:spPr>
          <a:xfrm>
            <a:off x="8761524" y="3577002"/>
            <a:ext cx="965104" cy="565922"/>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88" name="Picture 40" descr="Blue Wireless Access Icons. Wi-Fi Icon on White Background. Vector  Illustration Stock Illustration - Illustration of button, website: 132331535">
            <a:extLst>
              <a:ext uri="{FF2B5EF4-FFF2-40B4-BE49-F238E27FC236}">
                <a16:creationId xmlns:a16="http://schemas.microsoft.com/office/drawing/2014/main" id="{B3230CA8-5C31-0460-ACB8-57A87097564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30041" y="4961657"/>
            <a:ext cx="790252" cy="1050894"/>
          </a:xfrm>
          <a:prstGeom prst="rect">
            <a:avLst/>
          </a:prstGeom>
          <a:noFill/>
          <a:extLst>
            <a:ext uri="{909E8E84-426E-40DD-AFC4-6F175D3DCCD1}">
              <a14:hiddenFill xmlns:a14="http://schemas.microsoft.com/office/drawing/2010/main">
                <a:solidFill>
                  <a:srgbClr val="FFFFFF"/>
                </a:solidFill>
              </a14:hiddenFill>
            </a:ext>
          </a:extLst>
        </p:spPr>
      </p:pic>
      <p:pic>
        <p:nvPicPr>
          <p:cNvPr id="305" name="Picture 40" descr="Blue Wireless Access Icons. Wi-Fi Icon on White Background. Vector  Illustration Stock Illustration - Illustration of button, website: 132331535">
            <a:extLst>
              <a:ext uri="{FF2B5EF4-FFF2-40B4-BE49-F238E27FC236}">
                <a16:creationId xmlns:a16="http://schemas.microsoft.com/office/drawing/2014/main" id="{3FCC5D60-68FA-9F98-E7CF-CA75FB67D84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925758" y="3614681"/>
            <a:ext cx="369693" cy="495974"/>
          </a:xfrm>
          <a:prstGeom prst="rect">
            <a:avLst/>
          </a:prstGeom>
          <a:noFill/>
          <a:extLst>
            <a:ext uri="{909E8E84-426E-40DD-AFC4-6F175D3DCCD1}">
              <a14:hiddenFill xmlns:a14="http://schemas.microsoft.com/office/drawing/2010/main">
                <a:solidFill>
                  <a:srgbClr val="FFFFFF"/>
                </a:solidFill>
              </a14:hiddenFill>
            </a:ext>
          </a:extLst>
        </p:spPr>
      </p:pic>
      <p:pic>
        <p:nvPicPr>
          <p:cNvPr id="308" name="Picture 44" descr="Wifi Vector SVG Icon (12) - SVG Repo">
            <a:extLst>
              <a:ext uri="{FF2B5EF4-FFF2-40B4-BE49-F238E27FC236}">
                <a16:creationId xmlns:a16="http://schemas.microsoft.com/office/drawing/2014/main" id="{922C411A-5772-E27A-EAA5-9CBBEB5E90F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666175" y="4898665"/>
            <a:ext cx="498523" cy="699333"/>
          </a:xfrm>
          <a:prstGeom prst="rect">
            <a:avLst/>
          </a:prstGeom>
          <a:noFill/>
          <a:extLst>
            <a:ext uri="{909E8E84-426E-40DD-AFC4-6F175D3DCCD1}">
              <a14:hiddenFill xmlns:a14="http://schemas.microsoft.com/office/drawing/2010/main">
                <a:solidFill>
                  <a:srgbClr val="FFFFFF"/>
                </a:solidFill>
              </a14:hiddenFill>
            </a:ext>
          </a:extLst>
        </p:spPr>
      </p:pic>
      <p:pic>
        <p:nvPicPr>
          <p:cNvPr id="309" name="Picture 18" descr="Data Center Icons | Download Free Vectors Icons &amp; Logos">
            <a:extLst>
              <a:ext uri="{FF2B5EF4-FFF2-40B4-BE49-F238E27FC236}">
                <a16:creationId xmlns:a16="http://schemas.microsoft.com/office/drawing/2014/main" id="{8E49CB54-88EC-7271-14A3-B53D14B55FA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406611" y="3138549"/>
            <a:ext cx="515373" cy="515373"/>
          </a:xfrm>
          <a:prstGeom prst="rect">
            <a:avLst/>
          </a:prstGeom>
          <a:noFill/>
          <a:extLst>
            <a:ext uri="{909E8E84-426E-40DD-AFC4-6F175D3DCCD1}">
              <a14:hiddenFill xmlns:a14="http://schemas.microsoft.com/office/drawing/2010/main">
                <a:solidFill>
                  <a:srgbClr val="FFFFFF"/>
                </a:solidFill>
              </a14:hiddenFill>
            </a:ext>
          </a:extLst>
        </p:spPr>
      </p:pic>
      <p:pic>
        <p:nvPicPr>
          <p:cNvPr id="310" name="Picture 44" descr="Wifi Vector SVG Icon (12) - SVG Repo">
            <a:extLst>
              <a:ext uri="{FF2B5EF4-FFF2-40B4-BE49-F238E27FC236}">
                <a16:creationId xmlns:a16="http://schemas.microsoft.com/office/drawing/2014/main" id="{55D7BE11-280F-1B8B-15AA-FA51DCEABBF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78555" y="3003184"/>
            <a:ext cx="498523" cy="699333"/>
          </a:xfrm>
          <a:prstGeom prst="rect">
            <a:avLst/>
          </a:prstGeom>
          <a:noFill/>
          <a:extLst>
            <a:ext uri="{909E8E84-426E-40DD-AFC4-6F175D3DCCD1}">
              <a14:hiddenFill xmlns:a14="http://schemas.microsoft.com/office/drawing/2010/main">
                <a:solidFill>
                  <a:srgbClr val="FFFFFF"/>
                </a:solidFill>
              </a14:hiddenFill>
            </a:ext>
          </a:extLst>
        </p:spPr>
      </p:pic>
      <p:pic>
        <p:nvPicPr>
          <p:cNvPr id="311" name="Picture 40" descr="Blue Wireless Access Icons. Wi-Fi Icon on White Background. Vector  Illustration Stock Illustration - Illustration of button, website: 132331535">
            <a:extLst>
              <a:ext uri="{FF2B5EF4-FFF2-40B4-BE49-F238E27FC236}">
                <a16:creationId xmlns:a16="http://schemas.microsoft.com/office/drawing/2014/main" id="{CF99A0C4-549C-1635-AC2F-BC8E7A86C23E}"/>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88307" y="2783274"/>
            <a:ext cx="630798" cy="838849"/>
          </a:xfrm>
          <a:prstGeom prst="rect">
            <a:avLst/>
          </a:prstGeom>
          <a:noFill/>
          <a:extLst>
            <a:ext uri="{909E8E84-426E-40DD-AFC4-6F175D3DCCD1}">
              <a14:hiddenFill xmlns:a14="http://schemas.microsoft.com/office/drawing/2010/main">
                <a:solidFill>
                  <a:srgbClr val="FFFFFF"/>
                </a:solidFill>
              </a14:hiddenFill>
            </a:ext>
          </a:extLst>
        </p:spPr>
      </p:pic>
      <p:pic>
        <p:nvPicPr>
          <p:cNvPr id="2094" name="Picture 46" descr="Computer processor, cpu, cpu computer, pc processor, system unit icon -  Download on Iconfinder">
            <a:extLst>
              <a:ext uri="{FF2B5EF4-FFF2-40B4-BE49-F238E27FC236}">
                <a16:creationId xmlns:a16="http://schemas.microsoft.com/office/drawing/2014/main" id="{AF08778A-3F10-5B9C-25A3-05A10EC9343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766098" y="5482191"/>
            <a:ext cx="508136" cy="508136"/>
          </a:xfrm>
          <a:prstGeom prst="rect">
            <a:avLst/>
          </a:prstGeom>
          <a:noFill/>
          <a:extLst>
            <a:ext uri="{909E8E84-426E-40DD-AFC4-6F175D3DCCD1}">
              <a14:hiddenFill xmlns:a14="http://schemas.microsoft.com/office/drawing/2010/main">
                <a:solidFill>
                  <a:srgbClr val="FFFFFF"/>
                </a:solidFill>
              </a14:hiddenFill>
            </a:ext>
          </a:extLst>
        </p:spPr>
      </p:pic>
      <p:pic>
        <p:nvPicPr>
          <p:cNvPr id="313" name="Picture 12" descr="Router icon in Blue UI Style">
            <a:extLst>
              <a:ext uri="{FF2B5EF4-FFF2-40B4-BE49-F238E27FC236}">
                <a16:creationId xmlns:a16="http://schemas.microsoft.com/office/drawing/2014/main" id="{34858DF3-20A8-044C-FE91-253BEFAD644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362784" y="3636515"/>
            <a:ext cx="315412" cy="315412"/>
          </a:xfrm>
          <a:prstGeom prst="rect">
            <a:avLst/>
          </a:prstGeom>
          <a:noFill/>
          <a:extLst>
            <a:ext uri="{909E8E84-426E-40DD-AFC4-6F175D3DCCD1}">
              <a14:hiddenFill xmlns:a14="http://schemas.microsoft.com/office/drawing/2010/main">
                <a:solidFill>
                  <a:srgbClr val="FFFFFF"/>
                </a:solidFill>
              </a14:hiddenFill>
            </a:ext>
          </a:extLst>
        </p:spPr>
      </p:pic>
      <p:cxnSp>
        <p:nvCxnSpPr>
          <p:cNvPr id="2049" name="Straight Connector 2048">
            <a:extLst>
              <a:ext uri="{FF2B5EF4-FFF2-40B4-BE49-F238E27FC236}">
                <a16:creationId xmlns:a16="http://schemas.microsoft.com/office/drawing/2014/main" id="{E38CD494-17AE-6C53-BC84-034618CF14C2}"/>
              </a:ext>
            </a:extLst>
          </p:cNvPr>
          <p:cNvCxnSpPr>
            <a:cxnSpLocks/>
            <a:endCxn id="238" idx="0"/>
          </p:cNvCxnSpPr>
          <p:nvPr/>
        </p:nvCxnSpPr>
        <p:spPr>
          <a:xfrm>
            <a:off x="2945975" y="1354287"/>
            <a:ext cx="0" cy="433671"/>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055" name="Straight Connector 2054">
            <a:extLst>
              <a:ext uri="{FF2B5EF4-FFF2-40B4-BE49-F238E27FC236}">
                <a16:creationId xmlns:a16="http://schemas.microsoft.com/office/drawing/2014/main" id="{34996F4B-9FD2-2976-CDFE-004D68865DC4}"/>
              </a:ext>
            </a:extLst>
          </p:cNvPr>
          <p:cNvCxnSpPr>
            <a:endCxn id="238" idx="2"/>
          </p:cNvCxnSpPr>
          <p:nvPr/>
        </p:nvCxnSpPr>
        <p:spPr>
          <a:xfrm flipV="1">
            <a:off x="1779422" y="2567914"/>
            <a:ext cx="1166553" cy="408232"/>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19" name="Straight Connector 318">
            <a:extLst>
              <a:ext uri="{FF2B5EF4-FFF2-40B4-BE49-F238E27FC236}">
                <a16:creationId xmlns:a16="http://schemas.microsoft.com/office/drawing/2014/main" id="{98801557-B9FB-516A-AB56-CEC31AD6330F}"/>
              </a:ext>
            </a:extLst>
          </p:cNvPr>
          <p:cNvCxnSpPr>
            <a:cxnSpLocks/>
            <a:endCxn id="238" idx="2"/>
          </p:cNvCxnSpPr>
          <p:nvPr/>
        </p:nvCxnSpPr>
        <p:spPr>
          <a:xfrm flipH="1" flipV="1">
            <a:off x="2945975" y="2567914"/>
            <a:ext cx="1059968" cy="37256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24" name="Straight Connector 323">
            <a:extLst>
              <a:ext uri="{FF2B5EF4-FFF2-40B4-BE49-F238E27FC236}">
                <a16:creationId xmlns:a16="http://schemas.microsoft.com/office/drawing/2014/main" id="{9BB02EA5-9657-4340-4AE8-A7A88254F44B}"/>
              </a:ext>
            </a:extLst>
          </p:cNvPr>
          <p:cNvCxnSpPr>
            <a:cxnSpLocks/>
          </p:cNvCxnSpPr>
          <p:nvPr/>
        </p:nvCxnSpPr>
        <p:spPr>
          <a:xfrm flipV="1">
            <a:off x="1041509" y="3897710"/>
            <a:ext cx="480740" cy="1224990"/>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26" name="Straight Connector 325">
            <a:extLst>
              <a:ext uri="{FF2B5EF4-FFF2-40B4-BE49-F238E27FC236}">
                <a16:creationId xmlns:a16="http://schemas.microsoft.com/office/drawing/2014/main" id="{7C6180F0-2AB1-ADFF-7A87-5735BED18EEA}"/>
              </a:ext>
            </a:extLst>
          </p:cNvPr>
          <p:cNvCxnSpPr>
            <a:cxnSpLocks/>
          </p:cNvCxnSpPr>
          <p:nvPr/>
        </p:nvCxnSpPr>
        <p:spPr>
          <a:xfrm flipV="1">
            <a:off x="2267194" y="3897710"/>
            <a:ext cx="1678151" cy="161470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29" name="Straight Connector 328">
            <a:extLst>
              <a:ext uri="{FF2B5EF4-FFF2-40B4-BE49-F238E27FC236}">
                <a16:creationId xmlns:a16="http://schemas.microsoft.com/office/drawing/2014/main" id="{52238805-2F58-EEA4-B6BF-AADB80C51C87}"/>
              </a:ext>
            </a:extLst>
          </p:cNvPr>
          <p:cNvCxnSpPr>
            <a:cxnSpLocks/>
            <a:stCxn id="228" idx="0"/>
          </p:cNvCxnSpPr>
          <p:nvPr/>
        </p:nvCxnSpPr>
        <p:spPr>
          <a:xfrm flipV="1">
            <a:off x="2725708" y="3940129"/>
            <a:ext cx="1206673" cy="129871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32" name="Straight Connector 331">
            <a:extLst>
              <a:ext uri="{FF2B5EF4-FFF2-40B4-BE49-F238E27FC236}">
                <a16:creationId xmlns:a16="http://schemas.microsoft.com/office/drawing/2014/main" id="{571BBE5C-2E55-613B-BB32-B516915696C2}"/>
              </a:ext>
            </a:extLst>
          </p:cNvPr>
          <p:cNvCxnSpPr>
            <a:cxnSpLocks/>
            <a:stCxn id="230" idx="0"/>
          </p:cNvCxnSpPr>
          <p:nvPr/>
        </p:nvCxnSpPr>
        <p:spPr>
          <a:xfrm flipV="1">
            <a:off x="3322932" y="3944509"/>
            <a:ext cx="653352" cy="99834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35" name="Straight Connector 334">
            <a:extLst>
              <a:ext uri="{FF2B5EF4-FFF2-40B4-BE49-F238E27FC236}">
                <a16:creationId xmlns:a16="http://schemas.microsoft.com/office/drawing/2014/main" id="{D59124A7-87F6-C037-6D09-7F307FC534C4}"/>
              </a:ext>
            </a:extLst>
          </p:cNvPr>
          <p:cNvCxnSpPr>
            <a:cxnSpLocks/>
            <a:stCxn id="229" idx="0"/>
            <a:endCxn id="257" idx="2"/>
          </p:cNvCxnSpPr>
          <p:nvPr/>
        </p:nvCxnSpPr>
        <p:spPr>
          <a:xfrm flipV="1">
            <a:off x="2890686" y="3897710"/>
            <a:ext cx="1282403" cy="1795066"/>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38" name="Straight Connector 337">
            <a:extLst>
              <a:ext uri="{FF2B5EF4-FFF2-40B4-BE49-F238E27FC236}">
                <a16:creationId xmlns:a16="http://schemas.microsoft.com/office/drawing/2014/main" id="{A9F82E34-6DC5-8E92-D3D1-A0A2649F68C6}"/>
              </a:ext>
            </a:extLst>
          </p:cNvPr>
          <p:cNvCxnSpPr>
            <a:cxnSpLocks/>
            <a:stCxn id="231" idx="3"/>
          </p:cNvCxnSpPr>
          <p:nvPr/>
        </p:nvCxnSpPr>
        <p:spPr>
          <a:xfrm flipV="1">
            <a:off x="3619043" y="4050110"/>
            <a:ext cx="478702" cy="1351545"/>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340" name="Straight Connector 339">
            <a:extLst>
              <a:ext uri="{FF2B5EF4-FFF2-40B4-BE49-F238E27FC236}">
                <a16:creationId xmlns:a16="http://schemas.microsoft.com/office/drawing/2014/main" id="{7A26B6F9-71FA-689B-C587-D315B813E187}"/>
              </a:ext>
            </a:extLst>
          </p:cNvPr>
          <p:cNvCxnSpPr>
            <a:cxnSpLocks/>
            <a:stCxn id="232" idx="0"/>
            <a:endCxn id="257" idx="2"/>
          </p:cNvCxnSpPr>
          <p:nvPr/>
        </p:nvCxnSpPr>
        <p:spPr>
          <a:xfrm flipV="1">
            <a:off x="4028239" y="3897710"/>
            <a:ext cx="144850" cy="130915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091" name="Curved Connector 2090">
            <a:extLst>
              <a:ext uri="{FF2B5EF4-FFF2-40B4-BE49-F238E27FC236}">
                <a16:creationId xmlns:a16="http://schemas.microsoft.com/office/drawing/2014/main" id="{CE205FE6-DD0C-BBEA-B003-DBB6B4974C43}"/>
              </a:ext>
            </a:extLst>
          </p:cNvPr>
          <p:cNvCxnSpPr>
            <a:cxnSpLocks/>
            <a:endCxn id="2074" idx="0"/>
          </p:cNvCxnSpPr>
          <p:nvPr/>
        </p:nvCxnSpPr>
        <p:spPr>
          <a:xfrm flipV="1">
            <a:off x="1143000" y="4833298"/>
            <a:ext cx="3854262" cy="405545"/>
          </a:xfrm>
          <a:prstGeom prst="curvedConnector4">
            <a:avLst>
              <a:gd name="adj1" fmla="val 46496"/>
              <a:gd name="adj2" fmla="val 156369"/>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4" name="Straight Connector 353">
            <a:extLst>
              <a:ext uri="{FF2B5EF4-FFF2-40B4-BE49-F238E27FC236}">
                <a16:creationId xmlns:a16="http://schemas.microsoft.com/office/drawing/2014/main" id="{6C7ED15C-1B20-5D1F-3C27-4C1D8311B9F4}"/>
              </a:ext>
            </a:extLst>
          </p:cNvPr>
          <p:cNvCxnSpPr>
            <a:cxnSpLocks/>
          </p:cNvCxnSpPr>
          <p:nvPr/>
        </p:nvCxnSpPr>
        <p:spPr>
          <a:xfrm flipV="1">
            <a:off x="7020166" y="1967518"/>
            <a:ext cx="132530" cy="2994138"/>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58" name="Straight Connector 357">
            <a:extLst>
              <a:ext uri="{FF2B5EF4-FFF2-40B4-BE49-F238E27FC236}">
                <a16:creationId xmlns:a16="http://schemas.microsoft.com/office/drawing/2014/main" id="{689C6CF9-E6B0-75A8-C75A-14F2E085B7C5}"/>
              </a:ext>
            </a:extLst>
          </p:cNvPr>
          <p:cNvCxnSpPr>
            <a:cxnSpLocks/>
            <a:stCxn id="309" idx="0"/>
          </p:cNvCxnSpPr>
          <p:nvPr/>
        </p:nvCxnSpPr>
        <p:spPr>
          <a:xfrm flipH="1" flipV="1">
            <a:off x="7149224" y="1999820"/>
            <a:ext cx="515074" cy="1138729"/>
          </a:xfrm>
          <a:prstGeom prst="line">
            <a:avLst/>
          </a:prstGeom>
          <a:ln w="12700">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364" name="Straight Connector 363">
            <a:extLst>
              <a:ext uri="{FF2B5EF4-FFF2-40B4-BE49-F238E27FC236}">
                <a16:creationId xmlns:a16="http://schemas.microsoft.com/office/drawing/2014/main" id="{298660C4-B74E-6FEC-E719-D3CDC6089F7C}"/>
              </a:ext>
            </a:extLst>
          </p:cNvPr>
          <p:cNvCxnSpPr>
            <a:cxnSpLocks/>
            <a:endCxn id="255" idx="2"/>
          </p:cNvCxnSpPr>
          <p:nvPr/>
        </p:nvCxnSpPr>
        <p:spPr>
          <a:xfrm flipV="1">
            <a:off x="7172566" y="2966174"/>
            <a:ext cx="1116376" cy="2147882"/>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67" name="Straight Connector 366">
            <a:extLst>
              <a:ext uri="{FF2B5EF4-FFF2-40B4-BE49-F238E27FC236}">
                <a16:creationId xmlns:a16="http://schemas.microsoft.com/office/drawing/2014/main" id="{72F6E971-E7E0-A128-6A5C-0684C0969000}"/>
              </a:ext>
            </a:extLst>
          </p:cNvPr>
          <p:cNvCxnSpPr>
            <a:cxnSpLocks/>
            <a:stCxn id="310" idx="2"/>
            <a:endCxn id="255" idx="2"/>
          </p:cNvCxnSpPr>
          <p:nvPr/>
        </p:nvCxnSpPr>
        <p:spPr>
          <a:xfrm flipV="1">
            <a:off x="6827817" y="2966174"/>
            <a:ext cx="1461125" cy="736343"/>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70" name="Straight Connector 369">
            <a:extLst>
              <a:ext uri="{FF2B5EF4-FFF2-40B4-BE49-F238E27FC236}">
                <a16:creationId xmlns:a16="http://schemas.microsoft.com/office/drawing/2014/main" id="{C8B4246F-0819-C582-BE31-4CE78715C5CC}"/>
              </a:ext>
            </a:extLst>
          </p:cNvPr>
          <p:cNvCxnSpPr>
            <a:cxnSpLocks/>
            <a:stCxn id="313" idx="0"/>
            <a:endCxn id="255" idx="2"/>
          </p:cNvCxnSpPr>
          <p:nvPr/>
        </p:nvCxnSpPr>
        <p:spPr>
          <a:xfrm flipH="1" flipV="1">
            <a:off x="8288942" y="2966174"/>
            <a:ext cx="1231548" cy="670341"/>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82" name="Straight Connector 381">
            <a:extLst>
              <a:ext uri="{FF2B5EF4-FFF2-40B4-BE49-F238E27FC236}">
                <a16:creationId xmlns:a16="http://schemas.microsoft.com/office/drawing/2014/main" id="{6344694B-1399-DD66-13CA-F970D9390822}"/>
              </a:ext>
            </a:extLst>
          </p:cNvPr>
          <p:cNvCxnSpPr>
            <a:cxnSpLocks/>
            <a:stCxn id="309" idx="2"/>
            <a:endCxn id="278" idx="0"/>
          </p:cNvCxnSpPr>
          <p:nvPr/>
        </p:nvCxnSpPr>
        <p:spPr>
          <a:xfrm>
            <a:off x="7664298" y="3653922"/>
            <a:ext cx="371449" cy="1032637"/>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87" name="Straight Connector 386">
            <a:extLst>
              <a:ext uri="{FF2B5EF4-FFF2-40B4-BE49-F238E27FC236}">
                <a16:creationId xmlns:a16="http://schemas.microsoft.com/office/drawing/2014/main" id="{D6982EB7-1E1C-05AA-6782-25C8BF817D66}"/>
              </a:ext>
            </a:extLst>
          </p:cNvPr>
          <p:cNvCxnSpPr>
            <a:cxnSpLocks/>
            <a:stCxn id="310" idx="2"/>
          </p:cNvCxnSpPr>
          <p:nvPr/>
        </p:nvCxnSpPr>
        <p:spPr>
          <a:xfrm flipH="1" flipV="1">
            <a:off x="6132448" y="3332494"/>
            <a:ext cx="695369" cy="370023"/>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89" name="Straight Connector 388">
            <a:extLst>
              <a:ext uri="{FF2B5EF4-FFF2-40B4-BE49-F238E27FC236}">
                <a16:creationId xmlns:a16="http://schemas.microsoft.com/office/drawing/2014/main" id="{62B9E917-361B-D1EA-F4A6-E3B44D5C7346}"/>
              </a:ext>
            </a:extLst>
          </p:cNvPr>
          <p:cNvCxnSpPr>
            <a:cxnSpLocks/>
          </p:cNvCxnSpPr>
          <p:nvPr/>
        </p:nvCxnSpPr>
        <p:spPr>
          <a:xfrm flipH="1">
            <a:off x="6132444" y="5292995"/>
            <a:ext cx="633654" cy="214769"/>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91" name="Straight Connector 390">
            <a:extLst>
              <a:ext uri="{FF2B5EF4-FFF2-40B4-BE49-F238E27FC236}">
                <a16:creationId xmlns:a16="http://schemas.microsoft.com/office/drawing/2014/main" id="{813E3786-917E-291A-9B6A-C1E925FC6B16}"/>
              </a:ext>
            </a:extLst>
          </p:cNvPr>
          <p:cNvCxnSpPr>
            <a:cxnSpLocks/>
            <a:stCxn id="278" idx="1"/>
          </p:cNvCxnSpPr>
          <p:nvPr/>
        </p:nvCxnSpPr>
        <p:spPr>
          <a:xfrm flipH="1">
            <a:off x="7184568" y="4802572"/>
            <a:ext cx="700422" cy="244418"/>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01" name="Elbow Connector 300">
            <a:extLst>
              <a:ext uri="{FF2B5EF4-FFF2-40B4-BE49-F238E27FC236}">
                <a16:creationId xmlns:a16="http://schemas.microsoft.com/office/drawing/2014/main" id="{6B71758E-4985-ABBA-C5FF-CDECADD4B7B5}"/>
              </a:ext>
            </a:extLst>
          </p:cNvPr>
          <p:cNvCxnSpPr>
            <a:cxnSpLocks/>
            <a:stCxn id="309" idx="2"/>
            <a:endCxn id="308" idx="3"/>
          </p:cNvCxnSpPr>
          <p:nvPr/>
        </p:nvCxnSpPr>
        <p:spPr>
          <a:xfrm rot="5400000">
            <a:off x="6617293" y="4201327"/>
            <a:ext cx="1594410" cy="499600"/>
          </a:xfrm>
          <a:prstGeom prst="bentConnector2">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98" name="Straight Connector 397">
            <a:extLst>
              <a:ext uri="{FF2B5EF4-FFF2-40B4-BE49-F238E27FC236}">
                <a16:creationId xmlns:a16="http://schemas.microsoft.com/office/drawing/2014/main" id="{BA345584-D27C-8F9E-4724-FBB24AFD9C8D}"/>
              </a:ext>
            </a:extLst>
          </p:cNvPr>
          <p:cNvCxnSpPr>
            <a:cxnSpLocks/>
            <a:stCxn id="310" idx="2"/>
          </p:cNvCxnSpPr>
          <p:nvPr/>
        </p:nvCxnSpPr>
        <p:spPr>
          <a:xfrm flipH="1">
            <a:off x="6096003" y="3702517"/>
            <a:ext cx="731814" cy="257899"/>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318" name="Curved Connector 317">
            <a:extLst>
              <a:ext uri="{FF2B5EF4-FFF2-40B4-BE49-F238E27FC236}">
                <a16:creationId xmlns:a16="http://schemas.microsoft.com/office/drawing/2014/main" id="{2685B4E8-1192-3BD2-8BFF-6BAC1397DB2D}"/>
              </a:ext>
            </a:extLst>
          </p:cNvPr>
          <p:cNvCxnSpPr>
            <a:cxnSpLocks/>
            <a:endCxn id="2088" idx="1"/>
          </p:cNvCxnSpPr>
          <p:nvPr/>
        </p:nvCxnSpPr>
        <p:spPr>
          <a:xfrm rot="5400000">
            <a:off x="5145497" y="4524673"/>
            <a:ext cx="1546976" cy="377887"/>
          </a:xfrm>
          <a:prstGeom prst="curvedConnector4">
            <a:avLst>
              <a:gd name="adj1" fmla="val 33017"/>
              <a:gd name="adj2" fmla="val 160494"/>
            </a:avLst>
          </a:prstGeom>
          <a:ln w="127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09" name="Straight Connector 408">
            <a:extLst>
              <a:ext uri="{FF2B5EF4-FFF2-40B4-BE49-F238E27FC236}">
                <a16:creationId xmlns:a16="http://schemas.microsoft.com/office/drawing/2014/main" id="{38C718A5-46D5-04F2-317D-2166261C87C2}"/>
              </a:ext>
            </a:extLst>
          </p:cNvPr>
          <p:cNvCxnSpPr>
            <a:cxnSpLocks/>
            <a:stCxn id="302" idx="2"/>
            <a:endCxn id="279" idx="0"/>
          </p:cNvCxnSpPr>
          <p:nvPr/>
        </p:nvCxnSpPr>
        <p:spPr>
          <a:xfrm flipH="1">
            <a:off x="9093319" y="4142924"/>
            <a:ext cx="150757" cy="248943"/>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415" name="TextBox 414">
            <a:extLst>
              <a:ext uri="{FF2B5EF4-FFF2-40B4-BE49-F238E27FC236}">
                <a16:creationId xmlns:a16="http://schemas.microsoft.com/office/drawing/2014/main" id="{883BF2CF-F7AB-51D3-484A-FC01EC96527E}"/>
              </a:ext>
            </a:extLst>
          </p:cNvPr>
          <p:cNvSpPr txBox="1"/>
          <p:nvPr/>
        </p:nvSpPr>
        <p:spPr>
          <a:xfrm>
            <a:off x="6637996" y="979361"/>
            <a:ext cx="2530701" cy="369332"/>
          </a:xfrm>
          <a:prstGeom prst="rect">
            <a:avLst/>
          </a:prstGeom>
          <a:noFill/>
        </p:spPr>
        <p:txBody>
          <a:bodyPr wrap="square" rtlCol="0">
            <a:spAutoFit/>
          </a:bodyPr>
          <a:lstStyle/>
          <a:p>
            <a:pPr algn="ctr"/>
            <a:r>
              <a:rPr lang="en-US" dirty="0"/>
              <a:t>OpenSDWN Controller </a:t>
            </a:r>
          </a:p>
        </p:txBody>
      </p:sp>
      <p:sp>
        <p:nvSpPr>
          <p:cNvPr id="416" name="TextBox 415">
            <a:extLst>
              <a:ext uri="{FF2B5EF4-FFF2-40B4-BE49-F238E27FC236}">
                <a16:creationId xmlns:a16="http://schemas.microsoft.com/office/drawing/2014/main" id="{9B0041E0-F075-9206-AF11-989DCCA4DC4B}"/>
              </a:ext>
            </a:extLst>
          </p:cNvPr>
          <p:cNvSpPr txBox="1"/>
          <p:nvPr/>
        </p:nvSpPr>
        <p:spPr>
          <a:xfrm>
            <a:off x="5975520" y="1544301"/>
            <a:ext cx="1711215" cy="307777"/>
          </a:xfrm>
          <a:prstGeom prst="rect">
            <a:avLst/>
          </a:prstGeom>
          <a:noFill/>
        </p:spPr>
        <p:txBody>
          <a:bodyPr wrap="square" rtlCol="0">
            <a:spAutoFit/>
          </a:bodyPr>
          <a:lstStyle/>
          <a:p>
            <a:r>
              <a:rPr lang="en-US" sz="1400" dirty="0"/>
              <a:t>Middlebox Driver </a:t>
            </a:r>
          </a:p>
        </p:txBody>
      </p:sp>
      <p:sp>
        <p:nvSpPr>
          <p:cNvPr id="417" name="TextBox 416">
            <a:extLst>
              <a:ext uri="{FF2B5EF4-FFF2-40B4-BE49-F238E27FC236}">
                <a16:creationId xmlns:a16="http://schemas.microsoft.com/office/drawing/2014/main" id="{BEFB32F4-7750-31A4-9BFB-6633CE12BBE7}"/>
              </a:ext>
            </a:extLst>
          </p:cNvPr>
          <p:cNvSpPr txBox="1"/>
          <p:nvPr/>
        </p:nvSpPr>
        <p:spPr>
          <a:xfrm>
            <a:off x="7952412" y="1552693"/>
            <a:ext cx="1097337" cy="307777"/>
          </a:xfrm>
          <a:prstGeom prst="rect">
            <a:avLst/>
          </a:prstGeom>
          <a:noFill/>
        </p:spPr>
        <p:txBody>
          <a:bodyPr wrap="square" rtlCol="0">
            <a:spAutoFit/>
          </a:bodyPr>
          <a:lstStyle/>
          <a:p>
            <a:r>
              <a:rPr lang="en-US" sz="1400" dirty="0"/>
              <a:t>Radio Driver</a:t>
            </a:r>
          </a:p>
        </p:txBody>
      </p:sp>
      <p:cxnSp>
        <p:nvCxnSpPr>
          <p:cNvPr id="331" name="Straight Arrow Connector 330">
            <a:extLst>
              <a:ext uri="{FF2B5EF4-FFF2-40B4-BE49-F238E27FC236}">
                <a16:creationId xmlns:a16="http://schemas.microsoft.com/office/drawing/2014/main" id="{46512A66-9B2D-EC7E-B600-77CBF8F930AD}"/>
              </a:ext>
            </a:extLst>
          </p:cNvPr>
          <p:cNvCxnSpPr>
            <a:cxnSpLocks/>
          </p:cNvCxnSpPr>
          <p:nvPr/>
        </p:nvCxnSpPr>
        <p:spPr>
          <a:xfrm>
            <a:off x="8600949" y="5457039"/>
            <a:ext cx="716507" cy="0"/>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37" name="Rectangle 336">
            <a:extLst>
              <a:ext uri="{FF2B5EF4-FFF2-40B4-BE49-F238E27FC236}">
                <a16:creationId xmlns:a16="http://schemas.microsoft.com/office/drawing/2014/main" id="{AD20F050-FB01-F786-AED5-5B77C0A2C2E0}"/>
              </a:ext>
            </a:extLst>
          </p:cNvPr>
          <p:cNvSpPr/>
          <p:nvPr/>
        </p:nvSpPr>
        <p:spPr>
          <a:xfrm>
            <a:off x="9301314" y="5304823"/>
            <a:ext cx="794065" cy="553998"/>
          </a:xfrm>
          <a:prstGeom prst="rect">
            <a:avLst/>
          </a:prstGeom>
        </p:spPr>
        <p:txBody>
          <a:bodyPr wrap="none">
            <a:spAutoFit/>
          </a:bodyPr>
          <a:lstStyle/>
          <a:p>
            <a:pPr algn="ctr"/>
            <a:r>
              <a:rPr lang="en-US" sz="1200" dirty="0"/>
              <a:t>Migration</a:t>
            </a:r>
          </a:p>
          <a:p>
            <a:pPr algn="ctr"/>
            <a:endParaRPr lang="en-US" dirty="0"/>
          </a:p>
        </p:txBody>
      </p:sp>
      <p:sp>
        <p:nvSpPr>
          <p:cNvPr id="426" name="TextBox 425">
            <a:extLst>
              <a:ext uri="{FF2B5EF4-FFF2-40B4-BE49-F238E27FC236}">
                <a16:creationId xmlns:a16="http://schemas.microsoft.com/office/drawing/2014/main" id="{92548F5E-86B0-1866-96B9-6F718F9BE320}"/>
              </a:ext>
            </a:extLst>
          </p:cNvPr>
          <p:cNvSpPr txBox="1"/>
          <p:nvPr/>
        </p:nvSpPr>
        <p:spPr>
          <a:xfrm>
            <a:off x="3096744" y="675404"/>
            <a:ext cx="1711215" cy="276999"/>
          </a:xfrm>
          <a:prstGeom prst="rect">
            <a:avLst/>
          </a:prstGeom>
          <a:noFill/>
        </p:spPr>
        <p:txBody>
          <a:bodyPr wrap="square" rtlCol="0">
            <a:spAutoFit/>
          </a:bodyPr>
          <a:lstStyle/>
          <a:p>
            <a:r>
              <a:rPr lang="en-US" sz="1200" b="1" dirty="0"/>
              <a:t>Application layer </a:t>
            </a:r>
          </a:p>
        </p:txBody>
      </p:sp>
      <p:sp>
        <p:nvSpPr>
          <p:cNvPr id="427" name="TextBox 426">
            <a:extLst>
              <a:ext uri="{FF2B5EF4-FFF2-40B4-BE49-F238E27FC236}">
                <a16:creationId xmlns:a16="http://schemas.microsoft.com/office/drawing/2014/main" id="{180FB1D7-ADE4-181C-DF12-427F82B16D5E}"/>
              </a:ext>
            </a:extLst>
          </p:cNvPr>
          <p:cNvSpPr txBox="1"/>
          <p:nvPr/>
        </p:nvSpPr>
        <p:spPr>
          <a:xfrm>
            <a:off x="4161109" y="2622923"/>
            <a:ext cx="1711215" cy="276999"/>
          </a:xfrm>
          <a:prstGeom prst="rect">
            <a:avLst/>
          </a:prstGeom>
          <a:noFill/>
        </p:spPr>
        <p:txBody>
          <a:bodyPr wrap="square" rtlCol="0">
            <a:spAutoFit/>
          </a:bodyPr>
          <a:lstStyle/>
          <a:p>
            <a:r>
              <a:rPr lang="en-US" sz="1200" b="1" dirty="0"/>
              <a:t> Controller  layer </a:t>
            </a:r>
          </a:p>
        </p:txBody>
      </p:sp>
      <p:sp>
        <p:nvSpPr>
          <p:cNvPr id="428" name="TextBox 427">
            <a:extLst>
              <a:ext uri="{FF2B5EF4-FFF2-40B4-BE49-F238E27FC236}">
                <a16:creationId xmlns:a16="http://schemas.microsoft.com/office/drawing/2014/main" id="{7B5073A2-7E42-4F4B-AD8F-82B742109671}"/>
              </a:ext>
            </a:extLst>
          </p:cNvPr>
          <p:cNvSpPr txBox="1"/>
          <p:nvPr/>
        </p:nvSpPr>
        <p:spPr>
          <a:xfrm>
            <a:off x="3895923" y="5956817"/>
            <a:ext cx="1711215" cy="276999"/>
          </a:xfrm>
          <a:prstGeom prst="rect">
            <a:avLst/>
          </a:prstGeom>
          <a:noFill/>
        </p:spPr>
        <p:txBody>
          <a:bodyPr wrap="square" rtlCol="0">
            <a:spAutoFit/>
          </a:bodyPr>
          <a:lstStyle/>
          <a:p>
            <a:r>
              <a:rPr lang="en-US" sz="1200" b="1" dirty="0" err="1"/>
              <a:t>Infrasturature</a:t>
            </a:r>
            <a:r>
              <a:rPr lang="en-US" sz="1200" b="1" dirty="0"/>
              <a:t> layer </a:t>
            </a:r>
          </a:p>
        </p:txBody>
      </p:sp>
      <p:cxnSp>
        <p:nvCxnSpPr>
          <p:cNvPr id="432" name="Curved Connector 431">
            <a:extLst>
              <a:ext uri="{FF2B5EF4-FFF2-40B4-BE49-F238E27FC236}">
                <a16:creationId xmlns:a16="http://schemas.microsoft.com/office/drawing/2014/main" id="{98BF769C-EB4A-6DAB-4BC3-8BF157C65F83}"/>
              </a:ext>
            </a:extLst>
          </p:cNvPr>
          <p:cNvCxnSpPr>
            <a:cxnSpLocks/>
            <a:endCxn id="2074" idx="2"/>
          </p:cNvCxnSpPr>
          <p:nvPr/>
        </p:nvCxnSpPr>
        <p:spPr>
          <a:xfrm>
            <a:off x="1295400" y="5391243"/>
            <a:ext cx="3701862" cy="166107"/>
          </a:xfrm>
          <a:prstGeom prst="curvedConnector4">
            <a:avLst>
              <a:gd name="adj1" fmla="val 39882"/>
              <a:gd name="adj2" fmla="val 237622"/>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sp>
        <p:nvSpPr>
          <p:cNvPr id="436" name="TextBox 435">
            <a:extLst>
              <a:ext uri="{FF2B5EF4-FFF2-40B4-BE49-F238E27FC236}">
                <a16:creationId xmlns:a16="http://schemas.microsoft.com/office/drawing/2014/main" id="{633A572F-58A4-840E-C269-A1961FA9D153}"/>
              </a:ext>
            </a:extLst>
          </p:cNvPr>
          <p:cNvSpPr txBox="1"/>
          <p:nvPr/>
        </p:nvSpPr>
        <p:spPr>
          <a:xfrm>
            <a:off x="6608277" y="5946295"/>
            <a:ext cx="1192670" cy="230832"/>
          </a:xfrm>
          <a:prstGeom prst="rect">
            <a:avLst/>
          </a:prstGeom>
          <a:noFill/>
        </p:spPr>
        <p:txBody>
          <a:bodyPr wrap="square" rtlCol="0">
            <a:spAutoFit/>
          </a:bodyPr>
          <a:lstStyle/>
          <a:p>
            <a:r>
              <a:rPr lang="en-US" sz="900" dirty="0"/>
              <a:t>Physical AP 2</a:t>
            </a:r>
          </a:p>
        </p:txBody>
      </p:sp>
      <p:sp>
        <p:nvSpPr>
          <p:cNvPr id="437" name="TextBox 436">
            <a:extLst>
              <a:ext uri="{FF2B5EF4-FFF2-40B4-BE49-F238E27FC236}">
                <a16:creationId xmlns:a16="http://schemas.microsoft.com/office/drawing/2014/main" id="{3779DDBA-2374-C939-53F0-CB8DE94C4F16}"/>
              </a:ext>
            </a:extLst>
          </p:cNvPr>
          <p:cNvSpPr txBox="1"/>
          <p:nvPr/>
        </p:nvSpPr>
        <p:spPr>
          <a:xfrm>
            <a:off x="5764959" y="5932813"/>
            <a:ext cx="732879" cy="237945"/>
          </a:xfrm>
          <a:prstGeom prst="rect">
            <a:avLst/>
          </a:prstGeom>
          <a:noFill/>
        </p:spPr>
        <p:txBody>
          <a:bodyPr wrap="square" rtlCol="0">
            <a:spAutoFit/>
          </a:bodyPr>
          <a:lstStyle/>
          <a:p>
            <a:r>
              <a:rPr lang="en-US" sz="900" dirty="0"/>
              <a:t>VAP Bob</a:t>
            </a:r>
          </a:p>
        </p:txBody>
      </p:sp>
      <p:sp>
        <p:nvSpPr>
          <p:cNvPr id="438" name="TextBox 437">
            <a:extLst>
              <a:ext uri="{FF2B5EF4-FFF2-40B4-BE49-F238E27FC236}">
                <a16:creationId xmlns:a16="http://schemas.microsoft.com/office/drawing/2014/main" id="{D36C9DE7-523A-DE2A-6389-B7410911B8D1}"/>
              </a:ext>
            </a:extLst>
          </p:cNvPr>
          <p:cNvSpPr txBox="1"/>
          <p:nvPr/>
        </p:nvSpPr>
        <p:spPr>
          <a:xfrm>
            <a:off x="6339940" y="3867347"/>
            <a:ext cx="1192670" cy="230832"/>
          </a:xfrm>
          <a:prstGeom prst="rect">
            <a:avLst/>
          </a:prstGeom>
          <a:noFill/>
        </p:spPr>
        <p:txBody>
          <a:bodyPr wrap="square" rtlCol="0">
            <a:spAutoFit/>
          </a:bodyPr>
          <a:lstStyle/>
          <a:p>
            <a:r>
              <a:rPr lang="en-US" sz="900" dirty="0"/>
              <a:t>Physical AP 1</a:t>
            </a:r>
          </a:p>
        </p:txBody>
      </p:sp>
      <p:sp>
        <p:nvSpPr>
          <p:cNvPr id="439" name="TextBox 438">
            <a:extLst>
              <a:ext uri="{FF2B5EF4-FFF2-40B4-BE49-F238E27FC236}">
                <a16:creationId xmlns:a16="http://schemas.microsoft.com/office/drawing/2014/main" id="{FDB562C5-816C-4776-ADD1-C0A6B904620B}"/>
              </a:ext>
            </a:extLst>
          </p:cNvPr>
          <p:cNvSpPr txBox="1"/>
          <p:nvPr/>
        </p:nvSpPr>
        <p:spPr>
          <a:xfrm>
            <a:off x="5775685" y="3962228"/>
            <a:ext cx="732879" cy="237945"/>
          </a:xfrm>
          <a:prstGeom prst="rect">
            <a:avLst/>
          </a:prstGeom>
          <a:noFill/>
        </p:spPr>
        <p:txBody>
          <a:bodyPr wrap="square" rtlCol="0">
            <a:spAutoFit/>
          </a:bodyPr>
          <a:lstStyle/>
          <a:p>
            <a:r>
              <a:rPr lang="en-US" sz="900" dirty="0"/>
              <a:t>VAP Bob</a:t>
            </a:r>
          </a:p>
        </p:txBody>
      </p:sp>
      <p:sp>
        <p:nvSpPr>
          <p:cNvPr id="440" name="TextBox 439">
            <a:extLst>
              <a:ext uri="{FF2B5EF4-FFF2-40B4-BE49-F238E27FC236}">
                <a16:creationId xmlns:a16="http://schemas.microsoft.com/office/drawing/2014/main" id="{112E22B7-11A8-2A63-762E-41CF1E85E626}"/>
              </a:ext>
            </a:extLst>
          </p:cNvPr>
          <p:cNvSpPr txBox="1"/>
          <p:nvPr/>
        </p:nvSpPr>
        <p:spPr>
          <a:xfrm>
            <a:off x="5731908" y="2762270"/>
            <a:ext cx="732879" cy="237945"/>
          </a:xfrm>
          <a:prstGeom prst="rect">
            <a:avLst/>
          </a:prstGeom>
          <a:noFill/>
        </p:spPr>
        <p:txBody>
          <a:bodyPr wrap="square" rtlCol="0">
            <a:spAutoFit/>
          </a:bodyPr>
          <a:lstStyle/>
          <a:p>
            <a:r>
              <a:rPr lang="en-US" sz="900" dirty="0"/>
              <a:t>VAP May</a:t>
            </a:r>
          </a:p>
        </p:txBody>
      </p:sp>
      <p:sp>
        <p:nvSpPr>
          <p:cNvPr id="441" name="TextBox 440">
            <a:extLst>
              <a:ext uri="{FF2B5EF4-FFF2-40B4-BE49-F238E27FC236}">
                <a16:creationId xmlns:a16="http://schemas.microsoft.com/office/drawing/2014/main" id="{E192AFB5-3F9E-7F00-10DA-528547C1A1AE}"/>
              </a:ext>
            </a:extLst>
          </p:cNvPr>
          <p:cNvSpPr txBox="1"/>
          <p:nvPr/>
        </p:nvSpPr>
        <p:spPr>
          <a:xfrm>
            <a:off x="7832190" y="3597501"/>
            <a:ext cx="981892" cy="369332"/>
          </a:xfrm>
          <a:prstGeom prst="rect">
            <a:avLst/>
          </a:prstGeom>
          <a:noFill/>
        </p:spPr>
        <p:txBody>
          <a:bodyPr wrap="square" rtlCol="0">
            <a:spAutoFit/>
          </a:bodyPr>
          <a:lstStyle/>
          <a:p>
            <a:r>
              <a:rPr lang="en-US" sz="900" dirty="0"/>
              <a:t>Middlebox server</a:t>
            </a:r>
          </a:p>
        </p:txBody>
      </p:sp>
      <p:sp>
        <p:nvSpPr>
          <p:cNvPr id="99" name="TextBox 98">
            <a:extLst>
              <a:ext uri="{FF2B5EF4-FFF2-40B4-BE49-F238E27FC236}">
                <a16:creationId xmlns:a16="http://schemas.microsoft.com/office/drawing/2014/main" id="{B6FEA2DD-FBC9-D7BF-6743-CD027BAFA870}"/>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6</a:t>
            </a:r>
          </a:p>
        </p:txBody>
      </p:sp>
    </p:spTree>
    <p:extLst>
      <p:ext uri="{BB962C8B-B14F-4D97-AF65-F5344CB8AC3E}">
        <p14:creationId xmlns:p14="http://schemas.microsoft.com/office/powerpoint/2010/main" val="3396198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417C2EE-11D4-4944-8192-5CE5CB4E9DA1}"/>
              </a:ext>
            </a:extLst>
          </p:cNvPr>
          <p:cNvSpPr/>
          <p:nvPr/>
        </p:nvSpPr>
        <p:spPr>
          <a:xfrm>
            <a:off x="2904286" y="1875755"/>
            <a:ext cx="1857829" cy="1480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5" name="Oval 4">
            <a:extLst>
              <a:ext uri="{FF2B5EF4-FFF2-40B4-BE49-F238E27FC236}">
                <a16:creationId xmlns:a16="http://schemas.microsoft.com/office/drawing/2014/main" id="{13FE1C1E-40C4-4448-8548-7919108CCFDB}"/>
              </a:ext>
            </a:extLst>
          </p:cNvPr>
          <p:cNvSpPr/>
          <p:nvPr/>
        </p:nvSpPr>
        <p:spPr>
          <a:xfrm>
            <a:off x="3070867" y="4881541"/>
            <a:ext cx="1857829" cy="1480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a:t>EASY</a:t>
            </a:r>
          </a:p>
          <a:p>
            <a:pPr algn="ctr"/>
            <a:r>
              <a:rPr lang="en-CA" sz="1400" dirty="0"/>
              <a:t>MANAGEMENT</a:t>
            </a:r>
            <a:endParaRPr lang="en-FK" sz="1400" dirty="0"/>
          </a:p>
        </p:txBody>
      </p:sp>
      <p:sp>
        <p:nvSpPr>
          <p:cNvPr id="10" name="Arrow: Curved Left 9">
            <a:extLst>
              <a:ext uri="{FF2B5EF4-FFF2-40B4-BE49-F238E27FC236}">
                <a16:creationId xmlns:a16="http://schemas.microsoft.com/office/drawing/2014/main" id="{1FE8CB1D-C705-4991-9EEB-73286AAC7097}"/>
              </a:ext>
            </a:extLst>
          </p:cNvPr>
          <p:cNvSpPr/>
          <p:nvPr/>
        </p:nvSpPr>
        <p:spPr>
          <a:xfrm flipH="1" flipV="1">
            <a:off x="1051185" y="2380650"/>
            <a:ext cx="1655095" cy="3465046"/>
          </a:xfrm>
          <a:prstGeom prst="curvedLeftArrow">
            <a:avLst/>
          </a:prstGeom>
          <a:solidFill>
            <a:schemeClr val="bg1"/>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dirty="0">
              <a:solidFill>
                <a:schemeClr val="tx1"/>
              </a:solidFill>
            </a:endParaRPr>
          </a:p>
        </p:txBody>
      </p:sp>
      <p:sp>
        <p:nvSpPr>
          <p:cNvPr id="13" name="Arrow: Curved Left 12">
            <a:extLst>
              <a:ext uri="{FF2B5EF4-FFF2-40B4-BE49-F238E27FC236}">
                <a16:creationId xmlns:a16="http://schemas.microsoft.com/office/drawing/2014/main" id="{3DC46805-0013-4CFD-89BD-F13D0150ED3C}"/>
              </a:ext>
            </a:extLst>
          </p:cNvPr>
          <p:cNvSpPr/>
          <p:nvPr/>
        </p:nvSpPr>
        <p:spPr>
          <a:xfrm>
            <a:off x="9666470" y="2615982"/>
            <a:ext cx="1655095" cy="3465046"/>
          </a:xfrm>
          <a:custGeom>
            <a:avLst/>
            <a:gdLst>
              <a:gd name="connsiteX0" fmla="*/ 0 w 465379"/>
              <a:gd name="connsiteY0" fmla="*/ 733608 h 849953"/>
              <a:gd name="connsiteX1" fmla="*/ 116345 w 465379"/>
              <a:gd name="connsiteY1" fmla="*/ 606540 h 849953"/>
              <a:gd name="connsiteX2" fmla="*/ 116345 w 465379"/>
              <a:gd name="connsiteY2" fmla="*/ 664712 h 849953"/>
              <a:gd name="connsiteX3" fmla="*/ 458423 w 465379"/>
              <a:gd name="connsiteY3" fmla="*/ 395890 h 849953"/>
              <a:gd name="connsiteX4" fmla="*/ 116345 w 465379"/>
              <a:gd name="connsiteY4" fmla="*/ 781056 h 849953"/>
              <a:gd name="connsiteX5" fmla="*/ 116345 w 465379"/>
              <a:gd name="connsiteY5" fmla="*/ 839229 h 849953"/>
              <a:gd name="connsiteX6" fmla="*/ 0 w 465379"/>
              <a:gd name="connsiteY6" fmla="*/ 733608 h 849953"/>
              <a:gd name="connsiteX0" fmla="*/ 465379 w 465379"/>
              <a:gd name="connsiteY0" fmla="*/ 454063 h 849953"/>
              <a:gd name="connsiteX1" fmla="*/ 0 w 465379"/>
              <a:gd name="connsiteY1" fmla="*/ 116345 h 849953"/>
              <a:gd name="connsiteX2" fmla="*/ 0 w 465379"/>
              <a:gd name="connsiteY2" fmla="*/ 0 h 849953"/>
              <a:gd name="connsiteX3" fmla="*/ 465379 w 465379"/>
              <a:gd name="connsiteY3" fmla="*/ 337718 h 849953"/>
              <a:gd name="connsiteX4" fmla="*/ 465379 w 465379"/>
              <a:gd name="connsiteY4" fmla="*/ 454063 h 849953"/>
              <a:gd name="connsiteX0" fmla="*/ 465379 w 465379"/>
              <a:gd name="connsiteY0" fmla="*/ 454063 h 849953"/>
              <a:gd name="connsiteX1" fmla="*/ 0 w 465379"/>
              <a:gd name="connsiteY1" fmla="*/ 116345 h 849953"/>
              <a:gd name="connsiteX2" fmla="*/ 0 w 465379"/>
              <a:gd name="connsiteY2" fmla="*/ 0 h 849953"/>
              <a:gd name="connsiteX3" fmla="*/ 465379 w 465379"/>
              <a:gd name="connsiteY3" fmla="*/ 337718 h 849953"/>
              <a:gd name="connsiteX4" fmla="*/ 465379 w 465379"/>
              <a:gd name="connsiteY4" fmla="*/ 454063 h 849953"/>
              <a:gd name="connsiteX5" fmla="*/ 116345 w 465379"/>
              <a:gd name="connsiteY5" fmla="*/ 781057 h 849953"/>
              <a:gd name="connsiteX6" fmla="*/ 116345 w 465379"/>
              <a:gd name="connsiteY6" fmla="*/ 839229 h 849953"/>
              <a:gd name="connsiteX7" fmla="*/ 0 w 465379"/>
              <a:gd name="connsiteY7" fmla="*/ 733608 h 849953"/>
              <a:gd name="connsiteX8" fmla="*/ 116345 w 465379"/>
              <a:gd name="connsiteY8" fmla="*/ 606540 h 849953"/>
              <a:gd name="connsiteX9" fmla="*/ 116345 w 465379"/>
              <a:gd name="connsiteY9" fmla="*/ 664712 h 849953"/>
              <a:gd name="connsiteX10" fmla="*/ 458423 w 465379"/>
              <a:gd name="connsiteY10" fmla="*/ 395890 h 849953"/>
              <a:gd name="connsiteX0" fmla="*/ 0 w 465439"/>
              <a:gd name="connsiteY0" fmla="*/ 733608 h 839229"/>
              <a:gd name="connsiteX1" fmla="*/ 116345 w 465439"/>
              <a:gd name="connsiteY1" fmla="*/ 606540 h 839229"/>
              <a:gd name="connsiteX2" fmla="*/ 116345 w 465439"/>
              <a:gd name="connsiteY2" fmla="*/ 664712 h 839229"/>
              <a:gd name="connsiteX3" fmla="*/ 458423 w 465439"/>
              <a:gd name="connsiteY3" fmla="*/ 395890 h 839229"/>
              <a:gd name="connsiteX4" fmla="*/ 116345 w 465439"/>
              <a:gd name="connsiteY4" fmla="*/ 781056 h 839229"/>
              <a:gd name="connsiteX5" fmla="*/ 116345 w 465439"/>
              <a:gd name="connsiteY5" fmla="*/ 839229 h 839229"/>
              <a:gd name="connsiteX6" fmla="*/ 0 w 465439"/>
              <a:gd name="connsiteY6" fmla="*/ 733608 h 839229"/>
              <a:gd name="connsiteX0" fmla="*/ 465379 w 465439"/>
              <a:gd name="connsiteY0" fmla="*/ 454063 h 839229"/>
              <a:gd name="connsiteX1" fmla="*/ 0 w 465439"/>
              <a:gd name="connsiteY1" fmla="*/ 116345 h 839229"/>
              <a:gd name="connsiteX2" fmla="*/ 0 w 465439"/>
              <a:gd name="connsiteY2" fmla="*/ 0 h 839229"/>
              <a:gd name="connsiteX3" fmla="*/ 465379 w 465439"/>
              <a:gd name="connsiteY3" fmla="*/ 337718 h 839229"/>
              <a:gd name="connsiteX4" fmla="*/ 465379 w 465439"/>
              <a:gd name="connsiteY4" fmla="*/ 454063 h 839229"/>
              <a:gd name="connsiteX0" fmla="*/ 465379 w 465439"/>
              <a:gd name="connsiteY0" fmla="*/ 454063 h 839229"/>
              <a:gd name="connsiteX1" fmla="*/ 0 w 465439"/>
              <a:gd name="connsiteY1" fmla="*/ 116345 h 839229"/>
              <a:gd name="connsiteX2" fmla="*/ 0 w 465439"/>
              <a:gd name="connsiteY2" fmla="*/ 0 h 839229"/>
              <a:gd name="connsiteX3" fmla="*/ 465379 w 465439"/>
              <a:gd name="connsiteY3" fmla="*/ 337718 h 839229"/>
              <a:gd name="connsiteX4" fmla="*/ 465379 w 465439"/>
              <a:gd name="connsiteY4" fmla="*/ 454063 h 839229"/>
              <a:gd name="connsiteX5" fmla="*/ 116345 w 465439"/>
              <a:gd name="connsiteY5" fmla="*/ 781057 h 839229"/>
              <a:gd name="connsiteX6" fmla="*/ 116345 w 465439"/>
              <a:gd name="connsiteY6" fmla="*/ 839229 h 839229"/>
              <a:gd name="connsiteX7" fmla="*/ 0 w 465439"/>
              <a:gd name="connsiteY7" fmla="*/ 733608 h 839229"/>
              <a:gd name="connsiteX8" fmla="*/ 116345 w 465439"/>
              <a:gd name="connsiteY8" fmla="*/ 606540 h 839229"/>
              <a:gd name="connsiteX9" fmla="*/ 116345 w 465439"/>
              <a:gd name="connsiteY9" fmla="*/ 664712 h 839229"/>
              <a:gd name="connsiteX10" fmla="*/ 458423 w 465439"/>
              <a:gd name="connsiteY10" fmla="*/ 395890 h 839229"/>
              <a:gd name="connsiteX11" fmla="*/ 465379 w 465439"/>
              <a:gd name="connsiteY11" fmla="*/ 454063 h 8392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5439" h="839229" stroke="0" extrusionOk="0">
                <a:moveTo>
                  <a:pt x="0" y="733608"/>
                </a:moveTo>
                <a:lnTo>
                  <a:pt x="116345" y="606540"/>
                </a:lnTo>
                <a:lnTo>
                  <a:pt x="116345" y="664712"/>
                </a:lnTo>
                <a:cubicBezTo>
                  <a:pt x="293181" y="631578"/>
                  <a:pt x="426964" y="526445"/>
                  <a:pt x="458423" y="395890"/>
                </a:cubicBezTo>
                <a:cubicBezTo>
                  <a:pt x="500225" y="569365"/>
                  <a:pt x="351316" y="737030"/>
                  <a:pt x="116345" y="781056"/>
                </a:cubicBezTo>
                <a:lnTo>
                  <a:pt x="116345" y="839229"/>
                </a:lnTo>
                <a:lnTo>
                  <a:pt x="0" y="733608"/>
                </a:lnTo>
                <a:close/>
              </a:path>
              <a:path w="465439" h="839229" fill="darkenLess" stroke="0" extrusionOk="0">
                <a:moveTo>
                  <a:pt x="465379" y="454063"/>
                </a:moveTo>
                <a:cubicBezTo>
                  <a:pt x="465379" y="267546"/>
                  <a:pt x="257022" y="116345"/>
                  <a:pt x="0" y="116345"/>
                </a:cubicBezTo>
                <a:lnTo>
                  <a:pt x="0" y="0"/>
                </a:lnTo>
                <a:cubicBezTo>
                  <a:pt x="257022" y="0"/>
                  <a:pt x="465379" y="151201"/>
                  <a:pt x="465379" y="337718"/>
                </a:cubicBezTo>
                <a:lnTo>
                  <a:pt x="465379" y="454063"/>
                </a:lnTo>
                <a:close/>
              </a:path>
              <a:path w="465439" h="839229" fill="none" extrusionOk="0">
                <a:moveTo>
                  <a:pt x="465379" y="454063"/>
                </a:moveTo>
                <a:cubicBezTo>
                  <a:pt x="465379" y="267546"/>
                  <a:pt x="257022" y="116345"/>
                  <a:pt x="0" y="116345"/>
                </a:cubicBezTo>
                <a:lnTo>
                  <a:pt x="0" y="0"/>
                </a:lnTo>
                <a:cubicBezTo>
                  <a:pt x="257022" y="0"/>
                  <a:pt x="465379" y="151201"/>
                  <a:pt x="465379" y="337718"/>
                </a:cubicBezTo>
                <a:lnTo>
                  <a:pt x="465379" y="454063"/>
                </a:lnTo>
                <a:cubicBezTo>
                  <a:pt x="465379" y="608062"/>
                  <a:pt x="321818" y="742557"/>
                  <a:pt x="116345" y="781057"/>
                </a:cubicBezTo>
                <a:lnTo>
                  <a:pt x="116345" y="839229"/>
                </a:lnTo>
                <a:lnTo>
                  <a:pt x="0" y="733608"/>
                </a:lnTo>
                <a:lnTo>
                  <a:pt x="116345" y="606540"/>
                </a:lnTo>
                <a:lnTo>
                  <a:pt x="116345" y="664712"/>
                </a:lnTo>
                <a:cubicBezTo>
                  <a:pt x="293181" y="631578"/>
                  <a:pt x="426964" y="526445"/>
                  <a:pt x="458423" y="395890"/>
                </a:cubicBezTo>
                <a:lnTo>
                  <a:pt x="465379" y="454063"/>
                </a:lnTo>
                <a:close/>
              </a:path>
            </a:pathLst>
          </a:custGeom>
          <a:solidFill>
            <a:schemeClr val="bg1"/>
          </a:solidFill>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dirty="0">
              <a:solidFill>
                <a:schemeClr val="tx1"/>
              </a:solidFill>
            </a:endParaRPr>
          </a:p>
        </p:txBody>
      </p:sp>
      <p:sp>
        <p:nvSpPr>
          <p:cNvPr id="22" name="Oval 21">
            <a:extLst>
              <a:ext uri="{FF2B5EF4-FFF2-40B4-BE49-F238E27FC236}">
                <a16:creationId xmlns:a16="http://schemas.microsoft.com/office/drawing/2014/main" id="{14ABD2A6-781D-4924-AB51-25E79A7A1727}"/>
              </a:ext>
            </a:extLst>
          </p:cNvPr>
          <p:cNvSpPr/>
          <p:nvPr/>
        </p:nvSpPr>
        <p:spPr>
          <a:xfrm>
            <a:off x="7479876" y="4881541"/>
            <a:ext cx="1857829" cy="1480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600" dirty="0"/>
              <a:t>CENTRALISED CONTROL</a:t>
            </a:r>
            <a:endParaRPr lang="en-FK" sz="1600" dirty="0"/>
          </a:p>
        </p:txBody>
      </p:sp>
      <p:sp>
        <p:nvSpPr>
          <p:cNvPr id="23" name="Oval 22">
            <a:extLst>
              <a:ext uri="{FF2B5EF4-FFF2-40B4-BE49-F238E27FC236}">
                <a16:creationId xmlns:a16="http://schemas.microsoft.com/office/drawing/2014/main" id="{3B981F5D-099D-4C13-9C3D-8BA43A8922BE}"/>
              </a:ext>
            </a:extLst>
          </p:cNvPr>
          <p:cNvSpPr/>
          <p:nvPr/>
        </p:nvSpPr>
        <p:spPr>
          <a:xfrm>
            <a:off x="7593863" y="1875753"/>
            <a:ext cx="1857829" cy="1480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200" dirty="0"/>
              <a:t>AUTO CONFIGURATION &amp;</a:t>
            </a:r>
            <a:r>
              <a:rPr lang="en-CA" dirty="0"/>
              <a:t> </a:t>
            </a:r>
          </a:p>
          <a:p>
            <a:pPr algn="ctr"/>
            <a:r>
              <a:rPr lang="en-CA" sz="1400" dirty="0"/>
              <a:t>AGILITY</a:t>
            </a:r>
            <a:r>
              <a:rPr lang="en-CA" dirty="0"/>
              <a:t> </a:t>
            </a:r>
            <a:endParaRPr lang="en-FK" dirty="0"/>
          </a:p>
        </p:txBody>
      </p:sp>
      <p:sp>
        <p:nvSpPr>
          <p:cNvPr id="28" name="Oval 27">
            <a:extLst>
              <a:ext uri="{FF2B5EF4-FFF2-40B4-BE49-F238E27FC236}">
                <a16:creationId xmlns:a16="http://schemas.microsoft.com/office/drawing/2014/main" id="{AEDA92E5-3749-40E8-A64C-C374EF1EE4FC}"/>
              </a:ext>
            </a:extLst>
          </p:cNvPr>
          <p:cNvSpPr/>
          <p:nvPr/>
        </p:nvSpPr>
        <p:spPr>
          <a:xfrm>
            <a:off x="5257460" y="2868048"/>
            <a:ext cx="1857829" cy="14804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29" name="Arrow: Left 28">
            <a:extLst>
              <a:ext uri="{FF2B5EF4-FFF2-40B4-BE49-F238E27FC236}">
                <a16:creationId xmlns:a16="http://schemas.microsoft.com/office/drawing/2014/main" id="{A77A996C-D0A4-4A5C-A10F-8C601DEF9704}"/>
              </a:ext>
            </a:extLst>
          </p:cNvPr>
          <p:cNvSpPr/>
          <p:nvPr/>
        </p:nvSpPr>
        <p:spPr>
          <a:xfrm>
            <a:off x="5519206" y="5621769"/>
            <a:ext cx="1465326" cy="130802"/>
          </a:xfrm>
          <a:prstGeom prst="lef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cxnSp>
        <p:nvCxnSpPr>
          <p:cNvPr id="31" name="Straight Arrow Connector 30">
            <a:extLst>
              <a:ext uri="{FF2B5EF4-FFF2-40B4-BE49-F238E27FC236}">
                <a16:creationId xmlns:a16="http://schemas.microsoft.com/office/drawing/2014/main" id="{6FA882FF-CCEB-4309-B86D-99208966E8A3}"/>
              </a:ext>
            </a:extLst>
          </p:cNvPr>
          <p:cNvCxnSpPr>
            <a:cxnSpLocks/>
          </p:cNvCxnSpPr>
          <p:nvPr/>
        </p:nvCxnSpPr>
        <p:spPr>
          <a:xfrm flipV="1">
            <a:off x="4280452" y="4134678"/>
            <a:ext cx="1012831" cy="847570"/>
          </a:xfrm>
          <a:prstGeom prst="straightConnector1">
            <a:avLst/>
          </a:prstGeom>
          <a:ln w="38100">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C5FC396-6E3A-44B9-8E21-F1F2A72E33FB}"/>
              </a:ext>
            </a:extLst>
          </p:cNvPr>
          <p:cNvCxnSpPr>
            <a:cxnSpLocks/>
          </p:cNvCxnSpPr>
          <p:nvPr/>
        </p:nvCxnSpPr>
        <p:spPr>
          <a:xfrm>
            <a:off x="6096000" y="1875754"/>
            <a:ext cx="0" cy="840942"/>
          </a:xfrm>
          <a:prstGeom prst="straightConnector1">
            <a:avLst/>
          </a:prstGeom>
          <a:ln w="38100">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B8EED377-7548-499C-B781-577A1A9A6CDD}"/>
              </a:ext>
            </a:extLst>
          </p:cNvPr>
          <p:cNvCxnSpPr>
            <a:cxnSpLocks/>
          </p:cNvCxnSpPr>
          <p:nvPr/>
        </p:nvCxnSpPr>
        <p:spPr>
          <a:xfrm>
            <a:off x="4576734" y="3135654"/>
            <a:ext cx="585541" cy="289596"/>
          </a:xfrm>
          <a:prstGeom prst="straightConnector1">
            <a:avLst/>
          </a:prstGeom>
          <a:ln w="38100">
            <a:tailEnd type="triangle"/>
          </a:ln>
          <a:effectLst>
            <a:outerShdw blurRad="50800" dist="38100" dir="2700000" algn="tl" rotWithShape="0">
              <a:prstClr val="black">
                <a:alpha val="40000"/>
              </a:prstClr>
            </a:outerShdw>
            <a:reflection blurRad="6350" stA="52000" endA="300" endPos="35000" dir="5400000" sy="-100000" algn="bl" rotWithShape="0"/>
          </a:effectLst>
        </p:spPr>
        <p:style>
          <a:lnRef idx="1">
            <a:schemeClr val="accent1"/>
          </a:lnRef>
          <a:fillRef idx="0">
            <a:schemeClr val="accent1"/>
          </a:fillRef>
          <a:effectRef idx="0">
            <a:schemeClr val="accent1"/>
          </a:effectRef>
          <a:fontRef idx="minor">
            <a:schemeClr val="tx1"/>
          </a:fontRef>
        </p:style>
      </p:cxnSp>
      <p:cxnSp>
        <p:nvCxnSpPr>
          <p:cNvPr id="41" name="Straight Arrow Connector 40">
            <a:extLst>
              <a:ext uri="{FF2B5EF4-FFF2-40B4-BE49-F238E27FC236}">
                <a16:creationId xmlns:a16="http://schemas.microsoft.com/office/drawing/2014/main" id="{AA16B9DB-71EC-46F8-8982-593E91D0543E}"/>
              </a:ext>
            </a:extLst>
          </p:cNvPr>
          <p:cNvCxnSpPr/>
          <p:nvPr/>
        </p:nvCxnSpPr>
        <p:spPr>
          <a:xfrm flipH="1" flipV="1">
            <a:off x="7115289" y="4134678"/>
            <a:ext cx="957148" cy="746863"/>
          </a:xfrm>
          <a:prstGeom prst="straightConnector1">
            <a:avLst/>
          </a:prstGeom>
          <a:ln w="38100">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352C10BB-038E-49CC-B528-DFD767921F3B}"/>
              </a:ext>
            </a:extLst>
          </p:cNvPr>
          <p:cNvCxnSpPr>
            <a:cxnSpLocks/>
          </p:cNvCxnSpPr>
          <p:nvPr/>
        </p:nvCxnSpPr>
        <p:spPr>
          <a:xfrm flipH="1">
            <a:off x="7223761" y="3055766"/>
            <a:ext cx="495344" cy="361220"/>
          </a:xfrm>
          <a:prstGeom prst="straightConnector1">
            <a:avLst/>
          </a:prstGeom>
          <a:ln w="38100">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5ABD6FA5-1720-4172-BA75-02D066211BCE}"/>
              </a:ext>
            </a:extLst>
          </p:cNvPr>
          <p:cNvSpPr txBox="1"/>
          <p:nvPr/>
        </p:nvSpPr>
        <p:spPr>
          <a:xfrm>
            <a:off x="5350150" y="3393943"/>
            <a:ext cx="1672448" cy="369332"/>
          </a:xfrm>
          <a:prstGeom prst="rect">
            <a:avLst/>
          </a:prstGeom>
          <a:noFill/>
        </p:spPr>
        <p:txBody>
          <a:bodyPr wrap="square" rtlCol="0">
            <a:spAutoFit/>
          </a:bodyPr>
          <a:lstStyle/>
          <a:p>
            <a:pPr algn="ctr"/>
            <a:r>
              <a:rPr lang="en-CA" dirty="0">
                <a:solidFill>
                  <a:schemeClr val="bg1"/>
                </a:solidFill>
              </a:rPr>
              <a:t>Benefits of SDN</a:t>
            </a:r>
            <a:endParaRPr lang="en-FK" dirty="0">
              <a:solidFill>
                <a:schemeClr val="bg1"/>
              </a:solidFill>
            </a:endParaRPr>
          </a:p>
        </p:txBody>
      </p:sp>
      <p:sp>
        <p:nvSpPr>
          <p:cNvPr id="49" name="TextBox 48">
            <a:extLst>
              <a:ext uri="{FF2B5EF4-FFF2-40B4-BE49-F238E27FC236}">
                <a16:creationId xmlns:a16="http://schemas.microsoft.com/office/drawing/2014/main" id="{AC404C95-4888-4B17-A5AF-62CE01E8FB1D}"/>
              </a:ext>
            </a:extLst>
          </p:cNvPr>
          <p:cNvSpPr txBox="1"/>
          <p:nvPr/>
        </p:nvSpPr>
        <p:spPr>
          <a:xfrm>
            <a:off x="5830957" y="901148"/>
            <a:ext cx="265043" cy="369332"/>
          </a:xfrm>
          <a:prstGeom prst="rect">
            <a:avLst/>
          </a:prstGeom>
          <a:noFill/>
        </p:spPr>
        <p:txBody>
          <a:bodyPr wrap="square" rtlCol="0">
            <a:spAutoFit/>
          </a:bodyPr>
          <a:lstStyle/>
          <a:p>
            <a:endParaRPr lang="en-FK" dirty="0"/>
          </a:p>
        </p:txBody>
      </p:sp>
      <p:sp>
        <p:nvSpPr>
          <p:cNvPr id="50" name="TextBox 49">
            <a:extLst>
              <a:ext uri="{FF2B5EF4-FFF2-40B4-BE49-F238E27FC236}">
                <a16:creationId xmlns:a16="http://schemas.microsoft.com/office/drawing/2014/main" id="{875A34E4-BD84-4EB8-B984-DC6AE9EE1FAA}"/>
              </a:ext>
            </a:extLst>
          </p:cNvPr>
          <p:cNvSpPr txBox="1"/>
          <p:nvPr/>
        </p:nvSpPr>
        <p:spPr>
          <a:xfrm>
            <a:off x="2899015" y="2380650"/>
            <a:ext cx="1857829" cy="369332"/>
          </a:xfrm>
          <a:prstGeom prst="rect">
            <a:avLst/>
          </a:prstGeom>
          <a:noFill/>
        </p:spPr>
        <p:txBody>
          <a:bodyPr wrap="square" rtlCol="0">
            <a:spAutoFit/>
          </a:bodyPr>
          <a:lstStyle/>
          <a:p>
            <a:pPr algn="ctr"/>
            <a:r>
              <a:rPr lang="en-CA" dirty="0">
                <a:solidFill>
                  <a:schemeClr val="bg1"/>
                </a:solidFill>
              </a:rPr>
              <a:t>COST EFFECTIVE</a:t>
            </a:r>
            <a:endParaRPr lang="en-FK" dirty="0">
              <a:solidFill>
                <a:schemeClr val="bg1"/>
              </a:solidFill>
            </a:endParaRPr>
          </a:p>
        </p:txBody>
      </p:sp>
      <p:pic>
        <p:nvPicPr>
          <p:cNvPr id="52" name="Picture 51">
            <a:extLst>
              <a:ext uri="{FF2B5EF4-FFF2-40B4-BE49-F238E27FC236}">
                <a16:creationId xmlns:a16="http://schemas.microsoft.com/office/drawing/2014/main" id="{FAE6DFE8-221C-4AD6-A05B-00E1559FF853}"/>
              </a:ext>
            </a:extLst>
          </p:cNvPr>
          <p:cNvPicPr>
            <a:picLocks noChangeAspect="1"/>
          </p:cNvPicPr>
          <p:nvPr/>
        </p:nvPicPr>
        <p:blipFill>
          <a:blip r:embed="rId2"/>
          <a:stretch>
            <a:fillRect/>
          </a:stretch>
        </p:blipFill>
        <p:spPr>
          <a:xfrm>
            <a:off x="4198239" y="650014"/>
            <a:ext cx="3800475" cy="1219200"/>
          </a:xfrm>
          <a:prstGeom prst="rect">
            <a:avLst/>
          </a:prstGeom>
        </p:spPr>
      </p:pic>
      <p:cxnSp>
        <p:nvCxnSpPr>
          <p:cNvPr id="19" name="Elbow Connector 18">
            <a:extLst>
              <a:ext uri="{FF2B5EF4-FFF2-40B4-BE49-F238E27FC236}">
                <a16:creationId xmlns:a16="http://schemas.microsoft.com/office/drawing/2014/main" id="{BF8C9384-33CB-51E2-9B86-FE40E8F8E6DC}"/>
              </a:ext>
            </a:extLst>
          </p:cNvPr>
          <p:cNvCxnSpPr>
            <a:cxnSpLocks/>
          </p:cNvCxnSpPr>
          <p:nvPr/>
        </p:nvCxnSpPr>
        <p:spPr>
          <a:xfrm rot="5400000">
            <a:off x="8984401" y="5146718"/>
            <a:ext cx="715388" cy="618999"/>
          </a:xfrm>
          <a:prstGeom prst="bentConnector3">
            <a:avLst>
              <a:gd name="adj1" fmla="val -173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a:extLst>
              <a:ext uri="{FF2B5EF4-FFF2-40B4-BE49-F238E27FC236}">
                <a16:creationId xmlns:a16="http://schemas.microsoft.com/office/drawing/2014/main" id="{69B8AB64-88E6-9FF2-0083-9043E2279EA2}"/>
              </a:ext>
            </a:extLst>
          </p:cNvPr>
          <p:cNvCxnSpPr>
            <a:cxnSpLocks/>
          </p:cNvCxnSpPr>
          <p:nvPr/>
        </p:nvCxnSpPr>
        <p:spPr>
          <a:xfrm rot="5400000">
            <a:off x="9136801" y="5299118"/>
            <a:ext cx="715388" cy="618999"/>
          </a:xfrm>
          <a:prstGeom prst="bentConnector3">
            <a:avLst>
              <a:gd name="adj1" fmla="val -1736"/>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ABCCCF54-BE0C-0EF4-5B41-9010BCC15DF0}"/>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7</a:t>
            </a:r>
          </a:p>
        </p:txBody>
      </p:sp>
    </p:spTree>
    <p:extLst>
      <p:ext uri="{BB962C8B-B14F-4D97-AF65-F5344CB8AC3E}">
        <p14:creationId xmlns:p14="http://schemas.microsoft.com/office/powerpoint/2010/main" val="3460261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35" name="Straight Connector 3134">
            <a:extLst>
              <a:ext uri="{FF2B5EF4-FFF2-40B4-BE49-F238E27FC236}">
                <a16:creationId xmlns:a16="http://schemas.microsoft.com/office/drawing/2014/main" id="{32D41FDD-E912-4AA4-9239-9AB5FC4D2C65}"/>
              </a:ext>
            </a:extLst>
          </p:cNvPr>
          <p:cNvCxnSpPr>
            <a:cxnSpLocks/>
          </p:cNvCxnSpPr>
          <p:nvPr/>
        </p:nvCxnSpPr>
        <p:spPr>
          <a:xfrm>
            <a:off x="1817914" y="1065914"/>
            <a:ext cx="7432103" cy="47269"/>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A780DA8-CA9B-4E35-9EE0-C2AC38652D9B}"/>
              </a:ext>
            </a:extLst>
          </p:cNvPr>
          <p:cNvCxnSpPr>
            <a:cxnSpLocks/>
          </p:cNvCxnSpPr>
          <p:nvPr/>
        </p:nvCxnSpPr>
        <p:spPr>
          <a:xfrm>
            <a:off x="1664431" y="3652240"/>
            <a:ext cx="7623896" cy="16135"/>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sp>
        <p:nvSpPr>
          <p:cNvPr id="101" name="Oval 100">
            <a:extLst>
              <a:ext uri="{FF2B5EF4-FFF2-40B4-BE49-F238E27FC236}">
                <a16:creationId xmlns:a16="http://schemas.microsoft.com/office/drawing/2014/main" id="{CD1469F4-8E97-47DE-9448-6783E796AC7A}"/>
              </a:ext>
            </a:extLst>
          </p:cNvPr>
          <p:cNvSpPr/>
          <p:nvPr/>
        </p:nvSpPr>
        <p:spPr>
          <a:xfrm>
            <a:off x="2369355" y="1113183"/>
            <a:ext cx="5674715" cy="2521469"/>
          </a:xfrm>
          <a:prstGeom prst="ellipse">
            <a:avLst/>
          </a:prstGeom>
          <a:noFill/>
          <a:ln w="3175">
            <a:prstDash val="lgDashDotDot"/>
            <a:extLst>
              <a:ext uri="{C807C97D-BFC1-408E-A445-0C87EB9F89A2}">
                <ask:lineSketchStyleProps xmlns:ask="http://schemas.microsoft.com/office/drawing/2018/sketchyshapes" xmlns="" sd="1219033472">
                  <a:custGeom>
                    <a:avLst/>
                    <a:gdLst>
                      <a:gd name="connsiteX0" fmla="*/ 0 w 6257810"/>
                      <a:gd name="connsiteY0" fmla="*/ 1260735 h 2521469"/>
                      <a:gd name="connsiteX1" fmla="*/ 3128905 w 6257810"/>
                      <a:gd name="connsiteY1" fmla="*/ 0 h 2521469"/>
                      <a:gd name="connsiteX2" fmla="*/ 6257810 w 6257810"/>
                      <a:gd name="connsiteY2" fmla="*/ 1260735 h 2521469"/>
                      <a:gd name="connsiteX3" fmla="*/ 3128905 w 6257810"/>
                      <a:gd name="connsiteY3" fmla="*/ 2521470 h 2521469"/>
                      <a:gd name="connsiteX4" fmla="*/ 0 w 6257810"/>
                      <a:gd name="connsiteY4" fmla="*/ 1260735 h 25214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57810" h="2521469" extrusionOk="0">
                        <a:moveTo>
                          <a:pt x="0" y="1260735"/>
                        </a:moveTo>
                        <a:cubicBezTo>
                          <a:pt x="-75036" y="518166"/>
                          <a:pt x="1122749" y="104379"/>
                          <a:pt x="3128905" y="0"/>
                        </a:cubicBezTo>
                        <a:cubicBezTo>
                          <a:pt x="4882226" y="5321"/>
                          <a:pt x="6080730" y="570081"/>
                          <a:pt x="6257810" y="1260735"/>
                        </a:cubicBezTo>
                        <a:cubicBezTo>
                          <a:pt x="6186763" y="2026402"/>
                          <a:pt x="4786188" y="2912607"/>
                          <a:pt x="3128905" y="2521470"/>
                        </a:cubicBezTo>
                        <a:cubicBezTo>
                          <a:pt x="1327715" y="2481452"/>
                          <a:pt x="58664" y="1985050"/>
                          <a:pt x="0" y="1260735"/>
                        </a:cubicBezTo>
                        <a:close/>
                      </a:path>
                    </a:pathLst>
                  </a:custGeom>
                  <ask:type>
                    <ask:lineSketchNone/>
                  </ask:type>
                </ask:lineSketchStyleProps>
              </a:ext>
            </a:extLst>
          </a:ln>
        </p:spPr>
        <p:style>
          <a:lnRef idx="2">
            <a:schemeClr val="accent6"/>
          </a:lnRef>
          <a:fillRef idx="1">
            <a:schemeClr val="lt1"/>
          </a:fillRef>
          <a:effectRef idx="0">
            <a:schemeClr val="accent6"/>
          </a:effectRef>
          <a:fontRef idx="minor">
            <a:schemeClr val="dk1"/>
          </a:fontRef>
        </p:style>
        <p:txBody>
          <a:bodyPr rtlCol="0" anchor="ctr"/>
          <a:lstStyle/>
          <a:p>
            <a:pPr algn="ctr"/>
            <a:endParaRPr lang="en-FK" dirty="0"/>
          </a:p>
        </p:txBody>
      </p:sp>
      <p:sp>
        <p:nvSpPr>
          <p:cNvPr id="102" name="Oval 101">
            <a:extLst>
              <a:ext uri="{FF2B5EF4-FFF2-40B4-BE49-F238E27FC236}">
                <a16:creationId xmlns:a16="http://schemas.microsoft.com/office/drawing/2014/main" id="{E5F36E87-D1A8-4802-996F-29E3EF553AB7}"/>
              </a:ext>
            </a:extLst>
          </p:cNvPr>
          <p:cNvSpPr/>
          <p:nvPr/>
        </p:nvSpPr>
        <p:spPr>
          <a:xfrm>
            <a:off x="4130554" y="4941818"/>
            <a:ext cx="2593664" cy="1223044"/>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FK"/>
          </a:p>
        </p:txBody>
      </p:sp>
      <p:sp>
        <p:nvSpPr>
          <p:cNvPr id="103" name="Oval 102">
            <a:extLst>
              <a:ext uri="{FF2B5EF4-FFF2-40B4-BE49-F238E27FC236}">
                <a16:creationId xmlns:a16="http://schemas.microsoft.com/office/drawing/2014/main" id="{65B65D8D-90AC-4B49-AE44-ACD38037E84F}"/>
              </a:ext>
            </a:extLst>
          </p:cNvPr>
          <p:cNvSpPr/>
          <p:nvPr/>
        </p:nvSpPr>
        <p:spPr>
          <a:xfrm>
            <a:off x="2406460" y="1153837"/>
            <a:ext cx="5741652" cy="2498403"/>
          </a:xfrm>
          <a:prstGeom prst="ellipse">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800" dirty="0">
                <a:solidFill>
                  <a:schemeClr val="tx1"/>
                </a:solidFill>
              </a:rPr>
              <a:t>…………</a:t>
            </a:r>
            <a:endParaRPr lang="en-FK" dirty="0">
              <a:solidFill>
                <a:schemeClr val="tx1"/>
              </a:solidFill>
            </a:endParaRPr>
          </a:p>
        </p:txBody>
      </p:sp>
      <p:sp>
        <p:nvSpPr>
          <p:cNvPr id="104" name="Cylinder 103">
            <a:extLst>
              <a:ext uri="{FF2B5EF4-FFF2-40B4-BE49-F238E27FC236}">
                <a16:creationId xmlns:a16="http://schemas.microsoft.com/office/drawing/2014/main" id="{6CA43914-6CDD-445A-AFBD-6888C06DC431}"/>
              </a:ext>
            </a:extLst>
          </p:cNvPr>
          <p:cNvSpPr/>
          <p:nvPr/>
        </p:nvSpPr>
        <p:spPr>
          <a:xfrm>
            <a:off x="3328293" y="1555824"/>
            <a:ext cx="475612" cy="517887"/>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105" name="Cylinder 104">
            <a:extLst>
              <a:ext uri="{FF2B5EF4-FFF2-40B4-BE49-F238E27FC236}">
                <a16:creationId xmlns:a16="http://schemas.microsoft.com/office/drawing/2014/main" id="{AB082710-6748-40A7-A23D-AD943A1C9226}"/>
              </a:ext>
            </a:extLst>
          </p:cNvPr>
          <p:cNvSpPr/>
          <p:nvPr/>
        </p:nvSpPr>
        <p:spPr>
          <a:xfrm>
            <a:off x="3135205" y="1466975"/>
            <a:ext cx="436046" cy="57329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50" dirty="0">
                <a:solidFill>
                  <a:schemeClr val="tx1"/>
                </a:solidFill>
              </a:rPr>
              <a:t>PCE</a:t>
            </a:r>
            <a:endParaRPr lang="en-FK" sz="1050" dirty="0">
              <a:solidFill>
                <a:schemeClr val="tx1"/>
              </a:solidFill>
            </a:endParaRPr>
          </a:p>
        </p:txBody>
      </p:sp>
      <p:sp>
        <p:nvSpPr>
          <p:cNvPr id="106" name="TextBox 105">
            <a:extLst>
              <a:ext uri="{FF2B5EF4-FFF2-40B4-BE49-F238E27FC236}">
                <a16:creationId xmlns:a16="http://schemas.microsoft.com/office/drawing/2014/main" id="{D1E5D56D-26DF-4DFB-8717-B1DEB6F93F65}"/>
              </a:ext>
            </a:extLst>
          </p:cNvPr>
          <p:cNvSpPr txBox="1"/>
          <p:nvPr/>
        </p:nvSpPr>
        <p:spPr>
          <a:xfrm>
            <a:off x="5889484" y="425221"/>
            <a:ext cx="1258332" cy="253916"/>
          </a:xfrm>
          <a:prstGeom prst="rect">
            <a:avLst/>
          </a:prstGeom>
          <a:solidFill>
            <a:schemeClr val="accent4">
              <a:lumMod val="60000"/>
              <a:lumOff val="40000"/>
            </a:schemeClr>
          </a:solidFill>
        </p:spPr>
        <p:txBody>
          <a:bodyPr wrap="square" rtlCol="0">
            <a:spAutoFit/>
          </a:bodyPr>
          <a:lstStyle/>
          <a:p>
            <a:r>
              <a:rPr lang="en-CA" sz="1050" dirty="0"/>
              <a:t>SDN ORCHESTATOR</a:t>
            </a:r>
            <a:endParaRPr lang="en-FK" sz="1050" dirty="0"/>
          </a:p>
        </p:txBody>
      </p:sp>
      <p:sp>
        <p:nvSpPr>
          <p:cNvPr id="108" name="Cloud 107">
            <a:extLst>
              <a:ext uri="{FF2B5EF4-FFF2-40B4-BE49-F238E27FC236}">
                <a16:creationId xmlns:a16="http://schemas.microsoft.com/office/drawing/2014/main" id="{6AC510DC-7E73-40D0-A92D-444025573CE0}"/>
              </a:ext>
            </a:extLst>
          </p:cNvPr>
          <p:cNvSpPr/>
          <p:nvPr/>
        </p:nvSpPr>
        <p:spPr>
          <a:xfrm>
            <a:off x="3250317" y="2307318"/>
            <a:ext cx="1570336" cy="820887"/>
          </a:xfrm>
          <a:prstGeom prst="cloud">
            <a:avLst/>
          </a:prstGeom>
          <a:solidFill>
            <a:schemeClr val="accent5"/>
          </a:solid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50" dirty="0">
                <a:solidFill>
                  <a:schemeClr val="tx1"/>
                </a:solidFill>
              </a:rPr>
              <a:t>SDN CONTROLLER </a:t>
            </a:r>
            <a:endParaRPr lang="en-FK" sz="1050" dirty="0">
              <a:solidFill>
                <a:schemeClr val="tx1"/>
              </a:solidFill>
            </a:endParaRPr>
          </a:p>
        </p:txBody>
      </p:sp>
      <p:sp>
        <p:nvSpPr>
          <p:cNvPr id="110" name="TextBox 109">
            <a:extLst>
              <a:ext uri="{FF2B5EF4-FFF2-40B4-BE49-F238E27FC236}">
                <a16:creationId xmlns:a16="http://schemas.microsoft.com/office/drawing/2014/main" id="{4CD36954-444C-4F02-A1CE-B92D0A7E356B}"/>
              </a:ext>
            </a:extLst>
          </p:cNvPr>
          <p:cNvSpPr txBox="1"/>
          <p:nvPr/>
        </p:nvSpPr>
        <p:spPr>
          <a:xfrm>
            <a:off x="4753551" y="6338560"/>
            <a:ext cx="2034851" cy="276999"/>
          </a:xfrm>
          <a:prstGeom prst="rect">
            <a:avLst/>
          </a:prstGeom>
          <a:noFill/>
        </p:spPr>
        <p:txBody>
          <a:bodyPr wrap="square" rtlCol="0">
            <a:spAutoFit/>
          </a:bodyPr>
          <a:lstStyle/>
          <a:p>
            <a:r>
              <a:rPr lang="en-CA" sz="1200" dirty="0"/>
              <a:t>Network elements</a:t>
            </a:r>
            <a:endParaRPr lang="en-FK" sz="1200" dirty="0"/>
          </a:p>
        </p:txBody>
      </p:sp>
      <p:sp>
        <p:nvSpPr>
          <p:cNvPr id="114" name="TextBox 113">
            <a:extLst>
              <a:ext uri="{FF2B5EF4-FFF2-40B4-BE49-F238E27FC236}">
                <a16:creationId xmlns:a16="http://schemas.microsoft.com/office/drawing/2014/main" id="{E8309F88-5393-4739-B93B-086BC14F4F2C}"/>
              </a:ext>
            </a:extLst>
          </p:cNvPr>
          <p:cNvSpPr txBox="1"/>
          <p:nvPr/>
        </p:nvSpPr>
        <p:spPr>
          <a:xfrm>
            <a:off x="2609343" y="4102316"/>
            <a:ext cx="1406734" cy="246221"/>
          </a:xfrm>
          <a:prstGeom prst="rect">
            <a:avLst/>
          </a:prstGeom>
          <a:noFill/>
        </p:spPr>
        <p:txBody>
          <a:bodyPr wrap="square" rtlCol="0">
            <a:spAutoFit/>
          </a:bodyPr>
          <a:lstStyle/>
          <a:p>
            <a:r>
              <a:rPr lang="en-CA" sz="1000" dirty="0">
                <a:solidFill>
                  <a:schemeClr val="accent4"/>
                </a:solidFill>
              </a:rPr>
              <a:t>OPENFLOW  SWITCH</a:t>
            </a:r>
            <a:r>
              <a:rPr lang="en-CA" sz="1000" dirty="0"/>
              <a:t> </a:t>
            </a:r>
            <a:endParaRPr lang="en-FK" sz="1000" dirty="0"/>
          </a:p>
        </p:txBody>
      </p:sp>
      <p:sp>
        <p:nvSpPr>
          <p:cNvPr id="122" name="TextBox 121">
            <a:extLst>
              <a:ext uri="{FF2B5EF4-FFF2-40B4-BE49-F238E27FC236}">
                <a16:creationId xmlns:a16="http://schemas.microsoft.com/office/drawing/2014/main" id="{1B12C44A-0983-4E6B-8172-B48A6009426F}"/>
              </a:ext>
            </a:extLst>
          </p:cNvPr>
          <p:cNvSpPr txBox="1"/>
          <p:nvPr/>
        </p:nvSpPr>
        <p:spPr>
          <a:xfrm rot="5400000">
            <a:off x="306543" y="526493"/>
            <a:ext cx="1130893" cy="415498"/>
          </a:xfrm>
          <a:prstGeom prst="rect">
            <a:avLst/>
          </a:prstGeom>
          <a:solidFill>
            <a:schemeClr val="accent1"/>
          </a:solidFill>
        </p:spPr>
        <p:txBody>
          <a:bodyPr wrap="square" rtlCol="0">
            <a:spAutoFit/>
          </a:bodyPr>
          <a:lstStyle/>
          <a:p>
            <a:pPr algn="ctr"/>
            <a:r>
              <a:rPr lang="en-CA" sz="1050" dirty="0">
                <a:solidFill>
                  <a:schemeClr val="bg1"/>
                </a:solidFill>
              </a:rPr>
              <a:t>ORCHESTRATION  PLANE</a:t>
            </a:r>
            <a:endParaRPr lang="en-FK" sz="1050" dirty="0">
              <a:solidFill>
                <a:schemeClr val="bg1"/>
              </a:solidFill>
            </a:endParaRPr>
          </a:p>
        </p:txBody>
      </p:sp>
      <p:sp>
        <p:nvSpPr>
          <p:cNvPr id="123" name="TextBox 122">
            <a:extLst>
              <a:ext uri="{FF2B5EF4-FFF2-40B4-BE49-F238E27FC236}">
                <a16:creationId xmlns:a16="http://schemas.microsoft.com/office/drawing/2014/main" id="{2E7FA6BE-8DF5-46E5-97C0-A2A74358E4B0}"/>
              </a:ext>
            </a:extLst>
          </p:cNvPr>
          <p:cNvSpPr txBox="1"/>
          <p:nvPr/>
        </p:nvSpPr>
        <p:spPr>
          <a:xfrm rot="5400000">
            <a:off x="-171528" y="2247063"/>
            <a:ext cx="2037319" cy="311949"/>
          </a:xfrm>
          <a:prstGeom prst="rect">
            <a:avLst/>
          </a:prstGeom>
          <a:solidFill>
            <a:schemeClr val="accent1"/>
          </a:solidFill>
        </p:spPr>
        <p:txBody>
          <a:bodyPr wrap="square" rtlCol="0">
            <a:spAutoFit/>
          </a:bodyPr>
          <a:lstStyle/>
          <a:p>
            <a:r>
              <a:rPr lang="en-CA" sz="1400" dirty="0">
                <a:solidFill>
                  <a:schemeClr val="bg1"/>
                </a:solidFill>
              </a:rPr>
              <a:t>CONTROL  PLANE</a:t>
            </a:r>
            <a:endParaRPr lang="en-FK" sz="1400" dirty="0">
              <a:solidFill>
                <a:schemeClr val="bg1"/>
              </a:solidFill>
            </a:endParaRPr>
          </a:p>
        </p:txBody>
      </p:sp>
      <p:sp>
        <p:nvSpPr>
          <p:cNvPr id="124" name="TextBox 123">
            <a:extLst>
              <a:ext uri="{FF2B5EF4-FFF2-40B4-BE49-F238E27FC236}">
                <a16:creationId xmlns:a16="http://schemas.microsoft.com/office/drawing/2014/main" id="{E8BA9D62-8F00-45A1-9EE7-ED9AB75DFB77}"/>
              </a:ext>
            </a:extLst>
          </p:cNvPr>
          <p:cNvSpPr txBox="1"/>
          <p:nvPr/>
        </p:nvSpPr>
        <p:spPr>
          <a:xfrm rot="5400000">
            <a:off x="-218185" y="4888226"/>
            <a:ext cx="2163354" cy="307709"/>
          </a:xfrm>
          <a:prstGeom prst="rect">
            <a:avLst/>
          </a:prstGeom>
          <a:solidFill>
            <a:schemeClr val="accent1"/>
          </a:solidFill>
        </p:spPr>
        <p:txBody>
          <a:bodyPr wrap="square" rtlCol="0">
            <a:spAutoFit/>
          </a:bodyPr>
          <a:lstStyle/>
          <a:p>
            <a:pPr algn="ctr"/>
            <a:r>
              <a:rPr lang="en-CA" sz="1400" dirty="0">
                <a:solidFill>
                  <a:schemeClr val="bg1"/>
                </a:solidFill>
              </a:rPr>
              <a:t>DATA  PLANE</a:t>
            </a:r>
            <a:endParaRPr lang="en-FK" sz="1400" dirty="0">
              <a:solidFill>
                <a:schemeClr val="bg1"/>
              </a:solidFill>
            </a:endParaRPr>
          </a:p>
        </p:txBody>
      </p:sp>
      <p:sp>
        <p:nvSpPr>
          <p:cNvPr id="125" name="Cube 124">
            <a:extLst>
              <a:ext uri="{FF2B5EF4-FFF2-40B4-BE49-F238E27FC236}">
                <a16:creationId xmlns:a16="http://schemas.microsoft.com/office/drawing/2014/main" id="{986A21D7-09F7-477F-A313-F5162BE5D6D8}"/>
              </a:ext>
            </a:extLst>
          </p:cNvPr>
          <p:cNvSpPr/>
          <p:nvPr/>
        </p:nvSpPr>
        <p:spPr>
          <a:xfrm>
            <a:off x="4876519" y="47121"/>
            <a:ext cx="755655" cy="1106593"/>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pic>
        <p:nvPicPr>
          <p:cNvPr id="126" name="Picture 10" descr="Person Icon">
            <a:extLst>
              <a:ext uri="{FF2B5EF4-FFF2-40B4-BE49-F238E27FC236}">
                <a16:creationId xmlns:a16="http://schemas.microsoft.com/office/drawing/2014/main" id="{EA33E662-D3E0-4D63-A7D4-805916B1C9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7109" y="600716"/>
            <a:ext cx="461506" cy="331501"/>
          </a:xfrm>
          <a:prstGeom prst="rect">
            <a:avLst/>
          </a:prstGeom>
          <a:noFill/>
          <a:extLst>
            <a:ext uri="{909E8E84-426E-40DD-AFC4-6F175D3DCCD1}">
              <a14:hiddenFill xmlns:a14="http://schemas.microsoft.com/office/drawing/2010/main">
                <a:solidFill>
                  <a:srgbClr val="FFFFFF"/>
                </a:solidFill>
              </a14:hiddenFill>
            </a:ext>
          </a:extLst>
        </p:spPr>
      </p:pic>
      <p:sp>
        <p:nvSpPr>
          <p:cNvPr id="127" name="Cloud 126">
            <a:extLst>
              <a:ext uri="{FF2B5EF4-FFF2-40B4-BE49-F238E27FC236}">
                <a16:creationId xmlns:a16="http://schemas.microsoft.com/office/drawing/2014/main" id="{AFB393D4-6D6B-409A-8115-EE64725C792B}"/>
              </a:ext>
            </a:extLst>
          </p:cNvPr>
          <p:cNvSpPr/>
          <p:nvPr/>
        </p:nvSpPr>
        <p:spPr>
          <a:xfrm>
            <a:off x="5516422" y="2256687"/>
            <a:ext cx="1629699" cy="890427"/>
          </a:xfrm>
          <a:prstGeom prst="cloud">
            <a:avLst/>
          </a:prstGeom>
          <a:solidFill>
            <a:schemeClr val="accent5"/>
          </a:solidFill>
          <a:ln w="285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1050" dirty="0">
                <a:solidFill>
                  <a:schemeClr val="tx1"/>
                </a:solidFill>
              </a:rPr>
              <a:t>SDN CONTROLLER</a:t>
            </a:r>
            <a:endParaRPr lang="en-FK" sz="1050" dirty="0">
              <a:solidFill>
                <a:schemeClr val="tx1"/>
              </a:solidFill>
            </a:endParaRPr>
          </a:p>
        </p:txBody>
      </p:sp>
      <p:cxnSp>
        <p:nvCxnSpPr>
          <p:cNvPr id="139" name="Straight Arrow Connector 138">
            <a:extLst>
              <a:ext uri="{FF2B5EF4-FFF2-40B4-BE49-F238E27FC236}">
                <a16:creationId xmlns:a16="http://schemas.microsoft.com/office/drawing/2014/main" id="{41D05BBD-36C4-4870-AAA6-EC7506E6F749}"/>
              </a:ext>
            </a:extLst>
          </p:cNvPr>
          <p:cNvCxnSpPr>
            <a:cxnSpLocks/>
            <a:stCxn id="125" idx="3"/>
            <a:endCxn id="108" idx="3"/>
          </p:cNvCxnSpPr>
          <p:nvPr/>
        </p:nvCxnSpPr>
        <p:spPr>
          <a:xfrm flipH="1">
            <a:off x="4035485" y="1153714"/>
            <a:ext cx="1124405" cy="1200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1" name="Straight Arrow Connector 140">
            <a:extLst>
              <a:ext uri="{FF2B5EF4-FFF2-40B4-BE49-F238E27FC236}">
                <a16:creationId xmlns:a16="http://schemas.microsoft.com/office/drawing/2014/main" id="{74495D98-9C5B-4E0B-BA8C-AB21BDD2C060}"/>
              </a:ext>
            </a:extLst>
          </p:cNvPr>
          <p:cNvCxnSpPr>
            <a:cxnSpLocks/>
          </p:cNvCxnSpPr>
          <p:nvPr/>
        </p:nvCxnSpPr>
        <p:spPr>
          <a:xfrm>
            <a:off x="5137862" y="1135818"/>
            <a:ext cx="1266230" cy="11032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5" name="TextBox 144">
            <a:extLst>
              <a:ext uri="{FF2B5EF4-FFF2-40B4-BE49-F238E27FC236}">
                <a16:creationId xmlns:a16="http://schemas.microsoft.com/office/drawing/2014/main" id="{BA76404D-0383-456D-A5AE-4BE5AA6156FD}"/>
              </a:ext>
            </a:extLst>
          </p:cNvPr>
          <p:cNvSpPr txBox="1"/>
          <p:nvPr/>
        </p:nvSpPr>
        <p:spPr>
          <a:xfrm>
            <a:off x="3487142" y="1587553"/>
            <a:ext cx="482241" cy="369332"/>
          </a:xfrm>
          <a:prstGeom prst="rect">
            <a:avLst/>
          </a:prstGeom>
          <a:noFill/>
        </p:spPr>
        <p:txBody>
          <a:bodyPr wrap="square" rtlCol="0">
            <a:spAutoFit/>
          </a:bodyPr>
          <a:lstStyle/>
          <a:p>
            <a:r>
              <a:rPr lang="en-CA" sz="1050" dirty="0"/>
              <a:t>DB</a:t>
            </a:r>
            <a:r>
              <a:rPr lang="en-CA" dirty="0"/>
              <a:t> </a:t>
            </a:r>
            <a:endParaRPr lang="en-FK" dirty="0"/>
          </a:p>
        </p:txBody>
      </p:sp>
      <p:cxnSp>
        <p:nvCxnSpPr>
          <p:cNvPr id="149" name="Straight Arrow Connector 148">
            <a:extLst>
              <a:ext uri="{FF2B5EF4-FFF2-40B4-BE49-F238E27FC236}">
                <a16:creationId xmlns:a16="http://schemas.microsoft.com/office/drawing/2014/main" id="{82927DC9-3834-4C12-82FA-43615FAD365D}"/>
              </a:ext>
            </a:extLst>
          </p:cNvPr>
          <p:cNvCxnSpPr>
            <a:cxnSpLocks/>
          </p:cNvCxnSpPr>
          <p:nvPr/>
        </p:nvCxnSpPr>
        <p:spPr>
          <a:xfrm flipV="1">
            <a:off x="3875112" y="871262"/>
            <a:ext cx="1031170" cy="7161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2" name="Right Brace 151">
            <a:extLst>
              <a:ext uri="{FF2B5EF4-FFF2-40B4-BE49-F238E27FC236}">
                <a16:creationId xmlns:a16="http://schemas.microsoft.com/office/drawing/2014/main" id="{AC7D1331-A79E-47E3-B2DC-F9E06F20E047}"/>
              </a:ext>
            </a:extLst>
          </p:cNvPr>
          <p:cNvSpPr/>
          <p:nvPr/>
        </p:nvSpPr>
        <p:spPr>
          <a:xfrm rot="5400000">
            <a:off x="5164138" y="4792676"/>
            <a:ext cx="643829" cy="2447939"/>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FK"/>
          </a:p>
        </p:txBody>
      </p:sp>
      <p:sp>
        <p:nvSpPr>
          <p:cNvPr id="14" name="TextBox 13">
            <a:extLst>
              <a:ext uri="{FF2B5EF4-FFF2-40B4-BE49-F238E27FC236}">
                <a16:creationId xmlns:a16="http://schemas.microsoft.com/office/drawing/2014/main" id="{DF50EEA7-23F1-4112-B049-EB250DA38E0F}"/>
              </a:ext>
            </a:extLst>
          </p:cNvPr>
          <p:cNvSpPr txBox="1"/>
          <p:nvPr/>
        </p:nvSpPr>
        <p:spPr>
          <a:xfrm>
            <a:off x="2995359" y="3674896"/>
            <a:ext cx="1088723" cy="276999"/>
          </a:xfrm>
          <a:prstGeom prst="rect">
            <a:avLst/>
          </a:prstGeom>
          <a:noFill/>
        </p:spPr>
        <p:txBody>
          <a:bodyPr wrap="square" rtlCol="0">
            <a:spAutoFit/>
          </a:bodyPr>
          <a:lstStyle/>
          <a:p>
            <a:r>
              <a:rPr lang="en-CA" sz="1200" dirty="0"/>
              <a:t>host 1</a:t>
            </a:r>
            <a:endParaRPr lang="en-FK" sz="4400" dirty="0"/>
          </a:p>
        </p:txBody>
      </p:sp>
      <p:sp>
        <p:nvSpPr>
          <p:cNvPr id="98" name="TextBox 97">
            <a:extLst>
              <a:ext uri="{FF2B5EF4-FFF2-40B4-BE49-F238E27FC236}">
                <a16:creationId xmlns:a16="http://schemas.microsoft.com/office/drawing/2014/main" id="{96D73785-5052-49DD-954E-C91B3653F03E}"/>
              </a:ext>
            </a:extLst>
          </p:cNvPr>
          <p:cNvSpPr txBox="1"/>
          <p:nvPr/>
        </p:nvSpPr>
        <p:spPr>
          <a:xfrm>
            <a:off x="2627478" y="3275071"/>
            <a:ext cx="795740" cy="369332"/>
          </a:xfrm>
          <a:prstGeom prst="rect">
            <a:avLst/>
          </a:prstGeom>
          <a:noFill/>
        </p:spPr>
        <p:txBody>
          <a:bodyPr wrap="square" rtlCol="0">
            <a:spAutoFit/>
          </a:bodyPr>
          <a:lstStyle/>
          <a:p>
            <a:r>
              <a:rPr lang="en-CA" dirty="0">
                <a:solidFill>
                  <a:srgbClr val="7030A0"/>
                </a:solidFill>
              </a:rPr>
              <a:t>REST</a:t>
            </a:r>
            <a:endParaRPr lang="en-FK" dirty="0">
              <a:solidFill>
                <a:srgbClr val="7030A0"/>
              </a:solidFill>
            </a:endParaRPr>
          </a:p>
        </p:txBody>
      </p:sp>
      <p:sp>
        <p:nvSpPr>
          <p:cNvPr id="70" name="TextBox 69">
            <a:extLst>
              <a:ext uri="{FF2B5EF4-FFF2-40B4-BE49-F238E27FC236}">
                <a16:creationId xmlns:a16="http://schemas.microsoft.com/office/drawing/2014/main" id="{16015637-7059-42B6-95ED-35D0CBD7F7FE}"/>
              </a:ext>
            </a:extLst>
          </p:cNvPr>
          <p:cNvSpPr txBox="1"/>
          <p:nvPr/>
        </p:nvSpPr>
        <p:spPr>
          <a:xfrm>
            <a:off x="7728196" y="3238882"/>
            <a:ext cx="825421" cy="369332"/>
          </a:xfrm>
          <a:prstGeom prst="rect">
            <a:avLst/>
          </a:prstGeom>
          <a:noFill/>
        </p:spPr>
        <p:txBody>
          <a:bodyPr wrap="square">
            <a:spAutoFit/>
          </a:bodyPr>
          <a:lstStyle/>
          <a:p>
            <a:r>
              <a:rPr lang="en-CA" dirty="0">
                <a:solidFill>
                  <a:srgbClr val="7030A0"/>
                </a:solidFill>
              </a:rPr>
              <a:t>REST</a:t>
            </a:r>
            <a:endParaRPr lang="en-FK" dirty="0">
              <a:solidFill>
                <a:srgbClr val="7030A0"/>
              </a:solidFill>
            </a:endParaRPr>
          </a:p>
        </p:txBody>
      </p:sp>
      <p:sp>
        <p:nvSpPr>
          <p:cNvPr id="71" name="TextBox 70">
            <a:extLst>
              <a:ext uri="{FF2B5EF4-FFF2-40B4-BE49-F238E27FC236}">
                <a16:creationId xmlns:a16="http://schemas.microsoft.com/office/drawing/2014/main" id="{719F8D18-144D-4A0D-9DEA-BB81036751F5}"/>
              </a:ext>
            </a:extLst>
          </p:cNvPr>
          <p:cNvSpPr txBox="1"/>
          <p:nvPr/>
        </p:nvSpPr>
        <p:spPr>
          <a:xfrm>
            <a:off x="4957405" y="3172693"/>
            <a:ext cx="795740" cy="369332"/>
          </a:xfrm>
          <a:prstGeom prst="rect">
            <a:avLst/>
          </a:prstGeom>
          <a:noFill/>
        </p:spPr>
        <p:txBody>
          <a:bodyPr wrap="square" rtlCol="0">
            <a:spAutoFit/>
          </a:bodyPr>
          <a:lstStyle/>
          <a:p>
            <a:r>
              <a:rPr lang="en-CA" dirty="0">
                <a:solidFill>
                  <a:srgbClr val="7030A0"/>
                </a:solidFill>
              </a:rPr>
              <a:t>PCEP</a:t>
            </a:r>
            <a:endParaRPr lang="en-FK" dirty="0">
              <a:solidFill>
                <a:srgbClr val="7030A0"/>
              </a:solidFill>
            </a:endParaRPr>
          </a:p>
        </p:txBody>
      </p:sp>
      <p:cxnSp>
        <p:nvCxnSpPr>
          <p:cNvPr id="46" name="Straight Connector 45">
            <a:extLst>
              <a:ext uri="{FF2B5EF4-FFF2-40B4-BE49-F238E27FC236}">
                <a16:creationId xmlns:a16="http://schemas.microsoft.com/office/drawing/2014/main" id="{B4C00F50-5F9C-5F6D-1E09-637D29C21637}"/>
              </a:ext>
            </a:extLst>
          </p:cNvPr>
          <p:cNvCxnSpPr>
            <a:cxnSpLocks/>
          </p:cNvCxnSpPr>
          <p:nvPr/>
        </p:nvCxnSpPr>
        <p:spPr>
          <a:xfrm>
            <a:off x="1621201" y="4729180"/>
            <a:ext cx="7623896" cy="0"/>
          </a:xfrm>
          <a:prstGeom prst="line">
            <a:avLst/>
          </a:prstGeom>
          <a:ln w="28575">
            <a:prstDash val="lgDashDot"/>
          </a:ln>
        </p:spPr>
        <p:style>
          <a:lnRef idx="1">
            <a:schemeClr val="accent1"/>
          </a:lnRef>
          <a:fillRef idx="0">
            <a:schemeClr val="accent1"/>
          </a:fillRef>
          <a:effectRef idx="0">
            <a:schemeClr val="accent1"/>
          </a:effectRef>
          <a:fontRef idx="minor">
            <a:schemeClr val="tx1"/>
          </a:fontRef>
        </p:style>
      </p:cxnSp>
      <p:sp>
        <p:nvSpPr>
          <p:cNvPr id="50" name="Cloud 49">
            <a:extLst>
              <a:ext uri="{FF2B5EF4-FFF2-40B4-BE49-F238E27FC236}">
                <a16:creationId xmlns:a16="http://schemas.microsoft.com/office/drawing/2014/main" id="{B5FB5A35-AAF6-5F7A-E0C7-F589C1D5D974}"/>
              </a:ext>
            </a:extLst>
          </p:cNvPr>
          <p:cNvSpPr/>
          <p:nvPr/>
        </p:nvSpPr>
        <p:spPr>
          <a:xfrm>
            <a:off x="7025773" y="4796202"/>
            <a:ext cx="1637953" cy="981663"/>
          </a:xfrm>
          <a:prstGeom prst="cloud">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57" name="Picture 22" descr="Download Wireless Router Computer Icons Wi-fi Computer Network - Cisco  Router Icon Png PNG Image with No Background - PNGkey.com">
            <a:extLst>
              <a:ext uri="{FF2B5EF4-FFF2-40B4-BE49-F238E27FC236}">
                <a16:creationId xmlns:a16="http://schemas.microsoft.com/office/drawing/2014/main" id="{0C0D86E2-E3CB-379A-941B-FB00AC1108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2772" y="4970970"/>
            <a:ext cx="301514" cy="232025"/>
          </a:xfrm>
          <a:prstGeom prst="rect">
            <a:avLst/>
          </a:prstGeom>
          <a:noFill/>
          <a:extLst>
            <a:ext uri="{909E8E84-426E-40DD-AFC4-6F175D3DCCD1}">
              <a14:hiddenFill xmlns:a14="http://schemas.microsoft.com/office/drawing/2010/main">
                <a:solidFill>
                  <a:srgbClr val="FFFFFF"/>
                </a:solidFill>
              </a14:hiddenFill>
            </a:ext>
          </a:extLst>
        </p:spPr>
      </p:pic>
      <p:cxnSp>
        <p:nvCxnSpPr>
          <p:cNvPr id="67" name="Straight Connector 66">
            <a:extLst>
              <a:ext uri="{FF2B5EF4-FFF2-40B4-BE49-F238E27FC236}">
                <a16:creationId xmlns:a16="http://schemas.microsoft.com/office/drawing/2014/main" id="{2F377172-226D-9EAD-5C9D-C19DEACE377A}"/>
              </a:ext>
            </a:extLst>
          </p:cNvPr>
          <p:cNvCxnSpPr>
            <a:cxnSpLocks/>
            <a:stCxn id="222" idx="3"/>
          </p:cNvCxnSpPr>
          <p:nvPr/>
        </p:nvCxnSpPr>
        <p:spPr>
          <a:xfrm flipV="1">
            <a:off x="3225835" y="3123599"/>
            <a:ext cx="602561" cy="2368095"/>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816DA738-4DB2-A65C-AA23-0F3001B51A77}"/>
              </a:ext>
            </a:extLst>
          </p:cNvPr>
          <p:cNvCxnSpPr>
            <a:cxnSpLocks/>
            <a:stCxn id="222" idx="0"/>
          </p:cNvCxnSpPr>
          <p:nvPr/>
        </p:nvCxnSpPr>
        <p:spPr>
          <a:xfrm flipV="1">
            <a:off x="3075078" y="3041952"/>
            <a:ext cx="810319" cy="233372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EE86B79C-1F7A-9818-2058-4EB89CC142C1}"/>
              </a:ext>
            </a:extLst>
          </p:cNvPr>
          <p:cNvCxnSpPr>
            <a:cxnSpLocks/>
            <a:stCxn id="221" idx="0"/>
          </p:cNvCxnSpPr>
          <p:nvPr/>
        </p:nvCxnSpPr>
        <p:spPr>
          <a:xfrm flipV="1">
            <a:off x="3736696" y="3023451"/>
            <a:ext cx="253170" cy="215773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pic>
        <p:nvPicPr>
          <p:cNvPr id="81" name="Picture 22" descr="Download Wireless Router Computer Icons Wi-fi Computer Network - Cisco  Router Icon Png PNG Image with No Background - PNGkey.com">
            <a:extLst>
              <a:ext uri="{FF2B5EF4-FFF2-40B4-BE49-F238E27FC236}">
                <a16:creationId xmlns:a16="http://schemas.microsoft.com/office/drawing/2014/main" id="{D7A0229C-846B-55DA-83F6-576999FB926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91028" y="5259668"/>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82" name="Picture 22" descr="Download Wireless Router Computer Icons Wi-fi Computer Network - Cisco  Router Icon Png PNG Image with No Background - PNGkey.com">
            <a:extLst>
              <a:ext uri="{FF2B5EF4-FFF2-40B4-BE49-F238E27FC236}">
                <a16:creationId xmlns:a16="http://schemas.microsoft.com/office/drawing/2014/main" id="{C2274F31-6946-595F-CC58-4C15FF29AB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5025" y="5411089"/>
            <a:ext cx="301514" cy="232025"/>
          </a:xfrm>
          <a:prstGeom prst="rect">
            <a:avLst/>
          </a:prstGeom>
          <a:noFill/>
          <a:extLst>
            <a:ext uri="{909E8E84-426E-40DD-AFC4-6F175D3DCCD1}">
              <a14:hiddenFill xmlns:a14="http://schemas.microsoft.com/office/drawing/2010/main">
                <a:solidFill>
                  <a:srgbClr val="FFFFFF"/>
                </a:solidFill>
              </a14:hiddenFill>
            </a:ext>
          </a:extLst>
        </p:spPr>
      </p:pic>
      <p:cxnSp>
        <p:nvCxnSpPr>
          <p:cNvPr id="88" name="Straight Connector 87">
            <a:extLst>
              <a:ext uri="{FF2B5EF4-FFF2-40B4-BE49-F238E27FC236}">
                <a16:creationId xmlns:a16="http://schemas.microsoft.com/office/drawing/2014/main" id="{447E902B-D12E-0BA3-5209-B4EEB5250275}"/>
              </a:ext>
            </a:extLst>
          </p:cNvPr>
          <p:cNvCxnSpPr>
            <a:cxnSpLocks/>
            <a:endCxn id="82" idx="0"/>
          </p:cNvCxnSpPr>
          <p:nvPr/>
        </p:nvCxnSpPr>
        <p:spPr>
          <a:xfrm flipH="1">
            <a:off x="7605782" y="5160691"/>
            <a:ext cx="162518" cy="250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E11783A2-604B-F6E0-9D51-C50AA809C38A}"/>
              </a:ext>
            </a:extLst>
          </p:cNvPr>
          <p:cNvCxnSpPr>
            <a:cxnSpLocks/>
            <a:stCxn id="81" idx="1"/>
          </p:cNvCxnSpPr>
          <p:nvPr/>
        </p:nvCxnSpPr>
        <p:spPr>
          <a:xfrm flipH="1" flipV="1">
            <a:off x="7899603" y="5075637"/>
            <a:ext cx="291425" cy="3000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1414A552-138D-8910-DD2B-EC58ED631C3D}"/>
              </a:ext>
            </a:extLst>
          </p:cNvPr>
          <p:cNvCxnSpPr>
            <a:cxnSpLocks/>
            <a:endCxn id="81" idx="1"/>
          </p:cNvCxnSpPr>
          <p:nvPr/>
        </p:nvCxnSpPr>
        <p:spPr>
          <a:xfrm flipV="1">
            <a:off x="7626055" y="5375681"/>
            <a:ext cx="564973" cy="1232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CC348247-5174-359C-BFB8-052298BC5393}"/>
              </a:ext>
            </a:extLst>
          </p:cNvPr>
          <p:cNvCxnSpPr>
            <a:cxnSpLocks/>
            <a:stCxn id="81" idx="0"/>
          </p:cNvCxnSpPr>
          <p:nvPr/>
        </p:nvCxnSpPr>
        <p:spPr>
          <a:xfrm flipH="1" flipV="1">
            <a:off x="7091173" y="2845345"/>
            <a:ext cx="1250612" cy="241432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182">
            <a:extLst>
              <a:ext uri="{FF2B5EF4-FFF2-40B4-BE49-F238E27FC236}">
                <a16:creationId xmlns:a16="http://schemas.microsoft.com/office/drawing/2014/main" id="{DC598E7A-FEB9-05F4-A9A6-FF3F4AD01111}"/>
              </a:ext>
            </a:extLst>
          </p:cNvPr>
          <p:cNvCxnSpPr>
            <a:cxnSpLocks/>
            <a:stCxn id="82" idx="2"/>
          </p:cNvCxnSpPr>
          <p:nvPr/>
        </p:nvCxnSpPr>
        <p:spPr>
          <a:xfrm flipH="1" flipV="1">
            <a:off x="6762785" y="3023451"/>
            <a:ext cx="842997" cy="261966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186" name="Straight Connector 185">
            <a:extLst>
              <a:ext uri="{FF2B5EF4-FFF2-40B4-BE49-F238E27FC236}">
                <a16:creationId xmlns:a16="http://schemas.microsoft.com/office/drawing/2014/main" id="{821368DE-671C-60DE-5A10-E8AEFF3217A1}"/>
              </a:ext>
            </a:extLst>
          </p:cNvPr>
          <p:cNvCxnSpPr>
            <a:cxnSpLocks/>
            <a:stCxn id="57" idx="0"/>
          </p:cNvCxnSpPr>
          <p:nvPr/>
        </p:nvCxnSpPr>
        <p:spPr>
          <a:xfrm flipH="1" flipV="1">
            <a:off x="6909419" y="3023451"/>
            <a:ext cx="884110" cy="194751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185" name="Rounded Rectangle 184">
            <a:extLst>
              <a:ext uri="{FF2B5EF4-FFF2-40B4-BE49-F238E27FC236}">
                <a16:creationId xmlns:a16="http://schemas.microsoft.com/office/drawing/2014/main" id="{E6F45C10-20D6-0684-64E2-848B08C99DE5}"/>
              </a:ext>
            </a:extLst>
          </p:cNvPr>
          <p:cNvSpPr/>
          <p:nvPr/>
        </p:nvSpPr>
        <p:spPr>
          <a:xfrm>
            <a:off x="1369127" y="4729180"/>
            <a:ext cx="1208293" cy="140470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a:extLst>
              <a:ext uri="{FF2B5EF4-FFF2-40B4-BE49-F238E27FC236}">
                <a16:creationId xmlns:a16="http://schemas.microsoft.com/office/drawing/2014/main" id="{9CA8E17A-0CA4-F075-FB7B-77A0EFA230C6}"/>
              </a:ext>
            </a:extLst>
          </p:cNvPr>
          <p:cNvSpPr/>
          <p:nvPr/>
        </p:nvSpPr>
        <p:spPr>
          <a:xfrm>
            <a:off x="1665749" y="4944024"/>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188" name="Rounded Rectangle 187">
            <a:extLst>
              <a:ext uri="{FF2B5EF4-FFF2-40B4-BE49-F238E27FC236}">
                <a16:creationId xmlns:a16="http://schemas.microsoft.com/office/drawing/2014/main" id="{073C0FE2-B0A1-9E8E-74A1-328A76E6333D}"/>
              </a:ext>
            </a:extLst>
          </p:cNvPr>
          <p:cNvSpPr/>
          <p:nvPr/>
        </p:nvSpPr>
        <p:spPr>
          <a:xfrm>
            <a:off x="1493342" y="5775962"/>
            <a:ext cx="455435" cy="269427"/>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ovs</a:t>
            </a:r>
          </a:p>
        </p:txBody>
      </p:sp>
      <p:sp>
        <p:nvSpPr>
          <p:cNvPr id="199" name="Rectangle 198">
            <a:extLst>
              <a:ext uri="{FF2B5EF4-FFF2-40B4-BE49-F238E27FC236}">
                <a16:creationId xmlns:a16="http://schemas.microsoft.com/office/drawing/2014/main" id="{AF52764A-9739-09FC-149B-72A44C4722B9}"/>
              </a:ext>
            </a:extLst>
          </p:cNvPr>
          <p:cNvSpPr/>
          <p:nvPr/>
        </p:nvSpPr>
        <p:spPr>
          <a:xfrm>
            <a:off x="1660259" y="5220000"/>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00" name="Rectangle 199">
            <a:extLst>
              <a:ext uri="{FF2B5EF4-FFF2-40B4-BE49-F238E27FC236}">
                <a16:creationId xmlns:a16="http://schemas.microsoft.com/office/drawing/2014/main" id="{98D09519-7FCB-9A06-E548-BA0C704593BC}"/>
              </a:ext>
            </a:extLst>
          </p:cNvPr>
          <p:cNvSpPr/>
          <p:nvPr/>
        </p:nvSpPr>
        <p:spPr>
          <a:xfrm>
            <a:off x="1665269" y="5491305"/>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N</a:t>
            </a:r>
          </a:p>
        </p:txBody>
      </p:sp>
      <p:sp>
        <p:nvSpPr>
          <p:cNvPr id="201" name="Rounded Rectangle 200">
            <a:extLst>
              <a:ext uri="{FF2B5EF4-FFF2-40B4-BE49-F238E27FC236}">
                <a16:creationId xmlns:a16="http://schemas.microsoft.com/office/drawing/2014/main" id="{D9AAB355-E047-EDDE-8A18-199F958E1BD4}"/>
              </a:ext>
            </a:extLst>
          </p:cNvPr>
          <p:cNvSpPr/>
          <p:nvPr/>
        </p:nvSpPr>
        <p:spPr>
          <a:xfrm>
            <a:off x="1335610" y="3021652"/>
            <a:ext cx="1208293" cy="140470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a:extLst>
              <a:ext uri="{FF2B5EF4-FFF2-40B4-BE49-F238E27FC236}">
                <a16:creationId xmlns:a16="http://schemas.microsoft.com/office/drawing/2014/main" id="{D96F1567-861A-ABF1-7324-A2B612DFC0A3}"/>
              </a:ext>
            </a:extLst>
          </p:cNvPr>
          <p:cNvSpPr/>
          <p:nvPr/>
        </p:nvSpPr>
        <p:spPr>
          <a:xfrm>
            <a:off x="1632232" y="3236496"/>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03" name="Rounded Rectangle 202">
            <a:extLst>
              <a:ext uri="{FF2B5EF4-FFF2-40B4-BE49-F238E27FC236}">
                <a16:creationId xmlns:a16="http://schemas.microsoft.com/office/drawing/2014/main" id="{C063B945-9DD2-8D87-DC0E-5B1F04A8AC4F}"/>
              </a:ext>
            </a:extLst>
          </p:cNvPr>
          <p:cNvSpPr/>
          <p:nvPr/>
        </p:nvSpPr>
        <p:spPr>
          <a:xfrm>
            <a:off x="1558124" y="4079110"/>
            <a:ext cx="455435" cy="269427"/>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ovs</a:t>
            </a:r>
          </a:p>
        </p:txBody>
      </p:sp>
      <p:sp>
        <p:nvSpPr>
          <p:cNvPr id="204" name="Rectangle 203">
            <a:extLst>
              <a:ext uri="{FF2B5EF4-FFF2-40B4-BE49-F238E27FC236}">
                <a16:creationId xmlns:a16="http://schemas.microsoft.com/office/drawing/2014/main" id="{0AE503C2-D657-3BB8-602F-B867B8C34E82}"/>
              </a:ext>
            </a:extLst>
          </p:cNvPr>
          <p:cNvSpPr/>
          <p:nvPr/>
        </p:nvSpPr>
        <p:spPr>
          <a:xfrm>
            <a:off x="1626742" y="3512472"/>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05" name="Rectangle 204">
            <a:extLst>
              <a:ext uri="{FF2B5EF4-FFF2-40B4-BE49-F238E27FC236}">
                <a16:creationId xmlns:a16="http://schemas.microsoft.com/office/drawing/2014/main" id="{714DD895-3A12-8CDB-46A7-392E04188EBB}"/>
              </a:ext>
            </a:extLst>
          </p:cNvPr>
          <p:cNvSpPr/>
          <p:nvPr/>
        </p:nvSpPr>
        <p:spPr>
          <a:xfrm>
            <a:off x="1631752" y="3783777"/>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N</a:t>
            </a:r>
          </a:p>
        </p:txBody>
      </p:sp>
      <p:sp>
        <p:nvSpPr>
          <p:cNvPr id="206" name="Rounded Rectangle 205">
            <a:extLst>
              <a:ext uri="{FF2B5EF4-FFF2-40B4-BE49-F238E27FC236}">
                <a16:creationId xmlns:a16="http://schemas.microsoft.com/office/drawing/2014/main" id="{EA465BF5-E4C0-92C2-6A80-9138CBAD57AE}"/>
              </a:ext>
            </a:extLst>
          </p:cNvPr>
          <p:cNvSpPr/>
          <p:nvPr/>
        </p:nvSpPr>
        <p:spPr>
          <a:xfrm>
            <a:off x="8720240" y="4781481"/>
            <a:ext cx="1208293" cy="140470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Rectangle 206">
            <a:extLst>
              <a:ext uri="{FF2B5EF4-FFF2-40B4-BE49-F238E27FC236}">
                <a16:creationId xmlns:a16="http://schemas.microsoft.com/office/drawing/2014/main" id="{0B260185-FB44-E6CE-6FCB-8180098BFFCD}"/>
              </a:ext>
            </a:extLst>
          </p:cNvPr>
          <p:cNvSpPr/>
          <p:nvPr/>
        </p:nvSpPr>
        <p:spPr>
          <a:xfrm>
            <a:off x="9197891" y="4985077"/>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08" name="Rounded Rectangle 207">
            <a:extLst>
              <a:ext uri="{FF2B5EF4-FFF2-40B4-BE49-F238E27FC236}">
                <a16:creationId xmlns:a16="http://schemas.microsoft.com/office/drawing/2014/main" id="{5FBB541C-A08E-0A4C-F032-B2F8D1278573}"/>
              </a:ext>
            </a:extLst>
          </p:cNvPr>
          <p:cNvSpPr/>
          <p:nvPr/>
        </p:nvSpPr>
        <p:spPr>
          <a:xfrm>
            <a:off x="8912844" y="5824880"/>
            <a:ext cx="455435" cy="269427"/>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ovs</a:t>
            </a:r>
          </a:p>
        </p:txBody>
      </p:sp>
      <p:sp>
        <p:nvSpPr>
          <p:cNvPr id="209" name="Rectangle 208">
            <a:extLst>
              <a:ext uri="{FF2B5EF4-FFF2-40B4-BE49-F238E27FC236}">
                <a16:creationId xmlns:a16="http://schemas.microsoft.com/office/drawing/2014/main" id="{4B80FAFE-2F60-0A6A-DF79-BA13EC7D1C1B}"/>
              </a:ext>
            </a:extLst>
          </p:cNvPr>
          <p:cNvSpPr/>
          <p:nvPr/>
        </p:nvSpPr>
        <p:spPr>
          <a:xfrm>
            <a:off x="9192401" y="5261053"/>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10" name="Rectangle 209">
            <a:extLst>
              <a:ext uri="{FF2B5EF4-FFF2-40B4-BE49-F238E27FC236}">
                <a16:creationId xmlns:a16="http://schemas.microsoft.com/office/drawing/2014/main" id="{121E17C9-D210-BB1A-AFB8-DEADC7184041}"/>
              </a:ext>
            </a:extLst>
          </p:cNvPr>
          <p:cNvSpPr/>
          <p:nvPr/>
        </p:nvSpPr>
        <p:spPr>
          <a:xfrm>
            <a:off x="9197411" y="5532358"/>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N</a:t>
            </a:r>
          </a:p>
        </p:txBody>
      </p:sp>
      <p:sp>
        <p:nvSpPr>
          <p:cNvPr id="211" name="Rounded Rectangle 210">
            <a:extLst>
              <a:ext uri="{FF2B5EF4-FFF2-40B4-BE49-F238E27FC236}">
                <a16:creationId xmlns:a16="http://schemas.microsoft.com/office/drawing/2014/main" id="{61E1E1B5-1F5B-87F0-AA95-B9E080799601}"/>
              </a:ext>
            </a:extLst>
          </p:cNvPr>
          <p:cNvSpPr/>
          <p:nvPr/>
        </p:nvSpPr>
        <p:spPr>
          <a:xfrm>
            <a:off x="8750686" y="3106490"/>
            <a:ext cx="1208293" cy="1404706"/>
          </a:xfrm>
          <a:prstGeom prst="round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a:extLst>
              <a:ext uri="{FF2B5EF4-FFF2-40B4-BE49-F238E27FC236}">
                <a16:creationId xmlns:a16="http://schemas.microsoft.com/office/drawing/2014/main" id="{B109E159-54A8-2ECC-DB3C-80D9969F74A9}"/>
              </a:ext>
            </a:extLst>
          </p:cNvPr>
          <p:cNvSpPr/>
          <p:nvPr/>
        </p:nvSpPr>
        <p:spPr>
          <a:xfrm>
            <a:off x="9060755" y="3309792"/>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13" name="Rounded Rectangle 212">
            <a:extLst>
              <a:ext uri="{FF2B5EF4-FFF2-40B4-BE49-F238E27FC236}">
                <a16:creationId xmlns:a16="http://schemas.microsoft.com/office/drawing/2014/main" id="{3270CC9E-D593-1ACA-514B-24C457270501}"/>
              </a:ext>
            </a:extLst>
          </p:cNvPr>
          <p:cNvSpPr/>
          <p:nvPr/>
        </p:nvSpPr>
        <p:spPr>
          <a:xfrm>
            <a:off x="8790303" y="4184971"/>
            <a:ext cx="455435" cy="269427"/>
          </a:xfrm>
          <a:prstGeom prst="roundRect">
            <a:avLst/>
          </a:prstGeom>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ovs</a:t>
            </a:r>
          </a:p>
        </p:txBody>
      </p:sp>
      <p:sp>
        <p:nvSpPr>
          <p:cNvPr id="214" name="Rectangle 213">
            <a:extLst>
              <a:ext uri="{FF2B5EF4-FFF2-40B4-BE49-F238E27FC236}">
                <a16:creationId xmlns:a16="http://schemas.microsoft.com/office/drawing/2014/main" id="{B2D458B5-7CCB-9347-7530-31A1FAAECABC}"/>
              </a:ext>
            </a:extLst>
          </p:cNvPr>
          <p:cNvSpPr/>
          <p:nvPr/>
        </p:nvSpPr>
        <p:spPr>
          <a:xfrm>
            <a:off x="9055265" y="3585768"/>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1</a:t>
            </a:r>
          </a:p>
        </p:txBody>
      </p:sp>
      <p:sp>
        <p:nvSpPr>
          <p:cNvPr id="215" name="Rectangle 214">
            <a:extLst>
              <a:ext uri="{FF2B5EF4-FFF2-40B4-BE49-F238E27FC236}">
                <a16:creationId xmlns:a16="http://schemas.microsoft.com/office/drawing/2014/main" id="{39ED715A-BAEE-465F-D195-EE71E8B8F0AD}"/>
              </a:ext>
            </a:extLst>
          </p:cNvPr>
          <p:cNvSpPr/>
          <p:nvPr/>
        </p:nvSpPr>
        <p:spPr>
          <a:xfrm>
            <a:off x="9060275" y="3857073"/>
            <a:ext cx="566058" cy="18563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VM N</a:t>
            </a:r>
          </a:p>
        </p:txBody>
      </p:sp>
      <p:sp>
        <p:nvSpPr>
          <p:cNvPr id="219" name="Cloud 218">
            <a:extLst>
              <a:ext uri="{FF2B5EF4-FFF2-40B4-BE49-F238E27FC236}">
                <a16:creationId xmlns:a16="http://schemas.microsoft.com/office/drawing/2014/main" id="{CF449F02-1648-EEFF-3072-6B4FD19ADA55}"/>
              </a:ext>
            </a:extLst>
          </p:cNvPr>
          <p:cNvSpPr/>
          <p:nvPr/>
        </p:nvSpPr>
        <p:spPr>
          <a:xfrm>
            <a:off x="2522752" y="4767119"/>
            <a:ext cx="1540429" cy="981663"/>
          </a:xfrm>
          <a:prstGeom prst="cloud">
            <a:avLst/>
          </a:prstGeom>
          <a:ln w="3175"/>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220" name="Picture 22" descr="Download Wireless Router Computer Icons Wi-fi Computer Network - Cisco  Router Icon Png PNG Image with No Background - PNGkey.com">
            <a:extLst>
              <a:ext uri="{FF2B5EF4-FFF2-40B4-BE49-F238E27FC236}">
                <a16:creationId xmlns:a16="http://schemas.microsoft.com/office/drawing/2014/main" id="{221DB9DD-1B6C-8770-ED6D-17BB011ADC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7683" y="4892486"/>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21" name="Picture 22" descr="Download Wireless Router Computer Icons Wi-fi Computer Network - Cisco  Router Icon Png PNG Image with No Background - PNGkey.com">
            <a:extLst>
              <a:ext uri="{FF2B5EF4-FFF2-40B4-BE49-F238E27FC236}">
                <a16:creationId xmlns:a16="http://schemas.microsoft.com/office/drawing/2014/main" id="{D86EB8E9-1BD1-A784-3AA7-24B4F626B9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5939" y="5181184"/>
            <a:ext cx="301514" cy="232025"/>
          </a:xfrm>
          <a:prstGeom prst="rect">
            <a:avLst/>
          </a:prstGeom>
          <a:noFill/>
          <a:extLst>
            <a:ext uri="{909E8E84-426E-40DD-AFC4-6F175D3DCCD1}">
              <a14:hiddenFill xmlns:a14="http://schemas.microsoft.com/office/drawing/2010/main">
                <a:solidFill>
                  <a:srgbClr val="FFFFFF"/>
                </a:solidFill>
              </a14:hiddenFill>
            </a:ext>
          </a:extLst>
        </p:spPr>
      </p:pic>
      <p:pic>
        <p:nvPicPr>
          <p:cNvPr id="222" name="Picture 22" descr="Download Wireless Router Computer Icons Wi-fi Computer Network - Cisco  Router Icon Png PNG Image with No Background - PNGkey.com">
            <a:extLst>
              <a:ext uri="{FF2B5EF4-FFF2-40B4-BE49-F238E27FC236}">
                <a16:creationId xmlns:a16="http://schemas.microsoft.com/office/drawing/2014/main" id="{CBD20DC2-3894-9967-503D-18A070550B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4321" y="5375681"/>
            <a:ext cx="301514" cy="232025"/>
          </a:xfrm>
          <a:prstGeom prst="rect">
            <a:avLst/>
          </a:prstGeom>
          <a:noFill/>
          <a:extLst>
            <a:ext uri="{909E8E84-426E-40DD-AFC4-6F175D3DCCD1}">
              <a14:hiddenFill xmlns:a14="http://schemas.microsoft.com/office/drawing/2010/main">
                <a:solidFill>
                  <a:srgbClr val="FFFFFF"/>
                </a:solidFill>
              </a14:hiddenFill>
            </a:ext>
          </a:extLst>
        </p:spPr>
      </p:pic>
      <p:cxnSp>
        <p:nvCxnSpPr>
          <p:cNvPr id="223" name="Straight Connector 222">
            <a:extLst>
              <a:ext uri="{FF2B5EF4-FFF2-40B4-BE49-F238E27FC236}">
                <a16:creationId xmlns:a16="http://schemas.microsoft.com/office/drawing/2014/main" id="{F8EC48BC-DEC1-9ACA-F6F8-40C882BDC63F}"/>
              </a:ext>
            </a:extLst>
          </p:cNvPr>
          <p:cNvCxnSpPr>
            <a:cxnSpLocks/>
            <a:endCxn id="222" idx="0"/>
          </p:cNvCxnSpPr>
          <p:nvPr/>
        </p:nvCxnSpPr>
        <p:spPr>
          <a:xfrm flipH="1">
            <a:off x="3075078" y="5125283"/>
            <a:ext cx="162518" cy="2503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8834882B-37EC-E69B-B1C5-03D149ACCB51}"/>
              </a:ext>
            </a:extLst>
          </p:cNvPr>
          <p:cNvCxnSpPr>
            <a:cxnSpLocks/>
            <a:stCxn id="221" idx="1"/>
          </p:cNvCxnSpPr>
          <p:nvPr/>
        </p:nvCxnSpPr>
        <p:spPr>
          <a:xfrm flipH="1" flipV="1">
            <a:off x="3294514" y="4997153"/>
            <a:ext cx="291425" cy="3000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415FFEE4-A133-0CA0-2D98-D6565477AB9A}"/>
              </a:ext>
            </a:extLst>
          </p:cNvPr>
          <p:cNvCxnSpPr>
            <a:cxnSpLocks/>
            <a:endCxn id="221" idx="1"/>
          </p:cNvCxnSpPr>
          <p:nvPr/>
        </p:nvCxnSpPr>
        <p:spPr>
          <a:xfrm flipV="1">
            <a:off x="3020966" y="5297197"/>
            <a:ext cx="564973" cy="123293"/>
          </a:xfrm>
          <a:prstGeom prst="line">
            <a:avLst/>
          </a:prstGeom>
        </p:spPr>
        <p:style>
          <a:lnRef idx="1">
            <a:schemeClr val="accent1"/>
          </a:lnRef>
          <a:fillRef idx="0">
            <a:schemeClr val="accent1"/>
          </a:fillRef>
          <a:effectRef idx="0">
            <a:schemeClr val="accent1"/>
          </a:effectRef>
          <a:fontRef idx="minor">
            <a:schemeClr val="tx1"/>
          </a:fontRef>
        </p:style>
      </p:cxnSp>
      <p:sp>
        <p:nvSpPr>
          <p:cNvPr id="233" name="Rounded Rectangle 232">
            <a:extLst>
              <a:ext uri="{FF2B5EF4-FFF2-40B4-BE49-F238E27FC236}">
                <a16:creationId xmlns:a16="http://schemas.microsoft.com/office/drawing/2014/main" id="{6FCEF891-956C-AF2A-7D1A-A3F8C378F464}"/>
              </a:ext>
            </a:extLst>
          </p:cNvPr>
          <p:cNvSpPr/>
          <p:nvPr/>
        </p:nvSpPr>
        <p:spPr>
          <a:xfrm>
            <a:off x="4510409" y="4257399"/>
            <a:ext cx="620486" cy="12506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GMPLS</a:t>
            </a:r>
          </a:p>
        </p:txBody>
      </p:sp>
      <p:sp>
        <p:nvSpPr>
          <p:cNvPr id="236" name="Rounded Rectangle 235">
            <a:extLst>
              <a:ext uri="{FF2B5EF4-FFF2-40B4-BE49-F238E27FC236}">
                <a16:creationId xmlns:a16="http://schemas.microsoft.com/office/drawing/2014/main" id="{D89198F6-0474-1EE7-B855-215340242391}"/>
              </a:ext>
            </a:extLst>
          </p:cNvPr>
          <p:cNvSpPr/>
          <p:nvPr/>
        </p:nvSpPr>
        <p:spPr>
          <a:xfrm>
            <a:off x="4997052" y="3675225"/>
            <a:ext cx="882848" cy="246221"/>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AS-PCE</a:t>
            </a:r>
          </a:p>
        </p:txBody>
      </p:sp>
      <p:sp>
        <p:nvSpPr>
          <p:cNvPr id="237" name="Rounded Rectangle 236">
            <a:extLst>
              <a:ext uri="{FF2B5EF4-FFF2-40B4-BE49-F238E27FC236}">
                <a16:creationId xmlns:a16="http://schemas.microsoft.com/office/drawing/2014/main" id="{8260771D-98BB-6221-FB1E-59CDFDDBFEFC}"/>
              </a:ext>
            </a:extLst>
          </p:cNvPr>
          <p:cNvSpPr/>
          <p:nvPr/>
        </p:nvSpPr>
        <p:spPr>
          <a:xfrm>
            <a:off x="4967043" y="4039784"/>
            <a:ext cx="620486" cy="12506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GMPLS</a:t>
            </a:r>
          </a:p>
        </p:txBody>
      </p:sp>
      <p:sp>
        <p:nvSpPr>
          <p:cNvPr id="238" name="Rounded Rectangle 237">
            <a:extLst>
              <a:ext uri="{FF2B5EF4-FFF2-40B4-BE49-F238E27FC236}">
                <a16:creationId xmlns:a16="http://schemas.microsoft.com/office/drawing/2014/main" id="{4D736D86-E049-7A8F-DD80-30FD61D20500}"/>
              </a:ext>
            </a:extLst>
          </p:cNvPr>
          <p:cNvSpPr/>
          <p:nvPr/>
        </p:nvSpPr>
        <p:spPr>
          <a:xfrm>
            <a:off x="5190504" y="4420339"/>
            <a:ext cx="620486" cy="12506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GMPLS</a:t>
            </a:r>
          </a:p>
        </p:txBody>
      </p:sp>
      <p:sp>
        <p:nvSpPr>
          <p:cNvPr id="239" name="Rounded Rectangle 238">
            <a:extLst>
              <a:ext uri="{FF2B5EF4-FFF2-40B4-BE49-F238E27FC236}">
                <a16:creationId xmlns:a16="http://schemas.microsoft.com/office/drawing/2014/main" id="{94F0BD28-6507-48AE-3412-B9F48C4D2ABF}"/>
              </a:ext>
            </a:extLst>
          </p:cNvPr>
          <p:cNvSpPr/>
          <p:nvPr/>
        </p:nvSpPr>
        <p:spPr>
          <a:xfrm>
            <a:off x="5689180" y="4136450"/>
            <a:ext cx="620486" cy="125065"/>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GMPLS</a:t>
            </a:r>
          </a:p>
        </p:txBody>
      </p:sp>
      <p:pic>
        <p:nvPicPr>
          <p:cNvPr id="242" name="Picture 241" descr="Logo, company name&#10;&#10;Description automatically generated">
            <a:extLst>
              <a:ext uri="{FF2B5EF4-FFF2-40B4-BE49-F238E27FC236}">
                <a16:creationId xmlns:a16="http://schemas.microsoft.com/office/drawing/2014/main" id="{3AFEDBA3-F503-EEDA-3420-FCD01D484BE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57065" y="5220412"/>
            <a:ext cx="1299689" cy="762915"/>
          </a:xfrm>
          <a:prstGeom prst="rect">
            <a:avLst/>
          </a:prstGeom>
        </p:spPr>
      </p:pic>
      <p:cxnSp>
        <p:nvCxnSpPr>
          <p:cNvPr id="243" name="Straight Connector 242">
            <a:extLst>
              <a:ext uri="{FF2B5EF4-FFF2-40B4-BE49-F238E27FC236}">
                <a16:creationId xmlns:a16="http://schemas.microsoft.com/office/drawing/2014/main" id="{3CE34906-F2AF-A616-9A2B-17E639CDAEF6}"/>
              </a:ext>
            </a:extLst>
          </p:cNvPr>
          <p:cNvCxnSpPr>
            <a:cxnSpLocks/>
            <a:stCxn id="203" idx="3"/>
          </p:cNvCxnSpPr>
          <p:nvPr/>
        </p:nvCxnSpPr>
        <p:spPr>
          <a:xfrm flipV="1">
            <a:off x="2013559" y="3138881"/>
            <a:ext cx="1755458" cy="1074943"/>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F3E64AD6-D660-2C40-457A-2F0FF615F6A5}"/>
              </a:ext>
            </a:extLst>
          </p:cNvPr>
          <p:cNvCxnSpPr>
            <a:cxnSpLocks/>
            <a:stCxn id="188" idx="3"/>
          </p:cNvCxnSpPr>
          <p:nvPr/>
        </p:nvCxnSpPr>
        <p:spPr>
          <a:xfrm flipV="1">
            <a:off x="1948777" y="3075398"/>
            <a:ext cx="1863114" cy="2835278"/>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5307661C-1DBC-1718-56A1-BBAB07742207}"/>
              </a:ext>
            </a:extLst>
          </p:cNvPr>
          <p:cNvCxnSpPr>
            <a:cxnSpLocks/>
          </p:cNvCxnSpPr>
          <p:nvPr/>
        </p:nvCxnSpPr>
        <p:spPr>
          <a:xfrm flipH="1" flipV="1">
            <a:off x="7069583" y="2872030"/>
            <a:ext cx="1818344" cy="134235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55" name="Straight Connector 254">
            <a:extLst>
              <a:ext uri="{FF2B5EF4-FFF2-40B4-BE49-F238E27FC236}">
                <a16:creationId xmlns:a16="http://schemas.microsoft.com/office/drawing/2014/main" id="{FFC5CE4C-45E2-712A-F7DF-719E686E5C2E}"/>
              </a:ext>
            </a:extLst>
          </p:cNvPr>
          <p:cNvCxnSpPr>
            <a:cxnSpLocks/>
            <a:stCxn id="208" idx="1"/>
          </p:cNvCxnSpPr>
          <p:nvPr/>
        </p:nvCxnSpPr>
        <p:spPr>
          <a:xfrm flipH="1" flipV="1">
            <a:off x="6720143" y="2896002"/>
            <a:ext cx="2192701" cy="3063592"/>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252" name="Straight Connector 251">
            <a:extLst>
              <a:ext uri="{FF2B5EF4-FFF2-40B4-BE49-F238E27FC236}">
                <a16:creationId xmlns:a16="http://schemas.microsoft.com/office/drawing/2014/main" id="{036097C3-16A7-120E-E491-8B44A5A777FC}"/>
              </a:ext>
            </a:extLst>
          </p:cNvPr>
          <p:cNvCxnSpPr>
            <a:stCxn id="233" idx="2"/>
          </p:cNvCxnSpPr>
          <p:nvPr/>
        </p:nvCxnSpPr>
        <p:spPr>
          <a:xfrm>
            <a:off x="4820652" y="4382464"/>
            <a:ext cx="0" cy="62603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Straight Connector 258">
            <a:extLst>
              <a:ext uri="{FF2B5EF4-FFF2-40B4-BE49-F238E27FC236}">
                <a16:creationId xmlns:a16="http://schemas.microsoft.com/office/drawing/2014/main" id="{1D5838C4-2F0B-DB4C-9B0D-3704B73FA2DC}"/>
              </a:ext>
            </a:extLst>
          </p:cNvPr>
          <p:cNvCxnSpPr>
            <a:cxnSpLocks/>
            <a:endCxn id="102" idx="0"/>
          </p:cNvCxnSpPr>
          <p:nvPr/>
        </p:nvCxnSpPr>
        <p:spPr>
          <a:xfrm>
            <a:off x="5417644" y="4607679"/>
            <a:ext cx="9742" cy="33413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652EB0F1-9FC2-2DFA-1AE1-4329B5AE3E8D}"/>
              </a:ext>
            </a:extLst>
          </p:cNvPr>
          <p:cNvCxnSpPr>
            <a:cxnSpLocks/>
            <a:stCxn id="237" idx="2"/>
          </p:cNvCxnSpPr>
          <p:nvPr/>
        </p:nvCxnSpPr>
        <p:spPr>
          <a:xfrm>
            <a:off x="5277286" y="4164849"/>
            <a:ext cx="10433" cy="77696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534DA508-F728-1B6C-44D3-7B95C93528A0}"/>
              </a:ext>
            </a:extLst>
          </p:cNvPr>
          <p:cNvCxnSpPr>
            <a:cxnSpLocks/>
          </p:cNvCxnSpPr>
          <p:nvPr/>
        </p:nvCxnSpPr>
        <p:spPr>
          <a:xfrm>
            <a:off x="5995533" y="4237237"/>
            <a:ext cx="11369" cy="77126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D9023333-6984-8D32-1E17-B15A266D4AEB}"/>
              </a:ext>
            </a:extLst>
          </p:cNvPr>
          <p:cNvCxnSpPr>
            <a:cxnSpLocks/>
            <a:endCxn id="233" idx="0"/>
          </p:cNvCxnSpPr>
          <p:nvPr/>
        </p:nvCxnSpPr>
        <p:spPr>
          <a:xfrm flipH="1">
            <a:off x="4820652" y="3779424"/>
            <a:ext cx="184866" cy="4779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9AEC70BD-FD8D-D081-C71C-4B6373CCCC99}"/>
              </a:ext>
            </a:extLst>
          </p:cNvPr>
          <p:cNvCxnSpPr>
            <a:cxnSpLocks/>
            <a:endCxn id="237" idx="0"/>
          </p:cNvCxnSpPr>
          <p:nvPr/>
        </p:nvCxnSpPr>
        <p:spPr>
          <a:xfrm flipH="1">
            <a:off x="5277286" y="3937474"/>
            <a:ext cx="35030" cy="10231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2D0009EE-9518-A909-BCA3-8F4049E917B7}"/>
              </a:ext>
            </a:extLst>
          </p:cNvPr>
          <p:cNvCxnSpPr>
            <a:cxnSpLocks/>
            <a:stCxn id="236" idx="2"/>
            <a:endCxn id="239" idx="0"/>
          </p:cNvCxnSpPr>
          <p:nvPr/>
        </p:nvCxnSpPr>
        <p:spPr>
          <a:xfrm>
            <a:off x="5438476" y="3921446"/>
            <a:ext cx="560947" cy="2150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987B8DCF-F6E0-079E-F3D0-0906FBD5F861}"/>
              </a:ext>
            </a:extLst>
          </p:cNvPr>
          <p:cNvCxnSpPr>
            <a:cxnSpLocks/>
            <a:stCxn id="236" idx="2"/>
          </p:cNvCxnSpPr>
          <p:nvPr/>
        </p:nvCxnSpPr>
        <p:spPr>
          <a:xfrm>
            <a:off x="5438476" y="3921446"/>
            <a:ext cx="186751" cy="50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45E7F3BD-3FF5-9A6A-8F44-3A7901CC8464}"/>
              </a:ext>
            </a:extLst>
          </p:cNvPr>
          <p:cNvCxnSpPr>
            <a:cxnSpLocks/>
          </p:cNvCxnSpPr>
          <p:nvPr/>
        </p:nvCxnSpPr>
        <p:spPr>
          <a:xfrm>
            <a:off x="5590876" y="4073846"/>
            <a:ext cx="560947" cy="215004"/>
          </a:xfrm>
          <a:prstGeom prst="line">
            <a:avLst/>
          </a:prstGeom>
        </p:spPr>
        <p:style>
          <a:lnRef idx="1">
            <a:schemeClr val="accent1"/>
          </a:lnRef>
          <a:fillRef idx="0">
            <a:schemeClr val="accent1"/>
          </a:fillRef>
          <a:effectRef idx="0">
            <a:schemeClr val="accent1"/>
          </a:effectRef>
          <a:fontRef idx="minor">
            <a:schemeClr val="tx1"/>
          </a:fontRef>
        </p:style>
      </p:cxnSp>
      <p:sp>
        <p:nvSpPr>
          <p:cNvPr id="281" name="TextBox 280">
            <a:extLst>
              <a:ext uri="{FF2B5EF4-FFF2-40B4-BE49-F238E27FC236}">
                <a16:creationId xmlns:a16="http://schemas.microsoft.com/office/drawing/2014/main" id="{21686AEE-F52F-E368-33FD-E7317778A6EA}"/>
              </a:ext>
            </a:extLst>
          </p:cNvPr>
          <p:cNvSpPr txBox="1"/>
          <p:nvPr/>
        </p:nvSpPr>
        <p:spPr>
          <a:xfrm>
            <a:off x="3301293" y="5666485"/>
            <a:ext cx="853938" cy="230832"/>
          </a:xfrm>
          <a:prstGeom prst="rect">
            <a:avLst/>
          </a:prstGeom>
          <a:noFill/>
        </p:spPr>
        <p:txBody>
          <a:bodyPr wrap="square" rtlCol="0">
            <a:spAutoFit/>
          </a:bodyPr>
          <a:lstStyle/>
          <a:p>
            <a:r>
              <a:rPr lang="en-CA" sz="900" dirty="0"/>
              <a:t>ETHERNET</a:t>
            </a:r>
            <a:endParaRPr lang="en-FK" sz="2800" dirty="0"/>
          </a:p>
        </p:txBody>
      </p:sp>
      <p:sp>
        <p:nvSpPr>
          <p:cNvPr id="283" name="TextBox 282">
            <a:extLst>
              <a:ext uri="{FF2B5EF4-FFF2-40B4-BE49-F238E27FC236}">
                <a16:creationId xmlns:a16="http://schemas.microsoft.com/office/drawing/2014/main" id="{77EDC780-32CF-9377-F2F6-180F0E2EA013}"/>
              </a:ext>
            </a:extLst>
          </p:cNvPr>
          <p:cNvSpPr txBox="1"/>
          <p:nvPr/>
        </p:nvSpPr>
        <p:spPr>
          <a:xfrm>
            <a:off x="7837836" y="5675176"/>
            <a:ext cx="853938" cy="230832"/>
          </a:xfrm>
          <a:prstGeom prst="rect">
            <a:avLst/>
          </a:prstGeom>
          <a:noFill/>
        </p:spPr>
        <p:txBody>
          <a:bodyPr wrap="square" rtlCol="0">
            <a:spAutoFit/>
          </a:bodyPr>
          <a:lstStyle/>
          <a:p>
            <a:r>
              <a:rPr lang="en-CA" sz="900" dirty="0"/>
              <a:t>ETHERNET</a:t>
            </a:r>
            <a:endParaRPr lang="en-FK" sz="2800" dirty="0"/>
          </a:p>
        </p:txBody>
      </p:sp>
      <p:sp>
        <p:nvSpPr>
          <p:cNvPr id="284" name="TextBox 283">
            <a:extLst>
              <a:ext uri="{FF2B5EF4-FFF2-40B4-BE49-F238E27FC236}">
                <a16:creationId xmlns:a16="http://schemas.microsoft.com/office/drawing/2014/main" id="{D6EEB81D-92D7-0275-B630-52B073BCE655}"/>
              </a:ext>
            </a:extLst>
          </p:cNvPr>
          <p:cNvSpPr txBox="1"/>
          <p:nvPr/>
        </p:nvSpPr>
        <p:spPr>
          <a:xfrm>
            <a:off x="2636859" y="5196463"/>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sp>
        <p:nvSpPr>
          <p:cNvPr id="286" name="TextBox 285">
            <a:extLst>
              <a:ext uri="{FF2B5EF4-FFF2-40B4-BE49-F238E27FC236}">
                <a16:creationId xmlns:a16="http://schemas.microsoft.com/office/drawing/2014/main" id="{D4A6CE6B-72EF-C02E-2DAC-45930FA66933}"/>
              </a:ext>
            </a:extLst>
          </p:cNvPr>
          <p:cNvSpPr txBox="1"/>
          <p:nvPr/>
        </p:nvSpPr>
        <p:spPr>
          <a:xfrm>
            <a:off x="3322480" y="5369844"/>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sp>
        <p:nvSpPr>
          <p:cNvPr id="287" name="TextBox 286">
            <a:extLst>
              <a:ext uri="{FF2B5EF4-FFF2-40B4-BE49-F238E27FC236}">
                <a16:creationId xmlns:a16="http://schemas.microsoft.com/office/drawing/2014/main" id="{744BACF7-135D-6538-7D11-E7679C698B66}"/>
              </a:ext>
            </a:extLst>
          </p:cNvPr>
          <p:cNvSpPr txBox="1"/>
          <p:nvPr/>
        </p:nvSpPr>
        <p:spPr>
          <a:xfrm>
            <a:off x="3378589" y="4869064"/>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sp>
        <p:nvSpPr>
          <p:cNvPr id="288" name="TextBox 287">
            <a:extLst>
              <a:ext uri="{FF2B5EF4-FFF2-40B4-BE49-F238E27FC236}">
                <a16:creationId xmlns:a16="http://schemas.microsoft.com/office/drawing/2014/main" id="{445E5894-61C1-3787-DEB4-4B764A8CB179}"/>
              </a:ext>
            </a:extLst>
          </p:cNvPr>
          <p:cNvSpPr txBox="1"/>
          <p:nvPr/>
        </p:nvSpPr>
        <p:spPr>
          <a:xfrm>
            <a:off x="7305167" y="5032548"/>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sp>
        <p:nvSpPr>
          <p:cNvPr id="289" name="TextBox 288">
            <a:extLst>
              <a:ext uri="{FF2B5EF4-FFF2-40B4-BE49-F238E27FC236}">
                <a16:creationId xmlns:a16="http://schemas.microsoft.com/office/drawing/2014/main" id="{00527901-00E3-2BDE-77DA-362C4D7CFB14}"/>
              </a:ext>
            </a:extLst>
          </p:cNvPr>
          <p:cNvSpPr txBox="1"/>
          <p:nvPr/>
        </p:nvSpPr>
        <p:spPr>
          <a:xfrm>
            <a:off x="7884654" y="5413209"/>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sp>
        <p:nvSpPr>
          <p:cNvPr id="290" name="TextBox 289">
            <a:extLst>
              <a:ext uri="{FF2B5EF4-FFF2-40B4-BE49-F238E27FC236}">
                <a16:creationId xmlns:a16="http://schemas.microsoft.com/office/drawing/2014/main" id="{5E52D7E4-1939-16F7-6B3B-04961A58A624}"/>
              </a:ext>
            </a:extLst>
          </p:cNvPr>
          <p:cNvSpPr txBox="1"/>
          <p:nvPr/>
        </p:nvSpPr>
        <p:spPr>
          <a:xfrm>
            <a:off x="7883091" y="4892486"/>
            <a:ext cx="423986" cy="232025"/>
          </a:xfrm>
          <a:prstGeom prst="rect">
            <a:avLst/>
          </a:prstGeom>
          <a:noFill/>
        </p:spPr>
        <p:txBody>
          <a:bodyPr wrap="square" rtlCol="0">
            <a:spAutoFit/>
          </a:bodyPr>
          <a:lstStyle/>
          <a:p>
            <a:r>
              <a:rPr lang="en-CA" sz="900" dirty="0">
                <a:solidFill>
                  <a:srgbClr val="00B0F0"/>
                </a:solidFill>
              </a:rPr>
              <a:t>OFS</a:t>
            </a:r>
            <a:endParaRPr lang="en-FK" sz="2800" dirty="0">
              <a:solidFill>
                <a:srgbClr val="00B0F0"/>
              </a:solidFill>
            </a:endParaRPr>
          </a:p>
        </p:txBody>
      </p:sp>
      <p:cxnSp>
        <p:nvCxnSpPr>
          <p:cNvPr id="277" name="Elbow Connector 276">
            <a:extLst>
              <a:ext uri="{FF2B5EF4-FFF2-40B4-BE49-F238E27FC236}">
                <a16:creationId xmlns:a16="http://schemas.microsoft.com/office/drawing/2014/main" id="{13CC88A0-ABE1-3395-E8F1-48D74496A32A}"/>
              </a:ext>
            </a:extLst>
          </p:cNvPr>
          <p:cNvCxnSpPr>
            <a:stCxn id="187" idx="1"/>
            <a:endCxn id="188" idx="1"/>
          </p:cNvCxnSpPr>
          <p:nvPr/>
        </p:nvCxnSpPr>
        <p:spPr>
          <a:xfrm rot="10800000" flipV="1">
            <a:off x="1493343" y="5036842"/>
            <a:ext cx="172407" cy="873833"/>
          </a:xfrm>
          <a:prstGeom prst="bentConnector3">
            <a:avLst>
              <a:gd name="adj1" fmla="val 125255"/>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5" name="Elbow Connector 294">
            <a:extLst>
              <a:ext uri="{FF2B5EF4-FFF2-40B4-BE49-F238E27FC236}">
                <a16:creationId xmlns:a16="http://schemas.microsoft.com/office/drawing/2014/main" id="{24F8E270-6068-00D4-5E0E-6BDE65000571}"/>
              </a:ext>
            </a:extLst>
          </p:cNvPr>
          <p:cNvCxnSpPr>
            <a:cxnSpLocks/>
          </p:cNvCxnSpPr>
          <p:nvPr/>
        </p:nvCxnSpPr>
        <p:spPr>
          <a:xfrm rot="5400000">
            <a:off x="1083042" y="3767199"/>
            <a:ext cx="968756" cy="133676"/>
          </a:xfrm>
          <a:prstGeom prst="bentConnector3">
            <a:avLst>
              <a:gd name="adj1" fmla="val -281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6" name="Elbow Connector 295">
            <a:extLst>
              <a:ext uri="{FF2B5EF4-FFF2-40B4-BE49-F238E27FC236}">
                <a16:creationId xmlns:a16="http://schemas.microsoft.com/office/drawing/2014/main" id="{A18D0763-6FDC-C0CD-1A03-62D4C45EEC83}"/>
              </a:ext>
            </a:extLst>
          </p:cNvPr>
          <p:cNvCxnSpPr>
            <a:cxnSpLocks/>
          </p:cNvCxnSpPr>
          <p:nvPr/>
        </p:nvCxnSpPr>
        <p:spPr>
          <a:xfrm rot="5400000">
            <a:off x="8984401" y="5146718"/>
            <a:ext cx="715388" cy="618999"/>
          </a:xfrm>
          <a:prstGeom prst="bentConnector3">
            <a:avLst>
              <a:gd name="adj1" fmla="val -173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2" name="Elbow Connector 301">
            <a:extLst>
              <a:ext uri="{FF2B5EF4-FFF2-40B4-BE49-F238E27FC236}">
                <a16:creationId xmlns:a16="http://schemas.microsoft.com/office/drawing/2014/main" id="{9B3FE52B-9ABF-3F36-B677-24C760A1CA22}"/>
              </a:ext>
            </a:extLst>
          </p:cNvPr>
          <p:cNvCxnSpPr>
            <a:cxnSpLocks/>
          </p:cNvCxnSpPr>
          <p:nvPr/>
        </p:nvCxnSpPr>
        <p:spPr>
          <a:xfrm rot="5400000">
            <a:off x="9136801" y="5299118"/>
            <a:ext cx="715388" cy="618999"/>
          </a:xfrm>
          <a:prstGeom prst="bentConnector3">
            <a:avLst>
              <a:gd name="adj1" fmla="val -1736"/>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3" name="Elbow Connector 302">
            <a:extLst>
              <a:ext uri="{FF2B5EF4-FFF2-40B4-BE49-F238E27FC236}">
                <a16:creationId xmlns:a16="http://schemas.microsoft.com/office/drawing/2014/main" id="{88C5B2F0-E71F-CFA6-6A4B-2256CE712F59}"/>
              </a:ext>
            </a:extLst>
          </p:cNvPr>
          <p:cNvCxnSpPr>
            <a:cxnSpLocks/>
          </p:cNvCxnSpPr>
          <p:nvPr/>
        </p:nvCxnSpPr>
        <p:spPr>
          <a:xfrm rot="5400000">
            <a:off x="8830543" y="3469892"/>
            <a:ext cx="715388" cy="618999"/>
          </a:xfrm>
          <a:prstGeom prst="bentConnector3">
            <a:avLst>
              <a:gd name="adj1" fmla="val -1737"/>
            </a:avLst>
          </a:prstGeom>
          <a:ln>
            <a:tailEnd type="triangle"/>
          </a:ln>
        </p:spPr>
        <p:style>
          <a:lnRef idx="1">
            <a:schemeClr val="accent1"/>
          </a:lnRef>
          <a:fillRef idx="0">
            <a:schemeClr val="accent1"/>
          </a:fillRef>
          <a:effectRef idx="0">
            <a:schemeClr val="accent1"/>
          </a:effectRef>
          <a:fontRef idx="minor">
            <a:schemeClr val="tx1"/>
          </a:fontRef>
        </p:style>
      </p:cxnSp>
      <p:sp>
        <p:nvSpPr>
          <p:cNvPr id="107" name="TextBox 106">
            <a:extLst>
              <a:ext uri="{FF2B5EF4-FFF2-40B4-BE49-F238E27FC236}">
                <a16:creationId xmlns:a16="http://schemas.microsoft.com/office/drawing/2014/main" id="{29C157B5-656A-EBA2-F8D0-17FA61A4D28C}"/>
              </a:ext>
            </a:extLst>
          </p:cNvPr>
          <p:cNvSpPr txBox="1"/>
          <p:nvPr/>
        </p:nvSpPr>
        <p:spPr>
          <a:xfrm>
            <a:off x="7038573" y="207237"/>
            <a:ext cx="1868556" cy="338554"/>
          </a:xfrm>
          <a:prstGeom prst="rect">
            <a:avLst/>
          </a:prstGeom>
          <a:noFill/>
        </p:spPr>
        <p:txBody>
          <a:bodyPr wrap="square" rtlCol="0">
            <a:spAutoFit/>
          </a:bodyPr>
          <a:lstStyle/>
          <a:p>
            <a:pPr algn="ctr"/>
            <a:r>
              <a:rPr lang="en-US" sz="1600" dirty="0"/>
              <a:t>Figure 8</a:t>
            </a:r>
          </a:p>
        </p:txBody>
      </p:sp>
    </p:spTree>
    <p:extLst>
      <p:ext uri="{BB962C8B-B14F-4D97-AF65-F5344CB8AC3E}">
        <p14:creationId xmlns:p14="http://schemas.microsoft.com/office/powerpoint/2010/main" val="2241487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lowchart: Extract 2">
            <a:extLst>
              <a:ext uri="{FF2B5EF4-FFF2-40B4-BE49-F238E27FC236}">
                <a16:creationId xmlns:a16="http://schemas.microsoft.com/office/drawing/2014/main" id="{D6F73818-C7DC-4361-ABA7-D332359CF9B6}"/>
              </a:ext>
            </a:extLst>
          </p:cNvPr>
          <p:cNvSpPr/>
          <p:nvPr/>
        </p:nvSpPr>
        <p:spPr>
          <a:xfrm>
            <a:off x="2731368" y="551859"/>
            <a:ext cx="6042991" cy="5208105"/>
          </a:xfrm>
          <a:prstGeom prst="flowChartExtra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K"/>
          </a:p>
        </p:txBody>
      </p:sp>
      <p:sp>
        <p:nvSpPr>
          <p:cNvPr id="4" name="Rectangle: Rounded Corners 3">
            <a:extLst>
              <a:ext uri="{FF2B5EF4-FFF2-40B4-BE49-F238E27FC236}">
                <a16:creationId xmlns:a16="http://schemas.microsoft.com/office/drawing/2014/main" id="{371D0A15-3030-490A-8457-2EC01E3E42D9}"/>
              </a:ext>
            </a:extLst>
          </p:cNvPr>
          <p:cNvSpPr/>
          <p:nvPr/>
        </p:nvSpPr>
        <p:spPr>
          <a:xfrm>
            <a:off x="3804794" y="4922384"/>
            <a:ext cx="3816626" cy="4946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sz="1400" dirty="0"/>
              <a:t>DATA PLANE</a:t>
            </a:r>
          </a:p>
          <a:p>
            <a:pPr algn="ctr"/>
            <a:r>
              <a:rPr lang="en-CA" sz="1400" dirty="0"/>
              <a:t>(data transmission ,routing ,data processing etc.</a:t>
            </a:r>
            <a:endParaRPr lang="en-FK" sz="1400" dirty="0"/>
          </a:p>
        </p:txBody>
      </p:sp>
      <p:sp>
        <p:nvSpPr>
          <p:cNvPr id="5" name="Rectangle: Rounded Corners 4">
            <a:extLst>
              <a:ext uri="{FF2B5EF4-FFF2-40B4-BE49-F238E27FC236}">
                <a16:creationId xmlns:a16="http://schemas.microsoft.com/office/drawing/2014/main" id="{3527610B-3649-423C-B313-532609BD6475}"/>
              </a:ext>
            </a:extLst>
          </p:cNvPr>
          <p:cNvSpPr/>
          <p:nvPr/>
        </p:nvSpPr>
        <p:spPr>
          <a:xfrm>
            <a:off x="4202359" y="3857487"/>
            <a:ext cx="3021496" cy="66149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sz="1400" dirty="0"/>
              <a:t>CONTROL PLANE</a:t>
            </a:r>
          </a:p>
          <a:p>
            <a:pPr algn="ctr"/>
            <a:r>
              <a:rPr lang="en-CA" sz="1400" dirty="0"/>
              <a:t>(Adaptability ,switching controls ,RWA Network elements etc.</a:t>
            </a:r>
            <a:endParaRPr lang="en-FK" sz="1400" dirty="0"/>
          </a:p>
        </p:txBody>
      </p:sp>
      <p:sp>
        <p:nvSpPr>
          <p:cNvPr id="6" name="Rectangle: Rounded Corners 5">
            <a:extLst>
              <a:ext uri="{FF2B5EF4-FFF2-40B4-BE49-F238E27FC236}">
                <a16:creationId xmlns:a16="http://schemas.microsoft.com/office/drawing/2014/main" id="{82572682-B83C-4D14-B302-EE0F20DCA46F}"/>
              </a:ext>
            </a:extLst>
          </p:cNvPr>
          <p:cNvSpPr/>
          <p:nvPr/>
        </p:nvSpPr>
        <p:spPr>
          <a:xfrm>
            <a:off x="4553542" y="2624026"/>
            <a:ext cx="2438399" cy="83005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CA" sz="1400" dirty="0"/>
              <a:t>MANAGEMENT PLANE</a:t>
            </a:r>
          </a:p>
          <a:p>
            <a:pPr algn="ctr"/>
            <a:r>
              <a:rPr lang="en-CA" sz="1400" dirty="0"/>
              <a:t>(Operation and network administration .etc.</a:t>
            </a:r>
            <a:endParaRPr lang="en-FK" sz="1400" dirty="0"/>
          </a:p>
        </p:txBody>
      </p:sp>
      <p:cxnSp>
        <p:nvCxnSpPr>
          <p:cNvPr id="9" name="Straight Arrow Connector 8">
            <a:extLst>
              <a:ext uri="{FF2B5EF4-FFF2-40B4-BE49-F238E27FC236}">
                <a16:creationId xmlns:a16="http://schemas.microsoft.com/office/drawing/2014/main" id="{7A275708-D65D-4389-87A6-FD23E48C91B3}"/>
              </a:ext>
            </a:extLst>
          </p:cNvPr>
          <p:cNvCxnSpPr>
            <a:cxnSpLocks/>
          </p:cNvCxnSpPr>
          <p:nvPr/>
        </p:nvCxnSpPr>
        <p:spPr>
          <a:xfrm>
            <a:off x="5713107" y="3454084"/>
            <a:ext cx="1" cy="403403"/>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7906555D-0B07-4158-8613-09D919A305B0}"/>
              </a:ext>
            </a:extLst>
          </p:cNvPr>
          <p:cNvCxnSpPr>
            <a:endCxn id="4" idx="0"/>
          </p:cNvCxnSpPr>
          <p:nvPr/>
        </p:nvCxnSpPr>
        <p:spPr>
          <a:xfrm>
            <a:off x="5713107" y="4518980"/>
            <a:ext cx="0" cy="403404"/>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8" name="TextBox 7">
            <a:extLst>
              <a:ext uri="{FF2B5EF4-FFF2-40B4-BE49-F238E27FC236}">
                <a16:creationId xmlns:a16="http://schemas.microsoft.com/office/drawing/2014/main" id="{988624EC-0AE6-2195-1CA1-AF71826A5E92}"/>
              </a:ext>
            </a:extLst>
          </p:cNvPr>
          <p:cNvSpPr txBox="1"/>
          <p:nvPr/>
        </p:nvSpPr>
        <p:spPr>
          <a:xfrm>
            <a:off x="5396948" y="148460"/>
            <a:ext cx="1868556" cy="338554"/>
          </a:xfrm>
          <a:prstGeom prst="rect">
            <a:avLst/>
          </a:prstGeom>
          <a:noFill/>
        </p:spPr>
        <p:txBody>
          <a:bodyPr wrap="square" rtlCol="0">
            <a:spAutoFit/>
          </a:bodyPr>
          <a:lstStyle/>
          <a:p>
            <a:pPr algn="ctr"/>
            <a:r>
              <a:rPr lang="en-US" sz="1600" dirty="0"/>
              <a:t>Figure 9</a:t>
            </a:r>
          </a:p>
        </p:txBody>
      </p:sp>
    </p:spTree>
    <p:extLst>
      <p:ext uri="{BB962C8B-B14F-4D97-AF65-F5344CB8AC3E}">
        <p14:creationId xmlns:p14="http://schemas.microsoft.com/office/powerpoint/2010/main" val="41151990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1210</TotalTime>
  <Words>626</Words>
  <Application>Microsoft Office PowerPoint</Application>
  <PresentationFormat>Widescreen</PresentationFormat>
  <Paragraphs>347</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Abadi MT Condensed Light</vt: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Kenneth Nsafoa-Yeboah</dc:creator>
  <cp:lastModifiedBy>Selorm</cp:lastModifiedBy>
  <cp:revision>3</cp:revision>
  <dcterms:created xsi:type="dcterms:W3CDTF">2022-07-10T11:03:08Z</dcterms:created>
  <dcterms:modified xsi:type="dcterms:W3CDTF">2022-07-11T09:04:32Z</dcterms:modified>
</cp:coreProperties>
</file>