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8" r:id="rId2"/>
    <p:sldId id="289" r:id="rId3"/>
    <p:sldId id="290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49" autoAdjust="0"/>
    <p:restoredTop sz="96238" autoAdjust="0"/>
  </p:normalViewPr>
  <p:slideViewPr>
    <p:cSldViewPr snapToGrid="0">
      <p:cViewPr varScale="1">
        <p:scale>
          <a:sx n="111" d="100"/>
          <a:sy n="111" d="100"/>
        </p:scale>
        <p:origin x="6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13B66-A279-445D-AD5F-81950AD007FB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DD947-5BC3-43C5-B971-6E1347356FD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017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80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264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962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585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65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756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56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935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679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15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308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3B561-C6F5-4EE3-A18B-F914C4C28F74}" type="datetimeFigureOut">
              <a:rPr lang="nb-NO" smtClean="0"/>
              <a:t>17.02.2023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77FA-AF36-4856-9396-3CA1A53CCA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903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B05C8-E1C6-5D70-F9FC-571165117C47}"/>
              </a:ext>
            </a:extLst>
          </p:cNvPr>
          <p:cNvSpPr txBox="1"/>
          <p:nvPr/>
        </p:nvSpPr>
        <p:spPr>
          <a:xfrm>
            <a:off x="10985945" y="98274"/>
            <a:ext cx="104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Figure S1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F4C4E1-E503-1563-34D7-A0C7C0334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44" y="1527463"/>
            <a:ext cx="10326101" cy="25441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2A7D3B-7E61-F195-38BA-0199A9BE8B1F}"/>
              </a:ext>
            </a:extLst>
          </p:cNvPr>
          <p:cNvSpPr txBox="1"/>
          <p:nvPr/>
        </p:nvSpPr>
        <p:spPr>
          <a:xfrm>
            <a:off x="3644423" y="600440"/>
            <a:ext cx="148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Single cells</a:t>
            </a:r>
          </a:p>
          <a:p>
            <a:r>
              <a:rPr lang="nb-NO" dirty="0"/>
              <a:t> ca. 1,6*10</a:t>
            </a:r>
            <a:r>
              <a:rPr lang="nb-NO" baseline="30000" dirty="0"/>
              <a:t>5</a:t>
            </a:r>
          </a:p>
          <a:p>
            <a:r>
              <a:rPr lang="nb-NO" dirty="0"/>
              <a:t> 87% selected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5CAE09-E481-0E29-E213-35652A6F83EE}"/>
              </a:ext>
            </a:extLst>
          </p:cNvPr>
          <p:cNvSpPr txBox="1"/>
          <p:nvPr/>
        </p:nvSpPr>
        <p:spPr>
          <a:xfrm>
            <a:off x="907323" y="600440"/>
            <a:ext cx="183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Fixed CD19+ cells</a:t>
            </a:r>
          </a:p>
          <a:p>
            <a:r>
              <a:rPr lang="nb-NO" dirty="0"/>
              <a:t> ca. 2,0*10</a:t>
            </a:r>
            <a:r>
              <a:rPr lang="nb-NO" baseline="30000" dirty="0"/>
              <a:t>5</a:t>
            </a:r>
          </a:p>
          <a:p>
            <a:r>
              <a:rPr lang="nb-NO" dirty="0"/>
              <a:t> 84% selected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E5D5C5-1B42-67A0-04F5-AA51591E33FF}"/>
              </a:ext>
            </a:extLst>
          </p:cNvPr>
          <p:cNvSpPr txBox="1"/>
          <p:nvPr/>
        </p:nvSpPr>
        <p:spPr>
          <a:xfrm>
            <a:off x="6064252" y="600440"/>
            <a:ext cx="1776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Live cells</a:t>
            </a:r>
          </a:p>
          <a:p>
            <a:r>
              <a:rPr lang="nb-NO" dirty="0"/>
              <a:t> ca. 1,4*10</a:t>
            </a:r>
            <a:r>
              <a:rPr lang="nb-NO" baseline="30000" dirty="0"/>
              <a:t>5</a:t>
            </a:r>
            <a:endParaRPr lang="nb-NO" dirty="0"/>
          </a:p>
          <a:p>
            <a:r>
              <a:rPr lang="nb-NO" dirty="0"/>
              <a:t> 62% selected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21A319-11DF-076A-1B66-621DFEFD502D}"/>
              </a:ext>
            </a:extLst>
          </p:cNvPr>
          <p:cNvSpPr txBox="1"/>
          <p:nvPr/>
        </p:nvSpPr>
        <p:spPr>
          <a:xfrm>
            <a:off x="8692203" y="600440"/>
            <a:ext cx="22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IRF4+Blimp1+ cells</a:t>
            </a:r>
          </a:p>
          <a:p>
            <a:r>
              <a:rPr lang="nb-NO" dirty="0"/>
              <a:t> ca. 0,9*10</a:t>
            </a:r>
            <a:r>
              <a:rPr lang="nb-NO" baseline="30000" dirty="0"/>
              <a:t>5</a:t>
            </a:r>
          </a:p>
          <a:p>
            <a:r>
              <a:rPr lang="nb-NO" dirty="0"/>
              <a:t> 42% selected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0865E18-0126-127D-7594-E5831B832766}"/>
              </a:ext>
            </a:extLst>
          </p:cNvPr>
          <p:cNvGrpSpPr/>
          <p:nvPr/>
        </p:nvGrpSpPr>
        <p:grpSpPr>
          <a:xfrm>
            <a:off x="551921" y="4105038"/>
            <a:ext cx="1500903" cy="1060767"/>
            <a:chOff x="1479932" y="3841537"/>
            <a:chExt cx="1500903" cy="1060767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A384DDE-1BB3-3716-155E-532A794377ED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D884BA29-F400-22D8-F1E2-2E3592375CC1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44CE7A-141C-F8E2-797A-742DE4656DAC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SSC-A</a:t>
              </a:r>
              <a:endParaRPr lang="nb-NO" sz="24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94E7A46-5666-D5B5-9F97-4EDD24B3D87E}"/>
                </a:ext>
              </a:extLst>
            </p:cNvPr>
            <p:cNvSpPr txBox="1"/>
            <p:nvPr/>
          </p:nvSpPr>
          <p:spPr>
            <a:xfrm>
              <a:off x="2052131" y="4532972"/>
              <a:ext cx="92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AE4283-E78B-4DB1-5F9E-66CA57CF737A}"/>
              </a:ext>
            </a:extLst>
          </p:cNvPr>
          <p:cNvGrpSpPr/>
          <p:nvPr/>
        </p:nvGrpSpPr>
        <p:grpSpPr>
          <a:xfrm>
            <a:off x="3155421" y="4105038"/>
            <a:ext cx="1500903" cy="1060767"/>
            <a:chOff x="1479932" y="3841537"/>
            <a:chExt cx="1500903" cy="1060767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BD39606-9666-7F0D-B7B3-A65408F69B1E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060374A-FAD5-0971-6EA1-9125E91724D9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07996F0-CA4A-BCC1-61DC-327EA67EAAE2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  <a:endParaRPr lang="nb-NO" sz="24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92AAFAD-4D01-9447-CB85-25F218D5FC2E}"/>
                </a:ext>
              </a:extLst>
            </p:cNvPr>
            <p:cNvSpPr txBox="1"/>
            <p:nvPr/>
          </p:nvSpPr>
          <p:spPr>
            <a:xfrm>
              <a:off x="2052131" y="4532972"/>
              <a:ext cx="92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FSC-H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0A5F037-08B3-7E83-5BDF-2AE1CAF82119}"/>
              </a:ext>
            </a:extLst>
          </p:cNvPr>
          <p:cNvGrpSpPr/>
          <p:nvPr/>
        </p:nvGrpSpPr>
        <p:grpSpPr>
          <a:xfrm>
            <a:off x="5758921" y="4105038"/>
            <a:ext cx="1885187" cy="1060767"/>
            <a:chOff x="1479932" y="3841537"/>
            <a:chExt cx="1885187" cy="1060767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11BAA8A-A8D4-D2FE-7502-862CCD873994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A467599-EC45-2E4D-D9B5-2138425297B9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9BE7084-5C39-4054-8B96-5207CE05EB54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  <a:endParaRPr lang="nb-NO" sz="24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B06CD2E-2FA2-533C-C089-AF967829337C}"/>
                </a:ext>
              </a:extLst>
            </p:cNvPr>
            <p:cNvSpPr txBox="1"/>
            <p:nvPr/>
          </p:nvSpPr>
          <p:spPr>
            <a:xfrm>
              <a:off x="2052130" y="4532972"/>
              <a:ext cx="13129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Dead cells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D059F55-BD66-F242-35B1-82DA506D1CDD}"/>
              </a:ext>
            </a:extLst>
          </p:cNvPr>
          <p:cNvGrpSpPr/>
          <p:nvPr/>
        </p:nvGrpSpPr>
        <p:grpSpPr>
          <a:xfrm>
            <a:off x="8518560" y="4105038"/>
            <a:ext cx="1885187" cy="1060767"/>
            <a:chOff x="1479932" y="3841537"/>
            <a:chExt cx="1885187" cy="1060767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C90BA48-F040-FB66-1B7B-C3BC3F8B80E9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3BBAB3D-F109-73CD-40A3-9159FC3DB416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F0E61C-74EA-6687-AA80-6E9F30BA1B3F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IRF4</a:t>
              </a:r>
              <a:endParaRPr lang="nb-NO" sz="24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FA7ABD2-BE67-2DE5-36D2-4B6D6F85221A}"/>
                </a:ext>
              </a:extLst>
            </p:cNvPr>
            <p:cNvSpPr txBox="1"/>
            <p:nvPr/>
          </p:nvSpPr>
          <p:spPr>
            <a:xfrm>
              <a:off x="2052130" y="4532972"/>
              <a:ext cx="13129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BLIMP1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1805946-3F1D-C277-1763-F787B1587968}"/>
              </a:ext>
            </a:extLst>
          </p:cNvPr>
          <p:cNvSpPr txBox="1"/>
          <p:nvPr/>
        </p:nvSpPr>
        <p:spPr>
          <a:xfrm>
            <a:off x="351995" y="5764104"/>
            <a:ext cx="925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S1. Example of cell populations used for the assays, including proportion of cells and yield</a:t>
            </a:r>
          </a:p>
        </p:txBody>
      </p:sp>
    </p:spTree>
    <p:extLst>
      <p:ext uri="{BB962C8B-B14F-4D97-AF65-F5344CB8AC3E}">
        <p14:creationId xmlns:p14="http://schemas.microsoft.com/office/powerpoint/2010/main" val="324093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CA664243-8471-B03C-F9F9-EBB1DD4AE92B}"/>
              </a:ext>
            </a:extLst>
          </p:cNvPr>
          <p:cNvSpPr txBox="1"/>
          <p:nvPr/>
        </p:nvSpPr>
        <p:spPr>
          <a:xfrm>
            <a:off x="10985945" y="-48368"/>
            <a:ext cx="104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Figure S2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D6090A-BF72-E172-E3BB-404C55955DD4}"/>
              </a:ext>
            </a:extLst>
          </p:cNvPr>
          <p:cNvSpPr/>
          <p:nvPr/>
        </p:nvSpPr>
        <p:spPr>
          <a:xfrm>
            <a:off x="1438738" y="4187273"/>
            <a:ext cx="260498" cy="972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3725CC8-7A47-DB19-9748-0B5938A44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49" y="3633718"/>
            <a:ext cx="8972788" cy="1783971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680B7A0-C899-34BB-3E05-4346F092A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76" y="787502"/>
            <a:ext cx="9063033" cy="1819008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2031DA25-211F-FD03-3178-AF85BBAFB4C3}"/>
              </a:ext>
            </a:extLst>
          </p:cNvPr>
          <p:cNvSpPr txBox="1"/>
          <p:nvPr/>
        </p:nvSpPr>
        <p:spPr>
          <a:xfrm>
            <a:off x="2729636" y="-70630"/>
            <a:ext cx="148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Single cells</a:t>
            </a:r>
          </a:p>
          <a:p>
            <a:r>
              <a:rPr lang="nb-NO" dirty="0"/>
              <a:t> ca. 7,1*10</a:t>
            </a:r>
            <a:r>
              <a:rPr lang="nb-NO" baseline="30000" dirty="0"/>
              <a:t>5</a:t>
            </a:r>
          </a:p>
          <a:p>
            <a:r>
              <a:rPr lang="nb-NO" dirty="0"/>
              <a:t> 89% selected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079EC01-5DE2-EF6B-8808-6DEB915278D3}"/>
              </a:ext>
            </a:extLst>
          </p:cNvPr>
          <p:cNvSpPr txBox="1"/>
          <p:nvPr/>
        </p:nvSpPr>
        <p:spPr>
          <a:xfrm>
            <a:off x="741112" y="-70630"/>
            <a:ext cx="183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Fixed CD19+ cells</a:t>
            </a:r>
          </a:p>
          <a:p>
            <a:r>
              <a:rPr lang="nb-NO" dirty="0"/>
              <a:t> ca. 7,9*10</a:t>
            </a:r>
            <a:r>
              <a:rPr lang="nb-NO" baseline="30000" dirty="0"/>
              <a:t>5</a:t>
            </a:r>
          </a:p>
          <a:p>
            <a:r>
              <a:rPr lang="nb-NO" dirty="0"/>
              <a:t> 89% selected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1B92FBA-771C-038B-A18B-899CC76C800D}"/>
              </a:ext>
            </a:extLst>
          </p:cNvPr>
          <p:cNvSpPr txBox="1"/>
          <p:nvPr/>
        </p:nvSpPr>
        <p:spPr>
          <a:xfrm>
            <a:off x="4434924" y="-70630"/>
            <a:ext cx="1776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Live cells</a:t>
            </a:r>
          </a:p>
          <a:p>
            <a:r>
              <a:rPr lang="nb-NO" dirty="0"/>
              <a:t> ca. 6,3*10</a:t>
            </a:r>
            <a:r>
              <a:rPr lang="nb-NO" baseline="30000" dirty="0"/>
              <a:t>5</a:t>
            </a:r>
            <a:endParaRPr lang="nb-NO" dirty="0"/>
          </a:p>
          <a:p>
            <a:r>
              <a:rPr lang="nb-NO" dirty="0"/>
              <a:t> 95% selected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B3ADA95-6DC9-6E65-E9B6-4B153B1C21C0}"/>
              </a:ext>
            </a:extLst>
          </p:cNvPr>
          <p:cNvSpPr txBox="1"/>
          <p:nvPr/>
        </p:nvSpPr>
        <p:spPr>
          <a:xfrm>
            <a:off x="8131059" y="-70630"/>
            <a:ext cx="22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IRF4+Blimp1+ cells</a:t>
            </a:r>
          </a:p>
          <a:p>
            <a:r>
              <a:rPr lang="nb-NO" dirty="0"/>
              <a:t> ca. 0,7*10</a:t>
            </a:r>
            <a:r>
              <a:rPr lang="nb-NO" baseline="30000" dirty="0"/>
              <a:t>5</a:t>
            </a:r>
          </a:p>
          <a:p>
            <a:r>
              <a:rPr lang="nb-NO" dirty="0"/>
              <a:t> 0% selected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5DA8F8B-4FF0-6009-4A01-2B8C2627D3B2}"/>
              </a:ext>
            </a:extLst>
          </p:cNvPr>
          <p:cNvSpPr txBox="1"/>
          <p:nvPr/>
        </p:nvSpPr>
        <p:spPr>
          <a:xfrm>
            <a:off x="6172866" y="-70630"/>
            <a:ext cx="1776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CD19+ cells</a:t>
            </a:r>
          </a:p>
          <a:p>
            <a:r>
              <a:rPr lang="nb-NO" dirty="0"/>
              <a:t> ca. 5,9*10</a:t>
            </a:r>
            <a:r>
              <a:rPr lang="nb-NO" baseline="30000" dirty="0"/>
              <a:t>5</a:t>
            </a:r>
            <a:endParaRPr lang="nb-NO" dirty="0"/>
          </a:p>
          <a:p>
            <a:r>
              <a:rPr lang="nb-NO" dirty="0"/>
              <a:t> 11% selected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170BA93-3F17-72FC-C0FC-4E87261F653C}"/>
              </a:ext>
            </a:extLst>
          </p:cNvPr>
          <p:cNvSpPr txBox="1"/>
          <p:nvPr/>
        </p:nvSpPr>
        <p:spPr>
          <a:xfrm>
            <a:off x="2729636" y="2760953"/>
            <a:ext cx="1480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Single cells</a:t>
            </a:r>
          </a:p>
          <a:p>
            <a:r>
              <a:rPr lang="nb-NO" dirty="0"/>
              <a:t> ca. 2,8*10</a:t>
            </a:r>
            <a:r>
              <a:rPr lang="nb-NO" baseline="30000" dirty="0"/>
              <a:t>5</a:t>
            </a:r>
          </a:p>
          <a:p>
            <a:r>
              <a:rPr lang="nb-NO" dirty="0"/>
              <a:t> 94% selected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90D9D31-170E-E88F-3F50-756B520E5149}"/>
              </a:ext>
            </a:extLst>
          </p:cNvPr>
          <p:cNvSpPr txBox="1"/>
          <p:nvPr/>
        </p:nvSpPr>
        <p:spPr>
          <a:xfrm>
            <a:off x="741112" y="2760953"/>
            <a:ext cx="183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Fixed CD19+ cells</a:t>
            </a:r>
          </a:p>
          <a:p>
            <a:r>
              <a:rPr lang="nb-NO" dirty="0"/>
              <a:t> ca. 3,5*10</a:t>
            </a:r>
            <a:r>
              <a:rPr lang="nb-NO" baseline="30000" dirty="0"/>
              <a:t>5</a:t>
            </a:r>
          </a:p>
          <a:p>
            <a:r>
              <a:rPr lang="nb-NO" dirty="0"/>
              <a:t> 80% selected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509863-B47D-7E86-3B16-EA14C4646DF8}"/>
              </a:ext>
            </a:extLst>
          </p:cNvPr>
          <p:cNvSpPr txBox="1"/>
          <p:nvPr/>
        </p:nvSpPr>
        <p:spPr>
          <a:xfrm>
            <a:off x="4434924" y="2760953"/>
            <a:ext cx="1776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Live cells</a:t>
            </a:r>
          </a:p>
          <a:p>
            <a:r>
              <a:rPr lang="nb-NO" dirty="0"/>
              <a:t> ca. 2,6*10</a:t>
            </a:r>
            <a:r>
              <a:rPr lang="nb-NO" baseline="30000" dirty="0"/>
              <a:t>5</a:t>
            </a:r>
            <a:endParaRPr lang="nb-NO" dirty="0"/>
          </a:p>
          <a:p>
            <a:r>
              <a:rPr lang="nb-NO" dirty="0"/>
              <a:t> 59% selected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BE6FEA-ABAD-71BA-10C3-98699B5D90D9}"/>
              </a:ext>
            </a:extLst>
          </p:cNvPr>
          <p:cNvSpPr txBox="1"/>
          <p:nvPr/>
        </p:nvSpPr>
        <p:spPr>
          <a:xfrm>
            <a:off x="8131059" y="2760953"/>
            <a:ext cx="2281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IRF4+Blimp1+ cells</a:t>
            </a:r>
          </a:p>
          <a:p>
            <a:r>
              <a:rPr lang="nb-NO" dirty="0"/>
              <a:t> ca. 1,2*10</a:t>
            </a:r>
            <a:r>
              <a:rPr lang="nb-NO" baseline="30000" dirty="0"/>
              <a:t>5</a:t>
            </a:r>
          </a:p>
          <a:p>
            <a:r>
              <a:rPr lang="nb-NO" dirty="0"/>
              <a:t> 38% selected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0E24D5D-CC6F-2930-9671-0A6D55A97FA1}"/>
              </a:ext>
            </a:extLst>
          </p:cNvPr>
          <p:cNvSpPr txBox="1"/>
          <p:nvPr/>
        </p:nvSpPr>
        <p:spPr>
          <a:xfrm>
            <a:off x="6172866" y="2760953"/>
            <a:ext cx="1776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CD19+ cells</a:t>
            </a:r>
          </a:p>
          <a:p>
            <a:r>
              <a:rPr lang="nb-NO" dirty="0"/>
              <a:t> ca. 1,5*10</a:t>
            </a:r>
            <a:r>
              <a:rPr lang="nb-NO" baseline="30000" dirty="0"/>
              <a:t>5</a:t>
            </a:r>
            <a:endParaRPr lang="nb-NO" dirty="0"/>
          </a:p>
          <a:p>
            <a:r>
              <a:rPr lang="nb-NO" dirty="0"/>
              <a:t> 77% selected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805120D-E2B0-9F32-1613-72738B390554}"/>
              </a:ext>
            </a:extLst>
          </p:cNvPr>
          <p:cNvSpPr txBox="1"/>
          <p:nvPr/>
        </p:nvSpPr>
        <p:spPr>
          <a:xfrm>
            <a:off x="9830210" y="1407596"/>
            <a:ext cx="1921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Before B cell stimulation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142FEAB-7B87-2879-39D4-0D29409E8E3E}"/>
              </a:ext>
            </a:extLst>
          </p:cNvPr>
          <p:cNvSpPr txBox="1"/>
          <p:nvPr/>
        </p:nvSpPr>
        <p:spPr>
          <a:xfrm>
            <a:off x="9862662" y="3962180"/>
            <a:ext cx="1921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 days after B cell stimulation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E4A32F1-9FB1-4A32-0303-A1F17DA7DD01}"/>
              </a:ext>
            </a:extLst>
          </p:cNvPr>
          <p:cNvGrpSpPr/>
          <p:nvPr/>
        </p:nvGrpSpPr>
        <p:grpSpPr>
          <a:xfrm>
            <a:off x="831337" y="5368333"/>
            <a:ext cx="1500903" cy="1060767"/>
            <a:chOff x="1479932" y="3841537"/>
            <a:chExt cx="1500903" cy="1060767"/>
          </a:xfrm>
        </p:grpSpPr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7C046019-9F05-5522-712E-5F7BCEECEC65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9D8954D0-58C1-481D-5048-952E93B26401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DF7438E-15FB-AB92-B3BC-385B7ED65555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SSC-A</a:t>
              </a:r>
              <a:endParaRPr lang="nb-NO" sz="24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D7CCE1C8-5270-C30A-394D-3548963DCA4B}"/>
                </a:ext>
              </a:extLst>
            </p:cNvPr>
            <p:cNvSpPr txBox="1"/>
            <p:nvPr/>
          </p:nvSpPr>
          <p:spPr>
            <a:xfrm>
              <a:off x="2052131" y="4532972"/>
              <a:ext cx="92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3DD3B8C-C97B-BB20-3D97-3B1813060FFF}"/>
              </a:ext>
            </a:extLst>
          </p:cNvPr>
          <p:cNvGrpSpPr/>
          <p:nvPr/>
        </p:nvGrpSpPr>
        <p:grpSpPr>
          <a:xfrm>
            <a:off x="2573920" y="5368333"/>
            <a:ext cx="1500903" cy="1060767"/>
            <a:chOff x="1479932" y="3841537"/>
            <a:chExt cx="1500903" cy="1060767"/>
          </a:xfrm>
        </p:grpSpPr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C2FB560A-DBC1-C659-636A-E34550F75F0E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F0359110-2A6D-352E-9476-968FBADB1D45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6FA8A152-53B4-4759-C21F-F5378570E984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  <a:endParaRPr lang="nb-NO" sz="2400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A6064F5-C86D-5A8E-F886-8270E0F4B433}"/>
                </a:ext>
              </a:extLst>
            </p:cNvPr>
            <p:cNvSpPr txBox="1"/>
            <p:nvPr/>
          </p:nvSpPr>
          <p:spPr>
            <a:xfrm>
              <a:off x="2052131" y="4532972"/>
              <a:ext cx="928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FSC-H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0BFCF08-532F-BA36-985A-FC4B3D6E0090}"/>
              </a:ext>
            </a:extLst>
          </p:cNvPr>
          <p:cNvGrpSpPr/>
          <p:nvPr/>
        </p:nvGrpSpPr>
        <p:grpSpPr>
          <a:xfrm>
            <a:off x="4378861" y="5379778"/>
            <a:ext cx="1885187" cy="1060767"/>
            <a:chOff x="1479932" y="3841537"/>
            <a:chExt cx="1885187" cy="1060767"/>
          </a:xfrm>
        </p:grpSpPr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3B71DE0B-9450-00F5-AF25-182D8D3E82BA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6252EB16-5F53-21F6-B68F-56EC78F325E1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977890A-ED69-366C-8F05-17A39157ED34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  <a:endParaRPr lang="nb-NO" sz="2400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E5D1788-9899-1E33-5810-9022B8A99BD6}"/>
                </a:ext>
              </a:extLst>
            </p:cNvPr>
            <p:cNvSpPr txBox="1"/>
            <p:nvPr/>
          </p:nvSpPr>
          <p:spPr>
            <a:xfrm>
              <a:off x="2052130" y="4532972"/>
              <a:ext cx="13129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Dead cells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8B0DA0B7-8070-E847-1FA1-717DB18B3CBE}"/>
              </a:ext>
            </a:extLst>
          </p:cNvPr>
          <p:cNvGrpSpPr/>
          <p:nvPr/>
        </p:nvGrpSpPr>
        <p:grpSpPr>
          <a:xfrm>
            <a:off x="8057836" y="5413502"/>
            <a:ext cx="1885187" cy="1060767"/>
            <a:chOff x="1479932" y="3841537"/>
            <a:chExt cx="1885187" cy="1060767"/>
          </a:xfrm>
        </p:grpSpPr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803F8B08-0939-4F71-5E82-B5B44A250E14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E968273B-C829-8343-2602-56937483B8B0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8C8DFD42-58B8-6FEE-2041-A713CE3CECC0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IRF4</a:t>
              </a:r>
              <a:endParaRPr lang="nb-NO" sz="2400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ECEB5545-0D19-A37B-2A98-648648D3F4DF}"/>
                </a:ext>
              </a:extLst>
            </p:cNvPr>
            <p:cNvSpPr txBox="1"/>
            <p:nvPr/>
          </p:nvSpPr>
          <p:spPr>
            <a:xfrm>
              <a:off x="2052130" y="4532972"/>
              <a:ext cx="13129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BLIMP1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328C8F7-E9EB-2C97-22A2-D9C522DF1BAB}"/>
              </a:ext>
            </a:extLst>
          </p:cNvPr>
          <p:cNvGrpSpPr/>
          <p:nvPr/>
        </p:nvGrpSpPr>
        <p:grpSpPr>
          <a:xfrm>
            <a:off x="6168572" y="5402378"/>
            <a:ext cx="1885187" cy="1060767"/>
            <a:chOff x="1479932" y="3841537"/>
            <a:chExt cx="1885187" cy="1060767"/>
          </a:xfrm>
        </p:grpSpPr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890C1177-C89B-7636-5442-E1721A3FE417}"/>
                </a:ext>
              </a:extLst>
            </p:cNvPr>
            <p:cNvCxnSpPr/>
            <p:nvPr/>
          </p:nvCxnSpPr>
          <p:spPr>
            <a:xfrm flipH="1" flipV="1">
              <a:off x="1689453" y="4097644"/>
              <a:ext cx="7815" cy="758092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C0C44C3A-2094-C6CE-BFEA-F25FFB9BD819}"/>
                </a:ext>
              </a:extLst>
            </p:cNvPr>
            <p:cNvCxnSpPr/>
            <p:nvPr/>
          </p:nvCxnSpPr>
          <p:spPr>
            <a:xfrm>
              <a:off x="1697268" y="4855736"/>
              <a:ext cx="867508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D71647AE-FD7E-F2F4-BEFA-E6D52B8DC6D1}"/>
                </a:ext>
              </a:extLst>
            </p:cNvPr>
            <p:cNvSpPr txBox="1"/>
            <p:nvPr/>
          </p:nvSpPr>
          <p:spPr>
            <a:xfrm>
              <a:off x="1479932" y="3841537"/>
              <a:ext cx="867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FSC-A</a:t>
              </a:r>
              <a:endParaRPr lang="nb-NO" sz="2400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9FB42D5-DC0E-7CC8-88C7-1FD6878B7773}"/>
                </a:ext>
              </a:extLst>
            </p:cNvPr>
            <p:cNvSpPr txBox="1"/>
            <p:nvPr/>
          </p:nvSpPr>
          <p:spPr>
            <a:xfrm>
              <a:off x="2184301" y="4532972"/>
              <a:ext cx="1180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/>
                <a:t>CD19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1B5F950-C271-C98B-7047-94A29D9DDE42}"/>
              </a:ext>
            </a:extLst>
          </p:cNvPr>
          <p:cNvSpPr txBox="1"/>
          <p:nvPr/>
        </p:nvSpPr>
        <p:spPr>
          <a:xfrm>
            <a:off x="325354" y="6562704"/>
            <a:ext cx="925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S2. Example of cell populations used for the assays, including proportion of cells and yield</a:t>
            </a:r>
          </a:p>
        </p:txBody>
      </p:sp>
    </p:spTree>
    <p:extLst>
      <p:ext uri="{BB962C8B-B14F-4D97-AF65-F5344CB8AC3E}">
        <p14:creationId xmlns:p14="http://schemas.microsoft.com/office/powerpoint/2010/main" val="316552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CA664243-8471-B03C-F9F9-EBB1DD4AE92B}"/>
              </a:ext>
            </a:extLst>
          </p:cNvPr>
          <p:cNvSpPr txBox="1"/>
          <p:nvPr/>
        </p:nvSpPr>
        <p:spPr>
          <a:xfrm>
            <a:off x="10985945" y="-48368"/>
            <a:ext cx="104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Figure S3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B5F950-C271-C98B-7047-94A29D9DDE42}"/>
              </a:ext>
            </a:extLst>
          </p:cNvPr>
          <p:cNvSpPr txBox="1"/>
          <p:nvPr/>
        </p:nvSpPr>
        <p:spPr>
          <a:xfrm>
            <a:off x="351233" y="5872591"/>
            <a:ext cx="925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S3. Summary of several experiments as presented on Figure 1, including Average </a:t>
            </a:r>
            <a:r>
              <a:rPr lang="nb-NO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±</a:t>
            </a:r>
            <a:r>
              <a:rPr lang="en-GB" dirty="0"/>
              <a:t> SEM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6EDFD0-1F3F-5102-F527-4FD3DEAD4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37175"/>
              </p:ext>
            </p:extLst>
          </p:nvPr>
        </p:nvGraphicFramePr>
        <p:xfrm>
          <a:off x="3069346" y="1176505"/>
          <a:ext cx="6453554" cy="3903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0444">
                  <a:extLst>
                    <a:ext uri="{9D8B030D-6E8A-4147-A177-3AD203B41FA5}">
                      <a16:colId xmlns:a16="http://schemas.microsoft.com/office/drawing/2014/main" val="3938550537"/>
                    </a:ext>
                  </a:extLst>
                </a:gridCol>
                <a:gridCol w="954753">
                  <a:extLst>
                    <a:ext uri="{9D8B030D-6E8A-4147-A177-3AD203B41FA5}">
                      <a16:colId xmlns:a16="http://schemas.microsoft.com/office/drawing/2014/main" val="446902573"/>
                    </a:ext>
                  </a:extLst>
                </a:gridCol>
                <a:gridCol w="954753">
                  <a:extLst>
                    <a:ext uri="{9D8B030D-6E8A-4147-A177-3AD203B41FA5}">
                      <a16:colId xmlns:a16="http://schemas.microsoft.com/office/drawing/2014/main" val="1148180482"/>
                    </a:ext>
                  </a:extLst>
                </a:gridCol>
                <a:gridCol w="954753">
                  <a:extLst>
                    <a:ext uri="{9D8B030D-6E8A-4147-A177-3AD203B41FA5}">
                      <a16:colId xmlns:a16="http://schemas.microsoft.com/office/drawing/2014/main" val="998863471"/>
                    </a:ext>
                  </a:extLst>
                </a:gridCol>
                <a:gridCol w="954753">
                  <a:extLst>
                    <a:ext uri="{9D8B030D-6E8A-4147-A177-3AD203B41FA5}">
                      <a16:colId xmlns:a16="http://schemas.microsoft.com/office/drawing/2014/main" val="3117978383"/>
                    </a:ext>
                  </a:extLst>
                </a:gridCol>
                <a:gridCol w="1074098">
                  <a:extLst>
                    <a:ext uri="{9D8B030D-6E8A-4147-A177-3AD203B41FA5}">
                      <a16:colId xmlns:a16="http://schemas.microsoft.com/office/drawing/2014/main" val="3922380398"/>
                    </a:ext>
                  </a:extLst>
                </a:gridCol>
              </a:tblGrid>
              <a:tr h="497753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Experiment #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 err="1">
                          <a:effectLst/>
                        </a:rPr>
                        <a:t>Alectinib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 err="1">
                          <a:effectLst/>
                        </a:rPr>
                        <a:t>Brigatinib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 err="1">
                          <a:effectLst/>
                        </a:rPr>
                        <a:t>Ceritinib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Crizotinib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Entrectinib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4355370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2.0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5.9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472470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2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2.2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1.8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6.2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7189045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3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3.5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2.0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7.5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2.9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56726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4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2.1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6.2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7.2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031195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6.4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1.6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7.7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3.2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629831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6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2.6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6.3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7.9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3.1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8406246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2.0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40390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>
                          <a:effectLst/>
                        </a:rPr>
                        <a:t>8</a:t>
                      </a:r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4.5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3504689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9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1.8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4.7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67000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10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2.1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u="none" strike="noStrike" dirty="0">
                          <a:effectLst/>
                        </a:rPr>
                        <a:t>5.4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5881185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Average±SEM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2.5±0.2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6.0±0.2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1.8±0.1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7.1±0.3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3.4±0.5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035340"/>
                  </a:ext>
                </a:extLst>
              </a:tr>
              <a:tr h="254310"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4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724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5158</TotalTime>
  <Words>310</Words>
  <Application>Microsoft Office PowerPoint</Application>
  <PresentationFormat>Widescreen</PresentationFormat>
  <Paragraphs>129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Valentyn Oksenych</dc:creator>
  <cp:lastModifiedBy>Nikki Lyn Esnardo Upfold</cp:lastModifiedBy>
  <cp:revision>87</cp:revision>
  <dcterms:created xsi:type="dcterms:W3CDTF">2022-11-18T12:24:33Z</dcterms:created>
  <dcterms:modified xsi:type="dcterms:W3CDTF">2023-02-17T11:47:14Z</dcterms:modified>
</cp:coreProperties>
</file>