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</p:sldIdLst>
  <p:sldSz cx="7559675" cy="10080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52"/>
    <p:restoredTop sz="97278"/>
  </p:normalViewPr>
  <p:slideViewPr>
    <p:cSldViewPr snapToGrid="0">
      <p:cViewPr varScale="1">
        <p:scale>
          <a:sx n="119" d="100"/>
          <a:sy n="119" d="100"/>
        </p:scale>
        <p:origin x="4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649770"/>
            <a:ext cx="6425724" cy="3509551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294662"/>
            <a:ext cx="5669756" cy="2433817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84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63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36700"/>
            <a:ext cx="1630055" cy="854286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36700"/>
            <a:ext cx="4795669" cy="854286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073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95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513159"/>
            <a:ext cx="6520220" cy="4193259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6746088"/>
            <a:ext cx="6520220" cy="2205136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441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683500"/>
            <a:ext cx="3212862" cy="639606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683500"/>
            <a:ext cx="3212862" cy="639606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294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36702"/>
            <a:ext cx="6520220" cy="194845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471154"/>
            <a:ext cx="3198096" cy="1211074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682228"/>
            <a:ext cx="3198096" cy="54160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471154"/>
            <a:ext cx="3213847" cy="1211074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682228"/>
            <a:ext cx="3213847" cy="54160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10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0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28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672042"/>
            <a:ext cx="2438192" cy="235214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451426"/>
            <a:ext cx="3827085" cy="716377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024188"/>
            <a:ext cx="2438192" cy="5602681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18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672042"/>
            <a:ext cx="2438192" cy="235214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451426"/>
            <a:ext cx="3827085" cy="716377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024188"/>
            <a:ext cx="2438192" cy="5602681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023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36702"/>
            <a:ext cx="6520220" cy="1948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683500"/>
            <a:ext cx="6520220" cy="639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343248"/>
            <a:ext cx="1700927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13152-382B-40EB-96F9-460199A85F05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343248"/>
            <a:ext cx="2551390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343248"/>
            <a:ext cx="1700927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44ED8-2ACE-4891-B6AF-9C791A818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1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hyperlink" Target="https://zhanggroup.org/I-TASSER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60D7319-5FD5-67E8-9A17-F01EBC29C826}"/>
              </a:ext>
            </a:extLst>
          </p:cNvPr>
          <p:cNvGrpSpPr/>
          <p:nvPr/>
        </p:nvGrpSpPr>
        <p:grpSpPr>
          <a:xfrm>
            <a:off x="1359304" y="1595894"/>
            <a:ext cx="5476250" cy="7334645"/>
            <a:chOff x="1359304" y="89819"/>
            <a:chExt cx="5476250" cy="7334645"/>
          </a:xfrm>
        </p:grpSpPr>
        <p:sp>
          <p:nvSpPr>
            <p:cNvPr id="33" name="箭头: 上弧形 32">
              <a:extLst>
                <a:ext uri="{FF2B5EF4-FFF2-40B4-BE49-F238E27FC236}">
                  <a16:creationId xmlns:a16="http://schemas.microsoft.com/office/drawing/2014/main" id="{9E8A1398-F153-8A22-C8E0-35F3DA1EFAAF}"/>
                </a:ext>
              </a:extLst>
            </p:cNvPr>
            <p:cNvSpPr/>
            <p:nvPr/>
          </p:nvSpPr>
          <p:spPr>
            <a:xfrm rot="5400000">
              <a:off x="517929" y="2577498"/>
              <a:ext cx="3905252" cy="2222501"/>
            </a:xfrm>
            <a:prstGeom prst="curvedDownArrow">
              <a:avLst>
                <a:gd name="adj1" fmla="val 23412"/>
                <a:gd name="adj2" fmla="val 60571"/>
                <a:gd name="adj3" fmla="val 25000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17FBDA6-8FB0-504C-4EF7-5D643317CD11}"/>
                </a:ext>
              </a:extLst>
            </p:cNvPr>
            <p:cNvSpPr txBox="1"/>
            <p:nvPr/>
          </p:nvSpPr>
          <p:spPr>
            <a:xfrm>
              <a:off x="3402664" y="356783"/>
              <a:ext cx="76892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sz="1400" dirty="0">
                  <a:latin typeface="Cambria" panose="02040503050406030204" pitchFamily="18" charset="0"/>
                </a:rPr>
                <a:t>-J</a:t>
              </a:r>
            </a:p>
            <a:p>
              <a:r>
                <a:rPr lang="en-US" altLang="zh-CN" sz="1400" dirty="0">
                  <a:latin typeface="Cambria" panose="02040503050406030204" pitchFamily="18" charset="0"/>
                </a:rPr>
                <a:t>/Mai2</a:t>
              </a:r>
            </a:p>
            <a:p>
              <a:r>
                <a:rPr lang="en-US" altLang="zh-CN" sz="1400" dirty="0">
                  <a:latin typeface="Cambria" panose="02040503050406030204" pitchFamily="18" charset="0"/>
                </a:rPr>
                <a:t>/Mai6</a:t>
              </a:r>
              <a:endParaRPr lang="zh-CN" altLang="en-US" sz="1400" dirty="0">
                <a:latin typeface="Cambria" panose="02040503050406030204" pitchFamily="18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7085F6B-0268-2DE3-1CD3-51151987B7B1}"/>
                </a:ext>
              </a:extLst>
            </p:cNvPr>
            <p:cNvSpPr txBox="1"/>
            <p:nvPr/>
          </p:nvSpPr>
          <p:spPr>
            <a:xfrm>
              <a:off x="4937548" y="1763785"/>
              <a:ext cx="12546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Cambria" panose="02040503050406030204" pitchFamily="18" charset="0"/>
                </a:rPr>
                <a:t>Mai3</a:t>
              </a:r>
            </a:p>
            <a:p>
              <a:r>
                <a:rPr lang="en-US" altLang="zh-CN" sz="1400" dirty="0">
                  <a:latin typeface="Cambria" panose="02040503050406030204" pitchFamily="18" charset="0"/>
                </a:rPr>
                <a:t>(</a:t>
              </a:r>
              <a:r>
                <a:rPr lang="en-US" altLang="zh-CN" sz="1400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sz="1400" dirty="0">
                  <a:latin typeface="Cambria" panose="02040503050406030204" pitchFamily="18" charset="0"/>
                </a:rPr>
                <a:t>-J/C-1)</a:t>
              </a:r>
              <a:endParaRPr lang="zh-CN" altLang="en-US" sz="1400" dirty="0">
                <a:latin typeface="Cambria" panose="02040503050406030204" pitchFamily="18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C8F6E9F-9544-D2E3-0B6F-29A97469AA37}"/>
                </a:ext>
              </a:extLst>
            </p:cNvPr>
            <p:cNvSpPr txBox="1"/>
            <p:nvPr/>
          </p:nvSpPr>
          <p:spPr>
            <a:xfrm>
              <a:off x="5580915" y="3365582"/>
              <a:ext cx="12546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Cambria" panose="02040503050406030204" pitchFamily="18" charset="0"/>
                </a:rPr>
                <a:t>Mai4</a:t>
              </a:r>
            </a:p>
            <a:p>
              <a:r>
                <a:rPr lang="en-US" altLang="zh-CN" sz="1400" dirty="0">
                  <a:latin typeface="Cambria" panose="02040503050406030204" pitchFamily="18" charset="0"/>
                </a:rPr>
                <a:t>(</a:t>
              </a:r>
              <a:r>
                <a:rPr lang="en-US" altLang="zh-CN" sz="1400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sz="1400" dirty="0">
                  <a:latin typeface="Cambria" panose="02040503050406030204" pitchFamily="18" charset="0"/>
                </a:rPr>
                <a:t>-J/C-2)</a:t>
              </a:r>
              <a:endParaRPr lang="zh-CN" altLang="en-US" sz="1400" dirty="0">
                <a:latin typeface="Cambria" panose="02040503050406030204" pitchFamily="18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7842C6D-CB7D-B573-3F89-1C16DE6FEE0F}"/>
                </a:ext>
              </a:extLst>
            </p:cNvPr>
            <p:cNvSpPr txBox="1"/>
            <p:nvPr/>
          </p:nvSpPr>
          <p:spPr>
            <a:xfrm>
              <a:off x="4798114" y="4904684"/>
              <a:ext cx="12546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Cambria" panose="02040503050406030204" pitchFamily="18" charset="0"/>
                </a:rPr>
                <a:t>Mai5</a:t>
              </a:r>
            </a:p>
            <a:p>
              <a:r>
                <a:rPr lang="en-US" altLang="zh-CN" sz="1400" dirty="0">
                  <a:latin typeface="Cambria" panose="02040503050406030204" pitchFamily="18" charset="0"/>
                </a:rPr>
                <a:t>(</a:t>
              </a:r>
              <a:r>
                <a:rPr lang="en-US" altLang="zh-CN" sz="1400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sz="1400" dirty="0">
                  <a:latin typeface="Cambria" panose="02040503050406030204" pitchFamily="18" charset="0"/>
                </a:rPr>
                <a:t>-J/C-3)</a:t>
              </a:r>
              <a:endParaRPr lang="zh-CN" altLang="en-US" sz="1400" dirty="0">
                <a:latin typeface="Cambria" panose="020405030504060302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9C08F72-F510-D012-9352-820FB289E652}"/>
                </a:ext>
              </a:extLst>
            </p:cNvPr>
            <p:cNvSpPr txBox="1"/>
            <p:nvPr/>
          </p:nvSpPr>
          <p:spPr>
            <a:xfrm>
              <a:off x="2746894" y="6062764"/>
              <a:ext cx="81541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sz="1400" dirty="0">
                  <a:latin typeface="Cambria" panose="02040503050406030204" pitchFamily="18" charset="0"/>
                </a:rPr>
                <a:t>-C</a:t>
              </a:r>
            </a:p>
            <a:p>
              <a:r>
                <a:rPr lang="en-US" altLang="zh-CN" sz="1400" dirty="0">
                  <a:latin typeface="Cambria" panose="02040503050406030204" pitchFamily="18" charset="0"/>
                </a:rPr>
                <a:t>/Mai1</a:t>
              </a:r>
            </a:p>
            <a:p>
              <a:r>
                <a:rPr lang="en-US" altLang="zh-CN" sz="1400" dirty="0">
                  <a:latin typeface="Cambria" panose="02040503050406030204" pitchFamily="18" charset="0"/>
                </a:rPr>
                <a:t>/Mai7</a:t>
              </a:r>
              <a:endParaRPr lang="zh-CN" altLang="en-US" sz="1400" dirty="0">
                <a:latin typeface="Cambria" panose="02040503050406030204" pitchFamily="18" charset="0"/>
              </a:endParaRPr>
            </a:p>
          </p:txBody>
        </p:sp>
        <p:pic>
          <p:nvPicPr>
            <p:cNvPr id="47" name="图片 46" descr="卡通人物&#10;&#10;中度可信度描述已自动生成">
              <a:extLst>
                <a:ext uri="{FF2B5EF4-FFF2-40B4-BE49-F238E27FC236}">
                  <a16:creationId xmlns:a16="http://schemas.microsoft.com/office/drawing/2014/main" id="{2B553AAE-358D-829B-7ACE-F442B3D034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35" t="11685" r="24437" b="18001"/>
            <a:stretch/>
          </p:blipFill>
          <p:spPr>
            <a:xfrm>
              <a:off x="3497244" y="4526705"/>
              <a:ext cx="1263187" cy="1620000"/>
            </a:xfrm>
            <a:prstGeom prst="rect">
              <a:avLst/>
            </a:prstGeom>
          </p:spPr>
        </p:pic>
        <p:pic>
          <p:nvPicPr>
            <p:cNvPr id="49" name="图片 48" descr="卡通人物&#10;&#10;低可信度描述已自动生成">
              <a:extLst>
                <a:ext uri="{FF2B5EF4-FFF2-40B4-BE49-F238E27FC236}">
                  <a16:creationId xmlns:a16="http://schemas.microsoft.com/office/drawing/2014/main" id="{1F025F71-4DD0-0D21-E405-3CC0C5E947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5" t="15118" r="7592" b="6194"/>
            <a:stretch/>
          </p:blipFill>
          <p:spPr>
            <a:xfrm>
              <a:off x="1644428" y="89819"/>
              <a:ext cx="1758236" cy="1620000"/>
            </a:xfrm>
            <a:prstGeom prst="rect">
              <a:avLst/>
            </a:prstGeom>
          </p:spPr>
        </p:pic>
        <p:pic>
          <p:nvPicPr>
            <p:cNvPr id="51" name="图片 50" descr="形状, 箭头&#10;&#10;描述已自动生成">
              <a:extLst>
                <a:ext uri="{FF2B5EF4-FFF2-40B4-BE49-F238E27FC236}">
                  <a16:creationId xmlns:a16="http://schemas.microsoft.com/office/drawing/2014/main" id="{A42911DB-61E7-595A-70D9-C159B5220E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0" t="1667" r="20143" b="11857"/>
            <a:stretch/>
          </p:blipFill>
          <p:spPr>
            <a:xfrm>
              <a:off x="3579981" y="1346700"/>
              <a:ext cx="1327401" cy="1620000"/>
            </a:xfrm>
            <a:prstGeom prst="rect">
              <a:avLst/>
            </a:prstGeom>
          </p:spPr>
        </p:pic>
        <p:pic>
          <p:nvPicPr>
            <p:cNvPr id="53" name="图片 52" descr="卡通人物&#10;&#10;中度可信度描述已自动生成">
              <a:extLst>
                <a:ext uri="{FF2B5EF4-FFF2-40B4-BE49-F238E27FC236}">
                  <a16:creationId xmlns:a16="http://schemas.microsoft.com/office/drawing/2014/main" id="{991BC998-09FA-2DDC-7C48-C4B1BD3AD2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76" t="9396" r="13842"/>
            <a:stretch/>
          </p:blipFill>
          <p:spPr>
            <a:xfrm>
              <a:off x="4162703" y="2975549"/>
              <a:ext cx="1381806" cy="1620000"/>
            </a:xfrm>
            <a:prstGeom prst="rect">
              <a:avLst/>
            </a:prstGeom>
          </p:spPr>
        </p:pic>
        <p:pic>
          <p:nvPicPr>
            <p:cNvPr id="55" name="图片 54" descr="卡通人物&#10;&#10;中度可信度描述已自动生成">
              <a:extLst>
                <a:ext uri="{FF2B5EF4-FFF2-40B4-BE49-F238E27FC236}">
                  <a16:creationId xmlns:a16="http://schemas.microsoft.com/office/drawing/2014/main" id="{26244C50-A8CB-84E1-FD77-3B440F5EC2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90" t="13763" r="26238" b="3095"/>
            <a:stretch/>
          </p:blipFill>
          <p:spPr>
            <a:xfrm>
              <a:off x="1627064" y="5624153"/>
              <a:ext cx="1119830" cy="1620000"/>
            </a:xfrm>
            <a:prstGeom prst="rect">
              <a:avLst/>
            </a:prstGeom>
          </p:spPr>
        </p:pic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AABCB9F7-2951-7FFC-3300-0848BFE748BE}"/>
                </a:ext>
              </a:extLst>
            </p:cNvPr>
            <p:cNvSpPr/>
            <p:nvPr/>
          </p:nvSpPr>
          <p:spPr>
            <a:xfrm rot="13400173">
              <a:off x="2229720" y="6681248"/>
              <a:ext cx="72000" cy="10800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59" name="等腰三角形 58">
              <a:extLst>
                <a:ext uri="{FF2B5EF4-FFF2-40B4-BE49-F238E27FC236}">
                  <a16:creationId xmlns:a16="http://schemas.microsoft.com/office/drawing/2014/main" id="{1B5E4C02-A459-DB48-081B-BB5E302C64AD}"/>
                </a:ext>
              </a:extLst>
            </p:cNvPr>
            <p:cNvSpPr/>
            <p:nvPr/>
          </p:nvSpPr>
          <p:spPr>
            <a:xfrm rot="13400173">
              <a:off x="3970067" y="5161841"/>
              <a:ext cx="72000" cy="10800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60" name="等腰三角形 59">
              <a:extLst>
                <a:ext uri="{FF2B5EF4-FFF2-40B4-BE49-F238E27FC236}">
                  <a16:creationId xmlns:a16="http://schemas.microsoft.com/office/drawing/2014/main" id="{1F00C38D-F5FB-7C27-B6D9-C08405053D22}"/>
                </a:ext>
              </a:extLst>
            </p:cNvPr>
            <p:cNvSpPr/>
            <p:nvPr/>
          </p:nvSpPr>
          <p:spPr>
            <a:xfrm rot="13400173">
              <a:off x="4638327" y="3830608"/>
              <a:ext cx="72000" cy="10800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61" name="等腰三角形 60">
              <a:extLst>
                <a:ext uri="{FF2B5EF4-FFF2-40B4-BE49-F238E27FC236}">
                  <a16:creationId xmlns:a16="http://schemas.microsoft.com/office/drawing/2014/main" id="{0D9A3867-3795-F3D6-509C-FE3555F3C97A}"/>
                </a:ext>
              </a:extLst>
            </p:cNvPr>
            <p:cNvSpPr/>
            <p:nvPr/>
          </p:nvSpPr>
          <p:spPr>
            <a:xfrm rot="13400173">
              <a:off x="4054359" y="2032581"/>
              <a:ext cx="72000" cy="10800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62" name="等腰三角形 61">
              <a:extLst>
                <a:ext uri="{FF2B5EF4-FFF2-40B4-BE49-F238E27FC236}">
                  <a16:creationId xmlns:a16="http://schemas.microsoft.com/office/drawing/2014/main" id="{DFF9D78F-36A8-7331-0826-ED2FB8A912E7}"/>
                </a:ext>
              </a:extLst>
            </p:cNvPr>
            <p:cNvSpPr/>
            <p:nvPr/>
          </p:nvSpPr>
          <p:spPr>
            <a:xfrm rot="13400173">
              <a:off x="2002664" y="736098"/>
              <a:ext cx="72000" cy="10800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5F5AAA4-A2DC-A81A-6CEC-2EDEBF27F3C9}"/>
                </a:ext>
              </a:extLst>
            </p:cNvPr>
            <p:cNvSpPr txBox="1"/>
            <p:nvPr/>
          </p:nvSpPr>
          <p:spPr>
            <a:xfrm>
              <a:off x="3821876" y="2874090"/>
              <a:ext cx="11156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Cambria" panose="02040503050406030204" pitchFamily="18" charset="0"/>
                </a:rPr>
                <a:t>C-score=-2.93</a:t>
              </a:r>
              <a:endParaRPr lang="zh-CN" altLang="en-US" sz="1200" dirty="0">
                <a:latin typeface="Cambria" panose="02040503050406030204" pitchFamily="18" charset="0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2FD84FE-B435-DFBA-2C69-5C412D8E6E69}"/>
                </a:ext>
              </a:extLst>
            </p:cNvPr>
            <p:cNvSpPr txBox="1"/>
            <p:nvPr/>
          </p:nvSpPr>
          <p:spPr>
            <a:xfrm>
              <a:off x="2286992" y="1662823"/>
              <a:ext cx="11156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Cambria" panose="02040503050406030204" pitchFamily="18" charset="0"/>
                </a:rPr>
                <a:t>C-score=-3.74</a:t>
              </a:r>
              <a:endParaRPr lang="zh-CN" altLang="en-US" sz="1200" dirty="0">
                <a:latin typeface="Cambria" panose="02040503050406030204" pitchFamily="18" charset="0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3A8598C-BF04-FA75-EE5A-17EBD2A4F3FF}"/>
                </a:ext>
              </a:extLst>
            </p:cNvPr>
            <p:cNvSpPr txBox="1"/>
            <p:nvPr/>
          </p:nvSpPr>
          <p:spPr>
            <a:xfrm>
              <a:off x="4633943" y="4479627"/>
              <a:ext cx="11156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Cambria" panose="02040503050406030204" pitchFamily="18" charset="0"/>
                </a:rPr>
                <a:t>C-score=-2.94</a:t>
              </a:r>
              <a:endParaRPr lang="zh-CN" altLang="en-US" sz="1200" dirty="0">
                <a:latin typeface="Cambria" panose="02040503050406030204" pitchFamily="18" charset="0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7A256ED-B3F4-7B85-47DB-4BDD8946E9B5}"/>
                </a:ext>
              </a:extLst>
            </p:cNvPr>
            <p:cNvSpPr txBox="1"/>
            <p:nvPr/>
          </p:nvSpPr>
          <p:spPr>
            <a:xfrm>
              <a:off x="3783041" y="6074005"/>
              <a:ext cx="11156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Cambria" panose="02040503050406030204" pitchFamily="18" charset="0"/>
                </a:rPr>
                <a:t>C-score=-2.89</a:t>
              </a:r>
              <a:endParaRPr lang="zh-CN" altLang="en-US" sz="1200" dirty="0">
                <a:latin typeface="Cambria" panose="02040503050406030204" pitchFamily="18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40DBFCC-3EC6-CF5D-8827-8B67F6200869}"/>
                </a:ext>
              </a:extLst>
            </p:cNvPr>
            <p:cNvSpPr txBox="1"/>
            <p:nvPr/>
          </p:nvSpPr>
          <p:spPr>
            <a:xfrm>
              <a:off x="1771128" y="7147465"/>
              <a:ext cx="11156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Cambria" panose="02040503050406030204" pitchFamily="18" charset="0"/>
                </a:rPr>
                <a:t>C-score=-2.82</a:t>
              </a:r>
              <a:endParaRPr lang="zh-CN" altLang="en-US" sz="1200" dirty="0">
                <a:latin typeface="Cambria" panose="02040503050406030204" pitchFamily="18" charset="0"/>
              </a:endParaRPr>
            </a:p>
          </p:txBody>
        </p:sp>
      </p:grpSp>
      <p:pic>
        <p:nvPicPr>
          <p:cNvPr id="3" name="图片 2" descr="if the alignment is not visible, try to decrease line length and/or text size (see options)">
            <a:extLst>
              <a:ext uri="{FF2B5EF4-FFF2-40B4-BE49-F238E27FC236}">
                <a16:creationId xmlns:a16="http://schemas.microsoft.com/office/drawing/2014/main" id="{793DC684-6D3A-68DA-29C3-8F7744BF70A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9" r="2058" b="6894"/>
          <a:stretch/>
        </p:blipFill>
        <p:spPr bwMode="auto">
          <a:xfrm>
            <a:off x="1261363" y="317806"/>
            <a:ext cx="4772078" cy="8649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DAC58FC-1975-6879-61B8-C887D70177CF}"/>
              </a:ext>
            </a:extLst>
          </p:cNvPr>
          <p:cNvSpPr/>
          <p:nvPr/>
        </p:nvSpPr>
        <p:spPr>
          <a:xfrm>
            <a:off x="162427" y="-10793"/>
            <a:ext cx="112210" cy="2071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1346" b="1" dirty="0">
                <a:latin typeface="Cambria" panose="02040503050406030204" pitchFamily="18" charset="0"/>
                <a:cs typeface="Times New Roman"/>
              </a:rPr>
              <a:t>A</a:t>
            </a:r>
            <a:endParaRPr lang="zh-CN" altLang="en-US" sz="1346" b="1" dirty="0">
              <a:latin typeface="Cambria" panose="02040503050406030204" pitchFamily="18" charset="0"/>
              <a:cs typeface="Times New Roman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A14E5C8-1327-FF95-3A0C-D9F31118C963}"/>
              </a:ext>
            </a:extLst>
          </p:cNvPr>
          <p:cNvSpPr/>
          <p:nvPr/>
        </p:nvSpPr>
        <p:spPr>
          <a:xfrm>
            <a:off x="159221" y="1411012"/>
            <a:ext cx="115416" cy="2071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1346" b="1" dirty="0">
                <a:latin typeface="Cambria" panose="02040503050406030204" pitchFamily="18" charset="0"/>
                <a:cs typeface="Times New Roman"/>
              </a:rPr>
              <a:t>B</a:t>
            </a:r>
            <a:endParaRPr lang="zh-CN" altLang="en-US" sz="1346" b="1" dirty="0">
              <a:latin typeface="Cambria" panose="02040503050406030204" pitchFamily="18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73887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>
            <a:extLst>
              <a:ext uri="{FF2B5EF4-FFF2-40B4-BE49-F238E27FC236}">
                <a16:creationId xmlns:a16="http://schemas.microsoft.com/office/drawing/2014/main" id="{69ECED35-F6A1-1F43-1F14-87F0521C0FBB}"/>
              </a:ext>
            </a:extLst>
          </p:cNvPr>
          <p:cNvSpPr txBox="1"/>
          <p:nvPr/>
        </p:nvSpPr>
        <p:spPr>
          <a:xfrm>
            <a:off x="219519" y="7967236"/>
            <a:ext cx="7224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Cambria" panose="02040503050406030204" pitchFamily="18" charset="0"/>
                <a:cs typeface="Times New Roman" panose="02020603050405020304" pitchFamily="18" charset="0"/>
              </a:rPr>
              <a:t>Fig. S4. 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The 3D-structures of a set of five </a:t>
            </a:r>
            <a:r>
              <a:rPr lang="en-US" altLang="zh-CN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AvrPii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proteins. (</a:t>
            </a:r>
            <a:r>
              <a:rPr lang="en-GB" altLang="zh-CN" sz="1200" b="1" kern="100" dirty="0">
                <a:latin typeface="Cambria" panose="02040503050406030204" pitchFamily="18" charset="0"/>
                <a:ea typeface="楷体" panose="02010609060101010101" pitchFamily="49" charset="-122"/>
              </a:rPr>
              <a:t>A</a:t>
            </a:r>
            <a:r>
              <a:rPr lang="en-GB" altLang="zh-CN" sz="1200" kern="100" dirty="0">
                <a:latin typeface="Cambria" panose="02040503050406030204" pitchFamily="18" charset="0"/>
                <a:ea typeface="楷体" panose="02010609060101010101" pitchFamily="49" charset="-122"/>
              </a:rPr>
              <a:t>) Alignment of amino acid sequences of the 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five </a:t>
            </a:r>
            <a:r>
              <a:rPr lang="en-US" altLang="zh-CN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AvrPii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proteins</a:t>
            </a:r>
            <a:r>
              <a:rPr lang="en-US" altLang="zh-CN" sz="1200" kern="100" dirty="0">
                <a:latin typeface="Cambria" panose="02040503050406030204" pitchFamily="18" charset="0"/>
                <a:ea typeface="楷体" panose="02010609060101010101" pitchFamily="49" charset="-122"/>
              </a:rPr>
              <a:t>. (</a:t>
            </a:r>
            <a:r>
              <a:rPr lang="en-GB" altLang="zh-CN" sz="1200" b="1" kern="100" dirty="0">
                <a:latin typeface="Cambria" panose="02040503050406030204" pitchFamily="18" charset="0"/>
                <a:ea typeface="楷体" panose="02010609060101010101" pitchFamily="49" charset="-122"/>
              </a:rPr>
              <a:t>B </a:t>
            </a:r>
            <a:r>
              <a:rPr lang="en-GB" altLang="zh-CN" sz="1200" kern="100" dirty="0">
                <a:latin typeface="Cambria" panose="02040503050406030204" pitchFamily="18" charset="0"/>
                <a:ea typeface="楷体" panose="02010609060101010101" pitchFamily="49" charset="-122"/>
              </a:rPr>
              <a:t>and </a:t>
            </a:r>
            <a:r>
              <a:rPr lang="en-GB" altLang="zh-CN" sz="1200" b="1" kern="100" dirty="0">
                <a:latin typeface="Cambria" panose="02040503050406030204" pitchFamily="18" charset="0"/>
                <a:ea typeface="楷体" panose="02010609060101010101" pitchFamily="49" charset="-122"/>
              </a:rPr>
              <a:t>C</a:t>
            </a:r>
            <a:r>
              <a:rPr lang="en-GB" altLang="zh-CN" sz="1200" kern="100" dirty="0">
                <a:latin typeface="Cambria" panose="02040503050406030204" pitchFamily="18" charset="0"/>
                <a:ea typeface="楷体" panose="02010609060101010101" pitchFamily="49" charset="-122"/>
              </a:rPr>
              <a:t>) 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The 3D-structures</a:t>
            </a:r>
            <a:r>
              <a:rPr lang="en-GB" altLang="zh-CN" sz="1200" kern="100" dirty="0">
                <a:latin typeface="Cambria" panose="020405030504060302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of the five </a:t>
            </a:r>
            <a:r>
              <a:rPr lang="en-US" altLang="zh-CN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AvrPii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 proteins build by homology modelling with I-TASSER (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  <a:hlinkClick r:id="rId2"/>
              </a:rPr>
              <a:t>https://zhanggroup.org/I-TASSER/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), and SWISS-MODEL SWISS-MODEL (https://</a:t>
            </a:r>
            <a:r>
              <a:rPr lang="en-US" altLang="zh-CN" sz="12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swissmodel.expasy.org</a:t>
            </a:r>
            <a:r>
              <a:rPr lang="en-US" altLang="zh-CN" sz="1200" dirty="0">
                <a:latin typeface="Cambria" panose="02040503050406030204" pitchFamily="18" charset="0"/>
                <a:cs typeface="Times New Roman" panose="02020603050405020304" pitchFamily="18" charset="0"/>
              </a:rPr>
              <a:t>/interactive), respectively. </a:t>
            </a:r>
            <a:endParaRPr lang="zh-CN" altLang="en-US" sz="1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2042B1F-2682-BEBB-1746-D99930252D01}"/>
              </a:ext>
            </a:extLst>
          </p:cNvPr>
          <p:cNvGrpSpPr/>
          <p:nvPr/>
        </p:nvGrpSpPr>
        <p:grpSpPr>
          <a:xfrm>
            <a:off x="1322295" y="31750"/>
            <a:ext cx="6006965" cy="7799175"/>
            <a:chOff x="1322295" y="31750"/>
            <a:chExt cx="6006965" cy="7799175"/>
          </a:xfrm>
        </p:grpSpPr>
        <p:pic>
          <p:nvPicPr>
            <p:cNvPr id="5" name="图片 4" descr="图片包含 游戏机, 灯光, 食物, 花&#10;&#10;描述已自动生成">
              <a:extLst>
                <a:ext uri="{FF2B5EF4-FFF2-40B4-BE49-F238E27FC236}">
                  <a16:creationId xmlns:a16="http://schemas.microsoft.com/office/drawing/2014/main" id="{8E8EF065-54B4-EF23-52CD-AB7AAAF71E90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" t="1006" r="1922" b="390"/>
            <a:stretch/>
          </p:blipFill>
          <p:spPr>
            <a:xfrm>
              <a:off x="1322295" y="31750"/>
              <a:ext cx="1512000" cy="1980000"/>
            </a:xfrm>
            <a:prstGeom prst="rect">
              <a:avLst/>
            </a:prstGeom>
          </p:spPr>
        </p:pic>
        <p:pic>
          <p:nvPicPr>
            <p:cNvPr id="7" name="图片 6" descr="图片包含 游戏机, 灯光, 花&#10;&#10;描述已自动生成">
              <a:extLst>
                <a:ext uri="{FF2B5EF4-FFF2-40B4-BE49-F238E27FC236}">
                  <a16:creationId xmlns:a16="http://schemas.microsoft.com/office/drawing/2014/main" id="{0753447A-DF84-0B75-DCEA-279CCDF07D49}"/>
                </a:ext>
              </a:extLst>
            </p:cNvPr>
            <p:cNvPicPr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1" t="1202" r="679" b="500"/>
            <a:stretch/>
          </p:blipFill>
          <p:spPr>
            <a:xfrm>
              <a:off x="1348446" y="5850925"/>
              <a:ext cx="1512000" cy="1980000"/>
            </a:xfrm>
            <a:prstGeom prst="rect">
              <a:avLst/>
            </a:prstGeom>
          </p:spPr>
        </p:pic>
        <p:pic>
          <p:nvPicPr>
            <p:cNvPr id="11" name="图片 10" descr="图片包含 游戏机, 灯光, 食物, 花&#10;&#10;描述已自动生成">
              <a:extLst>
                <a:ext uri="{FF2B5EF4-FFF2-40B4-BE49-F238E27FC236}">
                  <a16:creationId xmlns:a16="http://schemas.microsoft.com/office/drawing/2014/main" id="{3234DEDA-5F6F-15AF-57A8-C538BE48EDBA}"/>
                </a:ext>
              </a:extLst>
            </p:cNvPr>
            <p:cNvPicPr>
              <a:picLocks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5" t="1664" r="1339" b="794"/>
            <a:stretch/>
          </p:blipFill>
          <p:spPr>
            <a:xfrm>
              <a:off x="3485199" y="1037620"/>
              <a:ext cx="1512000" cy="1980000"/>
            </a:xfrm>
            <a:prstGeom prst="rect">
              <a:avLst/>
            </a:prstGeom>
          </p:spPr>
        </p:pic>
        <p:pic>
          <p:nvPicPr>
            <p:cNvPr id="13" name="图片 12" descr="图片包含 游戏机, 灯光, 食物, 花&#10;&#10;描述已自动生成">
              <a:extLst>
                <a:ext uri="{FF2B5EF4-FFF2-40B4-BE49-F238E27FC236}">
                  <a16:creationId xmlns:a16="http://schemas.microsoft.com/office/drawing/2014/main" id="{14D79712-688A-67FC-41B3-35702780BD59}"/>
                </a:ext>
              </a:extLst>
            </p:cNvPr>
            <p:cNvPicPr>
              <a:picLocks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7" t="2960" r="1736" b="2426"/>
            <a:stretch/>
          </p:blipFill>
          <p:spPr>
            <a:xfrm>
              <a:off x="4418866" y="2898967"/>
              <a:ext cx="1512000" cy="1980000"/>
            </a:xfrm>
            <a:prstGeom prst="rect">
              <a:avLst/>
            </a:prstGeom>
          </p:spPr>
        </p:pic>
        <p:pic>
          <p:nvPicPr>
            <p:cNvPr id="15" name="图片 14" descr="图片包含 游戏机, 灯光, 食物, 球&#10;&#10;描述已自动生成">
              <a:extLst>
                <a:ext uri="{FF2B5EF4-FFF2-40B4-BE49-F238E27FC236}">
                  <a16:creationId xmlns:a16="http://schemas.microsoft.com/office/drawing/2014/main" id="{36183341-0196-7D87-BA16-21B92CD7ECDB}"/>
                </a:ext>
              </a:extLst>
            </p:cNvPr>
            <p:cNvPicPr>
              <a:picLocks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7" t="1040" r="3207" b="837"/>
            <a:stretch/>
          </p:blipFill>
          <p:spPr>
            <a:xfrm>
              <a:off x="3387466" y="4613391"/>
              <a:ext cx="1512000" cy="1980000"/>
            </a:xfrm>
            <a:prstGeom prst="rect">
              <a:avLst/>
            </a:prstGeom>
          </p:spPr>
        </p:pic>
        <p:sp>
          <p:nvSpPr>
            <p:cNvPr id="33" name="箭头: 上弧形 32">
              <a:extLst>
                <a:ext uri="{FF2B5EF4-FFF2-40B4-BE49-F238E27FC236}">
                  <a16:creationId xmlns:a16="http://schemas.microsoft.com/office/drawing/2014/main" id="{9E8A1398-F153-8A22-C8E0-35F3DA1EFAAF}"/>
                </a:ext>
              </a:extLst>
            </p:cNvPr>
            <p:cNvSpPr/>
            <p:nvPr/>
          </p:nvSpPr>
          <p:spPr>
            <a:xfrm rot="5400000">
              <a:off x="697311" y="2900834"/>
              <a:ext cx="3601225" cy="2298956"/>
            </a:xfrm>
            <a:prstGeom prst="curvedDownArrow">
              <a:avLst>
                <a:gd name="adj1" fmla="val 23412"/>
                <a:gd name="adj2" fmla="val 60571"/>
                <a:gd name="adj3" fmla="val 25000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F99DB81-FF86-966D-3616-5A092DC5BCE7}"/>
                </a:ext>
              </a:extLst>
            </p:cNvPr>
            <p:cNvSpPr txBox="1"/>
            <p:nvPr/>
          </p:nvSpPr>
          <p:spPr>
            <a:xfrm>
              <a:off x="2706432" y="350116"/>
              <a:ext cx="93993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dirty="0">
                  <a:latin typeface="Cambria" panose="02040503050406030204" pitchFamily="18" charset="0"/>
                </a:rPr>
                <a:t>-J</a:t>
              </a:r>
            </a:p>
            <a:p>
              <a:r>
                <a:rPr lang="en-US" altLang="zh-CN" dirty="0">
                  <a:latin typeface="Cambria" panose="02040503050406030204" pitchFamily="18" charset="0"/>
                </a:rPr>
                <a:t>/Mai2</a:t>
              </a:r>
            </a:p>
            <a:p>
              <a:r>
                <a:rPr lang="en-US" altLang="zh-CN" dirty="0">
                  <a:latin typeface="Cambria" panose="02040503050406030204" pitchFamily="18" charset="0"/>
                </a:rPr>
                <a:t>/Mai6</a:t>
              </a:r>
              <a:endParaRPr lang="zh-CN" altLang="en-US" dirty="0">
                <a:latin typeface="Cambria" panose="02040503050406030204" pitchFamily="18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882CCA7-0937-58AB-AA02-22943EBD9E3A}"/>
                </a:ext>
              </a:extLst>
            </p:cNvPr>
            <p:cNvSpPr txBox="1"/>
            <p:nvPr/>
          </p:nvSpPr>
          <p:spPr>
            <a:xfrm>
              <a:off x="4755088" y="1561477"/>
              <a:ext cx="15651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Cambria" panose="02040503050406030204" pitchFamily="18" charset="0"/>
                </a:rPr>
                <a:t>Mai3</a:t>
              </a:r>
            </a:p>
            <a:p>
              <a:r>
                <a:rPr lang="en-US" altLang="zh-CN" dirty="0">
                  <a:latin typeface="Cambria" panose="02040503050406030204" pitchFamily="18" charset="0"/>
                </a:rPr>
                <a:t>(</a:t>
              </a:r>
              <a:r>
                <a:rPr lang="en-US" altLang="zh-CN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dirty="0">
                  <a:latin typeface="Cambria" panose="02040503050406030204" pitchFamily="18" charset="0"/>
                </a:rPr>
                <a:t>-J/C-1)</a:t>
              </a:r>
              <a:endParaRPr lang="zh-CN" altLang="en-US" dirty="0">
                <a:latin typeface="Cambria" panose="02040503050406030204" pitchFamily="18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A2374E4-9A31-7150-DB60-CACB52F17875}"/>
                </a:ext>
              </a:extLst>
            </p:cNvPr>
            <p:cNvSpPr txBox="1"/>
            <p:nvPr/>
          </p:nvSpPr>
          <p:spPr>
            <a:xfrm>
              <a:off x="5764152" y="3491477"/>
              <a:ext cx="15651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Cambria" panose="02040503050406030204" pitchFamily="18" charset="0"/>
                </a:rPr>
                <a:t>Mai4</a:t>
              </a:r>
            </a:p>
            <a:p>
              <a:r>
                <a:rPr lang="en-US" altLang="zh-CN" dirty="0">
                  <a:latin typeface="Cambria" panose="02040503050406030204" pitchFamily="18" charset="0"/>
                </a:rPr>
                <a:t>(</a:t>
              </a:r>
              <a:r>
                <a:rPr lang="en-US" altLang="zh-CN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dirty="0">
                  <a:latin typeface="Cambria" panose="02040503050406030204" pitchFamily="18" charset="0"/>
                </a:rPr>
                <a:t>-J/C-2)</a:t>
              </a:r>
              <a:endParaRPr lang="zh-CN" altLang="en-US" dirty="0">
                <a:latin typeface="Cambria" panose="02040503050406030204" pitchFamily="18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40A0B0E-4BA9-45F5-6311-0D72F937ECBA}"/>
                </a:ext>
              </a:extLst>
            </p:cNvPr>
            <p:cNvSpPr txBox="1"/>
            <p:nvPr/>
          </p:nvSpPr>
          <p:spPr>
            <a:xfrm>
              <a:off x="4671029" y="5280225"/>
              <a:ext cx="15651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Cambria" panose="02040503050406030204" pitchFamily="18" charset="0"/>
                </a:rPr>
                <a:t>Mai5</a:t>
              </a:r>
            </a:p>
            <a:p>
              <a:r>
                <a:rPr lang="en-US" altLang="zh-CN" dirty="0">
                  <a:latin typeface="Cambria" panose="02040503050406030204" pitchFamily="18" charset="0"/>
                </a:rPr>
                <a:t>(</a:t>
              </a:r>
              <a:r>
                <a:rPr lang="en-US" altLang="zh-CN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dirty="0">
                  <a:latin typeface="Cambria" panose="02040503050406030204" pitchFamily="18" charset="0"/>
                </a:rPr>
                <a:t>-J/C-3)</a:t>
              </a:r>
              <a:endParaRPr lang="zh-CN" altLang="en-US" dirty="0">
                <a:latin typeface="Cambria" panose="02040503050406030204" pitchFamily="18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7350441-251E-BF69-F403-17C14097E799}"/>
                </a:ext>
              </a:extLst>
            </p:cNvPr>
            <p:cNvSpPr txBox="1"/>
            <p:nvPr/>
          </p:nvSpPr>
          <p:spPr>
            <a:xfrm>
              <a:off x="2834295" y="6565898"/>
              <a:ext cx="99924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err="1">
                  <a:latin typeface="Cambria" panose="02040503050406030204" pitchFamily="18" charset="0"/>
                </a:rPr>
                <a:t>AvrPii</a:t>
              </a:r>
              <a:r>
                <a:rPr lang="en-US" altLang="zh-CN" dirty="0">
                  <a:latin typeface="Cambria" panose="02040503050406030204" pitchFamily="18" charset="0"/>
                </a:rPr>
                <a:t>-C</a:t>
              </a:r>
            </a:p>
            <a:p>
              <a:r>
                <a:rPr lang="en-US" altLang="zh-CN" dirty="0">
                  <a:latin typeface="Cambria" panose="02040503050406030204" pitchFamily="18" charset="0"/>
                </a:rPr>
                <a:t>/Mai1</a:t>
              </a:r>
            </a:p>
            <a:p>
              <a:r>
                <a:rPr lang="en-US" altLang="zh-CN" dirty="0">
                  <a:latin typeface="Cambria" panose="02040503050406030204" pitchFamily="18" charset="0"/>
                </a:rPr>
                <a:t>/Mai7</a:t>
              </a:r>
              <a:endParaRPr lang="zh-CN" altLang="en-US" dirty="0">
                <a:latin typeface="Cambria" panose="02040503050406030204" pitchFamily="18" charset="0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8B4693A-6346-9F24-21E3-068748F257D3}"/>
                </a:ext>
              </a:extLst>
            </p:cNvPr>
            <p:cNvGrpSpPr/>
            <p:nvPr/>
          </p:nvGrpSpPr>
          <p:grpSpPr>
            <a:xfrm>
              <a:off x="2618459" y="6529817"/>
              <a:ext cx="327601" cy="1014444"/>
              <a:chOff x="2618459" y="6529817"/>
              <a:chExt cx="327601" cy="1014444"/>
            </a:xfrm>
          </p:grpSpPr>
          <p:sp>
            <p:nvSpPr>
              <p:cNvPr id="42" name="等腰三角形 41">
                <a:extLst>
                  <a:ext uri="{FF2B5EF4-FFF2-40B4-BE49-F238E27FC236}">
                    <a16:creationId xmlns:a16="http://schemas.microsoft.com/office/drawing/2014/main" id="{5877A0AD-0DFE-754D-1F7D-6FFCD5D22372}"/>
                  </a:ext>
                </a:extLst>
              </p:cNvPr>
              <p:cNvSpPr/>
              <p:nvPr/>
            </p:nvSpPr>
            <p:spPr>
              <a:xfrm rot="15805586">
                <a:off x="2856060" y="7454261"/>
                <a:ext cx="72000" cy="108000"/>
              </a:xfrm>
              <a:prstGeom prst="triangl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43" name="等腰三角形 42">
                <a:extLst>
                  <a:ext uri="{FF2B5EF4-FFF2-40B4-BE49-F238E27FC236}">
                    <a16:creationId xmlns:a16="http://schemas.microsoft.com/office/drawing/2014/main" id="{73D3BF8C-ACD6-1739-FEFD-60491FCF85EF}"/>
                  </a:ext>
                </a:extLst>
              </p:cNvPr>
              <p:cNvSpPr/>
              <p:nvPr/>
            </p:nvSpPr>
            <p:spPr>
              <a:xfrm rot="13400173">
                <a:off x="2618459" y="6529817"/>
                <a:ext cx="72000" cy="108000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9B3917B-84DA-7F2E-E915-E1BDC03A4BA3}"/>
                </a:ext>
              </a:extLst>
            </p:cNvPr>
            <p:cNvGrpSpPr/>
            <p:nvPr/>
          </p:nvGrpSpPr>
          <p:grpSpPr>
            <a:xfrm>
              <a:off x="4555676" y="5278008"/>
              <a:ext cx="397789" cy="934075"/>
              <a:chOff x="2618459" y="6529817"/>
              <a:chExt cx="397789" cy="934075"/>
            </a:xfrm>
          </p:grpSpPr>
          <p:sp>
            <p:nvSpPr>
              <p:cNvPr id="4" name="等腰三角形 3">
                <a:extLst>
                  <a:ext uri="{FF2B5EF4-FFF2-40B4-BE49-F238E27FC236}">
                    <a16:creationId xmlns:a16="http://schemas.microsoft.com/office/drawing/2014/main" id="{C8DC583F-6714-8BBF-98B7-61CB9B48C9FB}"/>
                  </a:ext>
                </a:extLst>
              </p:cNvPr>
              <p:cNvSpPr/>
              <p:nvPr/>
            </p:nvSpPr>
            <p:spPr>
              <a:xfrm rot="15805586">
                <a:off x="2926248" y="7373892"/>
                <a:ext cx="72000" cy="108000"/>
              </a:xfrm>
              <a:prstGeom prst="triangl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58800875-22F7-B45A-6CBA-17CDAFB0179A}"/>
                  </a:ext>
                </a:extLst>
              </p:cNvPr>
              <p:cNvSpPr/>
              <p:nvPr/>
            </p:nvSpPr>
            <p:spPr>
              <a:xfrm rot="13400173">
                <a:off x="2618459" y="6529817"/>
                <a:ext cx="72000" cy="108000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A02755F-6077-EBC0-4AF2-3992705B8C99}"/>
                </a:ext>
              </a:extLst>
            </p:cNvPr>
            <p:cNvGrpSpPr/>
            <p:nvPr/>
          </p:nvGrpSpPr>
          <p:grpSpPr>
            <a:xfrm>
              <a:off x="5437004" y="3530177"/>
              <a:ext cx="547861" cy="963713"/>
              <a:chOff x="2618459" y="6529817"/>
              <a:chExt cx="547861" cy="963713"/>
            </a:xfrm>
          </p:grpSpPr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id="{3EC9D657-4941-1BD8-6833-CCBC7E73DA68}"/>
                  </a:ext>
                </a:extLst>
              </p:cNvPr>
              <p:cNvSpPr/>
              <p:nvPr/>
            </p:nvSpPr>
            <p:spPr>
              <a:xfrm rot="15805586">
                <a:off x="3076320" y="7403530"/>
                <a:ext cx="72000" cy="108000"/>
              </a:xfrm>
              <a:prstGeom prst="triangl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9AAC6B34-AE6A-6067-D6B4-239BDBE4FDFF}"/>
                  </a:ext>
                </a:extLst>
              </p:cNvPr>
              <p:cNvSpPr/>
              <p:nvPr/>
            </p:nvSpPr>
            <p:spPr>
              <a:xfrm rot="13400173">
                <a:off x="2618459" y="6529817"/>
                <a:ext cx="72000" cy="108000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64E6D19-4AD7-D1FE-5C21-FC73380C41F9}"/>
                </a:ext>
              </a:extLst>
            </p:cNvPr>
            <p:cNvGrpSpPr/>
            <p:nvPr/>
          </p:nvGrpSpPr>
          <p:grpSpPr>
            <a:xfrm>
              <a:off x="4528432" y="1675841"/>
              <a:ext cx="547861" cy="963713"/>
              <a:chOff x="2618459" y="6529817"/>
              <a:chExt cx="547861" cy="963713"/>
            </a:xfrm>
          </p:grpSpPr>
          <p:sp>
            <p:nvSpPr>
              <p:cNvPr id="14" name="等腰三角形 13">
                <a:extLst>
                  <a:ext uri="{FF2B5EF4-FFF2-40B4-BE49-F238E27FC236}">
                    <a16:creationId xmlns:a16="http://schemas.microsoft.com/office/drawing/2014/main" id="{ABDDDDB9-3686-A73F-1894-8549B7EA28F0}"/>
                  </a:ext>
                </a:extLst>
              </p:cNvPr>
              <p:cNvSpPr/>
              <p:nvPr/>
            </p:nvSpPr>
            <p:spPr>
              <a:xfrm rot="15805586">
                <a:off x="3076320" y="7403530"/>
                <a:ext cx="72000" cy="108000"/>
              </a:xfrm>
              <a:prstGeom prst="triangl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id="{CDC6E043-4064-55D8-CDFE-2793F02B4841}"/>
                  </a:ext>
                </a:extLst>
              </p:cNvPr>
              <p:cNvSpPr/>
              <p:nvPr/>
            </p:nvSpPr>
            <p:spPr>
              <a:xfrm rot="13400173">
                <a:off x="2618459" y="6529817"/>
                <a:ext cx="72000" cy="108000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EE44A5D-1779-8DD0-226E-551B399696C2}"/>
                </a:ext>
              </a:extLst>
            </p:cNvPr>
            <p:cNvGrpSpPr/>
            <p:nvPr/>
          </p:nvGrpSpPr>
          <p:grpSpPr>
            <a:xfrm>
              <a:off x="2337955" y="659942"/>
              <a:ext cx="547861" cy="963713"/>
              <a:chOff x="2618459" y="6529817"/>
              <a:chExt cx="547861" cy="963713"/>
            </a:xfrm>
          </p:grpSpPr>
          <p:sp>
            <p:nvSpPr>
              <p:cNvPr id="18" name="等腰三角形 17">
                <a:extLst>
                  <a:ext uri="{FF2B5EF4-FFF2-40B4-BE49-F238E27FC236}">
                    <a16:creationId xmlns:a16="http://schemas.microsoft.com/office/drawing/2014/main" id="{8A50AC0E-1093-9B95-3A6C-CBD81BF1A892}"/>
                  </a:ext>
                </a:extLst>
              </p:cNvPr>
              <p:cNvSpPr/>
              <p:nvPr/>
            </p:nvSpPr>
            <p:spPr>
              <a:xfrm rot="15805586">
                <a:off x="3076320" y="7403530"/>
                <a:ext cx="72000" cy="108000"/>
              </a:xfrm>
              <a:prstGeom prst="triangl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id="{D10F05B8-482F-CBEE-D674-B660AEC096ED}"/>
                  </a:ext>
                </a:extLst>
              </p:cNvPr>
              <p:cNvSpPr/>
              <p:nvPr/>
            </p:nvSpPr>
            <p:spPr>
              <a:xfrm rot="13400173">
                <a:off x="2618459" y="6529817"/>
                <a:ext cx="72000" cy="108000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mbria" panose="02040503050406030204" pitchFamily="18" charset="0"/>
                </a:endParaRPr>
              </a:p>
            </p:txBody>
          </p:sp>
        </p:grp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6480465A-8CB2-CC3F-06EE-CA841E982213}"/>
              </a:ext>
            </a:extLst>
          </p:cNvPr>
          <p:cNvSpPr/>
          <p:nvPr/>
        </p:nvSpPr>
        <p:spPr>
          <a:xfrm>
            <a:off x="175251" y="-10793"/>
            <a:ext cx="99386" cy="2071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1346" b="1" dirty="0">
                <a:latin typeface="Cambria" panose="02040503050406030204" pitchFamily="18" charset="0"/>
                <a:cs typeface="Times New Roman"/>
              </a:rPr>
              <a:t>C</a:t>
            </a:r>
            <a:endParaRPr lang="zh-CN" altLang="en-US" sz="1346" b="1" dirty="0">
              <a:latin typeface="Cambria" panose="02040503050406030204" pitchFamily="18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9224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821</TotalTime>
  <Words>145</Words>
  <Application>Microsoft Macintosh PowerPoint</Application>
  <PresentationFormat>自定义</PresentationFormat>
  <Paragraphs>33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MPA6156</dc:creator>
  <cp:lastModifiedBy>Qinghua Pan</cp:lastModifiedBy>
  <cp:revision>24</cp:revision>
  <dcterms:created xsi:type="dcterms:W3CDTF">2023-03-20T11:58:46Z</dcterms:created>
  <dcterms:modified xsi:type="dcterms:W3CDTF">2023-04-13T07:52:30Z</dcterms:modified>
</cp:coreProperties>
</file>