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tasar" initials="B" lastIdx="1" clrIdx="0">
    <p:extLst>
      <p:ext uri="{19B8F6BF-5375-455C-9EA6-DF929625EA0E}">
        <p15:presenceInfo xmlns:p15="http://schemas.microsoft.com/office/powerpoint/2012/main" userId="f8ae2c64c3e44f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80" d="100"/>
          <a:sy n="180" d="100"/>
        </p:scale>
        <p:origin x="822" y="-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3598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964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995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70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380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818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65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068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732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136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261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C90A-A1A6-4F91-9FE9-5909122F9823}" type="datetimeFigureOut">
              <a:rPr lang="es-ES" smtClean="0"/>
              <a:t>26/05/2023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8EB28-0BF5-44AE-874A-5613FBED57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3330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>
            <a:extLst>
              <a:ext uri="{FF2B5EF4-FFF2-40B4-BE49-F238E27FC236}">
                <a16:creationId xmlns:a16="http://schemas.microsoft.com/office/drawing/2014/main" id="{5E4294F2-5E26-4169-B224-F28998AE1C03}"/>
              </a:ext>
            </a:extLst>
          </p:cNvPr>
          <p:cNvSpPr txBox="1"/>
          <p:nvPr/>
        </p:nvSpPr>
        <p:spPr>
          <a:xfrm>
            <a:off x="353025" y="3966444"/>
            <a:ext cx="6100176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S2.-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Agar well diffusion test to evaluate the antimicrobial activity of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S. marcescens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RO1 supernatants against the indicator bacterium grown in its proper culture medium. RO1, wells inoculated with a centrifuged and membrane-filtered suspension of RO1 cells in PBS; control, wells inoculated with PBS.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963765" y="1704343"/>
            <a:ext cx="5087660" cy="1977482"/>
            <a:chOff x="889623" y="505734"/>
            <a:chExt cx="5087660" cy="1977482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E809DF9C-1687-4E8F-8F90-CCAB4EF6D9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20000"/>
                      </a14:imgEffect>
                    </a14:imgLayer>
                  </a14:imgProps>
                </a:ext>
              </a:extLst>
            </a:blip>
            <a:srcRect l="17990" t="38547" r="39650" b="16460"/>
            <a:stretch/>
          </p:blipFill>
          <p:spPr>
            <a:xfrm>
              <a:off x="1083614" y="845536"/>
              <a:ext cx="1069145" cy="1135646"/>
            </a:xfrm>
            <a:prstGeom prst="flowChartAlternateProcess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FC672C44-742C-4C75-8BFC-EFE5C461B0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40748" t="20593" r="19132" b="39757"/>
            <a:stretch/>
          </p:blipFill>
          <p:spPr>
            <a:xfrm rot="10800000">
              <a:off x="2330503" y="845534"/>
              <a:ext cx="1069145" cy="1135645"/>
            </a:xfrm>
            <a:prstGeom prst="flowChartAlternateProcess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47FB8554-E063-4A31-972E-87076335F7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18894" t="42226" r="42198" b="21367"/>
            <a:stretch/>
          </p:blipFill>
          <p:spPr>
            <a:xfrm>
              <a:off x="3577392" y="845533"/>
              <a:ext cx="1069145" cy="1135645"/>
            </a:xfrm>
            <a:prstGeom prst="round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87EE683-0EEF-4B99-A236-5B446EDEC3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16918" t="35295" r="43174" b="19649"/>
            <a:stretch/>
          </p:blipFill>
          <p:spPr>
            <a:xfrm>
              <a:off x="4824281" y="845533"/>
              <a:ext cx="1069145" cy="1135645"/>
            </a:xfrm>
            <a:prstGeom prst="round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B1D89197-3C56-410E-A13F-0FA09EC172FA}"/>
                </a:ext>
              </a:extLst>
            </p:cNvPr>
            <p:cNvSpPr txBox="1"/>
            <p:nvPr/>
          </p:nvSpPr>
          <p:spPr>
            <a:xfrm>
              <a:off x="1083614" y="1214223"/>
              <a:ext cx="4619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RO1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2D3AAF8-A63D-4C76-8054-7794D6E01107}"/>
                </a:ext>
              </a:extLst>
            </p:cNvPr>
            <p:cNvSpPr txBox="1"/>
            <p:nvPr/>
          </p:nvSpPr>
          <p:spPr>
            <a:xfrm>
              <a:off x="2330502" y="1239585"/>
              <a:ext cx="4619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RO1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054644EC-F049-406F-91B7-05562AFAF369}"/>
                </a:ext>
              </a:extLst>
            </p:cNvPr>
            <p:cNvSpPr txBox="1"/>
            <p:nvPr/>
          </p:nvSpPr>
          <p:spPr>
            <a:xfrm>
              <a:off x="3577391" y="1239585"/>
              <a:ext cx="4619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RO1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0668AC48-622E-4F03-822A-7C072807027F}"/>
                </a:ext>
              </a:extLst>
            </p:cNvPr>
            <p:cNvSpPr txBox="1"/>
            <p:nvPr/>
          </p:nvSpPr>
          <p:spPr>
            <a:xfrm>
              <a:off x="4824281" y="1239585"/>
              <a:ext cx="4619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RO1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AC99A2C1-1A1C-49F5-BB26-E6D7F65DC3AD}"/>
                </a:ext>
              </a:extLst>
            </p:cNvPr>
            <p:cNvSpPr txBox="1"/>
            <p:nvPr/>
          </p:nvSpPr>
          <p:spPr>
            <a:xfrm>
              <a:off x="1455971" y="1758794"/>
              <a:ext cx="779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297A5CD4-4C70-4D34-A2FE-C88C1F7E289C}"/>
                </a:ext>
              </a:extLst>
            </p:cNvPr>
            <p:cNvSpPr txBox="1"/>
            <p:nvPr/>
          </p:nvSpPr>
          <p:spPr>
            <a:xfrm>
              <a:off x="2549971" y="1756074"/>
              <a:ext cx="779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6CB8085A-D6C2-40D4-B489-9B1C0BB96AFE}"/>
                </a:ext>
              </a:extLst>
            </p:cNvPr>
            <p:cNvSpPr txBox="1"/>
            <p:nvPr/>
          </p:nvSpPr>
          <p:spPr>
            <a:xfrm>
              <a:off x="3842823" y="1756074"/>
              <a:ext cx="779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4C4F7A87-97A0-462A-8D9D-356DB3FF2472}"/>
                </a:ext>
              </a:extLst>
            </p:cNvPr>
            <p:cNvSpPr txBox="1"/>
            <p:nvPr/>
          </p:nvSpPr>
          <p:spPr>
            <a:xfrm>
              <a:off x="5119491" y="1750634"/>
              <a:ext cx="779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E06DDD37-0FFE-4983-BFB5-BFD2040E7959}"/>
                </a:ext>
              </a:extLst>
            </p:cNvPr>
            <p:cNvSpPr txBox="1"/>
            <p:nvPr/>
          </p:nvSpPr>
          <p:spPr>
            <a:xfrm>
              <a:off x="889623" y="507083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56CDE1EB-ECA6-4CFF-838C-206A9F9C9BCA}"/>
                </a:ext>
              </a:extLst>
            </p:cNvPr>
            <p:cNvSpPr txBox="1"/>
            <p:nvPr/>
          </p:nvSpPr>
          <p:spPr>
            <a:xfrm>
              <a:off x="2139618" y="507082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9537FAFB-FFAB-4F40-8E01-AF3EF00019B4}"/>
                </a:ext>
              </a:extLst>
            </p:cNvPr>
            <p:cNvSpPr txBox="1"/>
            <p:nvPr/>
          </p:nvSpPr>
          <p:spPr>
            <a:xfrm>
              <a:off x="3381487" y="505735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0CD63646-B213-4063-B6ED-213667243032}"/>
                </a:ext>
              </a:extLst>
            </p:cNvPr>
            <p:cNvSpPr txBox="1"/>
            <p:nvPr/>
          </p:nvSpPr>
          <p:spPr>
            <a:xfrm>
              <a:off x="4619125" y="505734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C946F4F1-62FB-4D2A-92C4-C03D910FE5C3}"/>
                </a:ext>
              </a:extLst>
            </p:cNvPr>
            <p:cNvSpPr txBox="1"/>
            <p:nvPr/>
          </p:nvSpPr>
          <p:spPr>
            <a:xfrm>
              <a:off x="1088638" y="2014314"/>
              <a:ext cx="1200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i="1" dirty="0" err="1"/>
                <a:t>Staphylococcus</a:t>
              </a:r>
              <a:r>
                <a:rPr lang="es-ES" sz="1200" i="1" dirty="0"/>
                <a:t> </a:t>
              </a:r>
              <a:r>
                <a:rPr lang="es-ES" sz="1200" i="1" dirty="0" err="1"/>
                <a:t>aureus</a:t>
              </a:r>
              <a:r>
                <a:rPr lang="es-ES" sz="1200" i="1" dirty="0"/>
                <a:t> </a:t>
              </a:r>
              <a:r>
                <a:rPr lang="es-ES" sz="1200" dirty="0"/>
                <a:t>RN4220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68AE0D5-78A7-4CB4-AB59-75FC8A286B59}"/>
                </a:ext>
              </a:extLst>
            </p:cNvPr>
            <p:cNvSpPr txBox="1"/>
            <p:nvPr/>
          </p:nvSpPr>
          <p:spPr>
            <a:xfrm>
              <a:off x="2130689" y="2014475"/>
              <a:ext cx="15669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i="1" dirty="0" err="1"/>
                <a:t>Lactitplantibacillus</a:t>
              </a:r>
              <a:r>
                <a:rPr lang="es-ES" sz="1200" i="1" dirty="0"/>
                <a:t> </a:t>
              </a:r>
              <a:r>
                <a:rPr lang="es-ES" sz="1200" i="1" dirty="0" err="1"/>
                <a:t>plantarum</a:t>
              </a:r>
              <a:r>
                <a:rPr lang="es-ES" sz="1200" i="1" dirty="0"/>
                <a:t> </a:t>
              </a:r>
              <a:r>
                <a:rPr lang="es-ES" sz="1200" dirty="0"/>
                <a:t>LMG6907</a:t>
              </a:r>
              <a:r>
                <a:rPr lang="es-ES" sz="1200" baseline="30000" dirty="0"/>
                <a:t>T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9974420C-452D-4BEF-A73C-636A22D77112}"/>
                </a:ext>
              </a:extLst>
            </p:cNvPr>
            <p:cNvSpPr txBox="1"/>
            <p:nvPr/>
          </p:nvSpPr>
          <p:spPr>
            <a:xfrm>
              <a:off x="3550346" y="2018013"/>
              <a:ext cx="1349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i="1" dirty="0" err="1"/>
                <a:t>Lacticaseibacillus</a:t>
              </a:r>
              <a:r>
                <a:rPr lang="es-ES" sz="1200" i="1" dirty="0"/>
                <a:t> </a:t>
              </a:r>
              <a:r>
                <a:rPr lang="es-ES" sz="1200" i="1" dirty="0" err="1"/>
                <a:t>casei</a:t>
              </a:r>
              <a:r>
                <a:rPr lang="es-ES" sz="1200" i="1" dirty="0"/>
                <a:t> </a:t>
              </a:r>
              <a:r>
                <a:rPr lang="es-ES" sz="1200" dirty="0"/>
                <a:t>LMG6904</a:t>
              </a:r>
              <a:r>
                <a:rPr lang="es-ES" sz="1200" baseline="30000" dirty="0"/>
                <a:t>T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930953F8-A20A-4FF7-8A85-7D41A9FF7071}"/>
                </a:ext>
              </a:extLst>
            </p:cNvPr>
            <p:cNvSpPr txBox="1"/>
            <p:nvPr/>
          </p:nvSpPr>
          <p:spPr>
            <a:xfrm>
              <a:off x="4776638" y="2021551"/>
              <a:ext cx="12006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i="1" dirty="0" err="1"/>
                <a:t>Lactococcus</a:t>
              </a:r>
              <a:r>
                <a:rPr lang="es-ES" sz="1200" i="1" dirty="0"/>
                <a:t> </a:t>
              </a:r>
              <a:r>
                <a:rPr lang="es-ES" sz="1200" i="1" dirty="0" err="1"/>
                <a:t>lactis</a:t>
              </a:r>
              <a:r>
                <a:rPr lang="es-ES" sz="1200" i="1" dirty="0"/>
                <a:t> </a:t>
              </a:r>
              <a:r>
                <a:rPr lang="es-ES" sz="1200" dirty="0"/>
                <a:t>LMG6890</a:t>
              </a:r>
              <a:r>
                <a:rPr lang="es-ES" sz="1200" baseline="30000" dirty="0"/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4555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</TotalTime>
  <Words>76</Words>
  <Application>Microsoft Office PowerPoint</Application>
  <PresentationFormat>A4 (210 x 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Belén</dc:creator>
  <cp:lastModifiedBy>Miguel Díaz Flórez</cp:lastModifiedBy>
  <cp:revision>26</cp:revision>
  <dcterms:created xsi:type="dcterms:W3CDTF">2022-10-10T11:57:33Z</dcterms:created>
  <dcterms:modified xsi:type="dcterms:W3CDTF">2023-05-26T08:50:26Z</dcterms:modified>
</cp:coreProperties>
</file>