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7" r:id="rId2"/>
    <p:sldId id="318" r:id="rId3"/>
    <p:sldId id="257"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DD797C-E5FD-DACC-166A-11D96E9C7E75}" v="150" dt="2023-08-09T05:14:27.1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24" d="100"/>
          <a:sy n="124" d="100"/>
        </p:scale>
        <p:origin x="58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F4E480B-94D6-46F9-A2B6-B98D311FDC19}"/>
              </a:ext>
            </a:extLst>
          </p:cNvPr>
          <p:cNvGrpSpPr/>
          <p:nvPr/>
        </p:nvGrpSpPr>
        <p:grpSpPr>
          <a:xfrm>
            <a:off x="0" y="0"/>
            <a:ext cx="12191999" cy="6861600"/>
            <a:chOff x="1" y="0"/>
            <a:chExt cx="12191999" cy="6861600"/>
          </a:xfrm>
        </p:grpSpPr>
        <p:sp>
          <p:nvSpPr>
            <p:cNvPr id="10" name="Rectangle 9">
              <a:extLst>
                <a:ext uri="{FF2B5EF4-FFF2-40B4-BE49-F238E27FC236}">
                  <a16:creationId xmlns:a16="http://schemas.microsoft.com/office/drawing/2014/main" id="{07183CDE-91A1-40C3-8E80-66F89E1C2D53}"/>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a16="http://schemas.microsoft.com/office/drawing/2014/main" id="{A6756515-F9AA-46BD-8DD2-AA15BA492AC0}"/>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BA365E2-8B71-408B-9092-0104216AC7AC}"/>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3" name="Group 12">
              <a:extLst>
                <a:ext uri="{FF2B5EF4-FFF2-40B4-BE49-F238E27FC236}">
                  <a16:creationId xmlns:a16="http://schemas.microsoft.com/office/drawing/2014/main" id="{BEDB8D7A-1BF6-4CDB-B93A-7736955F5043}"/>
                </a:ext>
              </a:extLst>
            </p:cNvPr>
            <p:cNvGrpSpPr>
              <a:grpSpLocks noChangeAspect="1"/>
            </p:cNvGrpSpPr>
            <p:nvPr/>
          </p:nvGrpSpPr>
          <p:grpSpPr>
            <a:xfrm>
              <a:off x="690092" y="0"/>
              <a:ext cx="10800000" cy="6858000"/>
              <a:chOff x="2328000" y="0"/>
              <a:chExt cx="2880000" cy="1440000"/>
            </a:xfrm>
          </p:grpSpPr>
          <p:sp>
            <p:nvSpPr>
              <p:cNvPr id="18" name="Rectangle 17">
                <a:extLst>
                  <a:ext uri="{FF2B5EF4-FFF2-40B4-BE49-F238E27FC236}">
                    <a16:creationId xmlns:a16="http://schemas.microsoft.com/office/drawing/2014/main" id="{5AACD774-5167-46C7-8A62-6E2FE4BE9469}"/>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06E0F2D8-452E-48F9-9912-C47EAEAE180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4" name="Group 13">
              <a:extLst>
                <a:ext uri="{FF2B5EF4-FFF2-40B4-BE49-F238E27FC236}">
                  <a16:creationId xmlns:a16="http://schemas.microsoft.com/office/drawing/2014/main" id="{91FBBF95-430B-427C-A6E8-DB899217FC00}"/>
                </a:ext>
              </a:extLst>
            </p:cNvPr>
            <p:cNvGrpSpPr>
              <a:grpSpLocks noChangeAspect="1"/>
            </p:cNvGrpSpPr>
            <p:nvPr/>
          </p:nvGrpSpPr>
          <p:grpSpPr>
            <a:xfrm rot="5400000">
              <a:off x="7048499" y="1714500"/>
              <a:ext cx="6858000" cy="3429000"/>
              <a:chOff x="0" y="0"/>
              <a:chExt cx="2880000" cy="1440000"/>
            </a:xfrm>
          </p:grpSpPr>
          <p:sp>
            <p:nvSpPr>
              <p:cNvPr id="16" name="Rectangle 15">
                <a:extLst>
                  <a:ext uri="{FF2B5EF4-FFF2-40B4-BE49-F238E27FC236}">
                    <a16:creationId xmlns:a16="http://schemas.microsoft.com/office/drawing/2014/main" id="{BEE64698-3ED2-4395-B7FC-65248E437E0A}"/>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FE20B1E1-CE09-4C2A-A3FB-DB8026C54E9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5" name="Rectangle 14">
              <a:extLst>
                <a:ext uri="{FF2B5EF4-FFF2-40B4-BE49-F238E27FC236}">
                  <a16:creationId xmlns:a16="http://schemas.microsoft.com/office/drawing/2014/main" id="{0CB2405B-A907-48B3-906A-FB3573C0B282}"/>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0" name="Rectangle 19">
            <a:extLst>
              <a:ext uri="{FF2B5EF4-FFF2-40B4-BE49-F238E27FC236}">
                <a16:creationId xmlns:a16="http://schemas.microsoft.com/office/drawing/2014/main" id="{6DC8E2D9-6729-4614-8667-C1016D3182E4}"/>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CEEBB1-1A1F-4A2C-B805-719CF98F68AB}"/>
              </a:ext>
            </a:extLst>
          </p:cNvPr>
          <p:cNvSpPr>
            <a:spLocks noGrp="1"/>
          </p:cNvSpPr>
          <p:nvPr>
            <p:ph type="ctrTitle"/>
          </p:nvPr>
        </p:nvSpPr>
        <p:spPr>
          <a:xfrm>
            <a:off x="540000" y="540000"/>
            <a:ext cx="11090273" cy="3798000"/>
          </a:xfrm>
        </p:spPr>
        <p:txBody>
          <a:bodyPr anchor="b"/>
          <a:lstStyle>
            <a:lvl1pPr algn="l">
              <a:defRPr sz="8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D6CC87B-ED2D-4303-BD40-E7AF14C03EF1}"/>
              </a:ext>
            </a:extLst>
          </p:cNvPr>
          <p:cNvSpPr>
            <a:spLocks noGrp="1"/>
          </p:cNvSpPr>
          <p:nvPr>
            <p:ph type="subTitle" idx="1"/>
          </p:nvPr>
        </p:nvSpPr>
        <p:spPr>
          <a:xfrm>
            <a:off x="540000" y="4508500"/>
            <a:ext cx="7345362" cy="1800224"/>
          </a:xfrm>
        </p:spPr>
        <p:txBody>
          <a:bodyPr/>
          <a:lstStyle>
            <a:lvl1pPr marL="0" indent="0" algn="l">
              <a:buNone/>
              <a:defRPr sz="16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5D880B4-5679-491C-963F-EC47B048C559}"/>
              </a:ext>
            </a:extLst>
          </p:cNvPr>
          <p:cNvSpPr>
            <a:spLocks noGrp="1"/>
          </p:cNvSpPr>
          <p:nvPr>
            <p:ph type="dt" sz="half" idx="10"/>
          </p:nvPr>
        </p:nvSpPr>
        <p:spPr/>
        <p:txBody>
          <a:bodyPr/>
          <a:lstStyle/>
          <a:p>
            <a:fld id="{7CF0BCE0-945C-4FDF-95A1-2149B1FF5B83}" type="datetimeFigureOut">
              <a:rPr lang="en-US" smtClean="0"/>
              <a:t>8/8/23</a:t>
            </a:fld>
            <a:endParaRPr lang="en-US"/>
          </a:p>
        </p:txBody>
      </p:sp>
      <p:sp>
        <p:nvSpPr>
          <p:cNvPr id="5" name="Footer Placeholder 4">
            <a:extLst>
              <a:ext uri="{FF2B5EF4-FFF2-40B4-BE49-F238E27FC236}">
                <a16:creationId xmlns:a16="http://schemas.microsoft.com/office/drawing/2014/main" id="{01865D6D-3F98-4BE8-A069-B96409902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0CD51D-8E06-4959-88C9-647415079FC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525955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461672-F18A-4768-9850-0531FD3720BA}"/>
              </a:ext>
            </a:extLst>
          </p:cNvPr>
          <p:cNvGrpSpPr/>
          <p:nvPr/>
        </p:nvGrpSpPr>
        <p:grpSpPr>
          <a:xfrm rot="10800000">
            <a:off x="5921828" y="2876440"/>
            <a:ext cx="6270171" cy="3981559"/>
            <a:chOff x="0" y="0"/>
            <a:chExt cx="10800000" cy="6858000"/>
          </a:xfrm>
        </p:grpSpPr>
        <p:sp>
          <p:nvSpPr>
            <p:cNvPr id="8" name="Rectangle 7">
              <a:extLst>
                <a:ext uri="{FF2B5EF4-FFF2-40B4-BE49-F238E27FC236}">
                  <a16:creationId xmlns:a16="http://schemas.microsoft.com/office/drawing/2014/main" id="{9FA73898-D78C-45F9-AFC1-2AB16F6725C2}"/>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Rectangle 8">
              <a:extLst>
                <a:ext uri="{FF2B5EF4-FFF2-40B4-BE49-F238E27FC236}">
                  <a16:creationId xmlns:a16="http://schemas.microsoft.com/office/drawing/2014/main" id="{4FC423E3-700B-43D6-A2CB-F3C871632C20}"/>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82F05B2A-1EC7-4131-B899-C7ECB9A502EB}"/>
              </a:ext>
            </a:extLst>
          </p:cNvPr>
          <p:cNvGrpSpPr>
            <a:grpSpLocks noChangeAspect="1"/>
          </p:cNvGrpSpPr>
          <p:nvPr/>
        </p:nvGrpSpPr>
        <p:grpSpPr>
          <a:xfrm flipH="1">
            <a:off x="0" y="-1"/>
            <a:ext cx="9361714" cy="4680857"/>
            <a:chOff x="0" y="0"/>
            <a:chExt cx="2880000" cy="1440000"/>
          </a:xfrm>
        </p:grpSpPr>
        <p:sp>
          <p:nvSpPr>
            <p:cNvPr id="11" name="Rectangle 10">
              <a:extLst>
                <a:ext uri="{FF2B5EF4-FFF2-40B4-BE49-F238E27FC236}">
                  <a16:creationId xmlns:a16="http://schemas.microsoft.com/office/drawing/2014/main" id="{97711D4C-4FFE-4151-B53D-60890F0F5827}"/>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Rectangle 11">
              <a:extLst>
                <a:ext uri="{FF2B5EF4-FFF2-40B4-BE49-F238E27FC236}">
                  <a16:creationId xmlns:a16="http://schemas.microsoft.com/office/drawing/2014/main" id="{F69D6393-413D-4151-BC2C-43161BE4A79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3" name="Rectangle 12">
            <a:extLst>
              <a:ext uri="{FF2B5EF4-FFF2-40B4-BE49-F238E27FC236}">
                <a16:creationId xmlns:a16="http://schemas.microsoft.com/office/drawing/2014/main" id="{A96370B9-6459-4B05-9A8B-A9E7FA8966CD}"/>
              </a:ext>
            </a:extLst>
          </p:cNvPr>
          <p:cNvSpPr>
            <a:spLocks noChangeAspect="1"/>
          </p:cNvSpPr>
          <p:nvPr/>
        </p:nvSpPr>
        <p:spPr>
          <a:xfrm rot="10800000">
            <a:off x="8430794" y="3096793"/>
            <a:ext cx="3761205" cy="3761205"/>
          </a:xfrm>
          <a:prstGeom prst="rect">
            <a:avLst/>
          </a:prstGeom>
          <a:gradFill flip="none" rotWithShape="1">
            <a:gsLst>
              <a:gs pos="0">
                <a:schemeClr val="accent1">
                  <a:alpha val="4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DA3AC0C6-74C3-4E55-AA42-A9F1A4B1B210}"/>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132C27A4-86D3-4C83-8022-E37A8672A993}"/>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8F1FF59-E1BE-4475-953B-5BF6FBC10C57}"/>
              </a:ext>
            </a:extLst>
          </p:cNvPr>
          <p:cNvSpPr>
            <a:spLocks noGrp="1"/>
          </p:cNvSpPr>
          <p:nvPr>
            <p:ph type="title"/>
          </p:nvPr>
        </p:nvSpPr>
        <p:spPr>
          <a:xfrm>
            <a:off x="540000" y="540000"/>
            <a:ext cx="11090273" cy="1800224"/>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8F1F045-44C5-4165-A640-4E4D33A59580}"/>
              </a:ext>
            </a:extLst>
          </p:cNvPr>
          <p:cNvSpPr>
            <a:spLocks noGrp="1"/>
          </p:cNvSpPr>
          <p:nvPr>
            <p:ph type="body" orient="vert" idx="1"/>
          </p:nvPr>
        </p:nvSpPr>
        <p:spPr>
          <a:xfrm>
            <a:off x="540000" y="2528887"/>
            <a:ext cx="11090276" cy="3779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17047A-D05B-44E9-A240-BDB881C4296A}"/>
              </a:ext>
            </a:extLst>
          </p:cNvPr>
          <p:cNvSpPr>
            <a:spLocks noGrp="1"/>
          </p:cNvSpPr>
          <p:nvPr>
            <p:ph type="dt" sz="half" idx="10"/>
          </p:nvPr>
        </p:nvSpPr>
        <p:spPr/>
        <p:txBody>
          <a:bodyPr/>
          <a:lstStyle/>
          <a:p>
            <a:fld id="{7CF0BCE0-945C-4FDF-95A1-2149B1FF5B83}" type="datetimeFigureOut">
              <a:rPr lang="en-US" smtClean="0"/>
              <a:t>8/8/23</a:t>
            </a:fld>
            <a:endParaRPr lang="en-US"/>
          </a:p>
        </p:txBody>
      </p:sp>
      <p:sp>
        <p:nvSpPr>
          <p:cNvPr id="5" name="Footer Placeholder 4">
            <a:extLst>
              <a:ext uri="{FF2B5EF4-FFF2-40B4-BE49-F238E27FC236}">
                <a16:creationId xmlns:a16="http://schemas.microsoft.com/office/drawing/2014/main" id="{7FDCB2E8-A68D-478D-A728-C9612848C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E4F1D-3280-4DB5-B2E0-DA7F10717EB4}"/>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716601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C627D45-FE54-49FF-A37F-6206993AEFD8}"/>
              </a:ext>
            </a:extLst>
          </p:cNvPr>
          <p:cNvGrpSpPr/>
          <p:nvPr/>
        </p:nvGrpSpPr>
        <p:grpSpPr>
          <a:xfrm>
            <a:off x="0" y="-3"/>
            <a:ext cx="12192000" cy="6858003"/>
            <a:chOff x="0" y="-3"/>
            <a:chExt cx="12192000" cy="6858003"/>
          </a:xfrm>
        </p:grpSpPr>
        <p:sp useBgFill="1">
          <p:nvSpPr>
            <p:cNvPr id="8" name="Rectangle 7">
              <a:extLst>
                <a:ext uri="{FF2B5EF4-FFF2-40B4-BE49-F238E27FC236}">
                  <a16:creationId xmlns:a16="http://schemas.microsoft.com/office/drawing/2014/main" id="{879CEFA6-CCA5-4FEF-B53D-E74B1E67E9C7}"/>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ACFCD768-2100-4B20-87EF-9F92EFBD8FA8}"/>
                </a:ext>
              </a:extLst>
            </p:cNvPr>
            <p:cNvGrpSpPr>
              <a:grpSpLocks noChangeAspect="1"/>
            </p:cNvGrpSpPr>
            <p:nvPr/>
          </p:nvGrpSpPr>
          <p:grpSpPr>
            <a:xfrm>
              <a:off x="672000" y="-3"/>
              <a:ext cx="11520000" cy="5760000"/>
              <a:chOff x="5981700" y="-1"/>
              <a:chExt cx="6042660" cy="3021330"/>
            </a:xfrm>
          </p:grpSpPr>
          <p:sp>
            <p:nvSpPr>
              <p:cNvPr id="16" name="Rectangle 15">
                <a:extLst>
                  <a:ext uri="{FF2B5EF4-FFF2-40B4-BE49-F238E27FC236}">
                    <a16:creationId xmlns:a16="http://schemas.microsoft.com/office/drawing/2014/main" id="{E0D1B599-DFF1-4E00-9EAE-EE32BD7B4860}"/>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0FCF7F6-290B-4DE7-BA60-863CBF95C2AF}"/>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F59358AB-E1C9-402B-9F3F-28B4F50DAC6F}"/>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78C24EC-8C5D-4A7E-9D57-C752E0DC9485}"/>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6C0B30A-4855-4424-B3A8-AC110CA8356F}"/>
                </a:ext>
              </a:extLst>
            </p:cNvPr>
            <p:cNvGrpSpPr/>
            <p:nvPr/>
          </p:nvGrpSpPr>
          <p:grpSpPr>
            <a:xfrm rot="10800000">
              <a:off x="1" y="2948940"/>
              <a:ext cx="7818118" cy="3909059"/>
              <a:chOff x="0" y="0"/>
              <a:chExt cx="2880000" cy="1440000"/>
            </a:xfrm>
          </p:grpSpPr>
          <p:sp>
            <p:nvSpPr>
              <p:cNvPr id="14" name="Rectangle 13">
                <a:extLst>
                  <a:ext uri="{FF2B5EF4-FFF2-40B4-BE49-F238E27FC236}">
                    <a16:creationId xmlns:a16="http://schemas.microsoft.com/office/drawing/2014/main" id="{DC119EB9-1A9A-45A4-AE16-9968A70C5C35}"/>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A5B7B85-4DC3-4343-B734-4852DD5DF03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73F3733E-DBA5-4A25-9315-B7A1A5E7A1FF}"/>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AAB30D07-BE85-45CD-8055-8C57B00E2957}"/>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Vertical Title 1">
            <a:extLst>
              <a:ext uri="{FF2B5EF4-FFF2-40B4-BE49-F238E27FC236}">
                <a16:creationId xmlns:a16="http://schemas.microsoft.com/office/drawing/2014/main" id="{737FFCCA-9DBF-4E0A-BDC6-F7B8F39BD72F}"/>
              </a:ext>
            </a:extLst>
          </p:cNvPr>
          <p:cNvSpPr>
            <a:spLocks noGrp="1"/>
          </p:cNvSpPr>
          <p:nvPr>
            <p:ph type="title" orient="vert"/>
          </p:nvPr>
        </p:nvSpPr>
        <p:spPr>
          <a:xfrm>
            <a:off x="9012238" y="539999"/>
            <a:ext cx="2628900" cy="576872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11F1B23-21CD-4A3B-938B-5502019A13CD}"/>
              </a:ext>
            </a:extLst>
          </p:cNvPr>
          <p:cNvSpPr>
            <a:spLocks noGrp="1"/>
          </p:cNvSpPr>
          <p:nvPr>
            <p:ph type="body" orient="vert" idx="1"/>
          </p:nvPr>
        </p:nvSpPr>
        <p:spPr>
          <a:xfrm>
            <a:off x="550863" y="539999"/>
            <a:ext cx="8245475" cy="57687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9C884-5A98-4C01-BB89-098AC6966496}"/>
              </a:ext>
            </a:extLst>
          </p:cNvPr>
          <p:cNvSpPr>
            <a:spLocks noGrp="1"/>
          </p:cNvSpPr>
          <p:nvPr>
            <p:ph type="dt" sz="half" idx="10"/>
          </p:nvPr>
        </p:nvSpPr>
        <p:spPr/>
        <p:txBody>
          <a:bodyPr/>
          <a:lstStyle/>
          <a:p>
            <a:fld id="{7CF0BCE0-945C-4FDF-95A1-2149B1FF5B83}" type="datetimeFigureOut">
              <a:rPr lang="en-US" smtClean="0"/>
              <a:t>8/8/23</a:t>
            </a:fld>
            <a:endParaRPr lang="en-US"/>
          </a:p>
        </p:txBody>
      </p:sp>
      <p:sp>
        <p:nvSpPr>
          <p:cNvPr id="5" name="Footer Placeholder 4">
            <a:extLst>
              <a:ext uri="{FF2B5EF4-FFF2-40B4-BE49-F238E27FC236}">
                <a16:creationId xmlns:a16="http://schemas.microsoft.com/office/drawing/2014/main" id="{7DF54D22-9CD7-4FC6-9444-21948246C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ECC14-D66C-401A-A0C9-DFCA5533A5C7}"/>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47913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67416F32-9D98-4340-82E8-E90CE00AD2AC}"/>
              </a:ext>
            </a:extLst>
          </p:cNvPr>
          <p:cNvGrpSpPr/>
          <p:nvPr/>
        </p:nvGrpSpPr>
        <p:grpSpPr>
          <a:xfrm flipV="1">
            <a:off x="0" y="-1"/>
            <a:ext cx="12191999" cy="6861601"/>
            <a:chOff x="0" y="-1"/>
            <a:chExt cx="12191999" cy="6861601"/>
          </a:xfrm>
        </p:grpSpPr>
        <p:sp>
          <p:nvSpPr>
            <p:cNvPr id="20" name="Rectangle 19">
              <a:extLst>
                <a:ext uri="{FF2B5EF4-FFF2-40B4-BE49-F238E27FC236}">
                  <a16:creationId xmlns:a16="http://schemas.microsoft.com/office/drawing/2014/main" id="{66375AB4-82BB-418F-A50F-6180F68724A4}"/>
                </a:ext>
              </a:extLst>
            </p:cNvPr>
            <p:cNvSpPr>
              <a:spLocks noChangeAspect="1"/>
            </p:cNvSpPr>
            <p:nvPr/>
          </p:nvSpPr>
          <p:spPr>
            <a:xfrm>
              <a:off x="0" y="0"/>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1" name="Oval 20">
              <a:extLst>
                <a:ext uri="{FF2B5EF4-FFF2-40B4-BE49-F238E27FC236}">
                  <a16:creationId xmlns:a16="http://schemas.microsoft.com/office/drawing/2014/main" id="{3FDD54B2-4A3F-4BFE-8FF0-82CA73F4AE8F}"/>
                </a:ext>
              </a:extLst>
            </p:cNvPr>
            <p:cNvSpPr>
              <a:spLocks noChangeAspect="1"/>
            </p:cNvSpPr>
            <p:nvPr/>
          </p:nvSpPr>
          <p:spPr>
            <a:xfrm>
              <a:off x="5750280" y="2148106"/>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2" name="Oval 21">
              <a:extLst>
                <a:ext uri="{FF2B5EF4-FFF2-40B4-BE49-F238E27FC236}">
                  <a16:creationId xmlns:a16="http://schemas.microsoft.com/office/drawing/2014/main" id="{30876F96-77AB-4E72-B1D2-FA45F4E3C04D}"/>
                </a:ext>
              </a:extLst>
            </p:cNvPr>
            <p:cNvSpPr>
              <a:spLocks noChangeAspect="1"/>
            </p:cNvSpPr>
            <p:nvPr/>
          </p:nvSpPr>
          <p:spPr>
            <a:xfrm>
              <a:off x="0" y="0"/>
              <a:ext cx="6347046" cy="6347046"/>
            </a:xfrm>
            <a:prstGeom prst="ellipse">
              <a:avLst/>
            </a:prstGeom>
            <a:solidFill>
              <a:schemeClr val="accent3">
                <a:alpha val="2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23" name="Group 22">
              <a:extLst>
                <a:ext uri="{FF2B5EF4-FFF2-40B4-BE49-F238E27FC236}">
                  <a16:creationId xmlns:a16="http://schemas.microsoft.com/office/drawing/2014/main" id="{BB08A2E9-6518-449E-940B-8518A1D850BB}"/>
                </a:ext>
              </a:extLst>
            </p:cNvPr>
            <p:cNvGrpSpPr>
              <a:grpSpLocks noChangeAspect="1"/>
            </p:cNvGrpSpPr>
            <p:nvPr/>
          </p:nvGrpSpPr>
          <p:grpSpPr>
            <a:xfrm rot="10800000">
              <a:off x="0" y="-1"/>
              <a:ext cx="10800000" cy="6858000"/>
              <a:chOff x="2328000" y="0"/>
              <a:chExt cx="2880000" cy="1440000"/>
            </a:xfrm>
          </p:grpSpPr>
          <p:sp>
            <p:nvSpPr>
              <p:cNvPr id="28" name="Rectangle 27">
                <a:extLst>
                  <a:ext uri="{FF2B5EF4-FFF2-40B4-BE49-F238E27FC236}">
                    <a16:creationId xmlns:a16="http://schemas.microsoft.com/office/drawing/2014/main" id="{60A86BE0-76B3-4EA0-BA2D-05266013A814}"/>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28">
                <a:extLst>
                  <a:ext uri="{FF2B5EF4-FFF2-40B4-BE49-F238E27FC236}">
                    <a16:creationId xmlns:a16="http://schemas.microsoft.com/office/drawing/2014/main" id="{6BA13564-810C-4398-AA63-67B020811FCB}"/>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5" name="Rectangle 24">
              <a:extLst>
                <a:ext uri="{FF2B5EF4-FFF2-40B4-BE49-F238E27FC236}">
                  <a16:creationId xmlns:a16="http://schemas.microsoft.com/office/drawing/2014/main" id="{3555E1EF-6216-47FA-BBCA-7C0C8C2DAB8C}"/>
                </a:ext>
              </a:extLst>
            </p:cNvPr>
            <p:cNvSpPr>
              <a:spLocks noChangeAspect="1"/>
            </p:cNvSpPr>
            <p:nvPr/>
          </p:nvSpPr>
          <p:spPr>
            <a:xfrm rot="10800000">
              <a:off x="5602286" y="271887"/>
              <a:ext cx="6589713" cy="6589713"/>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32" name="Rectangle 31">
            <a:extLst>
              <a:ext uri="{FF2B5EF4-FFF2-40B4-BE49-F238E27FC236}">
                <a16:creationId xmlns:a16="http://schemas.microsoft.com/office/drawing/2014/main" id="{D8D85657-6A77-4466-887F-EE948B9CD2B2}"/>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C5D35498-B0C3-40BD-9407-6D0C0587E52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492F85E-0893-4D8C-816A-5193CC6DC9C0}"/>
              </a:ext>
            </a:extLst>
          </p:cNvPr>
          <p:cNvSpPr>
            <a:spLocks noGrp="1"/>
          </p:cNvSpPr>
          <p:nvPr>
            <p:ph idx="1"/>
          </p:nvPr>
        </p:nvSpPr>
        <p:spPr/>
        <p:txBody>
          <a:bodyPr/>
          <a:lstStyle>
            <a:lvl1pPr marL="270000">
              <a:defRPr/>
            </a:lvl1pPr>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5D46A9C-9655-49F5-85B3-A8A37F4F5A8F}"/>
              </a:ext>
            </a:extLst>
          </p:cNvPr>
          <p:cNvSpPr>
            <a:spLocks noGrp="1"/>
          </p:cNvSpPr>
          <p:nvPr>
            <p:ph type="dt" sz="half" idx="10"/>
          </p:nvPr>
        </p:nvSpPr>
        <p:spPr/>
        <p:txBody>
          <a:bodyPr/>
          <a:lstStyle/>
          <a:p>
            <a:fld id="{7CF0BCE0-945C-4FDF-95A1-2149B1FF5B83}" type="datetimeFigureOut">
              <a:rPr lang="en-US" smtClean="0"/>
              <a:t>8/8/23</a:t>
            </a:fld>
            <a:endParaRPr lang="en-US"/>
          </a:p>
        </p:txBody>
      </p:sp>
      <p:sp>
        <p:nvSpPr>
          <p:cNvPr id="5" name="Footer Placeholder 4">
            <a:extLst>
              <a:ext uri="{FF2B5EF4-FFF2-40B4-BE49-F238E27FC236}">
                <a16:creationId xmlns:a16="http://schemas.microsoft.com/office/drawing/2014/main" id="{72EF896C-71D7-487F-A1B9-CBBE6DF4D6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228E8-7B8A-4153-BEB2-BD5A69F2513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602837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E54407D-DBA4-414C-ACA5-30D7B87C652B}"/>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6BD518BC-8E44-4DAA-A8B9-2CFBD91DCDCD}"/>
                </a:ext>
              </a:extLst>
            </p:cNvPr>
            <p:cNvSpPr/>
            <p:nvPr/>
          </p:nvSpPr>
          <p:spPr>
            <a:xfrm rot="10800000" flipH="1">
              <a:off x="0" y="2019649"/>
              <a:ext cx="4838350" cy="483835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67C3660-39CD-431D-8E64-37508FFEAC96}"/>
                </a:ext>
              </a:extLst>
            </p:cNvPr>
            <p:cNvGrpSpPr>
              <a:grpSpLocks noChangeAspect="1"/>
            </p:cNvGrpSpPr>
            <p:nvPr/>
          </p:nvGrpSpPr>
          <p:grpSpPr>
            <a:xfrm>
              <a:off x="5603875" y="0"/>
              <a:ext cx="6521820" cy="3260910"/>
              <a:chOff x="0" y="0"/>
              <a:chExt cx="2880000" cy="1440000"/>
            </a:xfrm>
          </p:grpSpPr>
          <p:sp>
            <p:nvSpPr>
              <p:cNvPr id="9" name="Rectangle 8">
                <a:extLst>
                  <a:ext uri="{FF2B5EF4-FFF2-40B4-BE49-F238E27FC236}">
                    <a16:creationId xmlns:a16="http://schemas.microsoft.com/office/drawing/2014/main" id="{C4CCE569-E461-438A-A235-B96A542AF82F}"/>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3F9DF1F-1F74-476C-AD41-22AC3F8A65A0}"/>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BE49ED5-9713-43D1-AE9E-3F9FE5574077}"/>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21A2854-1482-4441-85EA-D7B9F3EF56D2}"/>
                </a:ext>
              </a:extLst>
            </p:cNvPr>
            <p:cNvSpPr>
              <a:spLocks noChangeAspect="1"/>
            </p:cNvSpPr>
            <p:nvPr/>
          </p:nvSpPr>
          <p:spPr>
            <a:xfrm>
              <a:off x="494887" y="2538000"/>
              <a:ext cx="4320000" cy="4320000"/>
            </a:xfrm>
            <a:prstGeom prst="ellipse">
              <a:avLst/>
            </a:prstGeom>
            <a:solidFill>
              <a:schemeClr val="accent2">
                <a:alpha val="2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FED36A6D-894D-44DA-851C-345A414F3F68}"/>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D36F1DF-CD42-4695-A7D0-2F5B193057E9}"/>
              </a:ext>
            </a:extLst>
          </p:cNvPr>
          <p:cNvSpPr>
            <a:spLocks noGrp="1"/>
          </p:cNvSpPr>
          <p:nvPr>
            <p:ph type="title"/>
          </p:nvPr>
        </p:nvSpPr>
        <p:spPr>
          <a:xfrm>
            <a:off x="540000" y="540000"/>
            <a:ext cx="7345362" cy="5768725"/>
          </a:xfrm>
        </p:spPr>
        <p:txBody>
          <a:bodyPr anchor="t"/>
          <a:lstStyle>
            <a:lvl1pPr>
              <a:defRPr sz="8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549160-0F86-4FCA-8718-6980E99C7938}"/>
              </a:ext>
            </a:extLst>
          </p:cNvPr>
          <p:cNvSpPr>
            <a:spLocks noGrp="1"/>
          </p:cNvSpPr>
          <p:nvPr>
            <p:ph type="body" idx="1"/>
          </p:nvPr>
        </p:nvSpPr>
        <p:spPr>
          <a:xfrm>
            <a:off x="8075612" y="540000"/>
            <a:ext cx="3565523" cy="5768725"/>
          </a:xfrm>
        </p:spPr>
        <p:txBody>
          <a:bodyPr anchor="t"/>
          <a:lstStyle>
            <a:lvl1pPr marL="0" indent="0">
              <a:buNone/>
              <a:defRPr sz="1800"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5C6CBB-DABA-4F2E-8574-46747E15EA1A}"/>
              </a:ext>
            </a:extLst>
          </p:cNvPr>
          <p:cNvSpPr>
            <a:spLocks noGrp="1"/>
          </p:cNvSpPr>
          <p:nvPr>
            <p:ph type="dt" sz="half" idx="10"/>
          </p:nvPr>
        </p:nvSpPr>
        <p:spPr/>
        <p:txBody>
          <a:bodyPr/>
          <a:lstStyle/>
          <a:p>
            <a:fld id="{7CF0BCE0-945C-4FDF-95A1-2149B1FF5B83}" type="datetimeFigureOut">
              <a:rPr lang="en-US" smtClean="0"/>
              <a:t>8/8/23</a:t>
            </a:fld>
            <a:endParaRPr lang="en-US" dirty="0"/>
          </a:p>
        </p:txBody>
      </p:sp>
      <p:sp>
        <p:nvSpPr>
          <p:cNvPr id="5" name="Footer Placeholder 4">
            <a:extLst>
              <a:ext uri="{FF2B5EF4-FFF2-40B4-BE49-F238E27FC236}">
                <a16:creationId xmlns:a16="http://schemas.microsoft.com/office/drawing/2014/main" id="{8FAF86BC-9ECC-439C-BF2E-F0B7EF193B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742552-C4C9-44EE-B7CB-5A652393BA20}"/>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662536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5774299-531D-4CAC-881D-7EB68BC99FCC}"/>
              </a:ext>
            </a:extLst>
          </p:cNvPr>
          <p:cNvGrpSpPr/>
          <p:nvPr/>
        </p:nvGrpSpPr>
        <p:grpSpPr>
          <a:xfrm>
            <a:off x="0" y="-3"/>
            <a:ext cx="12192000" cy="6858003"/>
            <a:chOff x="0" y="-3"/>
            <a:chExt cx="12192000" cy="6858003"/>
          </a:xfrm>
        </p:grpSpPr>
        <p:sp useBgFill="1">
          <p:nvSpPr>
            <p:cNvPr id="9" name="Rectangle 8">
              <a:extLst>
                <a:ext uri="{FF2B5EF4-FFF2-40B4-BE49-F238E27FC236}">
                  <a16:creationId xmlns:a16="http://schemas.microsoft.com/office/drawing/2014/main" id="{A17676CF-DDCC-48C1-AC68-CDA0B9E47FD8}"/>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052D363-F6F5-455B-A2F2-A12B30CEE528}"/>
                </a:ext>
              </a:extLst>
            </p:cNvPr>
            <p:cNvGrpSpPr>
              <a:grpSpLocks noChangeAspect="1"/>
            </p:cNvGrpSpPr>
            <p:nvPr/>
          </p:nvGrpSpPr>
          <p:grpSpPr>
            <a:xfrm>
              <a:off x="672000" y="-3"/>
              <a:ext cx="11520000" cy="5760000"/>
              <a:chOff x="5981700" y="-1"/>
              <a:chExt cx="6042660" cy="3021330"/>
            </a:xfrm>
          </p:grpSpPr>
          <p:sp>
            <p:nvSpPr>
              <p:cNvPr id="17" name="Rectangle 16">
                <a:extLst>
                  <a:ext uri="{FF2B5EF4-FFF2-40B4-BE49-F238E27FC236}">
                    <a16:creationId xmlns:a16="http://schemas.microsoft.com/office/drawing/2014/main" id="{D0C396B8-00CA-4AE9-A0A5-B4E2B2A2AC07}"/>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660166-3107-4058-A259-59B0527306BD}"/>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42BE934E-3063-4D0F-AFDE-68D58D336CBE}"/>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39660FA-744A-4CB3-9BED-C59793E3BF32}"/>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313EEC-733B-4019-8A0B-3FA768B8DB7A}"/>
                </a:ext>
              </a:extLst>
            </p:cNvPr>
            <p:cNvGrpSpPr/>
            <p:nvPr/>
          </p:nvGrpSpPr>
          <p:grpSpPr>
            <a:xfrm rot="10800000">
              <a:off x="1" y="2948940"/>
              <a:ext cx="7818118" cy="3909059"/>
              <a:chOff x="0" y="0"/>
              <a:chExt cx="2880000" cy="1440000"/>
            </a:xfrm>
          </p:grpSpPr>
          <p:sp>
            <p:nvSpPr>
              <p:cNvPr id="15" name="Rectangle 14">
                <a:extLst>
                  <a:ext uri="{FF2B5EF4-FFF2-40B4-BE49-F238E27FC236}">
                    <a16:creationId xmlns:a16="http://schemas.microsoft.com/office/drawing/2014/main" id="{421FE91F-780C-4ABD-ADE8-0EFDB7196A10}"/>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9EA389-EE78-4475-A390-5EDED23C2D6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5E492A94-8867-4C62-9D40-4023C41E0AF8}"/>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A3DAD7C5-BA12-4557-8BC4-72C69B0D59DD}"/>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4412EC-56C0-4009-B2E3-D63F9EECB9D4}"/>
              </a:ext>
            </a:extLst>
          </p:cNvPr>
          <p:cNvSpPr>
            <a:spLocks noGrp="1"/>
          </p:cNvSpPr>
          <p:nvPr>
            <p:ph type="title"/>
          </p:nvPr>
        </p:nvSpPr>
        <p:spPr>
          <a:xfrm>
            <a:off x="540000" y="539999"/>
            <a:ext cx="11090275" cy="120960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B70C84F-F3B7-4BF4-A328-BCF5ADD32944}"/>
              </a:ext>
            </a:extLst>
          </p:cNvPr>
          <p:cNvSpPr>
            <a:spLocks noGrp="1"/>
          </p:cNvSpPr>
          <p:nvPr>
            <p:ph sz="half" idx="1"/>
          </p:nvPr>
        </p:nvSpPr>
        <p:spPr>
          <a:xfrm>
            <a:off x="54000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F919CD5-DBB4-4749-980D-B5B40ECB67B9}"/>
              </a:ext>
            </a:extLst>
          </p:cNvPr>
          <p:cNvSpPr>
            <a:spLocks noGrp="1"/>
          </p:cNvSpPr>
          <p:nvPr>
            <p:ph sz="half" idx="2"/>
          </p:nvPr>
        </p:nvSpPr>
        <p:spPr>
          <a:xfrm>
            <a:off x="620395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BCFC378-6572-43DF-8344-59DE8122CD12}"/>
              </a:ext>
            </a:extLst>
          </p:cNvPr>
          <p:cNvSpPr>
            <a:spLocks noGrp="1"/>
          </p:cNvSpPr>
          <p:nvPr>
            <p:ph type="dt" sz="half" idx="10"/>
          </p:nvPr>
        </p:nvSpPr>
        <p:spPr/>
        <p:txBody>
          <a:bodyPr/>
          <a:lstStyle/>
          <a:p>
            <a:fld id="{7CF0BCE0-945C-4FDF-95A1-2149B1FF5B83}" type="datetimeFigureOut">
              <a:rPr lang="en-US" smtClean="0"/>
              <a:t>8/8/23</a:t>
            </a:fld>
            <a:endParaRPr lang="en-US"/>
          </a:p>
        </p:txBody>
      </p:sp>
      <p:sp>
        <p:nvSpPr>
          <p:cNvPr id="6" name="Footer Placeholder 5">
            <a:extLst>
              <a:ext uri="{FF2B5EF4-FFF2-40B4-BE49-F238E27FC236}">
                <a16:creationId xmlns:a16="http://schemas.microsoft.com/office/drawing/2014/main" id="{36967A14-246A-4DDF-865C-68F6E16906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74B6D-E110-478C-94B9-2F8199E586DC}"/>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62095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130F7E5-A40E-4C9C-8E4F-3935B9182C4A}"/>
              </a:ext>
            </a:extLst>
          </p:cNvPr>
          <p:cNvGrpSpPr/>
          <p:nvPr/>
        </p:nvGrpSpPr>
        <p:grpSpPr>
          <a:xfrm>
            <a:off x="0" y="-2"/>
            <a:ext cx="12191999" cy="6858001"/>
            <a:chOff x="0" y="-2"/>
            <a:chExt cx="12191999" cy="6858001"/>
          </a:xfrm>
        </p:grpSpPr>
        <p:sp>
          <p:nvSpPr>
            <p:cNvPr id="12" name="Rectangle 11">
              <a:extLst>
                <a:ext uri="{FF2B5EF4-FFF2-40B4-BE49-F238E27FC236}">
                  <a16:creationId xmlns:a16="http://schemas.microsoft.com/office/drawing/2014/main" id="{AE67B504-02A7-4203-87D0-07D333D71917}"/>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A1158F3-E1C3-400D-8505-628DB94365CE}"/>
                </a:ext>
              </a:extLst>
            </p:cNvPr>
            <p:cNvGrpSpPr/>
            <p:nvPr/>
          </p:nvGrpSpPr>
          <p:grpSpPr>
            <a:xfrm rot="16200000">
              <a:off x="2295528" y="-2295528"/>
              <a:ext cx="6858000" cy="11449051"/>
              <a:chOff x="0" y="2333625"/>
              <a:chExt cx="9515474" cy="3766109"/>
            </a:xfrm>
          </p:grpSpPr>
          <p:sp>
            <p:nvSpPr>
              <p:cNvPr id="23" name="Rectangle 22">
                <a:extLst>
                  <a:ext uri="{FF2B5EF4-FFF2-40B4-BE49-F238E27FC236}">
                    <a16:creationId xmlns:a16="http://schemas.microsoft.com/office/drawing/2014/main" id="{0AEADDCE-3295-4F24-8700-C93B5457C2B7}"/>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F95C76A-5429-458C-BC9D-E1053EF7B84F}"/>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3D0E8A42-259A-43FA-B284-B459D7364097}"/>
                </a:ext>
              </a:extLst>
            </p:cNvPr>
            <p:cNvGrpSpPr>
              <a:grpSpLocks noChangeAspect="1"/>
            </p:cNvGrpSpPr>
            <p:nvPr/>
          </p:nvGrpSpPr>
          <p:grpSpPr>
            <a:xfrm rot="5400000">
              <a:off x="3583369" y="-3583369"/>
              <a:ext cx="4713262" cy="11880000"/>
              <a:chOff x="1" y="0"/>
              <a:chExt cx="8305797" cy="6858000"/>
            </a:xfrm>
          </p:grpSpPr>
          <p:sp>
            <p:nvSpPr>
              <p:cNvPr id="21" name="Rectangle 20">
                <a:extLst>
                  <a:ext uri="{FF2B5EF4-FFF2-40B4-BE49-F238E27FC236}">
                    <a16:creationId xmlns:a16="http://schemas.microsoft.com/office/drawing/2014/main" id="{7900B4F1-619C-4C0E-B749-1843F22C946A}"/>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E6F70BB-DCCC-4CF0-B5BB-95A965A99947}"/>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83E6C50C-C1DA-44E1-B254-3B7228879DCD}"/>
                </a:ext>
              </a:extLst>
            </p:cNvPr>
            <p:cNvGrpSpPr/>
            <p:nvPr/>
          </p:nvGrpSpPr>
          <p:grpSpPr>
            <a:xfrm>
              <a:off x="2676525" y="0"/>
              <a:ext cx="9515473" cy="3766109"/>
              <a:chOff x="2333625" y="2433367"/>
              <a:chExt cx="9897159" cy="3766109"/>
            </a:xfrm>
          </p:grpSpPr>
          <p:sp>
            <p:nvSpPr>
              <p:cNvPr id="19" name="Rectangle 18">
                <a:extLst>
                  <a:ext uri="{FF2B5EF4-FFF2-40B4-BE49-F238E27FC236}">
                    <a16:creationId xmlns:a16="http://schemas.microsoft.com/office/drawing/2014/main" id="{DFC6EEED-A40A-4D1C-BE6B-11DD62770607}"/>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7FF3FB-FDFC-4659-A7D6-ABED74010E82}"/>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51548ED5-6668-4672-88DC-40E92508ACA2}"/>
                </a:ext>
              </a:extLst>
            </p:cNvPr>
            <p:cNvGrpSpPr/>
            <p:nvPr/>
          </p:nvGrpSpPr>
          <p:grpSpPr>
            <a:xfrm>
              <a:off x="0" y="0"/>
              <a:ext cx="9515473" cy="3766109"/>
              <a:chOff x="0" y="2333625"/>
              <a:chExt cx="9515473" cy="3766109"/>
            </a:xfrm>
          </p:grpSpPr>
          <p:sp>
            <p:nvSpPr>
              <p:cNvPr id="17" name="Rectangle 16">
                <a:extLst>
                  <a:ext uri="{FF2B5EF4-FFF2-40B4-BE49-F238E27FC236}">
                    <a16:creationId xmlns:a16="http://schemas.microsoft.com/office/drawing/2014/main" id="{975AE1B2-E73F-4E6E-AAFB-FB1C02684D3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750F2D6-C0E1-4AFE-AB87-083292737609}"/>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Rectangle 24">
            <a:extLst>
              <a:ext uri="{FF2B5EF4-FFF2-40B4-BE49-F238E27FC236}">
                <a16:creationId xmlns:a16="http://schemas.microsoft.com/office/drawing/2014/main" id="{4ECC0D66-F2BE-4BF4-87F6-CE618B5C8916}"/>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A0BCA11-08C2-4C9A-B0A3-31C9051CDF9E}"/>
              </a:ext>
            </a:extLst>
          </p:cNvPr>
          <p:cNvSpPr>
            <a:spLocks noGrp="1"/>
          </p:cNvSpPr>
          <p:nvPr>
            <p:ph type="title"/>
          </p:nvPr>
        </p:nvSpPr>
        <p:spPr>
          <a:xfrm>
            <a:off x="540000" y="539999"/>
            <a:ext cx="11090273" cy="1210396"/>
          </a:xfrm>
        </p:spPr>
        <p:txBody>
          <a:bodyPr>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662CEB0-C969-40EA-A5E2-8D875E28A6B6}"/>
              </a:ext>
            </a:extLst>
          </p:cNvPr>
          <p:cNvSpPr>
            <a:spLocks noGrp="1"/>
          </p:cNvSpPr>
          <p:nvPr>
            <p:ph type="body" idx="1"/>
          </p:nvPr>
        </p:nvSpPr>
        <p:spPr>
          <a:xfrm>
            <a:off x="540000" y="1929783"/>
            <a:ext cx="5448052" cy="792161"/>
          </a:xfrm>
        </p:spPr>
        <p:txBody>
          <a:bodyPr anchor="b"/>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0F41A6-112E-4305-A0BA-6E119A77AC10}"/>
              </a:ext>
            </a:extLst>
          </p:cNvPr>
          <p:cNvSpPr>
            <a:spLocks noGrp="1"/>
          </p:cNvSpPr>
          <p:nvPr>
            <p:ph sz="half" idx="2"/>
          </p:nvPr>
        </p:nvSpPr>
        <p:spPr>
          <a:xfrm>
            <a:off x="54000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C672C5-31B9-443B-8DEE-5523646891F7}"/>
              </a:ext>
            </a:extLst>
          </p:cNvPr>
          <p:cNvSpPr>
            <a:spLocks noGrp="1"/>
          </p:cNvSpPr>
          <p:nvPr>
            <p:ph type="body" sz="quarter" idx="3"/>
          </p:nvPr>
        </p:nvSpPr>
        <p:spPr>
          <a:xfrm>
            <a:off x="6203949" y="1929782"/>
            <a:ext cx="5437187" cy="792000"/>
          </a:xfrm>
        </p:spPr>
        <p:txBody>
          <a:bodyPr anchor="b"/>
          <a:lstStyle>
            <a:lvl1pPr marL="0" indent="0">
              <a:buNone/>
              <a:defRPr sz="1600" b="0"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D18B9D-8B21-4249-A3AD-8FBE48F0F55B}"/>
              </a:ext>
            </a:extLst>
          </p:cNvPr>
          <p:cNvSpPr>
            <a:spLocks noGrp="1"/>
          </p:cNvSpPr>
          <p:nvPr>
            <p:ph sz="quarter" idx="4"/>
          </p:nvPr>
        </p:nvSpPr>
        <p:spPr>
          <a:xfrm>
            <a:off x="620395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5B60881-13B2-4064-84FB-6D071F36C433}"/>
              </a:ext>
            </a:extLst>
          </p:cNvPr>
          <p:cNvSpPr>
            <a:spLocks noGrp="1"/>
          </p:cNvSpPr>
          <p:nvPr>
            <p:ph type="dt" sz="half" idx="10"/>
          </p:nvPr>
        </p:nvSpPr>
        <p:spPr/>
        <p:txBody>
          <a:bodyPr/>
          <a:lstStyle/>
          <a:p>
            <a:fld id="{7CF0BCE0-945C-4FDF-95A1-2149B1FF5B83}" type="datetimeFigureOut">
              <a:rPr lang="en-US" smtClean="0"/>
              <a:t>8/8/23</a:t>
            </a:fld>
            <a:endParaRPr lang="en-US"/>
          </a:p>
        </p:txBody>
      </p:sp>
      <p:sp>
        <p:nvSpPr>
          <p:cNvPr id="8" name="Footer Placeholder 7">
            <a:extLst>
              <a:ext uri="{FF2B5EF4-FFF2-40B4-BE49-F238E27FC236}">
                <a16:creationId xmlns:a16="http://schemas.microsoft.com/office/drawing/2014/main" id="{249FCE5D-D5EF-485D-97FA-2614FF9642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F204FC-4F66-417C-8E4B-74772ED057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4266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521FD20-B9D4-4FD1-9AAD-F4157555AD62}"/>
              </a:ext>
            </a:extLst>
          </p:cNvPr>
          <p:cNvGrpSpPr/>
          <p:nvPr/>
        </p:nvGrpSpPr>
        <p:grpSpPr>
          <a:xfrm rot="10800000">
            <a:off x="1392000" y="0"/>
            <a:ext cx="10800000" cy="6858000"/>
            <a:chOff x="0" y="0"/>
            <a:chExt cx="10800000" cy="6858000"/>
          </a:xfrm>
        </p:grpSpPr>
        <p:sp>
          <p:nvSpPr>
            <p:cNvPr id="15" name="Rectangle 14">
              <a:extLst>
                <a:ext uri="{FF2B5EF4-FFF2-40B4-BE49-F238E27FC236}">
                  <a16:creationId xmlns:a16="http://schemas.microsoft.com/office/drawing/2014/main" id="{27477A35-8424-45D6-A66E-8ACFA6C405B5}"/>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8BFBA1CE-E9AC-40C0-A7F9-E5671F5FEF9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D0C2729A-59F8-46A4-9AAA-7665E5966E2D}"/>
              </a:ext>
            </a:extLst>
          </p:cNvPr>
          <p:cNvGrpSpPr>
            <a:grpSpLocks noChangeAspect="1"/>
          </p:cNvGrpSpPr>
          <p:nvPr/>
        </p:nvGrpSpPr>
        <p:grpSpPr>
          <a:xfrm rot="16200000" flipH="1">
            <a:off x="-1714500" y="1714500"/>
            <a:ext cx="6858000" cy="3429000"/>
            <a:chOff x="0" y="0"/>
            <a:chExt cx="2880000" cy="1440000"/>
          </a:xfrm>
        </p:grpSpPr>
        <p:sp>
          <p:nvSpPr>
            <p:cNvPr id="13" name="Rectangle 12">
              <a:extLst>
                <a:ext uri="{FF2B5EF4-FFF2-40B4-BE49-F238E27FC236}">
                  <a16:creationId xmlns:a16="http://schemas.microsoft.com/office/drawing/2014/main" id="{83EBBB96-590D-4704-87AD-A00AE2424DE8}"/>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889BAB7D-5298-40B9-910B-136D0C6A9934}"/>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2" name="Rectangle 11">
            <a:extLst>
              <a:ext uri="{FF2B5EF4-FFF2-40B4-BE49-F238E27FC236}">
                <a16:creationId xmlns:a16="http://schemas.microsoft.com/office/drawing/2014/main" id="{F323EA00-E168-4864-883B-358A7CDF9153}"/>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CA4F2DFA-2F27-43FB-B08C-0787FA44B0D1}"/>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7D750354-CD8D-4A3B-A7AC-04622BCB0499}"/>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F3ED3C6-DA43-4D1C-9056-407A4FB1C6AB}"/>
              </a:ext>
            </a:extLst>
          </p:cNvPr>
          <p:cNvSpPr>
            <a:spLocks noGrp="1"/>
          </p:cNvSpPr>
          <p:nvPr>
            <p:ph type="title"/>
          </p:nvPr>
        </p:nvSpPr>
        <p:spPr>
          <a:xfrm>
            <a:off x="550863" y="549276"/>
            <a:ext cx="11090275" cy="5759450"/>
          </a:xfrm>
        </p:spPr>
        <p:txBody>
          <a:bodyPr/>
          <a:lstStyle>
            <a:lvl1pPr>
              <a:defRPr sz="8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20CEB41-E921-45ED-951A-861E31E01336}"/>
              </a:ext>
            </a:extLst>
          </p:cNvPr>
          <p:cNvSpPr>
            <a:spLocks noGrp="1"/>
          </p:cNvSpPr>
          <p:nvPr>
            <p:ph type="dt" sz="half" idx="10"/>
          </p:nvPr>
        </p:nvSpPr>
        <p:spPr/>
        <p:txBody>
          <a:bodyPr/>
          <a:lstStyle/>
          <a:p>
            <a:fld id="{7CF0BCE0-945C-4FDF-95A1-2149B1FF5B83}" type="datetimeFigureOut">
              <a:rPr lang="en-US" smtClean="0"/>
              <a:t>8/8/23</a:t>
            </a:fld>
            <a:endParaRPr lang="en-US"/>
          </a:p>
        </p:txBody>
      </p:sp>
      <p:sp>
        <p:nvSpPr>
          <p:cNvPr id="4" name="Footer Placeholder 3">
            <a:extLst>
              <a:ext uri="{FF2B5EF4-FFF2-40B4-BE49-F238E27FC236}">
                <a16:creationId xmlns:a16="http://schemas.microsoft.com/office/drawing/2014/main" id="{8F6B422D-769C-4E63-8763-ABBB885007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38FB6F-2D68-40C0-B628-142011F34A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512734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ED88E92-14F3-4B58-9E48-1D79E139A89E}"/>
              </a:ext>
            </a:extLst>
          </p:cNvPr>
          <p:cNvGrpSpPr/>
          <p:nvPr/>
        </p:nvGrpSpPr>
        <p:grpSpPr>
          <a:xfrm>
            <a:off x="0" y="0"/>
            <a:ext cx="12191999" cy="6861600"/>
            <a:chOff x="1" y="0"/>
            <a:chExt cx="12191999" cy="6861600"/>
          </a:xfrm>
        </p:grpSpPr>
        <p:sp>
          <p:nvSpPr>
            <p:cNvPr id="6" name="Rectangle 5">
              <a:extLst>
                <a:ext uri="{FF2B5EF4-FFF2-40B4-BE49-F238E27FC236}">
                  <a16:creationId xmlns:a16="http://schemas.microsoft.com/office/drawing/2014/main" id="{A6466AE7-32B6-4334-AF41-B9387E6726C5}"/>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 name="Oval 6">
              <a:extLst>
                <a:ext uri="{FF2B5EF4-FFF2-40B4-BE49-F238E27FC236}">
                  <a16:creationId xmlns:a16="http://schemas.microsoft.com/office/drawing/2014/main" id="{659C09F8-90CD-443F-9AA1-D08C56A605BB}"/>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Oval 7">
              <a:extLst>
                <a:ext uri="{FF2B5EF4-FFF2-40B4-BE49-F238E27FC236}">
                  <a16:creationId xmlns:a16="http://schemas.microsoft.com/office/drawing/2014/main" id="{DC7304AB-BE7D-45AC-A876-4A24543AE5B3}"/>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9" name="Group 8">
              <a:extLst>
                <a:ext uri="{FF2B5EF4-FFF2-40B4-BE49-F238E27FC236}">
                  <a16:creationId xmlns:a16="http://schemas.microsoft.com/office/drawing/2014/main" id="{8E11922B-DDB3-46D7-B1BD-C1CCDB3C42E3}"/>
                </a:ext>
              </a:extLst>
            </p:cNvPr>
            <p:cNvGrpSpPr>
              <a:grpSpLocks noChangeAspect="1"/>
            </p:cNvGrpSpPr>
            <p:nvPr/>
          </p:nvGrpSpPr>
          <p:grpSpPr>
            <a:xfrm>
              <a:off x="690092" y="0"/>
              <a:ext cx="10800000" cy="6858000"/>
              <a:chOff x="2328000" y="0"/>
              <a:chExt cx="2880000" cy="1440000"/>
            </a:xfrm>
          </p:grpSpPr>
          <p:sp>
            <p:nvSpPr>
              <p:cNvPr id="14" name="Rectangle 13">
                <a:extLst>
                  <a:ext uri="{FF2B5EF4-FFF2-40B4-BE49-F238E27FC236}">
                    <a16:creationId xmlns:a16="http://schemas.microsoft.com/office/drawing/2014/main" id="{C580F8F6-E662-4BCD-AC9C-7E5DDBD5A773}"/>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9A333FE5-ADB0-48EE-A1A6-9AA36DA343A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0B09CD4F-6DF4-48AA-BD35-23E3F2A643F7}"/>
                </a:ext>
              </a:extLst>
            </p:cNvPr>
            <p:cNvGrpSpPr>
              <a:grpSpLocks noChangeAspect="1"/>
            </p:cNvGrpSpPr>
            <p:nvPr/>
          </p:nvGrpSpPr>
          <p:grpSpPr>
            <a:xfrm rot="5400000">
              <a:off x="7048499" y="1714500"/>
              <a:ext cx="6858000" cy="3429000"/>
              <a:chOff x="0" y="0"/>
              <a:chExt cx="2880000" cy="1440000"/>
            </a:xfrm>
          </p:grpSpPr>
          <p:sp>
            <p:nvSpPr>
              <p:cNvPr id="12" name="Rectangle 11">
                <a:extLst>
                  <a:ext uri="{FF2B5EF4-FFF2-40B4-BE49-F238E27FC236}">
                    <a16:creationId xmlns:a16="http://schemas.microsoft.com/office/drawing/2014/main" id="{02223219-ACCC-42F2-A1B4-E3C8C8AB12A4}"/>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1510B0E9-9BA0-4357-9E04-554C19BAAC8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1" name="Rectangle 10">
              <a:extLst>
                <a:ext uri="{FF2B5EF4-FFF2-40B4-BE49-F238E27FC236}">
                  <a16:creationId xmlns:a16="http://schemas.microsoft.com/office/drawing/2014/main" id="{DF06DA80-525A-4C9E-A441-50630AA772A4}"/>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6" name="Rectangle 15">
            <a:extLst>
              <a:ext uri="{FF2B5EF4-FFF2-40B4-BE49-F238E27FC236}">
                <a16:creationId xmlns:a16="http://schemas.microsoft.com/office/drawing/2014/main" id="{E841E027-8E53-4FEB-8605-2124D85731CA}"/>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Date Placeholder 1">
            <a:extLst>
              <a:ext uri="{FF2B5EF4-FFF2-40B4-BE49-F238E27FC236}">
                <a16:creationId xmlns:a16="http://schemas.microsoft.com/office/drawing/2014/main" id="{7DD871A2-AE80-4408-AA95-DC60D132E9E3}"/>
              </a:ext>
            </a:extLst>
          </p:cNvPr>
          <p:cNvSpPr>
            <a:spLocks noGrp="1"/>
          </p:cNvSpPr>
          <p:nvPr>
            <p:ph type="dt" sz="half" idx="10"/>
          </p:nvPr>
        </p:nvSpPr>
        <p:spPr/>
        <p:txBody>
          <a:bodyPr/>
          <a:lstStyle/>
          <a:p>
            <a:fld id="{7CF0BCE0-945C-4FDF-95A1-2149B1FF5B83}" type="datetimeFigureOut">
              <a:rPr lang="en-US" smtClean="0"/>
              <a:t>8/8/23</a:t>
            </a:fld>
            <a:endParaRPr lang="en-US"/>
          </a:p>
        </p:txBody>
      </p:sp>
      <p:sp>
        <p:nvSpPr>
          <p:cNvPr id="3" name="Footer Placeholder 2">
            <a:extLst>
              <a:ext uri="{FF2B5EF4-FFF2-40B4-BE49-F238E27FC236}">
                <a16:creationId xmlns:a16="http://schemas.microsoft.com/office/drawing/2014/main" id="{DDD122A1-7B97-4979-B319-1CE0A4A497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209A76-7DCD-477A-A6BA-EEA63FF94082}"/>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479036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5C0F5C-A529-490C-8941-78F10C6A00D3}"/>
              </a:ext>
            </a:extLst>
          </p:cNvPr>
          <p:cNvGrpSpPr/>
          <p:nvPr/>
        </p:nvGrpSpPr>
        <p:grpSpPr>
          <a:xfrm flipH="1">
            <a:off x="0" y="0"/>
            <a:ext cx="12191999" cy="6858001"/>
            <a:chOff x="0" y="-2"/>
            <a:chExt cx="12191999" cy="6858001"/>
          </a:xfrm>
        </p:grpSpPr>
        <p:sp>
          <p:nvSpPr>
            <p:cNvPr id="9" name="Rectangle 8">
              <a:extLst>
                <a:ext uri="{FF2B5EF4-FFF2-40B4-BE49-F238E27FC236}">
                  <a16:creationId xmlns:a16="http://schemas.microsoft.com/office/drawing/2014/main" id="{14A8D739-B942-4545-9459-A6CAF0444D1F}"/>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B38CCA-110B-4404-9363-BFFA76C096D2}"/>
                </a:ext>
              </a:extLst>
            </p:cNvPr>
            <p:cNvGrpSpPr/>
            <p:nvPr/>
          </p:nvGrpSpPr>
          <p:grpSpPr>
            <a:xfrm rot="16200000">
              <a:off x="2295528" y="-2295528"/>
              <a:ext cx="6858000" cy="11449051"/>
              <a:chOff x="0" y="2333625"/>
              <a:chExt cx="9515474" cy="3766109"/>
            </a:xfrm>
          </p:grpSpPr>
          <p:sp>
            <p:nvSpPr>
              <p:cNvPr id="20" name="Rectangle 19">
                <a:extLst>
                  <a:ext uri="{FF2B5EF4-FFF2-40B4-BE49-F238E27FC236}">
                    <a16:creationId xmlns:a16="http://schemas.microsoft.com/office/drawing/2014/main" id="{B223FE99-C58F-4A56-8F8E-2942FF74E4BD}"/>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BD4511-8AB6-4BD3-8410-7FB3EC8D42B2}"/>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6A8CA067-2248-4BD3-B56E-2C014AEB2273}"/>
                </a:ext>
              </a:extLst>
            </p:cNvPr>
            <p:cNvGrpSpPr>
              <a:grpSpLocks noChangeAspect="1"/>
            </p:cNvGrpSpPr>
            <p:nvPr/>
          </p:nvGrpSpPr>
          <p:grpSpPr>
            <a:xfrm rot="5400000">
              <a:off x="3583369" y="-3583369"/>
              <a:ext cx="4713262" cy="11880000"/>
              <a:chOff x="1" y="0"/>
              <a:chExt cx="8305797" cy="6858000"/>
            </a:xfrm>
          </p:grpSpPr>
          <p:sp>
            <p:nvSpPr>
              <p:cNvPr id="18" name="Rectangle 17">
                <a:extLst>
                  <a:ext uri="{FF2B5EF4-FFF2-40B4-BE49-F238E27FC236}">
                    <a16:creationId xmlns:a16="http://schemas.microsoft.com/office/drawing/2014/main" id="{8C017B9B-2727-4255-8F80-9D4C2A5AE297}"/>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93C5F16-BC47-4707-B6B7-DC5262ACDC51}"/>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2E88FE13-0734-4BB3-B4D1-7C53A194DA84}"/>
                </a:ext>
              </a:extLst>
            </p:cNvPr>
            <p:cNvGrpSpPr/>
            <p:nvPr/>
          </p:nvGrpSpPr>
          <p:grpSpPr>
            <a:xfrm>
              <a:off x="2676525" y="0"/>
              <a:ext cx="9515473" cy="3766109"/>
              <a:chOff x="2333625" y="2433367"/>
              <a:chExt cx="9897159" cy="3766109"/>
            </a:xfrm>
          </p:grpSpPr>
          <p:sp>
            <p:nvSpPr>
              <p:cNvPr id="16" name="Rectangle 15">
                <a:extLst>
                  <a:ext uri="{FF2B5EF4-FFF2-40B4-BE49-F238E27FC236}">
                    <a16:creationId xmlns:a16="http://schemas.microsoft.com/office/drawing/2014/main" id="{5C9B7EF7-1EDF-4AC7-8E40-C2801783AC85}"/>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5CA0A0-9A3F-498E-983D-B3285EF5AD9A}"/>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A5171814-E4F0-44B5-BC3F-588512210991}"/>
                </a:ext>
              </a:extLst>
            </p:cNvPr>
            <p:cNvGrpSpPr/>
            <p:nvPr/>
          </p:nvGrpSpPr>
          <p:grpSpPr>
            <a:xfrm>
              <a:off x="0" y="0"/>
              <a:ext cx="9515473" cy="3766109"/>
              <a:chOff x="0" y="2333625"/>
              <a:chExt cx="9515473" cy="3766109"/>
            </a:xfrm>
          </p:grpSpPr>
          <p:sp>
            <p:nvSpPr>
              <p:cNvPr id="14" name="Rectangle 13">
                <a:extLst>
                  <a:ext uri="{FF2B5EF4-FFF2-40B4-BE49-F238E27FC236}">
                    <a16:creationId xmlns:a16="http://schemas.microsoft.com/office/drawing/2014/main" id="{8E666ACD-EB1C-4732-971B-C3B26061DB8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A4E213B-7F96-44C1-90B3-B72E9387BF73}"/>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Rectangle 21">
            <a:extLst>
              <a:ext uri="{FF2B5EF4-FFF2-40B4-BE49-F238E27FC236}">
                <a16:creationId xmlns:a16="http://schemas.microsoft.com/office/drawing/2014/main" id="{BFE392AA-35E5-40E5-9309-284A0C54106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1A8188C-9713-46E1-AA5C-C84FE515F3A2}"/>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E192CC-893A-4A84-A7E9-F389D83F0B16}"/>
              </a:ext>
            </a:extLst>
          </p:cNvPr>
          <p:cNvSpPr>
            <a:spLocks noGrp="1"/>
          </p:cNvSpPr>
          <p:nvPr>
            <p:ph idx="1"/>
          </p:nvPr>
        </p:nvSpPr>
        <p:spPr>
          <a:xfrm>
            <a:off x="5232400" y="540000"/>
            <a:ext cx="6408736" cy="5759450"/>
          </a:xfrm>
        </p:spPr>
        <p:txBody>
          <a:bodyPr/>
          <a:lstStyle>
            <a:lvl1pPr>
              <a:defRPr sz="3200"/>
            </a:lvl1pPr>
            <a:lvl2pPr>
              <a:defRPr sz="24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6CC7765-7D44-43DD-A1DF-419D3E1C625F}"/>
              </a:ext>
            </a:extLst>
          </p:cNvPr>
          <p:cNvSpPr>
            <a:spLocks noGrp="1"/>
          </p:cNvSpPr>
          <p:nvPr>
            <p:ph type="body" sz="half" idx="2"/>
          </p:nvPr>
        </p:nvSpPr>
        <p:spPr>
          <a:xfrm>
            <a:off x="540000" y="3536950"/>
            <a:ext cx="4511426" cy="2771775"/>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36875-AFB0-4905-8C9E-A72B4F59775E}"/>
              </a:ext>
            </a:extLst>
          </p:cNvPr>
          <p:cNvSpPr>
            <a:spLocks noGrp="1"/>
          </p:cNvSpPr>
          <p:nvPr>
            <p:ph type="dt" sz="half" idx="10"/>
          </p:nvPr>
        </p:nvSpPr>
        <p:spPr/>
        <p:txBody>
          <a:bodyPr/>
          <a:lstStyle/>
          <a:p>
            <a:fld id="{7CF0BCE0-945C-4FDF-95A1-2149B1FF5B83}" type="datetimeFigureOut">
              <a:rPr lang="en-US" smtClean="0"/>
              <a:t>8/8/23</a:t>
            </a:fld>
            <a:endParaRPr lang="en-US"/>
          </a:p>
        </p:txBody>
      </p:sp>
      <p:sp>
        <p:nvSpPr>
          <p:cNvPr id="6" name="Footer Placeholder 5">
            <a:extLst>
              <a:ext uri="{FF2B5EF4-FFF2-40B4-BE49-F238E27FC236}">
                <a16:creationId xmlns:a16="http://schemas.microsoft.com/office/drawing/2014/main" id="{25437ABF-7E70-4E45-A67B-C503BF182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8016CA-2983-47BF-BA09-2130A40C8763}"/>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939954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97E00A2-2906-4C97-9D1F-C789D3ADD373}"/>
              </a:ext>
            </a:extLst>
          </p:cNvPr>
          <p:cNvGrpSpPr/>
          <p:nvPr/>
        </p:nvGrpSpPr>
        <p:grpSpPr>
          <a:xfrm rot="10800000">
            <a:off x="1392000" y="0"/>
            <a:ext cx="10800000" cy="6858000"/>
            <a:chOff x="0" y="0"/>
            <a:chExt cx="10800000" cy="6858000"/>
          </a:xfrm>
        </p:grpSpPr>
        <p:sp>
          <p:nvSpPr>
            <p:cNvPr id="9" name="Rectangle 8">
              <a:extLst>
                <a:ext uri="{FF2B5EF4-FFF2-40B4-BE49-F238E27FC236}">
                  <a16:creationId xmlns:a16="http://schemas.microsoft.com/office/drawing/2014/main" id="{59CE8EF9-87D6-47FD-B7D3-2D48D8E48AC3}"/>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Rectangle 9">
              <a:extLst>
                <a:ext uri="{FF2B5EF4-FFF2-40B4-BE49-F238E27FC236}">
                  <a16:creationId xmlns:a16="http://schemas.microsoft.com/office/drawing/2014/main" id="{6784998E-9D37-4D0D-889A-C67531E5295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8B575B0B-C502-438E-967C-64D268031426}"/>
              </a:ext>
            </a:extLst>
          </p:cNvPr>
          <p:cNvGrpSpPr>
            <a:grpSpLocks noChangeAspect="1"/>
          </p:cNvGrpSpPr>
          <p:nvPr/>
        </p:nvGrpSpPr>
        <p:grpSpPr>
          <a:xfrm rot="16200000" flipH="1">
            <a:off x="-1714500" y="1714500"/>
            <a:ext cx="6858000" cy="3429000"/>
            <a:chOff x="0" y="0"/>
            <a:chExt cx="2880000" cy="1440000"/>
          </a:xfrm>
        </p:grpSpPr>
        <p:sp>
          <p:nvSpPr>
            <p:cNvPr id="12" name="Rectangle 11">
              <a:extLst>
                <a:ext uri="{FF2B5EF4-FFF2-40B4-BE49-F238E27FC236}">
                  <a16:creationId xmlns:a16="http://schemas.microsoft.com/office/drawing/2014/main" id="{4FC29931-00EB-4F74-BE4C-172A4C282A26}"/>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989B4C87-FDD3-406D-BE06-3ABF69905E0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4" name="Rectangle 13">
            <a:extLst>
              <a:ext uri="{FF2B5EF4-FFF2-40B4-BE49-F238E27FC236}">
                <a16:creationId xmlns:a16="http://schemas.microsoft.com/office/drawing/2014/main" id="{FD817A89-A0E1-4190-90AE-0571E6CE8FC6}"/>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4FD20388-C666-4992-920D-5F034214950C}"/>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FCAB0CC3-A07E-43B8-9B34-0A67C1806DE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F91800A6-9706-4B81-B957-C950A5F77490}"/>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CA17652B-AA0D-4574-AF1D-7F7442D84B0B}"/>
              </a:ext>
            </a:extLst>
          </p:cNvPr>
          <p:cNvSpPr>
            <a:spLocks noGrp="1"/>
          </p:cNvSpPr>
          <p:nvPr>
            <p:ph type="pic" idx="1"/>
          </p:nvPr>
        </p:nvSpPr>
        <p:spPr>
          <a:xfrm>
            <a:off x="5232400" y="549275"/>
            <a:ext cx="6408736" cy="5759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CA19547-D24B-4BD1-8C26-318450B171B3}"/>
              </a:ext>
            </a:extLst>
          </p:cNvPr>
          <p:cNvSpPr>
            <a:spLocks noGrp="1"/>
          </p:cNvSpPr>
          <p:nvPr>
            <p:ph type="body" sz="half" idx="2"/>
          </p:nvPr>
        </p:nvSpPr>
        <p:spPr>
          <a:xfrm>
            <a:off x="539999" y="3536950"/>
            <a:ext cx="4511425" cy="2771774"/>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3A22E6-7E01-4547-8555-B2C197543921}"/>
              </a:ext>
            </a:extLst>
          </p:cNvPr>
          <p:cNvSpPr>
            <a:spLocks noGrp="1"/>
          </p:cNvSpPr>
          <p:nvPr>
            <p:ph type="dt" sz="half" idx="10"/>
          </p:nvPr>
        </p:nvSpPr>
        <p:spPr/>
        <p:txBody>
          <a:bodyPr/>
          <a:lstStyle/>
          <a:p>
            <a:fld id="{7CF0BCE0-945C-4FDF-95A1-2149B1FF5B83}" type="datetimeFigureOut">
              <a:rPr lang="en-US" smtClean="0"/>
              <a:t>8/8/23</a:t>
            </a:fld>
            <a:endParaRPr lang="en-US"/>
          </a:p>
        </p:txBody>
      </p:sp>
      <p:sp>
        <p:nvSpPr>
          <p:cNvPr id="6" name="Footer Placeholder 5">
            <a:extLst>
              <a:ext uri="{FF2B5EF4-FFF2-40B4-BE49-F238E27FC236}">
                <a16:creationId xmlns:a16="http://schemas.microsoft.com/office/drawing/2014/main" id="{A90F6BEC-98F3-43FE-BA9B-B046D8917F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2FAF54-57F0-46F9-A1BA-B554E14017DF}"/>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59449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749C77-AA3A-4DA0-9E20-32FCD2B8BD5F}"/>
              </a:ext>
            </a:extLst>
          </p:cNvPr>
          <p:cNvSpPr>
            <a:spLocks noGrp="1"/>
          </p:cNvSpPr>
          <p:nvPr>
            <p:ph type="title"/>
          </p:nvPr>
        </p:nvSpPr>
        <p:spPr>
          <a:xfrm>
            <a:off x="540000" y="540000"/>
            <a:ext cx="11101135" cy="18095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8DC81A-9B5E-4A92-AA7B-3D750F95F434}"/>
              </a:ext>
            </a:extLst>
          </p:cNvPr>
          <p:cNvSpPr>
            <a:spLocks noGrp="1"/>
          </p:cNvSpPr>
          <p:nvPr>
            <p:ph type="body" idx="1"/>
          </p:nvPr>
        </p:nvSpPr>
        <p:spPr>
          <a:xfrm>
            <a:off x="540000" y="2528887"/>
            <a:ext cx="11101136" cy="37798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4B8083-48FB-4D6A-B77A-262FE3E23D6C}"/>
              </a:ext>
            </a:extLst>
          </p:cNvPr>
          <p:cNvSpPr>
            <a:spLocks noGrp="1"/>
          </p:cNvSpPr>
          <p:nvPr>
            <p:ph type="ftr" sz="quarter" idx="3"/>
          </p:nvPr>
        </p:nvSpPr>
        <p:spPr>
          <a:xfrm>
            <a:off x="540000" y="6314400"/>
            <a:ext cx="7350795" cy="365125"/>
          </a:xfrm>
          <a:prstGeom prst="rect">
            <a:avLst/>
          </a:prstGeom>
        </p:spPr>
        <p:txBody>
          <a:bodyPr vert="horz" lIns="91440" tIns="45720" rIns="91440" bIns="45720" rtlCol="0" anchor="ctr"/>
          <a:lstStyle>
            <a:lvl1pPr algn="l">
              <a:defRPr sz="1000" spc="100" baseline="0">
                <a:solidFill>
                  <a:schemeClr val="tx1"/>
                </a:solidFill>
              </a:defRPr>
            </a:lvl1pPr>
          </a:lstStyle>
          <a:p>
            <a:endParaRPr lang="en-US" sz="1000" dirty="0"/>
          </a:p>
        </p:txBody>
      </p:sp>
      <p:sp>
        <p:nvSpPr>
          <p:cNvPr id="4" name="Date Placeholder 3">
            <a:extLst>
              <a:ext uri="{FF2B5EF4-FFF2-40B4-BE49-F238E27FC236}">
                <a16:creationId xmlns:a16="http://schemas.microsoft.com/office/drawing/2014/main" id="{41EDA5BD-F7C8-4883-81D1-EF1F6F00EF72}"/>
              </a:ext>
            </a:extLst>
          </p:cNvPr>
          <p:cNvSpPr>
            <a:spLocks noGrp="1"/>
          </p:cNvSpPr>
          <p:nvPr>
            <p:ph type="dt" sz="half" idx="2"/>
          </p:nvPr>
        </p:nvSpPr>
        <p:spPr>
          <a:xfrm>
            <a:off x="8075613" y="6314400"/>
            <a:ext cx="2623468" cy="365125"/>
          </a:xfrm>
          <a:prstGeom prst="rect">
            <a:avLst/>
          </a:prstGeom>
        </p:spPr>
        <p:txBody>
          <a:bodyPr vert="horz" lIns="91440" tIns="45720" rIns="91440" bIns="45720" rtlCol="0" anchor="ctr"/>
          <a:lstStyle>
            <a:lvl1pPr algn="r">
              <a:defRPr sz="1000" cap="none" spc="100" baseline="0">
                <a:solidFill>
                  <a:schemeClr val="tx1"/>
                </a:solidFill>
              </a:defRPr>
            </a:lvl1pPr>
          </a:lstStyle>
          <a:p>
            <a:pPr algn="r"/>
            <a:fld id="{7CF0BCE0-945C-4FDF-95A1-2149B1FF5B83}" type="datetimeFigureOut">
              <a:rPr lang="en-US" smtClean="0"/>
              <a:pPr algn="r"/>
              <a:t>8/8/23</a:t>
            </a:fld>
            <a:endParaRPr lang="en-US" dirty="0"/>
          </a:p>
        </p:txBody>
      </p:sp>
      <p:sp>
        <p:nvSpPr>
          <p:cNvPr id="6" name="Slide Number Placeholder 5">
            <a:extLst>
              <a:ext uri="{FF2B5EF4-FFF2-40B4-BE49-F238E27FC236}">
                <a16:creationId xmlns:a16="http://schemas.microsoft.com/office/drawing/2014/main" id="{AB48FEDB-2614-400B-9C19-0F4D448D98AB}"/>
              </a:ext>
            </a:extLst>
          </p:cNvPr>
          <p:cNvSpPr>
            <a:spLocks noGrp="1"/>
          </p:cNvSpPr>
          <p:nvPr>
            <p:ph type="sldNum" sz="quarter" idx="4"/>
          </p:nvPr>
        </p:nvSpPr>
        <p:spPr>
          <a:xfrm>
            <a:off x="10883899" y="6314400"/>
            <a:ext cx="757237" cy="365125"/>
          </a:xfrm>
          <a:prstGeom prst="rect">
            <a:avLst/>
          </a:prstGeom>
        </p:spPr>
        <p:txBody>
          <a:bodyPr vert="horz" lIns="91440" tIns="45720" rIns="91440" bIns="45720" rtlCol="0" anchor="ctr"/>
          <a:lstStyle>
            <a:lvl1pPr algn="r">
              <a:defRPr sz="1000" spc="100" baseline="0">
                <a:solidFill>
                  <a:schemeClr val="tx1"/>
                </a:solidFill>
              </a:defRPr>
            </a:lvl1p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285221396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70000" indent="-270000" algn="l" defTabSz="914400" rtl="0" eaLnBrk="1" latinLnBrk="0" hangingPunct="1">
        <a:lnSpc>
          <a:spcPct val="125000"/>
        </a:lnSpc>
        <a:spcBef>
          <a:spcPts val="1000"/>
        </a:spcBef>
        <a:buFont typeface="Arial" panose="020B0604020202020204" pitchFamily="34" charset="0"/>
        <a:buChar char="•"/>
        <a:defRPr sz="18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333">
          <p15:clr>
            <a:srgbClr val="5ACBF0"/>
          </p15:clr>
        </p15:guide>
        <p15:guide id="4" pos="336">
          <p15:clr>
            <a:srgbClr val="5ACBF0"/>
          </p15:clr>
        </p15:guide>
        <p15:guide id="5" orient="horz" pos="3974">
          <p15:clr>
            <a:srgbClr val="5ACBF0"/>
          </p15:clr>
        </p15:guide>
        <p15:guide id="6" orient="horz" pos="346">
          <p15:clr>
            <a:srgbClr val="5ACBF0"/>
          </p15:clr>
        </p15:guide>
        <p15:guide id="7" pos="824">
          <p15:clr>
            <a:srgbClr val="A4A3A4"/>
          </p15:clr>
        </p15:guide>
        <p15:guide id="8" pos="937">
          <p15:clr>
            <a:srgbClr val="A4A3A4"/>
          </p15:clr>
        </p15:guide>
        <p15:guide id="9" pos="1413">
          <p15:clr>
            <a:srgbClr val="A4A3A4"/>
          </p15:clr>
        </p15:guide>
        <p15:guide id="10" pos="1527">
          <p15:clr>
            <a:srgbClr val="A4A3A4"/>
          </p15:clr>
        </p15:guide>
        <p15:guide id="11" pos="2003">
          <p15:clr>
            <a:srgbClr val="A4A3A4"/>
          </p15:clr>
        </p15:guide>
        <p15:guide id="12" pos="2116">
          <p15:clr>
            <a:srgbClr val="A4A3A4"/>
          </p15:clr>
        </p15:guide>
        <p15:guide id="13" pos="2593">
          <p15:clr>
            <a:srgbClr val="A4A3A4"/>
          </p15:clr>
        </p15:guide>
        <p15:guide id="14" pos="2706">
          <p15:clr>
            <a:srgbClr val="A4A3A4"/>
          </p15:clr>
        </p15:guide>
        <p15:guide id="15" pos="3182">
          <p15:clr>
            <a:srgbClr val="A4A3A4"/>
          </p15:clr>
        </p15:guide>
        <p15:guide id="16" pos="3296">
          <p15:clr>
            <a:srgbClr val="A4A3A4"/>
          </p15:clr>
        </p15:guide>
        <p15:guide id="17" pos="3772">
          <p15:clr>
            <a:srgbClr val="A4A3A4"/>
          </p15:clr>
        </p15:guide>
        <p15:guide id="18" pos="3908">
          <p15:clr>
            <a:srgbClr val="A4A3A4"/>
          </p15:clr>
        </p15:guide>
        <p15:guide id="19" pos="4362">
          <p15:clr>
            <a:srgbClr val="A4A3A4"/>
          </p15:clr>
        </p15:guide>
        <p15:guide id="20" pos="4475">
          <p15:clr>
            <a:srgbClr val="A4A3A4"/>
          </p15:clr>
        </p15:guide>
        <p15:guide id="21" pos="4974">
          <p15:clr>
            <a:srgbClr val="A4A3A4"/>
          </p15:clr>
        </p15:guide>
        <p15:guide id="22" pos="5087">
          <p15:clr>
            <a:srgbClr val="A4A3A4"/>
          </p15:clr>
        </p15:guide>
        <p15:guide id="23" pos="5541">
          <p15:clr>
            <a:srgbClr val="A4A3A4"/>
          </p15:clr>
        </p15:guide>
        <p15:guide id="24" pos="5677">
          <p15:clr>
            <a:srgbClr val="A4A3A4"/>
          </p15:clr>
        </p15:guide>
        <p15:guide id="25" pos="6153">
          <p15:clr>
            <a:srgbClr val="A4A3A4"/>
          </p15:clr>
        </p15:guide>
        <p15:guide id="26" pos="6267">
          <p15:clr>
            <a:srgbClr val="A4A3A4"/>
          </p15:clr>
        </p15:guide>
        <p15:guide id="27" pos="6743">
          <p15:clr>
            <a:srgbClr val="A4A3A4"/>
          </p15:clr>
        </p15:guide>
        <p15:guide id="28" pos="6856">
          <p15:clr>
            <a:srgbClr val="A4A3A4"/>
          </p15:clr>
        </p15:guide>
        <p15:guide id="29" orient="horz" pos="845">
          <p15:clr>
            <a:srgbClr val="A4A3A4"/>
          </p15:clr>
        </p15:guide>
        <p15:guide id="30" orient="horz" pos="958">
          <p15:clr>
            <a:srgbClr val="A4A3A4"/>
          </p15:clr>
        </p15:guide>
        <p15:guide id="31" orient="horz" pos="1480">
          <p15:clr>
            <a:srgbClr val="A4A3A4"/>
          </p15:clr>
        </p15:guide>
        <p15:guide id="32" orient="horz" pos="1593">
          <p15:clr>
            <a:srgbClr val="A4A3A4"/>
          </p15:clr>
        </p15:guide>
        <p15:guide id="33" orient="horz" pos="2092">
          <p15:clr>
            <a:srgbClr val="A4A3A4"/>
          </p15:clr>
        </p15:guide>
        <p15:guide id="34" orient="horz" pos="2228">
          <p15:clr>
            <a:srgbClr val="A4A3A4"/>
          </p15:clr>
        </p15:guide>
        <p15:guide id="35" orient="horz" pos="2727">
          <p15:clr>
            <a:srgbClr val="A4A3A4"/>
          </p15:clr>
        </p15:guide>
        <p15:guide id="36" orient="horz" pos="2840">
          <p15:clr>
            <a:srgbClr val="A4A3A4"/>
          </p15:clr>
        </p15:guide>
        <p15:guide id="37" orient="horz" pos="3362">
          <p15:clr>
            <a:srgbClr val="A4A3A4"/>
          </p15:clr>
        </p15:guide>
        <p15:guide id="38" orient="horz" pos="3475">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9" name="Rectangle 8">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Oval 9">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2" name="Group 11">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7" name="Rectangle 16">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3" name="Group 12">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5" name="Rectangle 14">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4" name="Rectangle 13">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0" name="Rectangle 19">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22" name="Rectangle 21">
            <a:extLst>
              <a:ext uri="{FF2B5EF4-FFF2-40B4-BE49-F238E27FC236}">
                <a16:creationId xmlns:a16="http://schemas.microsoft.com/office/drawing/2014/main" id="{9B9AACA9-BD92-429F-8047-0731DB46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B046D8F9-B18B-42F5-B320-22E156F4C0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5" name="Rectangle 24">
              <a:extLst>
                <a:ext uri="{FF2B5EF4-FFF2-40B4-BE49-F238E27FC236}">
                  <a16:creationId xmlns:a16="http://schemas.microsoft.com/office/drawing/2014/main" id="{3980DF08-8878-4A99-871A-573EBF4F3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0" y="2019649"/>
              <a:ext cx="4838350" cy="483835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E0FF3E7-007F-48E0-8352-89CE4375BB2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603875" y="0"/>
              <a:ext cx="6521820" cy="3260910"/>
              <a:chOff x="0" y="0"/>
              <a:chExt cx="2880000" cy="1440000"/>
            </a:xfrm>
          </p:grpSpPr>
          <p:sp>
            <p:nvSpPr>
              <p:cNvPr id="29" name="Rectangle 28">
                <a:extLst>
                  <a:ext uri="{FF2B5EF4-FFF2-40B4-BE49-F238E27FC236}">
                    <a16:creationId xmlns:a16="http://schemas.microsoft.com/office/drawing/2014/main" id="{F02DE4FC-8B38-40C7-A2F5-CBD4C6592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C97C509-DDA4-4291-88B3-8E2B14609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96345897-50D9-424E-A94E-18A63AEE85B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66E6E08-BABA-49E9-884E-4805849158E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4887" y="2538000"/>
              <a:ext cx="4320000" cy="4320000"/>
            </a:xfrm>
            <a:prstGeom prst="ellipse">
              <a:avLst/>
            </a:prstGeom>
            <a:solidFill>
              <a:schemeClr val="accent2">
                <a:alpha val="2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F44F48A-2492-7EC0-2176-27C103CCE50D}"/>
              </a:ext>
            </a:extLst>
          </p:cNvPr>
          <p:cNvSpPr>
            <a:spLocks noGrp="1"/>
          </p:cNvSpPr>
          <p:nvPr>
            <p:ph type="title"/>
          </p:nvPr>
        </p:nvSpPr>
        <p:spPr>
          <a:xfrm>
            <a:off x="894821" y="877745"/>
            <a:ext cx="10402358" cy="2550274"/>
          </a:xfrm>
        </p:spPr>
        <p:txBody>
          <a:bodyPr vert="horz" lIns="91440" tIns="45720" rIns="91440" bIns="45720" rtlCol="0" anchor="b">
            <a:normAutofit/>
          </a:bodyPr>
          <a:lstStyle/>
          <a:p>
            <a:pPr algn="ctr"/>
            <a:r>
              <a:rPr lang="en-US" sz="8800" dirty="0">
                <a:ea typeface="+mj-lt"/>
                <a:cs typeface="+mj-lt"/>
              </a:rPr>
              <a:t>The Rise and Fall of Cryptocurrencies</a:t>
            </a:r>
            <a:endParaRPr lang="en-US" dirty="0"/>
          </a:p>
        </p:txBody>
      </p:sp>
      <p:sp>
        <p:nvSpPr>
          <p:cNvPr id="5" name="Title 1">
            <a:extLst>
              <a:ext uri="{FF2B5EF4-FFF2-40B4-BE49-F238E27FC236}">
                <a16:creationId xmlns:a16="http://schemas.microsoft.com/office/drawing/2014/main" id="{CD8E912F-EEA5-88B2-FD0B-5DA9D8D0F90B}"/>
              </a:ext>
            </a:extLst>
          </p:cNvPr>
          <p:cNvSpPr txBox="1">
            <a:spLocks/>
          </p:cNvSpPr>
          <p:nvPr/>
        </p:nvSpPr>
        <p:spPr>
          <a:xfrm>
            <a:off x="847649" y="4543812"/>
            <a:ext cx="10402358" cy="132865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sz="8800" dirty="0"/>
              <a:t>University of Oxford</a:t>
            </a:r>
          </a:p>
        </p:txBody>
      </p:sp>
    </p:spTree>
    <p:extLst>
      <p:ext uri="{BB962C8B-B14F-4D97-AF65-F5344CB8AC3E}">
        <p14:creationId xmlns:p14="http://schemas.microsoft.com/office/powerpoint/2010/main" val="331921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40000" y="540000"/>
            <a:ext cx="4500561" cy="2181946"/>
          </a:xfrm>
        </p:spPr>
        <p:txBody>
          <a:bodyPr anchor="t">
            <a:normAutofit/>
          </a:bodyPr>
          <a:lstStyle/>
          <a:p>
            <a:r>
              <a:rPr lang="en-US" sz="4200"/>
              <a:t>Historical overview of Blockchain technologies</a:t>
            </a:r>
          </a:p>
        </p:txBody>
      </p:sp>
      <p:sp>
        <p:nvSpPr>
          <p:cNvPr id="3" name="Content Placeholder"/>
          <p:cNvSpPr>
            <a:spLocks noGrp="1"/>
          </p:cNvSpPr>
          <p:nvPr>
            <p:ph idx="1"/>
          </p:nvPr>
        </p:nvSpPr>
        <p:spPr>
          <a:xfrm>
            <a:off x="550863" y="2947121"/>
            <a:ext cx="4500562" cy="3361604"/>
          </a:xfrm>
        </p:spPr>
        <p:txBody>
          <a:bodyPr anchor="t">
            <a:normAutofit/>
          </a:bodyPr>
          <a:lstStyle/>
          <a:p>
            <a:pPr lvl="0">
              <a:lnSpc>
                <a:spcPct val="115000"/>
              </a:lnSpc>
            </a:pPr>
            <a:r>
              <a:rPr lang="en-US" sz="1400" dirty="0"/>
              <a:t>The first whitepaper on Bitcoin emerged at the peak of the financial crisis in 2008 and it promoted the idea of a different economic system that is not dependent on a trusted third party</a:t>
            </a:r>
          </a:p>
          <a:p>
            <a:pPr lvl="0">
              <a:lnSpc>
                <a:spcPct val="115000"/>
              </a:lnSpc>
            </a:pPr>
            <a:r>
              <a:rPr lang="en-US" sz="1400" dirty="0"/>
              <a:t>Bitcoin was considered a mechanism for criminals and drug dealers to bypass the legal banking system</a:t>
            </a:r>
          </a:p>
          <a:p>
            <a:pPr lvl="0">
              <a:lnSpc>
                <a:spcPct val="115000"/>
              </a:lnSpc>
            </a:pPr>
            <a:r>
              <a:rPr lang="en-US" sz="1400" dirty="0"/>
              <a:t>Cryptocurrencies, or digital assets, serve as virtual currencies underpinned by cryptography, offering heightened security and privacy measures</a:t>
            </a:r>
          </a:p>
        </p:txBody>
      </p:sp>
      <p:grpSp>
        <p:nvGrpSpPr>
          <p:cNvPr id="12" name="Group 11">
            <a:extLst>
              <a:ext uri="{FF2B5EF4-FFF2-40B4-BE49-F238E27FC236}">
                <a16:creationId xmlns:a16="http://schemas.microsoft.com/office/drawing/2014/main" id="{000A5F84-BD20-4A3E-81BA-9F444410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13" name="Oval 12">
              <a:extLst>
                <a:ext uri="{FF2B5EF4-FFF2-40B4-BE49-F238E27FC236}">
                  <a16:creationId xmlns:a16="http://schemas.microsoft.com/office/drawing/2014/main" id="{FF62F19C-23B5-44FC-88CF-01A4308726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82D9667-DCFB-45CA-8EDC-7E5E0EE42A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E8752FF-502D-43D5-9828-8C42166483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Digital graphs and numbers in 3D">
            <a:extLst>
              <a:ext uri="{FF2B5EF4-FFF2-40B4-BE49-F238E27FC236}">
                <a16:creationId xmlns:a16="http://schemas.microsoft.com/office/drawing/2014/main" id="{9254C282-A07E-D295-047A-7E749708F36B}"/>
              </a:ext>
            </a:extLst>
          </p:cNvPr>
          <p:cNvPicPr>
            <a:picLocks noChangeAspect="1"/>
          </p:cNvPicPr>
          <p:nvPr/>
        </p:nvPicPr>
        <p:blipFill rotWithShape="1">
          <a:blip r:embed="rId2"/>
          <a:srcRect l="21492" r="11802" b="-10"/>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3377200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40000" y="540000"/>
            <a:ext cx="4500561" cy="2181946"/>
          </a:xfrm>
        </p:spPr>
        <p:txBody>
          <a:bodyPr anchor="t">
            <a:normAutofit/>
          </a:bodyPr>
          <a:lstStyle/>
          <a:p>
            <a:r>
              <a:rPr lang="en-US" sz="4200"/>
              <a:t>Historical overview of Blockchain technologies</a:t>
            </a:r>
          </a:p>
        </p:txBody>
      </p:sp>
      <p:sp>
        <p:nvSpPr>
          <p:cNvPr id="3" name="Content Placeholder"/>
          <p:cNvSpPr>
            <a:spLocks noGrp="1"/>
          </p:cNvSpPr>
          <p:nvPr>
            <p:ph idx="1"/>
          </p:nvPr>
        </p:nvSpPr>
        <p:spPr>
          <a:xfrm>
            <a:off x="550863" y="2947121"/>
            <a:ext cx="4500562" cy="3361604"/>
          </a:xfrm>
        </p:spPr>
        <p:txBody>
          <a:bodyPr anchor="t">
            <a:normAutofit/>
          </a:bodyPr>
          <a:lstStyle/>
          <a:p>
            <a:pPr lvl="0">
              <a:lnSpc>
                <a:spcPct val="115000"/>
              </a:lnSpc>
            </a:pPr>
            <a:r>
              <a:rPr lang="en-US" sz="1400" dirty="0"/>
              <a:t>One argument for pursuing Cryptocurrencies as a solution to financial risk is ‘that the main indicators to improve financial development should enhance the process of bank lending and equity market development’ Second argument is that smart contracts and metaheuristic can help with securing the quality-of-service and even help with the ‘cost-efficient scheduling of medical-data processing’ , which seems of crucial importance for the medical systems in the UK – after the Covid shock to the National Health Service</a:t>
            </a:r>
          </a:p>
        </p:txBody>
      </p:sp>
      <p:grpSp>
        <p:nvGrpSpPr>
          <p:cNvPr id="12" name="Group 11">
            <a:extLst>
              <a:ext uri="{FF2B5EF4-FFF2-40B4-BE49-F238E27FC236}">
                <a16:creationId xmlns:a16="http://schemas.microsoft.com/office/drawing/2014/main" id="{000A5F84-BD20-4A3E-81BA-9F444410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13" name="Oval 12">
              <a:extLst>
                <a:ext uri="{FF2B5EF4-FFF2-40B4-BE49-F238E27FC236}">
                  <a16:creationId xmlns:a16="http://schemas.microsoft.com/office/drawing/2014/main" id="{FF62F19C-23B5-44FC-88CF-01A4308726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82D9667-DCFB-45CA-8EDC-7E5E0EE42A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E8752FF-502D-43D5-9828-8C42166483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Digital graphs and numbers in 3D">
            <a:extLst>
              <a:ext uri="{FF2B5EF4-FFF2-40B4-BE49-F238E27FC236}">
                <a16:creationId xmlns:a16="http://schemas.microsoft.com/office/drawing/2014/main" id="{DB9FBD0A-4993-EE95-4957-E65E3B03EEC8}"/>
              </a:ext>
            </a:extLst>
          </p:cNvPr>
          <p:cNvPicPr>
            <a:picLocks noChangeAspect="1"/>
          </p:cNvPicPr>
          <p:nvPr/>
        </p:nvPicPr>
        <p:blipFill rotWithShape="1">
          <a:blip r:embed="rId2"/>
          <a:srcRect l="21492" r="11802" b="-10"/>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568814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40000" y="540000"/>
            <a:ext cx="4500561" cy="2181946"/>
          </a:xfrm>
        </p:spPr>
        <p:txBody>
          <a:bodyPr anchor="t">
            <a:normAutofit/>
          </a:bodyPr>
          <a:lstStyle/>
          <a:p>
            <a:r>
              <a:rPr lang="en-US" sz="4700"/>
              <a:t>Brief History of Cryptocurrencies</a:t>
            </a:r>
          </a:p>
        </p:txBody>
      </p:sp>
      <p:sp>
        <p:nvSpPr>
          <p:cNvPr id="3" name="Content Placeholder"/>
          <p:cNvSpPr>
            <a:spLocks noGrp="1"/>
          </p:cNvSpPr>
          <p:nvPr>
            <p:ph idx="1"/>
          </p:nvPr>
        </p:nvSpPr>
        <p:spPr>
          <a:xfrm>
            <a:off x="550863" y="2947121"/>
            <a:ext cx="4500562" cy="3361604"/>
          </a:xfrm>
        </p:spPr>
        <p:txBody>
          <a:bodyPr anchor="t">
            <a:normAutofit/>
          </a:bodyPr>
          <a:lstStyle/>
          <a:p>
            <a:pPr lvl="0">
              <a:lnSpc>
                <a:spcPct val="115000"/>
              </a:lnSpc>
            </a:pPr>
            <a:r>
              <a:rPr lang="en-US" sz="1100" dirty="0"/>
              <a:t>Cryptocurrencies are digital assets, or more precisely, a set of digital currencies that emerged with the release of Bitcoin in</a:t>
            </a:r>
          </a:p>
          <a:p>
            <a:pPr lvl="0">
              <a:lnSpc>
                <a:spcPct val="115000"/>
              </a:lnSpc>
            </a:pPr>
            <a:r>
              <a:rPr lang="en-US" sz="1100" dirty="0"/>
              <a:t>Cryptocurrencies are traded as digital ‘tokens’ or ‘coins’ on a distributed and decentralised ledger</a:t>
            </a:r>
          </a:p>
          <a:p>
            <a:pPr lvl="0">
              <a:lnSpc>
                <a:spcPct val="115000"/>
              </a:lnSpc>
            </a:pPr>
            <a:r>
              <a:rPr lang="en-US" sz="1100" dirty="0"/>
              <a:t>Bitcoin leads on market capitalisation, but other cryptos are trying to break into the market by providing different and improved services to Bitcoin</a:t>
            </a:r>
          </a:p>
          <a:p>
            <a:pPr lvl="0">
              <a:lnSpc>
                <a:spcPct val="115000"/>
              </a:lnSpc>
            </a:pPr>
            <a:r>
              <a:rPr lang="en-US" sz="1100" dirty="0"/>
              <a:t>Some of the other cryptos - also known as ‘altcoins’, i.e., all cryptocurrencies other than Bitcoin – are used to create a decentralised financial system, e.g., Ethereum, with the ability to handle more transactions, e.g., Dogecoin, or just use different consensus algorithms, e.g., Cardano</a:t>
            </a:r>
          </a:p>
        </p:txBody>
      </p:sp>
      <p:grpSp>
        <p:nvGrpSpPr>
          <p:cNvPr id="12" name="Group 11">
            <a:extLst>
              <a:ext uri="{FF2B5EF4-FFF2-40B4-BE49-F238E27FC236}">
                <a16:creationId xmlns:a16="http://schemas.microsoft.com/office/drawing/2014/main" id="{000A5F84-BD20-4A3E-81BA-9F444410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13" name="Oval 12">
              <a:extLst>
                <a:ext uri="{FF2B5EF4-FFF2-40B4-BE49-F238E27FC236}">
                  <a16:creationId xmlns:a16="http://schemas.microsoft.com/office/drawing/2014/main" id="{FF62F19C-23B5-44FC-88CF-01A4308726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82D9667-DCFB-45CA-8EDC-7E5E0EE42A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E8752FF-502D-43D5-9828-8C42166483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B sign-on figures">
            <a:extLst>
              <a:ext uri="{FF2B5EF4-FFF2-40B4-BE49-F238E27FC236}">
                <a16:creationId xmlns:a16="http://schemas.microsoft.com/office/drawing/2014/main" id="{D5CD09EF-0C27-0CB4-4B24-0B79627BE9FE}"/>
              </a:ext>
            </a:extLst>
          </p:cNvPr>
          <p:cNvPicPr>
            <a:picLocks noChangeAspect="1"/>
          </p:cNvPicPr>
          <p:nvPr/>
        </p:nvPicPr>
        <p:blipFill rotWithShape="1">
          <a:blip r:embed="rId2"/>
          <a:srcRect l="13742" r="19949" b="-1"/>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249585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40000" y="540000"/>
            <a:ext cx="4500561" cy="2181946"/>
          </a:xfrm>
        </p:spPr>
        <p:txBody>
          <a:bodyPr anchor="t">
            <a:normAutofit/>
          </a:bodyPr>
          <a:lstStyle/>
          <a:p>
            <a:r>
              <a:rPr lang="en-US" sz="4700"/>
              <a:t>Brief History of Cryptocurrencies</a:t>
            </a:r>
          </a:p>
        </p:txBody>
      </p:sp>
      <p:sp>
        <p:nvSpPr>
          <p:cNvPr id="3" name="Content Placeholder"/>
          <p:cNvSpPr>
            <a:spLocks noGrp="1"/>
          </p:cNvSpPr>
          <p:nvPr>
            <p:ph idx="1"/>
          </p:nvPr>
        </p:nvSpPr>
        <p:spPr>
          <a:xfrm>
            <a:off x="550863" y="2947121"/>
            <a:ext cx="4500562" cy="3361604"/>
          </a:xfrm>
        </p:spPr>
        <p:txBody>
          <a:bodyPr anchor="t">
            <a:normAutofit/>
          </a:bodyPr>
          <a:lstStyle/>
          <a:p>
            <a:pPr lvl="0"/>
            <a:r>
              <a:rPr lang="en-US" dirty="0"/>
              <a:t>Cryptocurrencies remain highly volatile, and without central control, a single statement by Elon Musk has been sufficient to trigger a spike in search trends and attract significant interest in news media</a:t>
            </a:r>
          </a:p>
        </p:txBody>
      </p:sp>
      <p:grpSp>
        <p:nvGrpSpPr>
          <p:cNvPr id="12" name="Group 11">
            <a:extLst>
              <a:ext uri="{FF2B5EF4-FFF2-40B4-BE49-F238E27FC236}">
                <a16:creationId xmlns:a16="http://schemas.microsoft.com/office/drawing/2014/main" id="{000A5F84-BD20-4A3E-81BA-9F444410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13" name="Oval 12">
              <a:extLst>
                <a:ext uri="{FF2B5EF4-FFF2-40B4-BE49-F238E27FC236}">
                  <a16:creationId xmlns:a16="http://schemas.microsoft.com/office/drawing/2014/main" id="{FF62F19C-23B5-44FC-88CF-01A4308726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82D9667-DCFB-45CA-8EDC-7E5E0EE42A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E8752FF-502D-43D5-9828-8C42166483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Orange and blue numbers and graphs">
            <a:extLst>
              <a:ext uri="{FF2B5EF4-FFF2-40B4-BE49-F238E27FC236}">
                <a16:creationId xmlns:a16="http://schemas.microsoft.com/office/drawing/2014/main" id="{1EC66489-EF8C-35BE-4DFE-55C7D8E44A08}"/>
              </a:ext>
            </a:extLst>
          </p:cNvPr>
          <p:cNvPicPr>
            <a:picLocks noChangeAspect="1"/>
          </p:cNvPicPr>
          <p:nvPr/>
        </p:nvPicPr>
        <p:blipFill rotWithShape="1">
          <a:blip r:embed="rId2"/>
          <a:srcRect l="18049" r="20822" b="7"/>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4242739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40000" y="540000"/>
            <a:ext cx="4500561" cy="2181946"/>
          </a:xfrm>
        </p:spPr>
        <p:txBody>
          <a:bodyPr anchor="t">
            <a:normAutofit/>
          </a:bodyPr>
          <a:lstStyle/>
          <a:p>
            <a:r>
              <a:rPr lang="en-US" sz="4700"/>
              <a:t>Research questions and structure</a:t>
            </a:r>
          </a:p>
        </p:txBody>
      </p:sp>
      <p:sp>
        <p:nvSpPr>
          <p:cNvPr id="3" name="Content Placeholder"/>
          <p:cNvSpPr>
            <a:spLocks noGrp="1"/>
          </p:cNvSpPr>
          <p:nvPr>
            <p:ph idx="1"/>
          </p:nvPr>
        </p:nvSpPr>
        <p:spPr>
          <a:xfrm>
            <a:off x="550863" y="2947121"/>
            <a:ext cx="4500562" cy="3361604"/>
          </a:xfrm>
        </p:spPr>
        <p:txBody>
          <a:bodyPr anchor="t">
            <a:normAutofit/>
          </a:bodyPr>
          <a:lstStyle/>
          <a:p>
            <a:pPr lvl="0">
              <a:lnSpc>
                <a:spcPct val="115000"/>
              </a:lnSpc>
            </a:pPr>
            <a:r>
              <a:rPr lang="en-US" sz="1300" dirty="0"/>
              <a:t>To assess the potential of blockchain technology as a catalyst for innovation in future iterations of the internet and Web3 and to determine whether it represents a cutting-edge technology or an outdated concept in the context of financial invention</a:t>
            </a:r>
          </a:p>
          <a:p>
            <a:pPr lvl="0">
              <a:lnSpc>
                <a:spcPct val="115000"/>
              </a:lnSpc>
            </a:pPr>
            <a:r>
              <a:rPr lang="en-US" sz="1300" dirty="0"/>
              <a:t>To comprehensively analyse and evaluate the risks associated with cryptocurrencies, including but not limited to market volatility, security vulnerabilities, regulatory challenges, and potential illicit activities, to understand the risk landscape within financial innovation better</a:t>
            </a:r>
          </a:p>
        </p:txBody>
      </p:sp>
      <p:grpSp>
        <p:nvGrpSpPr>
          <p:cNvPr id="12" name="Group 11">
            <a:extLst>
              <a:ext uri="{FF2B5EF4-FFF2-40B4-BE49-F238E27FC236}">
                <a16:creationId xmlns:a16="http://schemas.microsoft.com/office/drawing/2014/main" id="{000A5F84-BD20-4A3E-81BA-9F444410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13" name="Oval 12">
              <a:extLst>
                <a:ext uri="{FF2B5EF4-FFF2-40B4-BE49-F238E27FC236}">
                  <a16:creationId xmlns:a16="http://schemas.microsoft.com/office/drawing/2014/main" id="{FF62F19C-23B5-44FC-88CF-01A4308726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82D9667-DCFB-45CA-8EDC-7E5E0EE42A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E8752FF-502D-43D5-9828-8C42166483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Graph on document with pen">
            <a:extLst>
              <a:ext uri="{FF2B5EF4-FFF2-40B4-BE49-F238E27FC236}">
                <a16:creationId xmlns:a16="http://schemas.microsoft.com/office/drawing/2014/main" id="{554C5A6B-D4AB-CAB2-3F24-B51E8D4B9091}"/>
              </a:ext>
            </a:extLst>
          </p:cNvPr>
          <p:cNvPicPr>
            <a:picLocks noChangeAspect="1"/>
          </p:cNvPicPr>
          <p:nvPr/>
        </p:nvPicPr>
        <p:blipFill rotWithShape="1">
          <a:blip r:embed="rId2"/>
          <a:srcRect l="23700" r="9648" b="-3"/>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4070385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40000" y="540000"/>
            <a:ext cx="4500561" cy="2181946"/>
          </a:xfrm>
        </p:spPr>
        <p:txBody>
          <a:bodyPr anchor="t">
            <a:normAutofit/>
          </a:bodyPr>
          <a:lstStyle/>
          <a:p>
            <a:r>
              <a:rPr lang="en-US" sz="4700"/>
              <a:t>Research questions and structure</a:t>
            </a:r>
          </a:p>
        </p:txBody>
      </p:sp>
      <p:sp>
        <p:nvSpPr>
          <p:cNvPr id="3" name="Content Placeholder"/>
          <p:cNvSpPr>
            <a:spLocks noGrp="1"/>
          </p:cNvSpPr>
          <p:nvPr>
            <p:ph idx="1"/>
          </p:nvPr>
        </p:nvSpPr>
        <p:spPr>
          <a:xfrm>
            <a:off x="550863" y="2947121"/>
            <a:ext cx="4500562" cy="3361604"/>
          </a:xfrm>
        </p:spPr>
        <p:txBody>
          <a:bodyPr anchor="t">
            <a:normAutofit/>
          </a:bodyPr>
          <a:lstStyle/>
          <a:p>
            <a:pPr lvl="0">
              <a:lnSpc>
                <a:spcPct val="115000"/>
              </a:lnSpc>
            </a:pPr>
            <a:r>
              <a:rPr lang="en-US" sz="1100" dirty="0"/>
              <a:t>Investigating and identifying the intrinsic values derived from cryptocurrencies, considering their potential impact on financial systems, economic growth, financial inclusion, transaction efficiency, and transparency, thus contributing to understanding their value proposition within financial innovation</a:t>
            </a:r>
          </a:p>
          <a:p>
            <a:pPr lvl="0">
              <a:lnSpc>
                <a:spcPct val="115000"/>
              </a:lnSpc>
            </a:pPr>
            <a:r>
              <a:rPr lang="en-US" sz="1100" dirty="0"/>
              <a:t>Conduct a thorough analysis of different blockchain projects and their underlying technologies to identify critical factors that contribute to their long-term viability and survival in the dynamic landscape of financial innovation, thereby providing insights into the sustainability of blockchain projects</a:t>
            </a:r>
          </a:p>
        </p:txBody>
      </p:sp>
      <p:grpSp>
        <p:nvGrpSpPr>
          <p:cNvPr id="12" name="Group 11">
            <a:extLst>
              <a:ext uri="{FF2B5EF4-FFF2-40B4-BE49-F238E27FC236}">
                <a16:creationId xmlns:a16="http://schemas.microsoft.com/office/drawing/2014/main" id="{000A5F84-BD20-4A3E-81BA-9F444410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13" name="Oval 12">
              <a:extLst>
                <a:ext uri="{FF2B5EF4-FFF2-40B4-BE49-F238E27FC236}">
                  <a16:creationId xmlns:a16="http://schemas.microsoft.com/office/drawing/2014/main" id="{FF62F19C-23B5-44FC-88CF-01A4308726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82D9667-DCFB-45CA-8EDC-7E5E0EE42A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E8752FF-502D-43D5-9828-8C42166483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3D Hologram from iPad">
            <a:extLst>
              <a:ext uri="{FF2B5EF4-FFF2-40B4-BE49-F238E27FC236}">
                <a16:creationId xmlns:a16="http://schemas.microsoft.com/office/drawing/2014/main" id="{0966241A-8A26-2D10-0053-398A2EAECDF2}"/>
              </a:ext>
            </a:extLst>
          </p:cNvPr>
          <p:cNvPicPr>
            <a:picLocks noChangeAspect="1"/>
          </p:cNvPicPr>
          <p:nvPr/>
        </p:nvPicPr>
        <p:blipFill rotWithShape="1">
          <a:blip r:embed="rId2"/>
          <a:srcRect l="11390" r="21958" b="-3"/>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2952063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40000" y="540000"/>
            <a:ext cx="4500561" cy="2181946"/>
          </a:xfrm>
        </p:spPr>
        <p:txBody>
          <a:bodyPr anchor="t">
            <a:normAutofit/>
          </a:bodyPr>
          <a:lstStyle/>
          <a:p>
            <a:r>
              <a:rPr lang="en-US" sz="4700"/>
              <a:t>Research questions and structure</a:t>
            </a:r>
          </a:p>
        </p:txBody>
      </p:sp>
      <p:sp>
        <p:nvSpPr>
          <p:cNvPr id="3" name="Content Placeholder"/>
          <p:cNvSpPr>
            <a:spLocks noGrp="1"/>
          </p:cNvSpPr>
          <p:nvPr>
            <p:ph idx="1"/>
          </p:nvPr>
        </p:nvSpPr>
        <p:spPr>
          <a:xfrm>
            <a:off x="550863" y="2947121"/>
            <a:ext cx="4500562" cy="3361604"/>
          </a:xfrm>
        </p:spPr>
        <p:txBody>
          <a:bodyPr anchor="t">
            <a:normAutofit/>
          </a:bodyPr>
          <a:lstStyle/>
          <a:p>
            <a:pPr lvl="0">
              <a:lnSpc>
                <a:spcPct val="115000"/>
              </a:lnSpc>
            </a:pPr>
            <a:r>
              <a:rPr lang="en-US" sz="1500" dirty="0"/>
              <a:t>To explore and identify blockchain projects that have the potential to further the development and advancement of already developed countries' financial systems, addressing specific areas such as efficiency, security, transparency, financial inclusion, and regulatory compliance, thus providing valuable insights into the role of blockchain in enhancing financial innovation in advanced economies</a:t>
            </a:r>
          </a:p>
        </p:txBody>
      </p:sp>
      <p:grpSp>
        <p:nvGrpSpPr>
          <p:cNvPr id="12" name="Group 11">
            <a:extLst>
              <a:ext uri="{FF2B5EF4-FFF2-40B4-BE49-F238E27FC236}">
                <a16:creationId xmlns:a16="http://schemas.microsoft.com/office/drawing/2014/main" id="{000A5F84-BD20-4A3E-81BA-9F444410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13" name="Oval 12">
              <a:extLst>
                <a:ext uri="{FF2B5EF4-FFF2-40B4-BE49-F238E27FC236}">
                  <a16:creationId xmlns:a16="http://schemas.microsoft.com/office/drawing/2014/main" id="{FF62F19C-23B5-44FC-88CF-01A4308726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82D9667-DCFB-45CA-8EDC-7E5E0EE42A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E8752FF-502D-43D5-9828-8C42166483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Magnifying glass showing decling performance">
            <a:extLst>
              <a:ext uri="{FF2B5EF4-FFF2-40B4-BE49-F238E27FC236}">
                <a16:creationId xmlns:a16="http://schemas.microsoft.com/office/drawing/2014/main" id="{12A16807-A98F-6F7F-CB01-A6012CC2BB6E}"/>
              </a:ext>
            </a:extLst>
          </p:cNvPr>
          <p:cNvPicPr>
            <a:picLocks noChangeAspect="1"/>
          </p:cNvPicPr>
          <p:nvPr/>
        </p:nvPicPr>
        <p:blipFill rotWithShape="1">
          <a:blip r:embed="rId2"/>
          <a:srcRect l="18644" r="14704" b="-3"/>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526691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40000" y="540000"/>
            <a:ext cx="4500561" cy="2181946"/>
          </a:xfrm>
        </p:spPr>
        <p:txBody>
          <a:bodyPr anchor="t">
            <a:normAutofit/>
          </a:bodyPr>
          <a:lstStyle/>
          <a:p>
            <a:r>
              <a:rPr lang="en-US" sz="4700"/>
              <a:t>Research questions and structure</a:t>
            </a:r>
          </a:p>
        </p:txBody>
      </p:sp>
      <p:sp>
        <p:nvSpPr>
          <p:cNvPr id="3" name="Content Placeholder"/>
          <p:cNvSpPr>
            <a:spLocks noGrp="1"/>
          </p:cNvSpPr>
          <p:nvPr>
            <p:ph idx="1"/>
          </p:nvPr>
        </p:nvSpPr>
        <p:spPr>
          <a:xfrm>
            <a:off x="550863" y="2947121"/>
            <a:ext cx="4500562" cy="3361604"/>
          </a:xfrm>
        </p:spPr>
        <p:txBody>
          <a:bodyPr anchor="t">
            <a:normAutofit/>
          </a:bodyPr>
          <a:lstStyle/>
          <a:p>
            <a:pPr lvl="0">
              <a:lnSpc>
                <a:spcPct val="115000"/>
              </a:lnSpc>
            </a:pPr>
            <a:r>
              <a:rPr lang="en-US" sz="1100" dirty="0"/>
              <a:t>To examine and identify blockchain projects that can foster development and progress in developing countries, taking into consideration their unique challenges and needs, including financial inclusion, access to capital, remittances, land registries, supply chain management, and government services, thereby contributing to the understanding of how blockchain can drive financial innovation in developing economies</a:t>
            </a:r>
          </a:p>
          <a:p>
            <a:pPr lvl="0">
              <a:lnSpc>
                <a:spcPct val="115000"/>
              </a:lnSpc>
            </a:pPr>
            <a:r>
              <a:rPr lang="en-US" sz="1100" dirty="0"/>
              <a:t>To critically evaluate the feasibility and implications of regulating cryptocurrencies and blockchain projects, including both national and international regulatory frameworks, to assess the potential benefits, challenges, and trade-offs associated with effective regulation in the context of financial innovation</a:t>
            </a:r>
          </a:p>
        </p:txBody>
      </p:sp>
      <p:grpSp>
        <p:nvGrpSpPr>
          <p:cNvPr id="12" name="Group 11">
            <a:extLst>
              <a:ext uri="{FF2B5EF4-FFF2-40B4-BE49-F238E27FC236}">
                <a16:creationId xmlns:a16="http://schemas.microsoft.com/office/drawing/2014/main" id="{000A5F84-BD20-4A3E-81BA-9F444410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13" name="Oval 12">
              <a:extLst>
                <a:ext uri="{FF2B5EF4-FFF2-40B4-BE49-F238E27FC236}">
                  <a16:creationId xmlns:a16="http://schemas.microsoft.com/office/drawing/2014/main" id="{FF62F19C-23B5-44FC-88CF-01A4308726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82D9667-DCFB-45CA-8EDC-7E5E0EE42A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E8752FF-502D-43D5-9828-8C42166483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A 3D pattern of ring shapes connected by lines">
            <a:extLst>
              <a:ext uri="{FF2B5EF4-FFF2-40B4-BE49-F238E27FC236}">
                <a16:creationId xmlns:a16="http://schemas.microsoft.com/office/drawing/2014/main" id="{F94D6A67-E23A-5E31-BAD9-02B5BCB4FDA2}"/>
              </a:ext>
            </a:extLst>
          </p:cNvPr>
          <p:cNvPicPr>
            <a:picLocks noChangeAspect="1"/>
          </p:cNvPicPr>
          <p:nvPr/>
        </p:nvPicPr>
        <p:blipFill rotWithShape="1">
          <a:blip r:embed="rId2"/>
          <a:srcRect l="4459" r="39290" b="-2"/>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3452628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40000" y="540000"/>
            <a:ext cx="4500561" cy="2181946"/>
          </a:xfrm>
        </p:spPr>
        <p:txBody>
          <a:bodyPr anchor="t">
            <a:normAutofit/>
          </a:bodyPr>
          <a:lstStyle/>
          <a:p>
            <a:r>
              <a:rPr lang="en-US"/>
              <a:t>Crypto regulations</a:t>
            </a:r>
          </a:p>
        </p:txBody>
      </p:sp>
      <p:sp>
        <p:nvSpPr>
          <p:cNvPr id="3" name="Content Placeholder"/>
          <p:cNvSpPr>
            <a:spLocks noGrp="1"/>
          </p:cNvSpPr>
          <p:nvPr>
            <p:ph idx="1"/>
          </p:nvPr>
        </p:nvSpPr>
        <p:spPr>
          <a:xfrm>
            <a:off x="550863" y="2947121"/>
            <a:ext cx="4500562" cy="3361604"/>
          </a:xfrm>
        </p:spPr>
        <p:txBody>
          <a:bodyPr anchor="t">
            <a:normAutofit/>
          </a:bodyPr>
          <a:lstStyle/>
          <a:p>
            <a:pPr lvl="0">
              <a:lnSpc>
                <a:spcPct val="115000"/>
              </a:lnSpc>
            </a:pPr>
            <a:r>
              <a:rPr lang="en-US" sz="1300" dirty="0"/>
              <a:t>Given that the US has already started crafting new regulations on cryptocurrencies and after the markets collapsed in 2022, the European Union also started catching up with rules the UK recently started initial consultation plans to regulate cryptocurrencies</a:t>
            </a:r>
          </a:p>
          <a:p>
            <a:pPr lvl="0">
              <a:lnSpc>
                <a:spcPct val="115000"/>
              </a:lnSpc>
            </a:pPr>
            <a:r>
              <a:rPr lang="en-US" sz="1300" dirty="0"/>
              <a:t>However, the proposed regulation suggests that cryptocurrencies should be overseen by the Financial Conduct Authority , and not all crypto is just a simple cryptocurrency</a:t>
            </a:r>
          </a:p>
          <a:p>
            <a:pPr lvl="0">
              <a:lnSpc>
                <a:spcPct val="115000"/>
              </a:lnSpc>
            </a:pPr>
            <a:r>
              <a:rPr lang="en-US" sz="1300" dirty="0"/>
              <a:t>The consultation also suggests that all UK-based cryptocurrency firms should have anti-money laundering and KYC processes</a:t>
            </a:r>
          </a:p>
        </p:txBody>
      </p:sp>
      <p:grpSp>
        <p:nvGrpSpPr>
          <p:cNvPr id="12" name="Group 11">
            <a:extLst>
              <a:ext uri="{FF2B5EF4-FFF2-40B4-BE49-F238E27FC236}">
                <a16:creationId xmlns:a16="http://schemas.microsoft.com/office/drawing/2014/main" id="{000A5F84-BD20-4A3E-81BA-9F444410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13" name="Oval 12">
              <a:extLst>
                <a:ext uri="{FF2B5EF4-FFF2-40B4-BE49-F238E27FC236}">
                  <a16:creationId xmlns:a16="http://schemas.microsoft.com/office/drawing/2014/main" id="{FF62F19C-23B5-44FC-88CF-01A4308726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82D9667-DCFB-45CA-8EDC-7E5E0EE42A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E8752FF-502D-43D5-9828-8C42166483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Digital graphs and numbers in 3D">
            <a:extLst>
              <a:ext uri="{FF2B5EF4-FFF2-40B4-BE49-F238E27FC236}">
                <a16:creationId xmlns:a16="http://schemas.microsoft.com/office/drawing/2014/main" id="{1E727C03-F42F-117E-4D2E-E962C5815934}"/>
              </a:ext>
            </a:extLst>
          </p:cNvPr>
          <p:cNvPicPr>
            <a:picLocks noChangeAspect="1"/>
          </p:cNvPicPr>
          <p:nvPr/>
        </p:nvPicPr>
        <p:blipFill rotWithShape="1">
          <a:blip r:embed="rId2"/>
          <a:srcRect l="21492" r="11802" b="-10"/>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3474515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40000" y="540000"/>
            <a:ext cx="4500561" cy="2181946"/>
          </a:xfrm>
        </p:spPr>
        <p:txBody>
          <a:bodyPr anchor="t">
            <a:normAutofit/>
          </a:bodyPr>
          <a:lstStyle/>
          <a:p>
            <a:r>
              <a:rPr lang="en-US" sz="4700"/>
              <a:t>Structure and novelty of the research study</a:t>
            </a:r>
          </a:p>
        </p:txBody>
      </p:sp>
      <p:sp>
        <p:nvSpPr>
          <p:cNvPr id="3" name="Content Placeholder"/>
          <p:cNvSpPr>
            <a:spLocks noGrp="1"/>
          </p:cNvSpPr>
          <p:nvPr>
            <p:ph idx="1"/>
          </p:nvPr>
        </p:nvSpPr>
        <p:spPr>
          <a:xfrm>
            <a:off x="550863" y="2947121"/>
            <a:ext cx="4500562" cy="3361604"/>
          </a:xfrm>
        </p:spPr>
        <p:txBody>
          <a:bodyPr anchor="t">
            <a:normAutofit/>
          </a:bodyPr>
          <a:lstStyle/>
          <a:p>
            <a:pPr lvl="0">
              <a:lnSpc>
                <a:spcPct val="115000"/>
              </a:lnSpc>
            </a:pPr>
            <a:r>
              <a:rPr lang="en-US" sz="1400" dirty="0"/>
              <a:t>This study offers a multifaceted exploration of blockchain technologies, investigating their economic, social, and wider implications within the Metaverse</a:t>
            </a:r>
          </a:p>
          <a:p>
            <a:pPr lvl="0">
              <a:lnSpc>
                <a:spcPct val="115000"/>
              </a:lnSpc>
            </a:pPr>
            <a:r>
              <a:rPr lang="en-US" sz="1400" dirty="0"/>
              <a:t>The research highlights key themes from blockchain's impact across sectors to the fintech revolution</a:t>
            </a:r>
          </a:p>
          <a:p>
            <a:pPr lvl="0">
              <a:lnSpc>
                <a:spcPct val="115000"/>
              </a:lnSpc>
            </a:pPr>
            <a:r>
              <a:rPr lang="en-US" sz="1400" dirty="0"/>
              <a:t>The novelty of the research is further underscored by its interdisciplinary approach, merging the fundamental principles of fintech investment strategies, blockchain, and the metaverse</a:t>
            </a:r>
          </a:p>
        </p:txBody>
      </p:sp>
      <p:grpSp>
        <p:nvGrpSpPr>
          <p:cNvPr id="12" name="Group 11">
            <a:extLst>
              <a:ext uri="{FF2B5EF4-FFF2-40B4-BE49-F238E27FC236}">
                <a16:creationId xmlns:a16="http://schemas.microsoft.com/office/drawing/2014/main" id="{000A5F84-BD20-4A3E-81BA-9F444410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13" name="Oval 12">
              <a:extLst>
                <a:ext uri="{FF2B5EF4-FFF2-40B4-BE49-F238E27FC236}">
                  <a16:creationId xmlns:a16="http://schemas.microsoft.com/office/drawing/2014/main" id="{FF62F19C-23B5-44FC-88CF-01A4308726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82D9667-DCFB-45CA-8EDC-7E5E0EE42A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E8752FF-502D-43D5-9828-8C42166483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White bulbs with a yellow one standing out">
            <a:extLst>
              <a:ext uri="{FF2B5EF4-FFF2-40B4-BE49-F238E27FC236}">
                <a16:creationId xmlns:a16="http://schemas.microsoft.com/office/drawing/2014/main" id="{134C4B0A-7B77-1149-795F-BF9C1D805D24}"/>
              </a:ext>
            </a:extLst>
          </p:cNvPr>
          <p:cNvPicPr>
            <a:picLocks noChangeAspect="1"/>
          </p:cNvPicPr>
          <p:nvPr/>
        </p:nvPicPr>
        <p:blipFill rotWithShape="1">
          <a:blip r:embed="rId2"/>
          <a:srcRect l="26629" r="6718" b="-3"/>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2552369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44F48A-2492-7EC0-2176-27C103CCE50D}"/>
              </a:ext>
            </a:extLst>
          </p:cNvPr>
          <p:cNvSpPr>
            <a:spLocks noGrp="1"/>
          </p:cNvSpPr>
          <p:nvPr>
            <p:ph type="title"/>
          </p:nvPr>
        </p:nvSpPr>
        <p:spPr>
          <a:xfrm>
            <a:off x="546047" y="540000"/>
            <a:ext cx="5667752" cy="2181946"/>
          </a:xfrm>
        </p:spPr>
        <p:txBody>
          <a:bodyPr vert="horz" lIns="91440" tIns="45720" rIns="91440" bIns="45720" rtlCol="0" anchor="t">
            <a:noAutofit/>
          </a:bodyPr>
          <a:lstStyle/>
          <a:p>
            <a:r>
              <a:rPr lang="en-US" sz="5400" dirty="0">
                <a:ea typeface="+mj-lt"/>
                <a:cs typeface="+mj-lt"/>
              </a:rPr>
              <a:t>Cybersecurity Risks of the Metaverse</a:t>
            </a:r>
          </a:p>
          <a:p>
            <a:endParaRPr lang="en-US" sz="3800" dirty="0"/>
          </a:p>
        </p:txBody>
      </p:sp>
      <p:sp>
        <p:nvSpPr>
          <p:cNvPr id="5" name="Title 1">
            <a:extLst>
              <a:ext uri="{FF2B5EF4-FFF2-40B4-BE49-F238E27FC236}">
                <a16:creationId xmlns:a16="http://schemas.microsoft.com/office/drawing/2014/main" id="{CD8E912F-EEA5-88B2-FD0B-5DA9D8D0F90B}"/>
              </a:ext>
            </a:extLst>
          </p:cNvPr>
          <p:cNvSpPr txBox="1">
            <a:spLocks/>
          </p:cNvSpPr>
          <p:nvPr/>
        </p:nvSpPr>
        <p:spPr>
          <a:xfrm>
            <a:off x="544815" y="4942835"/>
            <a:ext cx="4500562" cy="1244938"/>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5000"/>
              </a:lnSpc>
              <a:spcAft>
                <a:spcPts val="600"/>
              </a:spcAft>
            </a:pPr>
            <a:r>
              <a:rPr lang="en-US" sz="2800" spc="50" dirty="0">
                <a:latin typeface="+mn-lt"/>
                <a:ea typeface="+mn-ea"/>
                <a:cs typeface="+mn-cs"/>
              </a:rPr>
              <a:t>Dr Petar </a:t>
            </a:r>
            <a:r>
              <a:rPr lang="en-US" sz="2800" spc="50" err="1">
                <a:latin typeface="+mn-lt"/>
                <a:ea typeface="+mn-ea"/>
                <a:cs typeface="+mn-cs"/>
              </a:rPr>
              <a:t>Radanliev</a:t>
            </a:r>
            <a:endParaRPr lang="en-US" sz="2800">
              <a:latin typeface="Bell MT"/>
              <a:ea typeface="+mn-ea"/>
              <a:cs typeface="+mn-cs"/>
            </a:endParaRPr>
          </a:p>
          <a:p>
            <a:pPr>
              <a:lnSpc>
                <a:spcPct val="125000"/>
              </a:lnSpc>
              <a:spcAft>
                <a:spcPts val="600"/>
              </a:spcAft>
            </a:pPr>
            <a:r>
              <a:rPr lang="en-US" sz="2800" spc="50" dirty="0">
                <a:latin typeface="+mn-lt"/>
                <a:ea typeface="+mn-ea"/>
                <a:cs typeface="+mn-cs"/>
              </a:rPr>
              <a:t>University of Oxford</a:t>
            </a:r>
            <a:endParaRPr lang="en-US" sz="2800" dirty="0">
              <a:latin typeface="Bell MT"/>
              <a:ea typeface="+mn-ea"/>
              <a:cs typeface="+mn-cs"/>
            </a:endParaRPr>
          </a:p>
          <a:p>
            <a:pPr>
              <a:lnSpc>
                <a:spcPct val="125000"/>
              </a:lnSpc>
              <a:spcAft>
                <a:spcPts val="600"/>
              </a:spcAft>
            </a:pPr>
            <a:endParaRPr lang="en-US" sz="1800" spc="50" dirty="0">
              <a:latin typeface="Avenir Next LT Pro"/>
              <a:ea typeface="+mn-ea"/>
              <a:cs typeface="+mn-cs"/>
            </a:endParaRPr>
          </a:p>
        </p:txBody>
      </p:sp>
      <p:grpSp>
        <p:nvGrpSpPr>
          <p:cNvPr id="38" name="Group 37">
            <a:extLst>
              <a:ext uri="{FF2B5EF4-FFF2-40B4-BE49-F238E27FC236}">
                <a16:creationId xmlns:a16="http://schemas.microsoft.com/office/drawing/2014/main" id="{000A5F84-BD20-4A3E-81BA-9F444410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39" name="Oval 38">
              <a:extLst>
                <a:ext uri="{FF2B5EF4-FFF2-40B4-BE49-F238E27FC236}">
                  <a16:creationId xmlns:a16="http://schemas.microsoft.com/office/drawing/2014/main" id="{FF62F19C-23B5-44FC-88CF-01A4308726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82D9667-DCFB-45CA-8EDC-7E5E0EE42A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CE8752FF-502D-43D5-9828-8C42166483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2" name="Picture 31" descr="Illuminated San Francisco City Hall">
            <a:extLst>
              <a:ext uri="{FF2B5EF4-FFF2-40B4-BE49-F238E27FC236}">
                <a16:creationId xmlns:a16="http://schemas.microsoft.com/office/drawing/2014/main" id="{CCC8A794-B8FF-A9BA-E848-253D0632FDA8}"/>
              </a:ext>
            </a:extLst>
          </p:cNvPr>
          <p:cNvPicPr>
            <a:picLocks noChangeAspect="1"/>
          </p:cNvPicPr>
          <p:nvPr/>
        </p:nvPicPr>
        <p:blipFill rotWithShape="1">
          <a:blip r:embed="rId2"/>
          <a:srcRect l="19281" r="14013" b="-10"/>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913760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40000" y="540000"/>
            <a:ext cx="4500561" cy="2181946"/>
          </a:xfrm>
        </p:spPr>
        <p:txBody>
          <a:bodyPr anchor="t">
            <a:normAutofit/>
          </a:bodyPr>
          <a:lstStyle/>
          <a:p>
            <a:r>
              <a:rPr lang="en-US"/>
              <a:t>Methodology</a:t>
            </a:r>
          </a:p>
        </p:txBody>
      </p:sp>
      <p:sp>
        <p:nvSpPr>
          <p:cNvPr id="3" name="Content Placeholder"/>
          <p:cNvSpPr>
            <a:spLocks noGrp="1"/>
          </p:cNvSpPr>
          <p:nvPr>
            <p:ph idx="1"/>
          </p:nvPr>
        </p:nvSpPr>
        <p:spPr>
          <a:xfrm>
            <a:off x="550863" y="2947121"/>
            <a:ext cx="4500562" cy="3361604"/>
          </a:xfrm>
        </p:spPr>
        <p:txBody>
          <a:bodyPr anchor="t">
            <a:normAutofit/>
          </a:bodyPr>
          <a:lstStyle/>
          <a:p>
            <a:pPr lvl="0">
              <a:lnSpc>
                <a:spcPct val="115000"/>
              </a:lnSpc>
            </a:pPr>
            <a:r>
              <a:rPr lang="en-US" sz="1100" dirty="0"/>
              <a:t>In this article, we present a robust research methodology, employing a combination of the case study method, survey review, and literature review to delve into the dynamic realm of financial innovation and its social implications</a:t>
            </a:r>
          </a:p>
          <a:p>
            <a:pPr lvl="0">
              <a:lnSpc>
                <a:spcPct val="115000"/>
              </a:lnSpc>
            </a:pPr>
            <a:r>
              <a:rPr lang="en-US" sz="1100" dirty="0"/>
              <a:t>Drawing inspiration from established and time-tested guidelines such as Eisenhardt's 'Building Theories from Case Study Research' , Yin's recommendations on case study research, design, and methods , and the principles of Grounded theory , and the Grounded theory – Figure 4, provides a visual representation of the structured methodology, delineating areas of interest and focus</a:t>
            </a:r>
          </a:p>
          <a:p>
            <a:pPr lvl="0">
              <a:lnSpc>
                <a:spcPct val="115000"/>
              </a:lnSpc>
            </a:pPr>
            <a:r>
              <a:rPr lang="en-US" sz="1100" dirty="0"/>
              <a:t>Our research methodology is thoughtfully divided into a dual emphasis on economic and social values</a:t>
            </a:r>
          </a:p>
        </p:txBody>
      </p:sp>
      <p:grpSp>
        <p:nvGrpSpPr>
          <p:cNvPr id="12" name="Group 11">
            <a:extLst>
              <a:ext uri="{FF2B5EF4-FFF2-40B4-BE49-F238E27FC236}">
                <a16:creationId xmlns:a16="http://schemas.microsoft.com/office/drawing/2014/main" id="{000A5F84-BD20-4A3E-81BA-9F444410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13" name="Oval 12">
              <a:extLst>
                <a:ext uri="{FF2B5EF4-FFF2-40B4-BE49-F238E27FC236}">
                  <a16:creationId xmlns:a16="http://schemas.microsoft.com/office/drawing/2014/main" id="{FF62F19C-23B5-44FC-88CF-01A4308726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82D9667-DCFB-45CA-8EDC-7E5E0EE42A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E8752FF-502D-43D5-9828-8C42166483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Abstract blurred public library with bookshelves">
            <a:extLst>
              <a:ext uri="{FF2B5EF4-FFF2-40B4-BE49-F238E27FC236}">
                <a16:creationId xmlns:a16="http://schemas.microsoft.com/office/drawing/2014/main" id="{2E9DF8A2-F824-8012-8F73-73A1093312E6}"/>
              </a:ext>
            </a:extLst>
          </p:cNvPr>
          <p:cNvPicPr>
            <a:picLocks noChangeAspect="1"/>
          </p:cNvPicPr>
          <p:nvPr/>
        </p:nvPicPr>
        <p:blipFill rotWithShape="1">
          <a:blip r:embed="rId2"/>
          <a:srcRect l="5665" r="27589" b="3"/>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247581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40000" y="540000"/>
            <a:ext cx="4500561" cy="2181946"/>
          </a:xfrm>
        </p:spPr>
        <p:txBody>
          <a:bodyPr anchor="t">
            <a:normAutofit/>
          </a:bodyPr>
          <a:lstStyle/>
          <a:p>
            <a:r>
              <a:rPr lang="en-US" dirty="0"/>
              <a:t>Data sources</a:t>
            </a:r>
          </a:p>
        </p:txBody>
      </p:sp>
      <p:sp>
        <p:nvSpPr>
          <p:cNvPr id="3" name="Content Placeholder"/>
          <p:cNvSpPr>
            <a:spLocks noGrp="1"/>
          </p:cNvSpPr>
          <p:nvPr>
            <p:ph idx="1"/>
          </p:nvPr>
        </p:nvSpPr>
        <p:spPr>
          <a:xfrm>
            <a:off x="550863" y="2947121"/>
            <a:ext cx="4500562" cy="3361604"/>
          </a:xfrm>
        </p:spPr>
        <p:txBody>
          <a:bodyPr anchor="t">
            <a:normAutofit/>
          </a:bodyPr>
          <a:lstStyle/>
          <a:p>
            <a:pPr lvl="0">
              <a:lnSpc>
                <a:spcPct val="115000"/>
              </a:lnSpc>
            </a:pPr>
            <a:r>
              <a:rPr lang="en-US" sz="1300" dirty="0"/>
              <a:t>The primary data collection included 20 case study interviews and three workshops</a:t>
            </a:r>
          </a:p>
          <a:p>
            <a:pPr lvl="0">
              <a:lnSpc>
                <a:spcPct val="115000"/>
              </a:lnSpc>
            </a:pPr>
            <a:r>
              <a:rPr lang="en-US" sz="1300" dirty="0"/>
              <a:t>The secondary data collection included new and emerging forms of data that present new records of value in IoT-based intelligent contracts, including open data – ; spatiotemporal data; high-dimensional data; time-stamped data; real-time data and big data</a:t>
            </a:r>
          </a:p>
          <a:p>
            <a:pPr lvl="0">
              <a:lnSpc>
                <a:spcPct val="115000"/>
              </a:lnSpc>
            </a:pPr>
            <a:r>
              <a:rPr lang="en-US" sz="1300" dirty="0"/>
              <a:t>To analyse NEFD, the data collection strategy in this article applied stratified sampling and random sampling for comparative analysis of collected NEFD</a:t>
            </a:r>
          </a:p>
        </p:txBody>
      </p:sp>
      <p:grpSp>
        <p:nvGrpSpPr>
          <p:cNvPr id="12" name="Group 11">
            <a:extLst>
              <a:ext uri="{FF2B5EF4-FFF2-40B4-BE49-F238E27FC236}">
                <a16:creationId xmlns:a16="http://schemas.microsoft.com/office/drawing/2014/main" id="{000A5F84-BD20-4A3E-81BA-9F444410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13" name="Oval 12">
              <a:extLst>
                <a:ext uri="{FF2B5EF4-FFF2-40B4-BE49-F238E27FC236}">
                  <a16:creationId xmlns:a16="http://schemas.microsoft.com/office/drawing/2014/main" id="{FF62F19C-23B5-44FC-88CF-01A4308726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82D9667-DCFB-45CA-8EDC-7E5E0EE42A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E8752FF-502D-43D5-9828-8C42166483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A person reaching for a paper on a table full of paper and sticky notes">
            <a:extLst>
              <a:ext uri="{FF2B5EF4-FFF2-40B4-BE49-F238E27FC236}">
                <a16:creationId xmlns:a16="http://schemas.microsoft.com/office/drawing/2014/main" id="{6BD8BD62-9500-31A5-8EEB-91E3E22F0EB0}"/>
              </a:ext>
            </a:extLst>
          </p:cNvPr>
          <p:cNvPicPr>
            <a:picLocks noChangeAspect="1"/>
          </p:cNvPicPr>
          <p:nvPr/>
        </p:nvPicPr>
        <p:blipFill rotWithShape="1">
          <a:blip r:embed="rId2"/>
          <a:srcRect l="15241" r="18014" b="3"/>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1872926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40000" y="540000"/>
            <a:ext cx="4500561" cy="2181946"/>
          </a:xfrm>
        </p:spPr>
        <p:txBody>
          <a:bodyPr anchor="t">
            <a:normAutofit/>
          </a:bodyPr>
          <a:lstStyle/>
          <a:p>
            <a:r>
              <a:rPr lang="en-US" sz="3300"/>
              <a:t>Contextualising this study with the existing body of literature</a:t>
            </a:r>
          </a:p>
        </p:txBody>
      </p:sp>
      <p:sp>
        <p:nvSpPr>
          <p:cNvPr id="3" name="Content Placeholder"/>
          <p:cNvSpPr>
            <a:spLocks noGrp="1"/>
          </p:cNvSpPr>
          <p:nvPr>
            <p:ph idx="1"/>
          </p:nvPr>
        </p:nvSpPr>
        <p:spPr>
          <a:xfrm>
            <a:off x="550863" y="2947121"/>
            <a:ext cx="4500562" cy="3361604"/>
          </a:xfrm>
        </p:spPr>
        <p:txBody>
          <a:bodyPr anchor="t">
            <a:normAutofit/>
          </a:bodyPr>
          <a:lstStyle/>
          <a:p>
            <a:pPr lvl="0">
              <a:lnSpc>
                <a:spcPct val="115000"/>
              </a:lnSpc>
            </a:pPr>
            <a:r>
              <a:rPr lang="en-US" sz="1300" dirty="0"/>
              <a:t>This section is focused on contextualisation of the findings and the novelty of the work in this study</a:t>
            </a:r>
          </a:p>
          <a:p>
            <a:pPr lvl="0">
              <a:lnSpc>
                <a:spcPct val="115000"/>
              </a:lnSpc>
            </a:pPr>
            <a:r>
              <a:rPr lang="en-US" sz="1300" dirty="0"/>
              <a:t>This section compares the differences and similarities, including the findings and novelty, of this work, with eight articles closely related to the research area investigated in this study</a:t>
            </a:r>
          </a:p>
          <a:p>
            <a:pPr lvl="0">
              <a:lnSpc>
                <a:spcPct val="115000"/>
              </a:lnSpc>
            </a:pPr>
            <a:r>
              <a:rPr lang="en-US" sz="1300" dirty="0"/>
              <a:t>This study started with a systematic review of existing studies that used data records obtained from the Web of Science Core Collection , focusing on the broad landscape of blockchain's impact across sectors, highlighting key themes from economic benefits to the fintech revolution</a:t>
            </a:r>
          </a:p>
        </p:txBody>
      </p:sp>
      <p:grpSp>
        <p:nvGrpSpPr>
          <p:cNvPr id="12" name="Group 11">
            <a:extLst>
              <a:ext uri="{FF2B5EF4-FFF2-40B4-BE49-F238E27FC236}">
                <a16:creationId xmlns:a16="http://schemas.microsoft.com/office/drawing/2014/main" id="{000A5F84-BD20-4A3E-81BA-9F444410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13" name="Oval 12">
              <a:extLst>
                <a:ext uri="{FF2B5EF4-FFF2-40B4-BE49-F238E27FC236}">
                  <a16:creationId xmlns:a16="http://schemas.microsoft.com/office/drawing/2014/main" id="{FF62F19C-23B5-44FC-88CF-01A4308726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82D9667-DCFB-45CA-8EDC-7E5E0EE42A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E8752FF-502D-43D5-9828-8C42166483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Open book">
            <a:extLst>
              <a:ext uri="{FF2B5EF4-FFF2-40B4-BE49-F238E27FC236}">
                <a16:creationId xmlns:a16="http://schemas.microsoft.com/office/drawing/2014/main" id="{83B9C8E2-ABA5-3056-EA08-52ED1D47C74B}"/>
              </a:ext>
            </a:extLst>
          </p:cNvPr>
          <p:cNvPicPr>
            <a:picLocks noChangeAspect="1"/>
          </p:cNvPicPr>
          <p:nvPr/>
        </p:nvPicPr>
        <p:blipFill rotWithShape="1">
          <a:blip r:embed="rId2"/>
          <a:srcRect l="15611" r="17643" b="3"/>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508369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40000" y="540000"/>
            <a:ext cx="4500561" cy="2181946"/>
          </a:xfrm>
        </p:spPr>
        <p:txBody>
          <a:bodyPr anchor="t">
            <a:normAutofit/>
          </a:bodyPr>
          <a:lstStyle/>
          <a:p>
            <a:r>
              <a:rPr lang="en-US" sz="3300" dirty="0" err="1"/>
              <a:t>Contextualising</a:t>
            </a:r>
            <a:r>
              <a:rPr lang="en-US" sz="3300" dirty="0"/>
              <a:t> this study with the existing body of literature</a:t>
            </a:r>
          </a:p>
        </p:txBody>
      </p:sp>
      <p:sp>
        <p:nvSpPr>
          <p:cNvPr id="3" name="Content Placeholder"/>
          <p:cNvSpPr>
            <a:spLocks noGrp="1"/>
          </p:cNvSpPr>
          <p:nvPr>
            <p:ph idx="1"/>
          </p:nvPr>
        </p:nvSpPr>
        <p:spPr>
          <a:xfrm>
            <a:off x="550863" y="2947121"/>
            <a:ext cx="4500562" cy="3361604"/>
          </a:xfrm>
        </p:spPr>
        <p:txBody>
          <a:bodyPr anchor="t">
            <a:normAutofit/>
          </a:bodyPr>
          <a:lstStyle/>
          <a:p>
            <a:pPr lvl="0">
              <a:lnSpc>
                <a:spcPct val="115000"/>
              </a:lnSpc>
            </a:pPr>
            <a:r>
              <a:rPr lang="en-US" sz="1100" dirty="0"/>
              <a:t>Within this body of literature, this study on "The Rise and Fall of Cryptocurrencies" offers a complex and interesting exploration, delving deep into the intricacies of cryptocurrency and the broader implications in the metaverse</a:t>
            </a:r>
          </a:p>
          <a:p>
            <a:pPr lvl="0">
              <a:lnSpc>
                <a:spcPct val="115000"/>
              </a:lnSpc>
            </a:pPr>
            <a:r>
              <a:rPr lang="en-US" sz="1100" dirty="0"/>
              <a:t>This in-depth focus on the metaverse and its associated challenges underlines the novelty of this work, positioning it as a pivotal piece that bridges gaps in the current literature and offers fresh insights into the evolving digital realm</a:t>
            </a:r>
          </a:p>
          <a:p>
            <a:pPr lvl="0">
              <a:lnSpc>
                <a:spcPct val="115000"/>
              </a:lnSpc>
            </a:pPr>
            <a:r>
              <a:rPr lang="en-US" sz="1100" dirty="0"/>
              <a:t>This new investigation into the metaverse, an area not deeply touched upon by Fang et al., accentuates the novelty and contemporaneity of this research, presenting a holistic view that complements and augments existing literature</a:t>
            </a:r>
          </a:p>
        </p:txBody>
      </p:sp>
      <p:grpSp>
        <p:nvGrpSpPr>
          <p:cNvPr id="12" name="Group 11">
            <a:extLst>
              <a:ext uri="{FF2B5EF4-FFF2-40B4-BE49-F238E27FC236}">
                <a16:creationId xmlns:a16="http://schemas.microsoft.com/office/drawing/2014/main" id="{000A5F84-BD20-4A3E-81BA-9F444410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13" name="Oval 12">
              <a:extLst>
                <a:ext uri="{FF2B5EF4-FFF2-40B4-BE49-F238E27FC236}">
                  <a16:creationId xmlns:a16="http://schemas.microsoft.com/office/drawing/2014/main" id="{FF62F19C-23B5-44FC-88CF-01A4308726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82D9667-DCFB-45CA-8EDC-7E5E0EE42A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E8752FF-502D-43D5-9828-8C42166483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B sign-on figures">
            <a:extLst>
              <a:ext uri="{FF2B5EF4-FFF2-40B4-BE49-F238E27FC236}">
                <a16:creationId xmlns:a16="http://schemas.microsoft.com/office/drawing/2014/main" id="{46420CD1-BC75-CA3D-305C-EE2D0982FE47}"/>
              </a:ext>
            </a:extLst>
          </p:cNvPr>
          <p:cNvPicPr>
            <a:picLocks noChangeAspect="1"/>
          </p:cNvPicPr>
          <p:nvPr/>
        </p:nvPicPr>
        <p:blipFill rotWithShape="1">
          <a:blip r:embed="rId2"/>
          <a:srcRect l="13742" r="19949" b="-1"/>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3766236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40000" y="540000"/>
            <a:ext cx="4500561" cy="2181946"/>
          </a:xfrm>
        </p:spPr>
        <p:txBody>
          <a:bodyPr anchor="t">
            <a:normAutofit/>
          </a:bodyPr>
          <a:lstStyle/>
          <a:p>
            <a:r>
              <a:rPr lang="en-US" sz="4700" dirty="0"/>
              <a:t>Academic literature review</a:t>
            </a:r>
          </a:p>
        </p:txBody>
      </p:sp>
      <p:sp>
        <p:nvSpPr>
          <p:cNvPr id="3" name="Content Placeholder"/>
          <p:cNvSpPr>
            <a:spLocks noGrp="1"/>
          </p:cNvSpPr>
          <p:nvPr>
            <p:ph idx="1"/>
          </p:nvPr>
        </p:nvSpPr>
        <p:spPr>
          <a:xfrm>
            <a:off x="550863" y="2947121"/>
            <a:ext cx="4500562" cy="3361604"/>
          </a:xfrm>
        </p:spPr>
        <p:txBody>
          <a:bodyPr anchor="t">
            <a:normAutofit/>
          </a:bodyPr>
          <a:lstStyle/>
          <a:p>
            <a:pPr lvl="0">
              <a:lnSpc>
                <a:spcPct val="115000"/>
              </a:lnSpc>
            </a:pPr>
            <a:r>
              <a:rPr lang="en-US" sz="1100" dirty="0"/>
              <a:t>Decentralised finance is at present isolated to Blockchain projects</a:t>
            </a:r>
          </a:p>
          <a:p>
            <a:pPr lvl="0">
              <a:lnSpc>
                <a:spcPct val="115000"/>
              </a:lnSpc>
            </a:pPr>
            <a:r>
              <a:rPr lang="en-US" sz="1100" dirty="0"/>
              <a:t>Still, most of the existing financial instruments can be transferred into an alternative economic infrastructure with the help of Blockchain Oracles</a:t>
            </a:r>
          </a:p>
          <a:p>
            <a:pPr lvl="0">
              <a:lnSpc>
                <a:spcPct val="115000"/>
              </a:lnSpc>
            </a:pPr>
            <a:r>
              <a:rPr lang="en-US" sz="1100" dirty="0"/>
              <a:t>Decentralised finance transactions can be cleaner than traditional finance and support ‘local climate adaptation planning and implementation’</a:t>
            </a:r>
          </a:p>
          <a:p>
            <a:pPr lvl="0">
              <a:lnSpc>
                <a:spcPct val="115000"/>
              </a:lnSpc>
            </a:pPr>
            <a:r>
              <a:rPr lang="en-US" sz="1100" dirty="0"/>
              <a:t>This was a natural progression, given that digital finance and renewable energy consumption have already been studied for economic growth and technological progress, with evidence from China</a:t>
            </a:r>
          </a:p>
          <a:p>
            <a:pPr lvl="0">
              <a:lnSpc>
                <a:spcPct val="115000"/>
              </a:lnSpc>
            </a:pPr>
            <a:r>
              <a:rPr lang="en-US" sz="1100" dirty="0"/>
              <a:t>Blockchain and digital finance have also been the subject of other studies</a:t>
            </a:r>
          </a:p>
        </p:txBody>
      </p:sp>
      <p:grpSp>
        <p:nvGrpSpPr>
          <p:cNvPr id="12" name="Group 11">
            <a:extLst>
              <a:ext uri="{FF2B5EF4-FFF2-40B4-BE49-F238E27FC236}">
                <a16:creationId xmlns:a16="http://schemas.microsoft.com/office/drawing/2014/main" id="{000A5F84-BD20-4A3E-81BA-9F444410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13" name="Oval 12">
              <a:extLst>
                <a:ext uri="{FF2B5EF4-FFF2-40B4-BE49-F238E27FC236}">
                  <a16:creationId xmlns:a16="http://schemas.microsoft.com/office/drawing/2014/main" id="{FF62F19C-23B5-44FC-88CF-01A4308726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82D9667-DCFB-45CA-8EDC-7E5E0EE42A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E8752FF-502D-43D5-9828-8C42166483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a:extLst>
              <a:ext uri="{FF2B5EF4-FFF2-40B4-BE49-F238E27FC236}">
                <a16:creationId xmlns:a16="http://schemas.microsoft.com/office/drawing/2014/main" id="{361669E1-D1D0-99B1-FD10-5D5DB4CAB22F}"/>
              </a:ext>
            </a:extLst>
          </p:cNvPr>
          <p:cNvPicPr>
            <a:picLocks noChangeAspect="1"/>
          </p:cNvPicPr>
          <p:nvPr/>
        </p:nvPicPr>
        <p:blipFill rotWithShape="1">
          <a:blip r:embed="rId2"/>
          <a:srcRect l="18789" r="28477" b="6250"/>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1726822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40000" y="540000"/>
            <a:ext cx="4500561" cy="2181946"/>
          </a:xfrm>
        </p:spPr>
        <p:txBody>
          <a:bodyPr anchor="t">
            <a:normAutofit/>
          </a:bodyPr>
          <a:lstStyle/>
          <a:p>
            <a:r>
              <a:rPr lang="en-US" sz="4700" dirty="0"/>
              <a:t>Academic literature review</a:t>
            </a:r>
          </a:p>
        </p:txBody>
      </p:sp>
      <p:sp>
        <p:nvSpPr>
          <p:cNvPr id="3" name="Content Placeholder"/>
          <p:cNvSpPr>
            <a:spLocks noGrp="1"/>
          </p:cNvSpPr>
          <p:nvPr>
            <p:ph idx="1"/>
          </p:nvPr>
        </p:nvSpPr>
        <p:spPr>
          <a:xfrm>
            <a:off x="550863" y="2947121"/>
            <a:ext cx="4500562" cy="3361604"/>
          </a:xfrm>
        </p:spPr>
        <p:txBody>
          <a:bodyPr anchor="t">
            <a:normAutofit/>
          </a:bodyPr>
          <a:lstStyle/>
          <a:p>
            <a:pPr lvl="0"/>
            <a:r>
              <a:rPr lang="en-US" dirty="0"/>
              <a:t>It has been almost half a decade since the Blockchain was suggested as the new ‘secure, decentralised, trusted cyber infrastructure solution for future energy systems'</a:t>
            </a:r>
          </a:p>
        </p:txBody>
      </p:sp>
      <p:grpSp>
        <p:nvGrpSpPr>
          <p:cNvPr id="12" name="Group 11">
            <a:extLst>
              <a:ext uri="{FF2B5EF4-FFF2-40B4-BE49-F238E27FC236}">
                <a16:creationId xmlns:a16="http://schemas.microsoft.com/office/drawing/2014/main" id="{000A5F84-BD20-4A3E-81BA-9F444410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13" name="Oval 12">
              <a:extLst>
                <a:ext uri="{FF2B5EF4-FFF2-40B4-BE49-F238E27FC236}">
                  <a16:creationId xmlns:a16="http://schemas.microsoft.com/office/drawing/2014/main" id="{FF62F19C-23B5-44FC-88CF-01A4308726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82D9667-DCFB-45CA-8EDC-7E5E0EE42A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E8752FF-502D-43D5-9828-8C42166483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a:extLst>
              <a:ext uri="{FF2B5EF4-FFF2-40B4-BE49-F238E27FC236}">
                <a16:creationId xmlns:a16="http://schemas.microsoft.com/office/drawing/2014/main" id="{BF6926E1-7278-AE53-6712-3E21FB1CF763}"/>
              </a:ext>
            </a:extLst>
          </p:cNvPr>
          <p:cNvPicPr>
            <a:picLocks noChangeAspect="1"/>
          </p:cNvPicPr>
          <p:nvPr/>
        </p:nvPicPr>
        <p:blipFill rotWithShape="1">
          <a:blip r:embed="rId2"/>
          <a:srcRect l="18789" r="28477" b="6250"/>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1832305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C51935E-4A08-4AE4-8E13-F40CD3C4F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7153200" y="540000"/>
            <a:ext cx="4500561" cy="4259814"/>
          </a:xfrm>
        </p:spPr>
        <p:txBody>
          <a:bodyPr>
            <a:normAutofit/>
          </a:bodyPr>
          <a:lstStyle/>
          <a:p>
            <a:r>
              <a:rPr lang="en-US" sz="4800"/>
              <a:t>Case Study Review: Case studies of existing Blockchain solutions</a:t>
            </a:r>
          </a:p>
        </p:txBody>
      </p:sp>
      <p:grpSp>
        <p:nvGrpSpPr>
          <p:cNvPr id="11" name="Group 10">
            <a:extLst>
              <a:ext uri="{FF2B5EF4-FFF2-40B4-BE49-F238E27FC236}">
                <a16:creationId xmlns:a16="http://schemas.microsoft.com/office/drawing/2014/main" id="{4B7AF231-444C-44D0-B791-BAFE395E3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1" y="3600"/>
            <a:ext cx="7266875" cy="6854400"/>
            <a:chOff x="4925125" y="3600"/>
            <a:chExt cx="7266875" cy="6854400"/>
          </a:xfrm>
        </p:grpSpPr>
        <p:sp>
          <p:nvSpPr>
            <p:cNvPr id="12" name="Oval 11">
              <a:extLst>
                <a:ext uri="{FF2B5EF4-FFF2-40B4-BE49-F238E27FC236}">
                  <a16:creationId xmlns:a16="http://schemas.microsoft.com/office/drawing/2014/main" id="{6152793A-5125-41FA-AEF6-96C5463D0A7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3C1632F-098D-4A05-B248-04B7ABFE006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A85C0F5-DDEB-454E-A0E4-B6F0FB4CAB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Web of wires connecting pins">
            <a:extLst>
              <a:ext uri="{FF2B5EF4-FFF2-40B4-BE49-F238E27FC236}">
                <a16:creationId xmlns:a16="http://schemas.microsoft.com/office/drawing/2014/main" id="{EFB8CD92-A674-6299-5433-4FDA212117DD}"/>
              </a:ext>
            </a:extLst>
          </p:cNvPr>
          <p:cNvPicPr>
            <a:picLocks noChangeAspect="1"/>
          </p:cNvPicPr>
          <p:nvPr/>
        </p:nvPicPr>
        <p:blipFill rotWithShape="1">
          <a:blip r:embed="rId2"/>
          <a:srcRect l="1339" r="31915" b="3"/>
          <a:stretch/>
        </p:blipFill>
        <p:spPr>
          <a:xfrm>
            <a:off x="20" y="-1"/>
            <a:ext cx="685798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3777352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40000" y="540000"/>
            <a:ext cx="4500561" cy="2181946"/>
          </a:xfrm>
        </p:spPr>
        <p:txBody>
          <a:bodyPr anchor="t">
            <a:normAutofit/>
          </a:bodyPr>
          <a:lstStyle/>
          <a:p>
            <a:r>
              <a:rPr lang="en-US" sz="5600"/>
              <a:t>Blockchain 3.0 and Web 3.0</a:t>
            </a:r>
          </a:p>
        </p:txBody>
      </p:sp>
      <p:sp>
        <p:nvSpPr>
          <p:cNvPr id="3" name="Content Placeholder"/>
          <p:cNvSpPr>
            <a:spLocks noGrp="1"/>
          </p:cNvSpPr>
          <p:nvPr>
            <p:ph idx="1"/>
          </p:nvPr>
        </p:nvSpPr>
        <p:spPr>
          <a:xfrm>
            <a:off x="550863" y="2947121"/>
            <a:ext cx="4500562" cy="3361604"/>
          </a:xfrm>
        </p:spPr>
        <p:txBody>
          <a:bodyPr anchor="t">
            <a:normAutofit/>
          </a:bodyPr>
          <a:lstStyle/>
          <a:p>
            <a:pPr lvl="0">
              <a:lnSpc>
                <a:spcPct val="115000"/>
              </a:lnSpc>
            </a:pPr>
            <a:r>
              <a:rPr lang="en-US" sz="1100" dirty="0"/>
              <a:t>Blockchain technology, initially introduced through Bitcoin, combines cryptography with distributed computing, both of which have existed for several decades</a:t>
            </a:r>
          </a:p>
          <a:p>
            <a:pPr lvl="0">
              <a:lnSpc>
                <a:spcPct val="115000"/>
              </a:lnSpc>
            </a:pPr>
            <a:r>
              <a:rPr lang="en-US" sz="1100" dirty="0"/>
              <a:t>Blockchain 1.0 represents a distributed secure database where a network of computers collaborates and shares data</a:t>
            </a:r>
          </a:p>
          <a:p>
            <a:pPr lvl="0">
              <a:lnSpc>
                <a:spcPct val="115000"/>
              </a:lnSpc>
            </a:pPr>
            <a:r>
              <a:rPr lang="en-US" sz="1100" dirty="0"/>
              <a:t>Blockchain relies on a distributed consensus algorithm, requiring agreement among different nodes before any alteration can be made</a:t>
            </a:r>
          </a:p>
          <a:p>
            <a:pPr lvl="0">
              <a:lnSpc>
                <a:spcPct val="115000"/>
              </a:lnSpc>
            </a:pPr>
            <a:r>
              <a:rPr lang="en-US" sz="1100" dirty="0"/>
              <a:t>The evolution of blockchain technology has led to Blockchain 2.0, exemplified by Ethereum, which introduces the capability to execute any computer code on the system, essentially creating a distributed virtual computer</a:t>
            </a:r>
          </a:p>
        </p:txBody>
      </p:sp>
      <p:grpSp>
        <p:nvGrpSpPr>
          <p:cNvPr id="12" name="Group 11">
            <a:extLst>
              <a:ext uri="{FF2B5EF4-FFF2-40B4-BE49-F238E27FC236}">
                <a16:creationId xmlns:a16="http://schemas.microsoft.com/office/drawing/2014/main" id="{000A5F84-BD20-4A3E-81BA-9F444410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13" name="Oval 12">
              <a:extLst>
                <a:ext uri="{FF2B5EF4-FFF2-40B4-BE49-F238E27FC236}">
                  <a16:creationId xmlns:a16="http://schemas.microsoft.com/office/drawing/2014/main" id="{FF62F19C-23B5-44FC-88CF-01A4308726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82D9667-DCFB-45CA-8EDC-7E5E0EE42A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E8752FF-502D-43D5-9828-8C42166483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Technological background">
            <a:extLst>
              <a:ext uri="{FF2B5EF4-FFF2-40B4-BE49-F238E27FC236}">
                <a16:creationId xmlns:a16="http://schemas.microsoft.com/office/drawing/2014/main" id="{25479285-2615-B9F9-6C6D-8203BE5F8B9F}"/>
              </a:ext>
            </a:extLst>
          </p:cNvPr>
          <p:cNvPicPr>
            <a:picLocks noChangeAspect="1"/>
          </p:cNvPicPr>
          <p:nvPr/>
        </p:nvPicPr>
        <p:blipFill rotWithShape="1">
          <a:blip r:embed="rId2"/>
          <a:srcRect l="9825" r="23522" b="-3"/>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4128606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40000" y="540000"/>
            <a:ext cx="4500561" cy="2181946"/>
          </a:xfrm>
        </p:spPr>
        <p:txBody>
          <a:bodyPr anchor="t">
            <a:normAutofit/>
          </a:bodyPr>
          <a:lstStyle/>
          <a:p>
            <a:r>
              <a:rPr lang="en-US" sz="5600"/>
              <a:t>Blockchain 3.0 and Web 3.0</a:t>
            </a:r>
          </a:p>
        </p:txBody>
      </p:sp>
      <p:sp>
        <p:nvSpPr>
          <p:cNvPr id="3" name="Content Placeholder"/>
          <p:cNvSpPr>
            <a:spLocks noGrp="1"/>
          </p:cNvSpPr>
          <p:nvPr>
            <p:ph idx="1"/>
          </p:nvPr>
        </p:nvSpPr>
        <p:spPr>
          <a:xfrm>
            <a:off x="550863" y="2947121"/>
            <a:ext cx="4500562" cy="3361604"/>
          </a:xfrm>
        </p:spPr>
        <p:txBody>
          <a:bodyPr anchor="t">
            <a:normAutofit/>
          </a:bodyPr>
          <a:lstStyle/>
          <a:p>
            <a:pPr lvl="0">
              <a:lnSpc>
                <a:spcPct val="115000"/>
              </a:lnSpc>
            </a:pPr>
            <a:r>
              <a:rPr lang="en-US" sz="1500" dirty="0"/>
              <a:t>Blockchain 2.0 enables the creation of decentralised ledgers for asset registries, encompassing physical and intangible assets, such as property, currencies, patents, votes, identity, and healthcare data</a:t>
            </a:r>
          </a:p>
          <a:p>
            <a:pPr lvl="0">
              <a:lnSpc>
                <a:spcPct val="115000"/>
              </a:lnSpc>
            </a:pPr>
            <a:r>
              <a:rPr lang="en-US" sz="1500" dirty="0"/>
              <a:t>Blockchain 3.0 introduces "The Distributed Cloud," a pivotal infrastructure supporting the development of the next generation of the internet, also known as Web 3.0 or the decentralised web</a:t>
            </a:r>
          </a:p>
        </p:txBody>
      </p:sp>
      <p:grpSp>
        <p:nvGrpSpPr>
          <p:cNvPr id="12" name="Group 11">
            <a:extLst>
              <a:ext uri="{FF2B5EF4-FFF2-40B4-BE49-F238E27FC236}">
                <a16:creationId xmlns:a16="http://schemas.microsoft.com/office/drawing/2014/main" id="{000A5F84-BD20-4A3E-81BA-9F444410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13" name="Oval 12">
              <a:extLst>
                <a:ext uri="{FF2B5EF4-FFF2-40B4-BE49-F238E27FC236}">
                  <a16:creationId xmlns:a16="http://schemas.microsoft.com/office/drawing/2014/main" id="{FF62F19C-23B5-44FC-88CF-01A4308726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82D9667-DCFB-45CA-8EDC-7E5E0EE42A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E8752FF-502D-43D5-9828-8C42166483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Top view of cubes connected with black lines">
            <a:extLst>
              <a:ext uri="{FF2B5EF4-FFF2-40B4-BE49-F238E27FC236}">
                <a16:creationId xmlns:a16="http://schemas.microsoft.com/office/drawing/2014/main" id="{4A973A71-AACA-6499-0809-7A2FAFC6D85F}"/>
              </a:ext>
            </a:extLst>
          </p:cNvPr>
          <p:cNvPicPr>
            <a:picLocks noChangeAspect="1"/>
          </p:cNvPicPr>
          <p:nvPr/>
        </p:nvPicPr>
        <p:blipFill rotWithShape="1">
          <a:blip r:embed="rId2"/>
          <a:srcRect l="17653" r="7350" b="3"/>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2239054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40000" y="540000"/>
            <a:ext cx="4500561" cy="2181946"/>
          </a:xfrm>
        </p:spPr>
        <p:txBody>
          <a:bodyPr anchor="t">
            <a:normAutofit/>
          </a:bodyPr>
          <a:lstStyle/>
          <a:p>
            <a:r>
              <a:rPr lang="en-US" sz="4700"/>
              <a:t>IoT-based Blockchain solutions</a:t>
            </a:r>
          </a:p>
        </p:txBody>
      </p:sp>
      <p:sp>
        <p:nvSpPr>
          <p:cNvPr id="3" name="Content Placeholder"/>
          <p:cNvSpPr>
            <a:spLocks noGrp="1"/>
          </p:cNvSpPr>
          <p:nvPr>
            <p:ph idx="1"/>
          </p:nvPr>
        </p:nvSpPr>
        <p:spPr>
          <a:xfrm>
            <a:off x="550863" y="2947121"/>
            <a:ext cx="4500562" cy="3361604"/>
          </a:xfrm>
        </p:spPr>
        <p:txBody>
          <a:bodyPr anchor="t">
            <a:normAutofit/>
          </a:bodyPr>
          <a:lstStyle/>
          <a:p>
            <a:pPr lvl="0">
              <a:lnSpc>
                <a:spcPct val="115000"/>
              </a:lnSpc>
            </a:pPr>
            <a:r>
              <a:rPr lang="en-US" sz="1100" dirty="0"/>
              <a:t>The Internet-of-Things is already used in Blockchain 3.0 as an open-source distributed ledger and has presented many unique alternatives for storing transactions with a potential for higher scalability over Blockchain 1.0 based distributed ledgers</a:t>
            </a:r>
          </a:p>
          <a:p>
            <a:pPr lvl="0">
              <a:lnSpc>
                <a:spcPct val="115000"/>
              </a:lnSpc>
            </a:pPr>
            <a:r>
              <a:rPr lang="en-US" sz="1100" dirty="0"/>
              <a:t>IOTA is keeping its name but evolving into a new blockchain called Crysalis</a:t>
            </a:r>
          </a:p>
          <a:p>
            <a:pPr lvl="0">
              <a:lnSpc>
                <a:spcPct val="115000"/>
              </a:lnSpc>
            </a:pPr>
            <a:r>
              <a:rPr lang="en-US" sz="1100" dirty="0"/>
              <a:t>Although the idea of IoT-based crypto is undeniably valuable, further research is required to determine how IoT technologies would resolve the main problem of Blockchain 1.0, namely the</a:t>
            </a:r>
          </a:p>
          <a:p>
            <a:pPr lvl="0">
              <a:lnSpc>
                <a:spcPct val="115000"/>
              </a:lnSpc>
            </a:pPr>
            <a:r>
              <a:rPr lang="en-US" sz="1100" dirty="0"/>
              <a:t>IOTA and other Blockchain 3.0 technologies are run by IoT systems, which can be considered reliable if the devices are secure</a:t>
            </a:r>
          </a:p>
        </p:txBody>
      </p:sp>
      <p:grpSp>
        <p:nvGrpSpPr>
          <p:cNvPr id="12" name="Group 11">
            <a:extLst>
              <a:ext uri="{FF2B5EF4-FFF2-40B4-BE49-F238E27FC236}">
                <a16:creationId xmlns:a16="http://schemas.microsoft.com/office/drawing/2014/main" id="{000A5F84-BD20-4A3E-81BA-9F444410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13" name="Oval 12">
              <a:extLst>
                <a:ext uri="{FF2B5EF4-FFF2-40B4-BE49-F238E27FC236}">
                  <a16:creationId xmlns:a16="http://schemas.microsoft.com/office/drawing/2014/main" id="{FF62F19C-23B5-44FC-88CF-01A4308726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82D9667-DCFB-45CA-8EDC-7E5E0EE42A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E8752FF-502D-43D5-9828-8C42166483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Top view of cubes connected with black lines">
            <a:extLst>
              <a:ext uri="{FF2B5EF4-FFF2-40B4-BE49-F238E27FC236}">
                <a16:creationId xmlns:a16="http://schemas.microsoft.com/office/drawing/2014/main" id="{2A280385-21AE-0020-9897-6C86A726BFC6}"/>
              </a:ext>
            </a:extLst>
          </p:cNvPr>
          <p:cNvPicPr>
            <a:picLocks noChangeAspect="1"/>
          </p:cNvPicPr>
          <p:nvPr/>
        </p:nvPicPr>
        <p:blipFill rotWithShape="1">
          <a:blip r:embed="rId2"/>
          <a:srcRect l="17653" r="7350" b="3"/>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1724400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C51935E-4A08-4AE4-8E13-F40CD3C4F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7153200" y="540000"/>
            <a:ext cx="4500561" cy="4259814"/>
          </a:xfrm>
        </p:spPr>
        <p:txBody>
          <a:bodyPr>
            <a:normAutofit/>
          </a:bodyPr>
          <a:lstStyle/>
          <a:p>
            <a:r>
              <a:rPr lang="en-US" sz="2900" dirty="0"/>
              <a:t>The Rise and Fall of Cryptocurrencies: Defining the Economic and Social Values of Blockchain Technologies, assessing the Opportunities, and defining the Financial and Cybersecurity Risks of the Metaverse</a:t>
            </a:r>
          </a:p>
        </p:txBody>
      </p:sp>
      <p:grpSp>
        <p:nvGrpSpPr>
          <p:cNvPr id="11" name="Group 10">
            <a:extLst>
              <a:ext uri="{FF2B5EF4-FFF2-40B4-BE49-F238E27FC236}">
                <a16:creationId xmlns:a16="http://schemas.microsoft.com/office/drawing/2014/main" id="{4B7AF231-444C-44D0-B791-BAFE395E3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1" y="3600"/>
            <a:ext cx="7266875" cy="6854400"/>
            <a:chOff x="4925125" y="3600"/>
            <a:chExt cx="7266875" cy="6854400"/>
          </a:xfrm>
        </p:grpSpPr>
        <p:sp>
          <p:nvSpPr>
            <p:cNvPr id="12" name="Oval 11">
              <a:extLst>
                <a:ext uri="{FF2B5EF4-FFF2-40B4-BE49-F238E27FC236}">
                  <a16:creationId xmlns:a16="http://schemas.microsoft.com/office/drawing/2014/main" id="{6152793A-5125-41FA-AEF6-96C5463D0A7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3C1632F-098D-4A05-B248-04B7ABFE006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A85C0F5-DDEB-454E-A0E4-B6F0FB4CAB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a:extLst>
              <a:ext uri="{FF2B5EF4-FFF2-40B4-BE49-F238E27FC236}">
                <a16:creationId xmlns:a16="http://schemas.microsoft.com/office/drawing/2014/main" id="{AA775E3E-C903-6E8D-0F83-3E3E831BE111}"/>
              </a:ext>
            </a:extLst>
          </p:cNvPr>
          <p:cNvPicPr>
            <a:picLocks noChangeAspect="1"/>
          </p:cNvPicPr>
          <p:nvPr/>
        </p:nvPicPr>
        <p:blipFill rotWithShape="1">
          <a:blip r:embed="rId2"/>
          <a:srcRect l="12337" r="21641" b="-10"/>
          <a:stretch/>
        </p:blipFill>
        <p:spPr>
          <a:xfrm>
            <a:off x="20" y="-1"/>
            <a:ext cx="685798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26746042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40000" y="540000"/>
            <a:ext cx="4500561" cy="2181946"/>
          </a:xfrm>
        </p:spPr>
        <p:txBody>
          <a:bodyPr anchor="t">
            <a:normAutofit/>
          </a:bodyPr>
          <a:lstStyle/>
          <a:p>
            <a:r>
              <a:rPr lang="en-US" sz="4700"/>
              <a:t>IoT-based Blockchain solutions</a:t>
            </a:r>
          </a:p>
        </p:txBody>
      </p:sp>
      <p:sp>
        <p:nvSpPr>
          <p:cNvPr id="3" name="Content Placeholder"/>
          <p:cNvSpPr>
            <a:spLocks noGrp="1"/>
          </p:cNvSpPr>
          <p:nvPr>
            <p:ph idx="1"/>
          </p:nvPr>
        </p:nvSpPr>
        <p:spPr>
          <a:xfrm>
            <a:off x="550863" y="2947121"/>
            <a:ext cx="4500562" cy="3361604"/>
          </a:xfrm>
        </p:spPr>
        <p:txBody>
          <a:bodyPr anchor="t">
            <a:normAutofit/>
          </a:bodyPr>
          <a:lstStyle/>
          <a:p>
            <a:pPr lvl="0"/>
            <a:r>
              <a:rPr lang="en-US" dirty="0"/>
              <a:t>Security and reliability are necessary for technological adoption in critical infrastructure, and NHS supply chains can benefit from improved security that comes with Blockchain technologies</a:t>
            </a:r>
          </a:p>
          <a:p>
            <a:pPr lvl="0"/>
            <a:r>
              <a:rPr lang="en-US" dirty="0"/>
              <a:t>The potential for Blockchain adoption is there but is currently bottlenecked by scalability</a:t>
            </a:r>
          </a:p>
        </p:txBody>
      </p:sp>
      <p:grpSp>
        <p:nvGrpSpPr>
          <p:cNvPr id="12" name="Group 11">
            <a:extLst>
              <a:ext uri="{FF2B5EF4-FFF2-40B4-BE49-F238E27FC236}">
                <a16:creationId xmlns:a16="http://schemas.microsoft.com/office/drawing/2014/main" id="{000A5F84-BD20-4A3E-81BA-9F444410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13" name="Oval 12">
              <a:extLst>
                <a:ext uri="{FF2B5EF4-FFF2-40B4-BE49-F238E27FC236}">
                  <a16:creationId xmlns:a16="http://schemas.microsoft.com/office/drawing/2014/main" id="{FF62F19C-23B5-44FC-88CF-01A4308726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82D9667-DCFB-45CA-8EDC-7E5E0EE42A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E8752FF-502D-43D5-9828-8C42166483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A 3D pattern of ring shapes connected by lines">
            <a:extLst>
              <a:ext uri="{FF2B5EF4-FFF2-40B4-BE49-F238E27FC236}">
                <a16:creationId xmlns:a16="http://schemas.microsoft.com/office/drawing/2014/main" id="{4A826A27-793A-0FEF-4DAD-C062B49799BA}"/>
              </a:ext>
            </a:extLst>
          </p:cNvPr>
          <p:cNvPicPr>
            <a:picLocks noChangeAspect="1"/>
          </p:cNvPicPr>
          <p:nvPr/>
        </p:nvPicPr>
        <p:blipFill rotWithShape="1">
          <a:blip r:embed="rId2"/>
          <a:srcRect l="4459" r="39290" b="-2"/>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1495914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40000" y="540000"/>
            <a:ext cx="4500561" cy="2181946"/>
          </a:xfrm>
        </p:spPr>
        <p:txBody>
          <a:bodyPr anchor="t">
            <a:normAutofit/>
          </a:bodyPr>
          <a:lstStyle/>
          <a:p>
            <a:r>
              <a:rPr lang="en-US"/>
              <a:t>IoT for healthcare</a:t>
            </a:r>
          </a:p>
        </p:txBody>
      </p:sp>
      <p:sp>
        <p:nvSpPr>
          <p:cNvPr id="3" name="Content Placeholder"/>
          <p:cNvSpPr>
            <a:spLocks noGrp="1"/>
          </p:cNvSpPr>
          <p:nvPr>
            <p:ph idx="1"/>
          </p:nvPr>
        </p:nvSpPr>
        <p:spPr>
          <a:xfrm>
            <a:off x="550863" y="2947121"/>
            <a:ext cx="4500562" cy="3361604"/>
          </a:xfrm>
        </p:spPr>
        <p:txBody>
          <a:bodyPr anchor="t">
            <a:normAutofit/>
          </a:bodyPr>
          <a:lstStyle/>
          <a:p>
            <a:pPr lvl="0">
              <a:lnSpc>
                <a:spcPct val="115000"/>
              </a:lnSpc>
            </a:pPr>
            <a:r>
              <a:rPr lang="en-US" sz="1500" dirty="0"/>
              <a:t>The increased adoption of IoT in health services seems inevitable – because IoT offers increased efficiency at a reduced amount of time spent, which appears to be what the NHS needs, but the value of the low cost of IoT comes at risk</a:t>
            </a:r>
          </a:p>
          <a:p>
            <a:pPr lvl="0">
              <a:lnSpc>
                <a:spcPct val="115000"/>
              </a:lnSpc>
            </a:pPr>
            <a:r>
              <a:rPr lang="en-US" sz="1500" dirty="0"/>
              <a:t>This IoT automation in national critical infrastructure must come with increased security to the traditional legacy IT systems – , and there are various solutions for improved cybersecurity</a:t>
            </a:r>
          </a:p>
        </p:txBody>
      </p:sp>
      <p:grpSp>
        <p:nvGrpSpPr>
          <p:cNvPr id="12" name="Group 11">
            <a:extLst>
              <a:ext uri="{FF2B5EF4-FFF2-40B4-BE49-F238E27FC236}">
                <a16:creationId xmlns:a16="http://schemas.microsoft.com/office/drawing/2014/main" id="{000A5F84-BD20-4A3E-81BA-9F444410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13" name="Oval 12">
              <a:extLst>
                <a:ext uri="{FF2B5EF4-FFF2-40B4-BE49-F238E27FC236}">
                  <a16:creationId xmlns:a16="http://schemas.microsoft.com/office/drawing/2014/main" id="{FF62F19C-23B5-44FC-88CF-01A4308726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82D9667-DCFB-45CA-8EDC-7E5E0EE42A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E8752FF-502D-43D5-9828-8C42166483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A 3D pattern of ring shapes connected by lines">
            <a:extLst>
              <a:ext uri="{FF2B5EF4-FFF2-40B4-BE49-F238E27FC236}">
                <a16:creationId xmlns:a16="http://schemas.microsoft.com/office/drawing/2014/main" id="{C8598298-3280-EEA0-1B91-8CBE8BB04D29}"/>
              </a:ext>
            </a:extLst>
          </p:cNvPr>
          <p:cNvPicPr>
            <a:picLocks noChangeAspect="1"/>
          </p:cNvPicPr>
          <p:nvPr/>
        </p:nvPicPr>
        <p:blipFill rotWithShape="1">
          <a:blip r:embed="rId2"/>
          <a:srcRect l="4459" r="39290" b="-2"/>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1667426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40000" y="540000"/>
            <a:ext cx="4500561" cy="2181946"/>
          </a:xfrm>
        </p:spPr>
        <p:txBody>
          <a:bodyPr anchor="t">
            <a:normAutofit/>
          </a:bodyPr>
          <a:lstStyle/>
          <a:p>
            <a:r>
              <a:rPr lang="en-US"/>
              <a:t>IoT for healthcare</a:t>
            </a:r>
          </a:p>
        </p:txBody>
      </p:sp>
      <p:sp>
        <p:nvSpPr>
          <p:cNvPr id="3" name="Content Placeholder"/>
          <p:cNvSpPr>
            <a:spLocks noGrp="1"/>
          </p:cNvSpPr>
          <p:nvPr>
            <p:ph idx="1"/>
          </p:nvPr>
        </p:nvSpPr>
        <p:spPr>
          <a:xfrm>
            <a:off x="550863" y="2947121"/>
            <a:ext cx="4500562" cy="3361604"/>
          </a:xfrm>
        </p:spPr>
        <p:txBody>
          <a:bodyPr anchor="t">
            <a:normAutofit/>
          </a:bodyPr>
          <a:lstStyle/>
          <a:p>
            <a:pPr lvl="0">
              <a:lnSpc>
                <a:spcPct val="115000"/>
              </a:lnSpc>
            </a:pPr>
            <a:r>
              <a:rPr lang="en-US" sz="1300" dirty="0"/>
              <a:t>One of the leading crypto projects that could benefit NHS is the ‘VeChain’ project, which resolves many of the existing supply chain issues – , especially the software supply chain, which has many areas of current work, including the Software Bill of Materials  – , the Vulnerability Exploitability Exchange  – , and many other research efforts</a:t>
            </a:r>
          </a:p>
          <a:p>
            <a:pPr lvl="0">
              <a:lnSpc>
                <a:spcPct val="115000"/>
              </a:lnSpc>
            </a:pPr>
            <a:r>
              <a:rPr lang="en-US" sz="1300" dirty="0"/>
              <a:t>Since IoT Blockchains operate as decentralised systems, with cryptographic hashing of data in blocks, this will resolve whether the data belongs to patients, the NHS, and the technology providers</a:t>
            </a:r>
          </a:p>
        </p:txBody>
      </p:sp>
      <p:grpSp>
        <p:nvGrpSpPr>
          <p:cNvPr id="12" name="Group 11">
            <a:extLst>
              <a:ext uri="{FF2B5EF4-FFF2-40B4-BE49-F238E27FC236}">
                <a16:creationId xmlns:a16="http://schemas.microsoft.com/office/drawing/2014/main" id="{000A5F84-BD20-4A3E-81BA-9F444410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13" name="Oval 12">
              <a:extLst>
                <a:ext uri="{FF2B5EF4-FFF2-40B4-BE49-F238E27FC236}">
                  <a16:creationId xmlns:a16="http://schemas.microsoft.com/office/drawing/2014/main" id="{FF62F19C-23B5-44FC-88CF-01A4308726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82D9667-DCFB-45CA-8EDC-7E5E0EE42A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E8752FF-502D-43D5-9828-8C42166483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An electronic circuit board in blue colour">
            <a:extLst>
              <a:ext uri="{FF2B5EF4-FFF2-40B4-BE49-F238E27FC236}">
                <a16:creationId xmlns:a16="http://schemas.microsoft.com/office/drawing/2014/main" id="{CD543428-8A4F-C477-C22D-5F7753327405}"/>
              </a:ext>
            </a:extLst>
          </p:cNvPr>
          <p:cNvPicPr>
            <a:picLocks noChangeAspect="1"/>
          </p:cNvPicPr>
          <p:nvPr/>
        </p:nvPicPr>
        <p:blipFill rotWithShape="1">
          <a:blip r:embed="rId2"/>
          <a:srcRect r="33347" b="-3"/>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3175202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40000" y="540000"/>
            <a:ext cx="4500561" cy="2181946"/>
          </a:xfrm>
        </p:spPr>
        <p:txBody>
          <a:bodyPr anchor="t">
            <a:normAutofit/>
          </a:bodyPr>
          <a:lstStyle/>
          <a:p>
            <a:r>
              <a:rPr lang="en-US" sz="5600"/>
              <a:t>Decentralised finance – DeFi</a:t>
            </a:r>
          </a:p>
        </p:txBody>
      </p:sp>
      <p:sp>
        <p:nvSpPr>
          <p:cNvPr id="3" name="Content Placeholder"/>
          <p:cNvSpPr>
            <a:spLocks noGrp="1"/>
          </p:cNvSpPr>
          <p:nvPr>
            <p:ph idx="1"/>
          </p:nvPr>
        </p:nvSpPr>
        <p:spPr>
          <a:xfrm>
            <a:off x="550863" y="2947121"/>
            <a:ext cx="4500562" cy="3361604"/>
          </a:xfrm>
        </p:spPr>
        <p:txBody>
          <a:bodyPr anchor="t">
            <a:normAutofit/>
          </a:bodyPr>
          <a:lstStyle/>
          <a:p>
            <a:pPr lvl="0">
              <a:lnSpc>
                <a:spcPct val="115000"/>
              </a:lnSpc>
            </a:pPr>
            <a:r>
              <a:rPr lang="en-US" sz="1100" dirty="0"/>
              <a:t>Decentralised finance is built upon automated protocols that offer financial services</a:t>
            </a:r>
          </a:p>
          <a:p>
            <a:pPr lvl="0">
              <a:lnSpc>
                <a:spcPct val="115000"/>
              </a:lnSpc>
            </a:pPr>
            <a:r>
              <a:rPr lang="en-US" sz="1100" dirty="0"/>
              <a:t>DeFi solutions bring numerous advantages compared to traditional finance, including faster transaction speeds, improved transparency, interoperability, and immutability</a:t>
            </a:r>
          </a:p>
          <a:p>
            <a:pPr lvl="0">
              <a:lnSpc>
                <a:spcPct val="115000"/>
              </a:lnSpc>
            </a:pPr>
            <a:r>
              <a:rPr lang="en-US" sz="1100" dirty="0"/>
              <a:t>In 2023, several significant DeFi protocols have emerged, such as Aave, Compound, Curve Finance, Synthetix, PancakeSwap, Kyber Network, Uniswap, and others</a:t>
            </a:r>
          </a:p>
          <a:p>
            <a:pPr lvl="0">
              <a:lnSpc>
                <a:spcPct val="115000"/>
              </a:lnSpc>
            </a:pPr>
            <a:r>
              <a:rPr lang="en-US" sz="1100" dirty="0"/>
              <a:t>As DeFi continues to evolve, striking a balance between speed, compliance, and decentralisation becomes crucial for sustainable growth</a:t>
            </a:r>
          </a:p>
        </p:txBody>
      </p:sp>
      <p:grpSp>
        <p:nvGrpSpPr>
          <p:cNvPr id="12" name="Group 11">
            <a:extLst>
              <a:ext uri="{FF2B5EF4-FFF2-40B4-BE49-F238E27FC236}">
                <a16:creationId xmlns:a16="http://schemas.microsoft.com/office/drawing/2014/main" id="{000A5F84-BD20-4A3E-81BA-9F444410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13" name="Oval 12">
              <a:extLst>
                <a:ext uri="{FF2B5EF4-FFF2-40B4-BE49-F238E27FC236}">
                  <a16:creationId xmlns:a16="http://schemas.microsoft.com/office/drawing/2014/main" id="{FF62F19C-23B5-44FC-88CF-01A4308726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82D9667-DCFB-45CA-8EDC-7E5E0EE42A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E8752FF-502D-43D5-9828-8C42166483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Office building overlayed with stock market graphs">
            <a:extLst>
              <a:ext uri="{FF2B5EF4-FFF2-40B4-BE49-F238E27FC236}">
                <a16:creationId xmlns:a16="http://schemas.microsoft.com/office/drawing/2014/main" id="{96818DE2-5BB0-55FB-2890-B3EC4CEE98FA}"/>
              </a:ext>
            </a:extLst>
          </p:cNvPr>
          <p:cNvPicPr>
            <a:picLocks noChangeAspect="1"/>
          </p:cNvPicPr>
          <p:nvPr/>
        </p:nvPicPr>
        <p:blipFill rotWithShape="1">
          <a:blip r:embed="rId2"/>
          <a:srcRect l="33444" r="9" b="9"/>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1895276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40000" y="540000"/>
            <a:ext cx="4500561" cy="2181946"/>
          </a:xfrm>
        </p:spPr>
        <p:txBody>
          <a:bodyPr anchor="t">
            <a:normAutofit/>
          </a:bodyPr>
          <a:lstStyle/>
          <a:p>
            <a:r>
              <a:rPr lang="en-US"/>
              <a:t>Centralised exchanges</a:t>
            </a:r>
          </a:p>
        </p:txBody>
      </p:sp>
      <p:sp>
        <p:nvSpPr>
          <p:cNvPr id="3" name="Content Placeholder"/>
          <p:cNvSpPr>
            <a:spLocks noGrp="1"/>
          </p:cNvSpPr>
          <p:nvPr>
            <p:ph idx="1"/>
          </p:nvPr>
        </p:nvSpPr>
        <p:spPr>
          <a:xfrm>
            <a:off x="550863" y="2947121"/>
            <a:ext cx="4500562" cy="3361604"/>
          </a:xfrm>
        </p:spPr>
        <p:txBody>
          <a:bodyPr anchor="t">
            <a:normAutofit/>
          </a:bodyPr>
          <a:lstStyle/>
          <a:p>
            <a:pPr lvl="0">
              <a:lnSpc>
                <a:spcPct val="115000"/>
              </a:lnSpc>
            </a:pPr>
            <a:r>
              <a:rPr lang="en-US" sz="1100" dirty="0"/>
              <a:t>Centralised exchanges faced significant challenges in 2022, and without comprehensive regulatory oversight, they appear poised to repeat past mistakes</a:t>
            </a:r>
          </a:p>
          <a:p>
            <a:pPr lvl="0">
              <a:lnSpc>
                <a:spcPct val="115000"/>
              </a:lnSpc>
            </a:pPr>
            <a:r>
              <a:rPr lang="en-US" sz="1100" dirty="0"/>
              <a:t>While surviving centralised exchanges like Binance, Coinbase, Kraken, and KuCoin, among others, claim to adhere to compliance standards, the absence of effective oversight is evident, with limited exceptions in the United States, Australia, and New Zealand</a:t>
            </a:r>
          </a:p>
          <a:p>
            <a:pPr lvl="0">
              <a:lnSpc>
                <a:spcPct val="115000"/>
              </a:lnSpc>
            </a:pPr>
            <a:r>
              <a:rPr lang="en-US" sz="1100" dirty="0"/>
              <a:t>In Australia and New Zealand, certain major exchanges are subject to regulatory measures that encompass ATO and AML compliance, as well as KYC protocols</a:t>
            </a:r>
          </a:p>
        </p:txBody>
      </p:sp>
      <p:grpSp>
        <p:nvGrpSpPr>
          <p:cNvPr id="12" name="Group 11">
            <a:extLst>
              <a:ext uri="{FF2B5EF4-FFF2-40B4-BE49-F238E27FC236}">
                <a16:creationId xmlns:a16="http://schemas.microsoft.com/office/drawing/2014/main" id="{000A5F84-BD20-4A3E-81BA-9F444410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13" name="Oval 12">
              <a:extLst>
                <a:ext uri="{FF2B5EF4-FFF2-40B4-BE49-F238E27FC236}">
                  <a16:creationId xmlns:a16="http://schemas.microsoft.com/office/drawing/2014/main" id="{FF62F19C-23B5-44FC-88CF-01A4308726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82D9667-DCFB-45CA-8EDC-7E5E0EE42A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E8752FF-502D-43D5-9828-8C42166483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Old wrinkled hands with some coins">
            <a:extLst>
              <a:ext uri="{FF2B5EF4-FFF2-40B4-BE49-F238E27FC236}">
                <a16:creationId xmlns:a16="http://schemas.microsoft.com/office/drawing/2014/main" id="{98E303A6-A8E7-E3D4-9B12-5B27ABE89B39}"/>
              </a:ext>
            </a:extLst>
          </p:cNvPr>
          <p:cNvPicPr>
            <a:picLocks noChangeAspect="1"/>
          </p:cNvPicPr>
          <p:nvPr/>
        </p:nvPicPr>
        <p:blipFill rotWithShape="1">
          <a:blip r:embed="rId2"/>
          <a:srcRect l="6111" r="27237" b="-3"/>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35297448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40000" y="540000"/>
            <a:ext cx="4500561" cy="2181946"/>
          </a:xfrm>
        </p:spPr>
        <p:txBody>
          <a:bodyPr anchor="t">
            <a:normAutofit/>
          </a:bodyPr>
          <a:lstStyle/>
          <a:p>
            <a:r>
              <a:rPr lang="en-US" sz="3800"/>
              <a:t>Layer 1s and 2s, Non-Fungible Tokens , and the Metaverses</a:t>
            </a:r>
          </a:p>
        </p:txBody>
      </p:sp>
      <p:sp>
        <p:nvSpPr>
          <p:cNvPr id="3" name="Content Placeholder"/>
          <p:cNvSpPr>
            <a:spLocks noGrp="1"/>
          </p:cNvSpPr>
          <p:nvPr>
            <p:ph idx="1"/>
          </p:nvPr>
        </p:nvSpPr>
        <p:spPr>
          <a:xfrm>
            <a:off x="550863" y="2947121"/>
            <a:ext cx="4500562" cy="3361604"/>
          </a:xfrm>
        </p:spPr>
        <p:txBody>
          <a:bodyPr anchor="t">
            <a:normAutofit/>
          </a:bodyPr>
          <a:lstStyle/>
          <a:p>
            <a:pPr lvl="0">
              <a:lnSpc>
                <a:spcPct val="115000"/>
              </a:lnSpc>
            </a:pPr>
            <a:r>
              <a:rPr lang="en-US" sz="1500" dirty="0"/>
              <a:t>Blockchains such as Bitcoin and Ethereum are called Layer 1 in decentralised terminology</a:t>
            </a:r>
          </a:p>
          <a:p>
            <a:pPr lvl="0">
              <a:lnSpc>
                <a:spcPct val="115000"/>
              </a:lnSpc>
            </a:pPr>
            <a:r>
              <a:rPr lang="en-US" sz="1500" dirty="0"/>
              <a:t>Non-Fungible Tokens represent unique pieces of art, digital content, or media within the Metaverse</a:t>
            </a:r>
          </a:p>
          <a:p>
            <a:pPr lvl="0">
              <a:lnSpc>
                <a:spcPct val="115000"/>
              </a:lnSpc>
            </a:pPr>
            <a:r>
              <a:rPr lang="en-US" sz="1500" dirty="0"/>
              <a:t>The Metaverse ecosystem encompasses a diverse range of blockchains, protocols, and tokens, providing unique opportunities for participation and engagement within virtual environments</a:t>
            </a:r>
          </a:p>
        </p:txBody>
      </p:sp>
      <p:grpSp>
        <p:nvGrpSpPr>
          <p:cNvPr id="12" name="Group 11">
            <a:extLst>
              <a:ext uri="{FF2B5EF4-FFF2-40B4-BE49-F238E27FC236}">
                <a16:creationId xmlns:a16="http://schemas.microsoft.com/office/drawing/2014/main" id="{000A5F84-BD20-4A3E-81BA-9F444410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13" name="Oval 12">
              <a:extLst>
                <a:ext uri="{FF2B5EF4-FFF2-40B4-BE49-F238E27FC236}">
                  <a16:creationId xmlns:a16="http://schemas.microsoft.com/office/drawing/2014/main" id="{FF62F19C-23B5-44FC-88CF-01A4308726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82D9667-DCFB-45CA-8EDC-7E5E0EE42A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E8752FF-502D-43D5-9828-8C42166483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a:extLst>
              <a:ext uri="{FF2B5EF4-FFF2-40B4-BE49-F238E27FC236}">
                <a16:creationId xmlns:a16="http://schemas.microsoft.com/office/drawing/2014/main" id="{E25ABCBF-BFA7-E8A1-14A3-92BF8E972295}"/>
              </a:ext>
            </a:extLst>
          </p:cNvPr>
          <p:cNvPicPr>
            <a:picLocks noChangeAspect="1"/>
          </p:cNvPicPr>
          <p:nvPr/>
        </p:nvPicPr>
        <p:blipFill rotWithShape="1">
          <a:blip r:embed="rId2"/>
          <a:srcRect l="13276" r="33990" b="6250"/>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34531897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40000" y="540000"/>
            <a:ext cx="4500561" cy="2181946"/>
          </a:xfrm>
        </p:spPr>
        <p:txBody>
          <a:bodyPr anchor="t">
            <a:normAutofit/>
          </a:bodyPr>
          <a:lstStyle/>
          <a:p>
            <a:r>
              <a:rPr lang="en-US" sz="5100"/>
              <a:t>Crypto Bridges and Oracles</a:t>
            </a:r>
          </a:p>
        </p:txBody>
      </p:sp>
      <p:sp>
        <p:nvSpPr>
          <p:cNvPr id="3" name="Content Placeholder"/>
          <p:cNvSpPr>
            <a:spLocks noGrp="1"/>
          </p:cNvSpPr>
          <p:nvPr>
            <p:ph idx="1"/>
          </p:nvPr>
        </p:nvSpPr>
        <p:spPr>
          <a:xfrm>
            <a:off x="550863" y="2947121"/>
            <a:ext cx="4500562" cy="3361604"/>
          </a:xfrm>
        </p:spPr>
        <p:txBody>
          <a:bodyPr anchor="t">
            <a:normAutofit/>
          </a:bodyPr>
          <a:lstStyle/>
          <a:p>
            <a:pPr lvl="0">
              <a:lnSpc>
                <a:spcPct val="115000"/>
              </a:lnSpc>
            </a:pPr>
            <a:r>
              <a:rPr lang="en-US" sz="1400" dirty="0"/>
              <a:t>Blockchain bridges enable the movement of assets from one Layer 1 to another Layer 1 or from Layer 1 to Layer 2 and the reverse</a:t>
            </a:r>
          </a:p>
          <a:p>
            <a:pPr lvl="0">
              <a:lnSpc>
                <a:spcPct val="115000"/>
              </a:lnSpc>
            </a:pPr>
            <a:r>
              <a:rPr lang="en-US" sz="1400" dirty="0"/>
              <a:t>Some of the most famous bridges in 2023 include Hop Exchange, Orbiter, Rango Exchange, cBridge, xPollinate, AllBridge, and many others</a:t>
            </a:r>
          </a:p>
          <a:p>
            <a:pPr lvl="0">
              <a:lnSpc>
                <a:spcPct val="115000"/>
              </a:lnSpc>
            </a:pPr>
            <a:r>
              <a:rPr lang="en-US" sz="1400" dirty="0"/>
              <a:t>While Bridges resolve interoperability issues across chains, Oracles enable cross-chain communication and intelligent contracts to execute on different Blockchains</a:t>
            </a:r>
          </a:p>
        </p:txBody>
      </p:sp>
      <p:grpSp>
        <p:nvGrpSpPr>
          <p:cNvPr id="12" name="Group 11">
            <a:extLst>
              <a:ext uri="{FF2B5EF4-FFF2-40B4-BE49-F238E27FC236}">
                <a16:creationId xmlns:a16="http://schemas.microsoft.com/office/drawing/2014/main" id="{000A5F84-BD20-4A3E-81BA-9F444410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13" name="Oval 12">
              <a:extLst>
                <a:ext uri="{FF2B5EF4-FFF2-40B4-BE49-F238E27FC236}">
                  <a16:creationId xmlns:a16="http://schemas.microsoft.com/office/drawing/2014/main" id="{FF62F19C-23B5-44FC-88CF-01A4308726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82D9667-DCFB-45CA-8EDC-7E5E0EE42A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E8752FF-502D-43D5-9828-8C42166483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Sphere of mesh and nodes">
            <a:extLst>
              <a:ext uri="{FF2B5EF4-FFF2-40B4-BE49-F238E27FC236}">
                <a16:creationId xmlns:a16="http://schemas.microsoft.com/office/drawing/2014/main" id="{892EF33C-AB21-8742-C424-3AA73A88A339}"/>
              </a:ext>
            </a:extLst>
          </p:cNvPr>
          <p:cNvPicPr>
            <a:picLocks noChangeAspect="1"/>
          </p:cNvPicPr>
          <p:nvPr/>
        </p:nvPicPr>
        <p:blipFill rotWithShape="1">
          <a:blip r:embed="rId2"/>
          <a:srcRect l="24999" r="3" b="3"/>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747484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40000" y="540000"/>
            <a:ext cx="4500561" cy="2181946"/>
          </a:xfrm>
        </p:spPr>
        <p:txBody>
          <a:bodyPr anchor="t">
            <a:normAutofit/>
          </a:bodyPr>
          <a:lstStyle/>
          <a:p>
            <a:r>
              <a:rPr lang="en-US"/>
              <a:t>Crypto Wallets</a:t>
            </a:r>
          </a:p>
        </p:txBody>
      </p:sp>
      <p:sp>
        <p:nvSpPr>
          <p:cNvPr id="3" name="Content Placeholder"/>
          <p:cNvSpPr>
            <a:spLocks noGrp="1"/>
          </p:cNvSpPr>
          <p:nvPr>
            <p:ph idx="1"/>
          </p:nvPr>
        </p:nvSpPr>
        <p:spPr>
          <a:xfrm>
            <a:off x="550863" y="2947121"/>
            <a:ext cx="4500562" cy="3361604"/>
          </a:xfrm>
        </p:spPr>
        <p:txBody>
          <a:bodyPr anchor="t">
            <a:normAutofit/>
          </a:bodyPr>
          <a:lstStyle/>
          <a:p>
            <a:pPr lvl="0">
              <a:lnSpc>
                <a:spcPct val="115000"/>
              </a:lnSpc>
            </a:pPr>
            <a:r>
              <a:rPr lang="en-US" sz="1500" dirty="0"/>
              <a:t>Cryptocurrency digital wallets can be classified into three main categories</a:t>
            </a:r>
          </a:p>
          <a:p>
            <a:pPr lvl="0">
              <a:lnSpc>
                <a:spcPct val="115000"/>
              </a:lnSpc>
            </a:pPr>
            <a:r>
              <a:rPr lang="en-US" sz="1500" dirty="0"/>
              <a:t>The first category comprises safe storage tricky wallets, where cryptocurrencies are securely stored on a personal device</a:t>
            </a:r>
          </a:p>
          <a:p>
            <a:pPr lvl="0">
              <a:lnSpc>
                <a:spcPct val="115000"/>
              </a:lnSpc>
            </a:pPr>
            <a:r>
              <a:rPr lang="en-US" sz="1500" dirty="0"/>
              <a:t>To summarise the information presented: Classifying cryptocurrency wallets into these categories provides users with various options to suit their preferences for security, accessibility, and management of their digital assets</a:t>
            </a:r>
          </a:p>
        </p:txBody>
      </p:sp>
      <p:grpSp>
        <p:nvGrpSpPr>
          <p:cNvPr id="12" name="Group 11">
            <a:extLst>
              <a:ext uri="{FF2B5EF4-FFF2-40B4-BE49-F238E27FC236}">
                <a16:creationId xmlns:a16="http://schemas.microsoft.com/office/drawing/2014/main" id="{000A5F84-BD20-4A3E-81BA-9F444410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13" name="Oval 12">
              <a:extLst>
                <a:ext uri="{FF2B5EF4-FFF2-40B4-BE49-F238E27FC236}">
                  <a16:creationId xmlns:a16="http://schemas.microsoft.com/office/drawing/2014/main" id="{FF62F19C-23B5-44FC-88CF-01A4308726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82D9667-DCFB-45CA-8EDC-7E5E0EE42A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E8752FF-502D-43D5-9828-8C42166483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A stack of bank cards">
            <a:extLst>
              <a:ext uri="{FF2B5EF4-FFF2-40B4-BE49-F238E27FC236}">
                <a16:creationId xmlns:a16="http://schemas.microsoft.com/office/drawing/2014/main" id="{84B34BAB-EBB3-DEE1-E67C-DFA58CCA1B2C}"/>
              </a:ext>
            </a:extLst>
          </p:cNvPr>
          <p:cNvPicPr>
            <a:picLocks noChangeAspect="1"/>
          </p:cNvPicPr>
          <p:nvPr/>
        </p:nvPicPr>
        <p:blipFill rotWithShape="1">
          <a:blip r:embed="rId2"/>
          <a:srcRect l="33104" r="3" b="3"/>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26699857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40000" y="540000"/>
            <a:ext cx="4500561" cy="2181946"/>
          </a:xfrm>
        </p:spPr>
        <p:txBody>
          <a:bodyPr anchor="t">
            <a:normAutofit/>
          </a:bodyPr>
          <a:lstStyle/>
          <a:p>
            <a:r>
              <a:rPr lang="en-US" sz="3300"/>
              <a:t>Lessons to be learned from the past errors: the two Cases of FTX and Terra Luna</a:t>
            </a:r>
          </a:p>
        </p:txBody>
      </p:sp>
      <p:sp>
        <p:nvSpPr>
          <p:cNvPr id="3" name="Content Placeholder"/>
          <p:cNvSpPr>
            <a:spLocks noGrp="1"/>
          </p:cNvSpPr>
          <p:nvPr>
            <p:ph idx="1"/>
          </p:nvPr>
        </p:nvSpPr>
        <p:spPr>
          <a:xfrm>
            <a:off x="550863" y="2947121"/>
            <a:ext cx="4500562" cy="3361604"/>
          </a:xfrm>
        </p:spPr>
        <p:txBody>
          <a:bodyPr anchor="t">
            <a:normAutofit/>
          </a:bodyPr>
          <a:lstStyle/>
          <a:p>
            <a:pPr lvl="0">
              <a:lnSpc>
                <a:spcPct val="115000"/>
              </a:lnSpc>
            </a:pPr>
            <a:r>
              <a:rPr lang="en-US" sz="1100" dirty="0"/>
              <a:t>The first is to create standards and regulations for cryptocurrencies because as of today , we have 22,228 different cryptos and 534 crypto exchanges, with a market cap of $824,468,428,103 and 24h trade volume of $16,374,071</a:t>
            </a:r>
          </a:p>
          <a:p>
            <a:pPr lvl="0">
              <a:lnSpc>
                <a:spcPct val="115000"/>
              </a:lnSpc>
            </a:pPr>
            <a:r>
              <a:rPr lang="en-US" sz="1100" dirty="0"/>
              <a:t>The second is to ban all use of cryptocurrencies, including ownership and trading, but this is unlikely to be effective because most crypto projects are run from outside of the UK, and some are decentralised</a:t>
            </a:r>
          </a:p>
          <a:p>
            <a:pPr lvl="0">
              <a:lnSpc>
                <a:spcPct val="115000"/>
              </a:lnSpc>
            </a:pPr>
            <a:r>
              <a:rPr lang="en-US" sz="1100" dirty="0"/>
              <a:t>The third option is to create fully centralised Government run Blockchains, upon which open crypto projects and exchanges can be built</a:t>
            </a:r>
          </a:p>
          <a:p>
            <a:pPr lvl="0">
              <a:lnSpc>
                <a:spcPct val="115000"/>
              </a:lnSpc>
            </a:pPr>
            <a:r>
              <a:rPr lang="en-US" sz="1100" dirty="0"/>
              <a:t>In contrast, in 11th place, we have DAI</a:t>
            </a:r>
          </a:p>
        </p:txBody>
      </p:sp>
      <p:grpSp>
        <p:nvGrpSpPr>
          <p:cNvPr id="12" name="Group 11">
            <a:extLst>
              <a:ext uri="{FF2B5EF4-FFF2-40B4-BE49-F238E27FC236}">
                <a16:creationId xmlns:a16="http://schemas.microsoft.com/office/drawing/2014/main" id="{000A5F84-BD20-4A3E-81BA-9F444410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13" name="Oval 12">
              <a:extLst>
                <a:ext uri="{FF2B5EF4-FFF2-40B4-BE49-F238E27FC236}">
                  <a16:creationId xmlns:a16="http://schemas.microsoft.com/office/drawing/2014/main" id="{FF62F19C-23B5-44FC-88CF-01A4308726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82D9667-DCFB-45CA-8EDC-7E5E0EE42A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E8752FF-502D-43D5-9828-8C42166483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Digital graphs and numbers in 3D">
            <a:extLst>
              <a:ext uri="{FF2B5EF4-FFF2-40B4-BE49-F238E27FC236}">
                <a16:creationId xmlns:a16="http://schemas.microsoft.com/office/drawing/2014/main" id="{452955DA-8162-0744-06C5-EE72512B9CE6}"/>
              </a:ext>
            </a:extLst>
          </p:cNvPr>
          <p:cNvPicPr>
            <a:picLocks noChangeAspect="1"/>
          </p:cNvPicPr>
          <p:nvPr/>
        </p:nvPicPr>
        <p:blipFill rotWithShape="1">
          <a:blip r:embed="rId2"/>
          <a:srcRect l="21492" r="11802" b="-10"/>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10100665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40000" y="540000"/>
            <a:ext cx="4500561" cy="2181946"/>
          </a:xfrm>
        </p:spPr>
        <p:txBody>
          <a:bodyPr anchor="t">
            <a:normAutofit/>
          </a:bodyPr>
          <a:lstStyle/>
          <a:p>
            <a:r>
              <a:rPr lang="en-US" sz="3300"/>
              <a:t>Lessons to be learned from the past errors: the two Cases of FTX and Terra Luna</a:t>
            </a:r>
          </a:p>
        </p:txBody>
      </p:sp>
      <p:sp>
        <p:nvSpPr>
          <p:cNvPr id="3" name="Content Placeholder"/>
          <p:cNvSpPr>
            <a:spLocks noGrp="1"/>
          </p:cNvSpPr>
          <p:nvPr>
            <p:ph idx="1"/>
          </p:nvPr>
        </p:nvSpPr>
        <p:spPr>
          <a:xfrm>
            <a:off x="550863" y="2947121"/>
            <a:ext cx="4500562" cy="3361604"/>
          </a:xfrm>
        </p:spPr>
        <p:txBody>
          <a:bodyPr anchor="t">
            <a:normAutofit/>
          </a:bodyPr>
          <a:lstStyle/>
          <a:p>
            <a:pPr lvl="0"/>
            <a:r>
              <a:rPr lang="en-US" dirty="0"/>
              <a:t>The main lesson we must learn from FTX is that without taking regulatory action, corporate malfunction and malfeasance cases will continue to dominate the cryptocurrency ecosystems</a:t>
            </a:r>
          </a:p>
        </p:txBody>
      </p:sp>
      <p:grpSp>
        <p:nvGrpSpPr>
          <p:cNvPr id="12" name="Group 11">
            <a:extLst>
              <a:ext uri="{FF2B5EF4-FFF2-40B4-BE49-F238E27FC236}">
                <a16:creationId xmlns:a16="http://schemas.microsoft.com/office/drawing/2014/main" id="{000A5F84-BD20-4A3E-81BA-9F444410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13" name="Oval 12">
              <a:extLst>
                <a:ext uri="{FF2B5EF4-FFF2-40B4-BE49-F238E27FC236}">
                  <a16:creationId xmlns:a16="http://schemas.microsoft.com/office/drawing/2014/main" id="{FF62F19C-23B5-44FC-88CF-01A4308726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82D9667-DCFB-45CA-8EDC-7E5E0EE42A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E8752FF-502D-43D5-9828-8C42166483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Digital graphs and numbers in 3D">
            <a:extLst>
              <a:ext uri="{FF2B5EF4-FFF2-40B4-BE49-F238E27FC236}">
                <a16:creationId xmlns:a16="http://schemas.microsoft.com/office/drawing/2014/main" id="{E02CF75E-737C-535B-DBE5-8BBDF4CEEF83}"/>
              </a:ext>
            </a:extLst>
          </p:cNvPr>
          <p:cNvPicPr>
            <a:picLocks noChangeAspect="1"/>
          </p:cNvPicPr>
          <p:nvPr/>
        </p:nvPicPr>
        <p:blipFill rotWithShape="1">
          <a:blip r:embed="rId2"/>
          <a:srcRect l="21492" r="11802" b="-10"/>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3832705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p:cNvSpPr>
            <a:spLocks noGrp="1"/>
          </p:cNvSpPr>
          <p:nvPr>
            <p:ph idx="1"/>
          </p:nvPr>
        </p:nvSpPr>
        <p:spPr>
          <a:xfrm>
            <a:off x="502482" y="3515597"/>
            <a:ext cx="4500562" cy="2599604"/>
          </a:xfrm>
        </p:spPr>
        <p:txBody>
          <a:bodyPr anchor="t">
            <a:noAutofit/>
          </a:bodyPr>
          <a:lstStyle/>
          <a:p>
            <a:pPr marL="0" lvl="0" indent="0">
              <a:buNone/>
            </a:pPr>
            <a:r>
              <a:rPr lang="en-US" sz="3200" dirty="0"/>
              <a:t>Department of Engineering Science, University of Oxford, United Kingdom</a:t>
            </a:r>
            <a:endParaRPr lang="en-US"/>
          </a:p>
        </p:txBody>
      </p:sp>
      <p:grpSp>
        <p:nvGrpSpPr>
          <p:cNvPr id="12" name="Group 11">
            <a:extLst>
              <a:ext uri="{FF2B5EF4-FFF2-40B4-BE49-F238E27FC236}">
                <a16:creationId xmlns:a16="http://schemas.microsoft.com/office/drawing/2014/main" id="{000A5F84-BD20-4A3E-81BA-9F444410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13" name="Oval 12">
              <a:extLst>
                <a:ext uri="{FF2B5EF4-FFF2-40B4-BE49-F238E27FC236}">
                  <a16:creationId xmlns:a16="http://schemas.microsoft.com/office/drawing/2014/main" id="{FF62F19C-23B5-44FC-88CF-01A4308726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82D9667-DCFB-45CA-8EDC-7E5E0EE42A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E8752FF-502D-43D5-9828-8C42166483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Wooden library">
            <a:extLst>
              <a:ext uri="{FF2B5EF4-FFF2-40B4-BE49-F238E27FC236}">
                <a16:creationId xmlns:a16="http://schemas.microsoft.com/office/drawing/2014/main" id="{9CA96340-16EF-CBB6-F4A7-57101EB7A951}"/>
              </a:ext>
            </a:extLst>
          </p:cNvPr>
          <p:cNvPicPr>
            <a:picLocks noChangeAspect="1"/>
          </p:cNvPicPr>
          <p:nvPr/>
        </p:nvPicPr>
        <p:blipFill rotWithShape="1">
          <a:blip r:embed="rId2"/>
          <a:srcRect l="23812" r="9535" b="-3"/>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pic>
        <p:nvPicPr>
          <p:cNvPr id="4" name="Picture 4" descr="A person in a striped shirt&#10;&#10;Description automatically generated">
            <a:extLst>
              <a:ext uri="{FF2B5EF4-FFF2-40B4-BE49-F238E27FC236}">
                <a16:creationId xmlns:a16="http://schemas.microsoft.com/office/drawing/2014/main" id="{D3F4A474-7959-B11D-B088-E51CE4E83E53}"/>
              </a:ext>
            </a:extLst>
          </p:cNvPr>
          <p:cNvPicPr>
            <a:picLocks noChangeAspect="1"/>
          </p:cNvPicPr>
          <p:nvPr/>
        </p:nvPicPr>
        <p:blipFill>
          <a:blip r:embed="rId3"/>
          <a:stretch>
            <a:fillRect/>
          </a:stretch>
        </p:blipFill>
        <p:spPr>
          <a:xfrm>
            <a:off x="285448" y="284849"/>
            <a:ext cx="4932437" cy="2653683"/>
          </a:xfrm>
          <a:prstGeom prst="rect">
            <a:avLst/>
          </a:prstGeom>
        </p:spPr>
      </p:pic>
    </p:spTree>
    <p:extLst>
      <p:ext uri="{BB962C8B-B14F-4D97-AF65-F5344CB8AC3E}">
        <p14:creationId xmlns:p14="http://schemas.microsoft.com/office/powerpoint/2010/main" val="18517773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40000" y="540000"/>
            <a:ext cx="4500561" cy="2181946"/>
          </a:xfrm>
        </p:spPr>
        <p:txBody>
          <a:bodyPr anchor="t">
            <a:normAutofit/>
          </a:bodyPr>
          <a:lstStyle/>
          <a:p>
            <a:r>
              <a:rPr lang="en-US" sz="4700"/>
              <a:t>Survey of Crypto use cases</a:t>
            </a:r>
          </a:p>
        </p:txBody>
      </p:sp>
      <p:sp>
        <p:nvSpPr>
          <p:cNvPr id="3" name="Content Placeholder"/>
          <p:cNvSpPr>
            <a:spLocks noGrp="1"/>
          </p:cNvSpPr>
          <p:nvPr>
            <p:ph idx="1"/>
          </p:nvPr>
        </p:nvSpPr>
        <p:spPr>
          <a:xfrm>
            <a:off x="550863" y="2947121"/>
            <a:ext cx="4500562" cy="3361604"/>
          </a:xfrm>
        </p:spPr>
        <p:txBody>
          <a:bodyPr anchor="t">
            <a:normAutofit/>
          </a:bodyPr>
          <a:lstStyle/>
          <a:p>
            <a:pPr lvl="0">
              <a:lnSpc>
                <a:spcPct val="115000"/>
              </a:lnSpc>
            </a:pPr>
            <a:r>
              <a:rPr lang="en-US" sz="900" dirty="0"/>
              <a:t>Borderless payments without any centralised entities acting as an intermediary</a:t>
            </a:r>
          </a:p>
          <a:p>
            <a:pPr lvl="0">
              <a:lnSpc>
                <a:spcPct val="115000"/>
              </a:lnSpc>
            </a:pPr>
            <a:r>
              <a:rPr lang="en-US" sz="900" dirty="0"/>
              <a:t>Decentralised finance for lending and borrowing, accessible to anyone and everyone that has an internet connection and knows how to use the specific blockchain–crypto project</a:t>
            </a:r>
          </a:p>
          <a:p>
            <a:pPr lvl="0">
              <a:lnSpc>
                <a:spcPct val="115000"/>
              </a:lnSpc>
            </a:pPr>
            <a:r>
              <a:rPr lang="en-US" sz="900" dirty="0"/>
              <a:t>Security and privacy of products as they move through different supply chains</a:t>
            </a:r>
          </a:p>
          <a:p>
            <a:pPr lvl="0">
              <a:lnSpc>
                <a:spcPct val="115000"/>
              </a:lnSpc>
            </a:pPr>
            <a:r>
              <a:rPr lang="en-US" sz="900" dirty="0"/>
              <a:t>Authenticity verification for products and services</a:t>
            </a:r>
          </a:p>
          <a:p>
            <a:pPr lvl="0">
              <a:lnSpc>
                <a:spcPct val="115000"/>
              </a:lnSpc>
            </a:pPr>
            <a:r>
              <a:rPr lang="en-US" sz="900" dirty="0"/>
              <a:t>Ensuring payments are processed somewhat in supply chains- with the use of smart contracts</a:t>
            </a:r>
          </a:p>
          <a:p>
            <a:pPr lvl="0">
              <a:lnSpc>
                <a:spcPct val="115000"/>
              </a:lnSpc>
            </a:pPr>
            <a:r>
              <a:rPr lang="en-US" sz="900" dirty="0"/>
              <a:t>Buying and owning digital assets, such as gaming and collectables, can be held as non-fungible tokens</a:t>
            </a:r>
          </a:p>
          <a:p>
            <a:pPr lvl="0">
              <a:lnSpc>
                <a:spcPct val="115000"/>
              </a:lnSpc>
            </a:pPr>
            <a:r>
              <a:rPr lang="en-US" sz="900" dirty="0"/>
              <a:t>Crypto transactions can be designed to help with privacy and anonymity, creating added value for users that prefer to keep their finances private</a:t>
            </a:r>
          </a:p>
        </p:txBody>
      </p:sp>
      <p:grpSp>
        <p:nvGrpSpPr>
          <p:cNvPr id="12" name="Group 11">
            <a:extLst>
              <a:ext uri="{FF2B5EF4-FFF2-40B4-BE49-F238E27FC236}">
                <a16:creationId xmlns:a16="http://schemas.microsoft.com/office/drawing/2014/main" id="{000A5F84-BD20-4A3E-81BA-9F444410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13" name="Oval 12">
              <a:extLst>
                <a:ext uri="{FF2B5EF4-FFF2-40B4-BE49-F238E27FC236}">
                  <a16:creationId xmlns:a16="http://schemas.microsoft.com/office/drawing/2014/main" id="{FF62F19C-23B5-44FC-88CF-01A4308726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82D9667-DCFB-45CA-8EDC-7E5E0EE42A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E8752FF-502D-43D5-9828-8C42166483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A 3D pattern of ring shapes connected by lines">
            <a:extLst>
              <a:ext uri="{FF2B5EF4-FFF2-40B4-BE49-F238E27FC236}">
                <a16:creationId xmlns:a16="http://schemas.microsoft.com/office/drawing/2014/main" id="{9528B882-A5AC-3CE1-4247-4BC00F827916}"/>
              </a:ext>
            </a:extLst>
          </p:cNvPr>
          <p:cNvPicPr>
            <a:picLocks noChangeAspect="1"/>
          </p:cNvPicPr>
          <p:nvPr/>
        </p:nvPicPr>
        <p:blipFill rotWithShape="1">
          <a:blip r:embed="rId2"/>
          <a:srcRect l="4459" r="39290" b="-2"/>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19419513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40000" y="540000"/>
            <a:ext cx="4500561" cy="2181946"/>
          </a:xfrm>
        </p:spPr>
        <p:txBody>
          <a:bodyPr anchor="t">
            <a:normAutofit/>
          </a:bodyPr>
          <a:lstStyle/>
          <a:p>
            <a:r>
              <a:rPr lang="en-US" sz="4700"/>
              <a:t>Survey of Crypto use cases</a:t>
            </a:r>
          </a:p>
        </p:txBody>
      </p:sp>
      <p:sp>
        <p:nvSpPr>
          <p:cNvPr id="3" name="Content Placeholder"/>
          <p:cNvSpPr>
            <a:spLocks noGrp="1"/>
          </p:cNvSpPr>
          <p:nvPr>
            <p:ph idx="1"/>
          </p:nvPr>
        </p:nvSpPr>
        <p:spPr>
          <a:xfrm>
            <a:off x="550863" y="2947121"/>
            <a:ext cx="4500562" cy="3361604"/>
          </a:xfrm>
        </p:spPr>
        <p:txBody>
          <a:bodyPr anchor="t">
            <a:normAutofit/>
          </a:bodyPr>
          <a:lstStyle/>
          <a:p>
            <a:pPr lvl="0"/>
            <a:r>
              <a:rPr lang="en-US" sz="1700" dirty="0"/>
              <a:t>Crypto can be used for crowdfunding, where new funds can be raised by issuing initial coin offerings or token generation events</a:t>
            </a:r>
          </a:p>
          <a:p>
            <a:pPr lvl="0"/>
            <a:r>
              <a:rPr lang="en-US" sz="1700" dirty="0"/>
              <a:t>Creatives can use crypto to monetise their work</a:t>
            </a:r>
          </a:p>
          <a:p>
            <a:pPr lvl="0"/>
            <a:r>
              <a:rPr lang="en-US" sz="1700" dirty="0"/>
              <a:t>Charitable donations, crypto can be used as a fast and secure method for transferring wealth to people in need</a:t>
            </a:r>
          </a:p>
        </p:txBody>
      </p:sp>
      <p:grpSp>
        <p:nvGrpSpPr>
          <p:cNvPr id="12" name="Group 11">
            <a:extLst>
              <a:ext uri="{FF2B5EF4-FFF2-40B4-BE49-F238E27FC236}">
                <a16:creationId xmlns:a16="http://schemas.microsoft.com/office/drawing/2014/main" id="{000A5F84-BD20-4A3E-81BA-9F444410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13" name="Oval 12">
              <a:extLst>
                <a:ext uri="{FF2B5EF4-FFF2-40B4-BE49-F238E27FC236}">
                  <a16:creationId xmlns:a16="http://schemas.microsoft.com/office/drawing/2014/main" id="{FF62F19C-23B5-44FC-88CF-01A4308726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82D9667-DCFB-45CA-8EDC-7E5E0EE42A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E8752FF-502D-43D5-9828-8C42166483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Graph on document with pen">
            <a:extLst>
              <a:ext uri="{FF2B5EF4-FFF2-40B4-BE49-F238E27FC236}">
                <a16:creationId xmlns:a16="http://schemas.microsoft.com/office/drawing/2014/main" id="{DA127096-ED2A-D9FE-B314-1506E6502CB1}"/>
              </a:ext>
            </a:extLst>
          </p:cNvPr>
          <p:cNvPicPr>
            <a:picLocks noChangeAspect="1"/>
          </p:cNvPicPr>
          <p:nvPr/>
        </p:nvPicPr>
        <p:blipFill rotWithShape="1">
          <a:blip r:embed="rId2"/>
          <a:srcRect l="23700" r="9648" b="-3"/>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36966652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40000" y="540000"/>
            <a:ext cx="4500561" cy="2181946"/>
          </a:xfrm>
        </p:spPr>
        <p:txBody>
          <a:bodyPr anchor="t">
            <a:normAutofit/>
          </a:bodyPr>
          <a:lstStyle/>
          <a:p>
            <a:r>
              <a:rPr lang="en-US" sz="3300"/>
              <a:t>Evolution and Uncertainties of the Internet: From Web1 to Web3</a:t>
            </a:r>
          </a:p>
        </p:txBody>
      </p:sp>
      <p:sp>
        <p:nvSpPr>
          <p:cNvPr id="3" name="Content Placeholder"/>
          <p:cNvSpPr>
            <a:spLocks noGrp="1"/>
          </p:cNvSpPr>
          <p:nvPr>
            <p:ph idx="1"/>
          </p:nvPr>
        </p:nvSpPr>
        <p:spPr>
          <a:xfrm>
            <a:off x="550863" y="2947121"/>
            <a:ext cx="4500562" cy="3361604"/>
          </a:xfrm>
        </p:spPr>
        <p:txBody>
          <a:bodyPr anchor="t">
            <a:normAutofit/>
          </a:bodyPr>
          <a:lstStyle/>
          <a:p>
            <a:pPr lvl="0">
              <a:lnSpc>
                <a:spcPct val="115000"/>
              </a:lnSpc>
            </a:pPr>
            <a:r>
              <a:rPr lang="en-US" sz="1000" dirty="0"/>
              <a:t>The internet has undergone significant transformations over the years, from the emergence of Web1 as the "information highway" to the interactive capabilities of Web</a:t>
            </a:r>
          </a:p>
          <a:p>
            <a:pPr lvl="0">
              <a:lnSpc>
                <a:spcPct val="115000"/>
              </a:lnSpc>
            </a:pPr>
            <a:r>
              <a:rPr lang="en-US" sz="1000" dirty="0"/>
              <a:t>However, Web2 has raised concerns regarding privacy exploitation, paving the way for the anticipated arrival of Web3, which is expected to be built on blockchain technology</a:t>
            </a:r>
          </a:p>
          <a:p>
            <a:pPr lvl="0">
              <a:lnSpc>
                <a:spcPct val="115000"/>
              </a:lnSpc>
            </a:pPr>
            <a:r>
              <a:rPr lang="en-US" sz="1000" dirty="0"/>
              <a:t>The blockchain's primary use case has already found its place in adopting blockchains within Web</a:t>
            </a:r>
          </a:p>
          <a:p>
            <a:pPr lvl="0">
              <a:lnSpc>
                <a:spcPct val="115000"/>
              </a:lnSpc>
            </a:pPr>
            <a:r>
              <a:rPr lang="en-US" sz="1000" dirty="0"/>
              <a:t>This section explores the evolution of the Internet and the uncertainties surrounding the dominance of specific platforms and cryptocurrencies</a:t>
            </a:r>
          </a:p>
          <a:p>
            <a:pPr lvl="0">
              <a:lnSpc>
                <a:spcPct val="115000"/>
              </a:lnSpc>
            </a:pPr>
            <a:r>
              <a:rPr lang="en-US" sz="1000" dirty="0"/>
              <a:t>The transition from Web1 to Web2 can be likened to the shift from AOL to Hotmail</a:t>
            </a:r>
          </a:p>
        </p:txBody>
      </p:sp>
      <p:grpSp>
        <p:nvGrpSpPr>
          <p:cNvPr id="12" name="Group 11">
            <a:extLst>
              <a:ext uri="{FF2B5EF4-FFF2-40B4-BE49-F238E27FC236}">
                <a16:creationId xmlns:a16="http://schemas.microsoft.com/office/drawing/2014/main" id="{000A5F84-BD20-4A3E-81BA-9F444410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13" name="Oval 12">
              <a:extLst>
                <a:ext uri="{FF2B5EF4-FFF2-40B4-BE49-F238E27FC236}">
                  <a16:creationId xmlns:a16="http://schemas.microsoft.com/office/drawing/2014/main" id="{FF62F19C-23B5-44FC-88CF-01A4308726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82D9667-DCFB-45CA-8EDC-7E5E0EE42A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E8752FF-502D-43D5-9828-8C42166483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Graph on document with pen">
            <a:extLst>
              <a:ext uri="{FF2B5EF4-FFF2-40B4-BE49-F238E27FC236}">
                <a16:creationId xmlns:a16="http://schemas.microsoft.com/office/drawing/2014/main" id="{E37CBA19-3A39-6182-08C8-AF65B1272EEE}"/>
              </a:ext>
            </a:extLst>
          </p:cNvPr>
          <p:cNvPicPr>
            <a:picLocks noChangeAspect="1"/>
          </p:cNvPicPr>
          <p:nvPr/>
        </p:nvPicPr>
        <p:blipFill rotWithShape="1">
          <a:blip r:embed="rId2"/>
          <a:srcRect l="23700" r="9648" b="-3"/>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37152412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40000" y="540000"/>
            <a:ext cx="4500561" cy="2181946"/>
          </a:xfrm>
        </p:spPr>
        <p:txBody>
          <a:bodyPr anchor="t">
            <a:normAutofit/>
          </a:bodyPr>
          <a:lstStyle/>
          <a:p>
            <a:r>
              <a:rPr lang="en-US" sz="3300"/>
              <a:t>Evolution and Uncertainties of the Internet: From Web1 to Web3</a:t>
            </a:r>
          </a:p>
        </p:txBody>
      </p:sp>
      <p:sp>
        <p:nvSpPr>
          <p:cNvPr id="3" name="Content Placeholder"/>
          <p:cNvSpPr>
            <a:spLocks noGrp="1"/>
          </p:cNvSpPr>
          <p:nvPr>
            <p:ph idx="1"/>
          </p:nvPr>
        </p:nvSpPr>
        <p:spPr>
          <a:xfrm>
            <a:off x="550863" y="2947121"/>
            <a:ext cx="4500562" cy="3361604"/>
          </a:xfrm>
        </p:spPr>
        <p:txBody>
          <a:bodyPr anchor="t">
            <a:normAutofit/>
          </a:bodyPr>
          <a:lstStyle/>
          <a:p>
            <a:pPr lvl="0"/>
            <a:r>
              <a:rPr lang="en-US" dirty="0"/>
              <a:t>Similarly, Ethereum has emerged as the dominant force in the crypto world, particularly with the introduction of layer two projects like Optimism and Arbitrum</a:t>
            </a:r>
          </a:p>
        </p:txBody>
      </p:sp>
      <p:grpSp>
        <p:nvGrpSpPr>
          <p:cNvPr id="12" name="Group 11">
            <a:extLst>
              <a:ext uri="{FF2B5EF4-FFF2-40B4-BE49-F238E27FC236}">
                <a16:creationId xmlns:a16="http://schemas.microsoft.com/office/drawing/2014/main" id="{000A5F84-BD20-4A3E-81BA-9F444410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13" name="Oval 12">
              <a:extLst>
                <a:ext uri="{FF2B5EF4-FFF2-40B4-BE49-F238E27FC236}">
                  <a16:creationId xmlns:a16="http://schemas.microsoft.com/office/drawing/2014/main" id="{FF62F19C-23B5-44FC-88CF-01A4308726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82D9667-DCFB-45CA-8EDC-7E5E0EE42A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E8752FF-502D-43D5-9828-8C42166483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Metallic spheres connected in mesh">
            <a:extLst>
              <a:ext uri="{FF2B5EF4-FFF2-40B4-BE49-F238E27FC236}">
                <a16:creationId xmlns:a16="http://schemas.microsoft.com/office/drawing/2014/main" id="{90EF6E38-4F3A-90A7-9391-68DD6AA3CE34}"/>
              </a:ext>
            </a:extLst>
          </p:cNvPr>
          <p:cNvPicPr>
            <a:picLocks noChangeAspect="1"/>
          </p:cNvPicPr>
          <p:nvPr/>
        </p:nvPicPr>
        <p:blipFill rotWithShape="1">
          <a:blip r:embed="rId2"/>
          <a:srcRect l="17239" r="16108" b="-3"/>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546691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40000" y="540000"/>
            <a:ext cx="4500561" cy="2181946"/>
          </a:xfrm>
        </p:spPr>
        <p:txBody>
          <a:bodyPr anchor="t">
            <a:normAutofit/>
          </a:bodyPr>
          <a:lstStyle/>
          <a:p>
            <a:r>
              <a:rPr lang="en-US"/>
              <a:t>The Buterin's trilemma</a:t>
            </a:r>
          </a:p>
        </p:txBody>
      </p:sp>
      <p:sp>
        <p:nvSpPr>
          <p:cNvPr id="3" name="Content Placeholder"/>
          <p:cNvSpPr>
            <a:spLocks noGrp="1"/>
          </p:cNvSpPr>
          <p:nvPr>
            <p:ph idx="1"/>
          </p:nvPr>
        </p:nvSpPr>
        <p:spPr>
          <a:xfrm>
            <a:off x="550863" y="2947121"/>
            <a:ext cx="4500562" cy="3361604"/>
          </a:xfrm>
        </p:spPr>
        <p:txBody>
          <a:bodyPr anchor="t">
            <a:normAutofit/>
          </a:bodyPr>
          <a:lstStyle/>
          <a:p>
            <a:pPr lvl="0">
              <a:lnSpc>
                <a:spcPct val="115000"/>
              </a:lnSpc>
            </a:pPr>
            <a:r>
              <a:rPr lang="en-US" sz="1400" dirty="0"/>
              <a:t>This review article would not be complete without discussing the Buterin's trilemma and how that fundamentally captures the trade-offs between security, decentralisation, speed, and the attendant risks</a:t>
            </a:r>
          </a:p>
          <a:p>
            <a:pPr lvl="0">
              <a:lnSpc>
                <a:spcPct val="115000"/>
              </a:lnSpc>
            </a:pPr>
            <a:r>
              <a:rPr lang="en-US" sz="1400" dirty="0"/>
              <a:t>One study suggested a solution called ‘The Blockchain Quadrilemma’ but also recognised that for basic Blockchain operations ‘, Algorand can often be the right choice’, but Ethereum is recommended for ‘more sophisticated computations’</a:t>
            </a:r>
          </a:p>
        </p:txBody>
      </p:sp>
      <p:grpSp>
        <p:nvGrpSpPr>
          <p:cNvPr id="12" name="Group 11">
            <a:extLst>
              <a:ext uri="{FF2B5EF4-FFF2-40B4-BE49-F238E27FC236}">
                <a16:creationId xmlns:a16="http://schemas.microsoft.com/office/drawing/2014/main" id="{000A5F84-BD20-4A3E-81BA-9F444410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13" name="Oval 12">
              <a:extLst>
                <a:ext uri="{FF2B5EF4-FFF2-40B4-BE49-F238E27FC236}">
                  <a16:creationId xmlns:a16="http://schemas.microsoft.com/office/drawing/2014/main" id="{FF62F19C-23B5-44FC-88CF-01A4308726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82D9667-DCFB-45CA-8EDC-7E5E0EE42A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E8752FF-502D-43D5-9828-8C42166483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a:extLst>
              <a:ext uri="{FF2B5EF4-FFF2-40B4-BE49-F238E27FC236}">
                <a16:creationId xmlns:a16="http://schemas.microsoft.com/office/drawing/2014/main" id="{B4796A6D-AD6B-7853-2F44-370E5EE28725}"/>
              </a:ext>
            </a:extLst>
          </p:cNvPr>
          <p:cNvPicPr>
            <a:picLocks noChangeAspect="1"/>
          </p:cNvPicPr>
          <p:nvPr/>
        </p:nvPicPr>
        <p:blipFill rotWithShape="1">
          <a:blip r:embed="rId2"/>
          <a:srcRect l="22187" r="25079" b="6250"/>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41264493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40000" y="540000"/>
            <a:ext cx="4500561" cy="2181946"/>
          </a:xfrm>
        </p:spPr>
        <p:txBody>
          <a:bodyPr anchor="t">
            <a:normAutofit/>
          </a:bodyPr>
          <a:lstStyle/>
          <a:p>
            <a:r>
              <a:rPr lang="en-US"/>
              <a:t>The Buterin's trilemma</a:t>
            </a:r>
          </a:p>
        </p:txBody>
      </p:sp>
      <p:sp>
        <p:nvSpPr>
          <p:cNvPr id="3" name="Content Placeholder"/>
          <p:cNvSpPr>
            <a:spLocks noGrp="1"/>
          </p:cNvSpPr>
          <p:nvPr>
            <p:ph idx="1"/>
          </p:nvPr>
        </p:nvSpPr>
        <p:spPr>
          <a:xfrm>
            <a:off x="550863" y="2947121"/>
            <a:ext cx="4500562" cy="3361604"/>
          </a:xfrm>
        </p:spPr>
        <p:txBody>
          <a:bodyPr anchor="t">
            <a:normAutofit/>
          </a:bodyPr>
          <a:lstStyle/>
          <a:p>
            <a:pPr lvl="0">
              <a:lnSpc>
                <a:spcPct val="115000"/>
              </a:lnSpc>
            </a:pPr>
            <a:r>
              <a:rPr lang="en-US" sz="1500" dirty="0"/>
              <a:t>Another research study recommended ‘a dichotomy of algorithms between leader-based and voting-based consensus algorithms’ based on ‘tradeoffs … for a given distributed system’ It is worth mentioning that some experts recommend an ‘incentive-based role in the governance of DeFi as opposed to an enforcement-oriented role’ because we need to build new tools that enable new ‘policy options in a transnational environment hostile to formal state intervention’</a:t>
            </a:r>
          </a:p>
        </p:txBody>
      </p:sp>
      <p:grpSp>
        <p:nvGrpSpPr>
          <p:cNvPr id="12" name="Group 11">
            <a:extLst>
              <a:ext uri="{FF2B5EF4-FFF2-40B4-BE49-F238E27FC236}">
                <a16:creationId xmlns:a16="http://schemas.microsoft.com/office/drawing/2014/main" id="{000A5F84-BD20-4A3E-81BA-9F444410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13" name="Oval 12">
              <a:extLst>
                <a:ext uri="{FF2B5EF4-FFF2-40B4-BE49-F238E27FC236}">
                  <a16:creationId xmlns:a16="http://schemas.microsoft.com/office/drawing/2014/main" id="{FF62F19C-23B5-44FC-88CF-01A4308726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82D9667-DCFB-45CA-8EDC-7E5E0EE42A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E8752FF-502D-43D5-9828-8C42166483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White bulbs with a yellow one standing out">
            <a:extLst>
              <a:ext uri="{FF2B5EF4-FFF2-40B4-BE49-F238E27FC236}">
                <a16:creationId xmlns:a16="http://schemas.microsoft.com/office/drawing/2014/main" id="{DF9BDD9C-38F5-5908-F682-EB0B3CE55C58}"/>
              </a:ext>
            </a:extLst>
          </p:cNvPr>
          <p:cNvPicPr>
            <a:picLocks noChangeAspect="1"/>
          </p:cNvPicPr>
          <p:nvPr/>
        </p:nvPicPr>
        <p:blipFill rotWithShape="1">
          <a:blip r:embed="rId2"/>
          <a:srcRect l="26629" r="6718" b="-3"/>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23523659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40000" y="540000"/>
            <a:ext cx="4500561" cy="2181946"/>
          </a:xfrm>
        </p:spPr>
        <p:txBody>
          <a:bodyPr anchor="t">
            <a:normAutofit/>
          </a:bodyPr>
          <a:lstStyle/>
          <a:p>
            <a:r>
              <a:rPr lang="en-US"/>
              <a:t>Discussion</a:t>
            </a:r>
          </a:p>
        </p:txBody>
      </p:sp>
      <p:sp>
        <p:nvSpPr>
          <p:cNvPr id="3" name="Content Placeholder"/>
          <p:cNvSpPr>
            <a:spLocks noGrp="1"/>
          </p:cNvSpPr>
          <p:nvPr>
            <p:ph idx="1"/>
          </p:nvPr>
        </p:nvSpPr>
        <p:spPr>
          <a:xfrm>
            <a:off x="550863" y="2947121"/>
            <a:ext cx="4500562" cy="3361604"/>
          </a:xfrm>
        </p:spPr>
        <p:txBody>
          <a:bodyPr anchor="t">
            <a:normAutofit/>
          </a:bodyPr>
          <a:lstStyle/>
          <a:p>
            <a:pPr lvl="0">
              <a:lnSpc>
                <a:spcPct val="115000"/>
              </a:lnSpc>
            </a:pPr>
            <a:r>
              <a:rPr lang="en-US" sz="1100" dirty="0"/>
              <a:t>Crypto is still subject to many risks for investors and users</a:t>
            </a:r>
          </a:p>
          <a:p>
            <a:pPr lvl="0">
              <a:lnSpc>
                <a:spcPct val="115000"/>
              </a:lnSpc>
            </a:pPr>
            <a:r>
              <a:rPr lang="en-US" sz="1100" dirty="0"/>
              <a:t>One of the main risks for investors is that the value is highly volatile and fluctuates significantly in short periods</a:t>
            </a:r>
          </a:p>
          <a:p>
            <a:pPr lvl="0">
              <a:lnSpc>
                <a:spcPct val="115000"/>
              </a:lnSpc>
            </a:pPr>
            <a:r>
              <a:rPr lang="en-US" sz="1100" dirty="0"/>
              <a:t>This makes crypto price and value extremely difficult to predict, leading to significant losses when the value drops significantly</a:t>
            </a:r>
          </a:p>
          <a:p>
            <a:pPr lvl="0">
              <a:lnSpc>
                <a:spcPct val="115000"/>
              </a:lnSpc>
            </a:pPr>
            <a:r>
              <a:rPr lang="en-US" sz="1100" dirty="0"/>
              <a:t>To explain this, in other words, the Blockchain is as secure as it has been described in the first paper written by Satoshi, but the new projects are bypassing the security requirements, often because there are no cybersecurity standards</a:t>
            </a:r>
          </a:p>
        </p:txBody>
      </p:sp>
      <p:grpSp>
        <p:nvGrpSpPr>
          <p:cNvPr id="12" name="Group 11">
            <a:extLst>
              <a:ext uri="{FF2B5EF4-FFF2-40B4-BE49-F238E27FC236}">
                <a16:creationId xmlns:a16="http://schemas.microsoft.com/office/drawing/2014/main" id="{000A5F84-BD20-4A3E-81BA-9F444410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13" name="Oval 12">
              <a:extLst>
                <a:ext uri="{FF2B5EF4-FFF2-40B4-BE49-F238E27FC236}">
                  <a16:creationId xmlns:a16="http://schemas.microsoft.com/office/drawing/2014/main" id="{FF62F19C-23B5-44FC-88CF-01A4308726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82D9667-DCFB-45CA-8EDC-7E5E0EE42A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E8752FF-502D-43D5-9828-8C42166483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Digital graphs and numbers in 3D">
            <a:extLst>
              <a:ext uri="{FF2B5EF4-FFF2-40B4-BE49-F238E27FC236}">
                <a16:creationId xmlns:a16="http://schemas.microsoft.com/office/drawing/2014/main" id="{AA869C5F-F4AA-E065-F605-DCCD21995BA0}"/>
              </a:ext>
            </a:extLst>
          </p:cNvPr>
          <p:cNvPicPr>
            <a:picLocks noChangeAspect="1"/>
          </p:cNvPicPr>
          <p:nvPr/>
        </p:nvPicPr>
        <p:blipFill rotWithShape="1">
          <a:blip r:embed="rId2"/>
          <a:srcRect l="21492" r="11802" b="-10"/>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18610409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40000" y="540000"/>
            <a:ext cx="4500561" cy="2181946"/>
          </a:xfrm>
        </p:spPr>
        <p:txBody>
          <a:bodyPr anchor="t">
            <a:normAutofit/>
          </a:bodyPr>
          <a:lstStyle/>
          <a:p>
            <a:r>
              <a:rPr lang="en-US"/>
              <a:t>The good</a:t>
            </a:r>
          </a:p>
        </p:txBody>
      </p:sp>
      <p:sp>
        <p:nvSpPr>
          <p:cNvPr id="3" name="Content Placeholder"/>
          <p:cNvSpPr>
            <a:spLocks noGrp="1"/>
          </p:cNvSpPr>
          <p:nvPr>
            <p:ph idx="1"/>
          </p:nvPr>
        </p:nvSpPr>
        <p:spPr>
          <a:xfrm>
            <a:off x="550863" y="2947121"/>
            <a:ext cx="4500562" cy="3361604"/>
          </a:xfrm>
        </p:spPr>
        <p:txBody>
          <a:bodyPr anchor="t">
            <a:normAutofit/>
          </a:bodyPr>
          <a:lstStyle/>
          <a:p>
            <a:pPr lvl="0">
              <a:lnSpc>
                <a:spcPct val="115000"/>
              </a:lnSpc>
            </a:pPr>
            <a:r>
              <a:rPr lang="en-US" sz="1400" dirty="0"/>
              <a:t>The SWIFT network is very slow compared to some of the crypto solutions, and the idea of tokenised USD does seem appealing to many users, specifically traders</a:t>
            </a:r>
          </a:p>
          <a:p>
            <a:pPr lvl="0">
              <a:lnSpc>
                <a:spcPct val="115000"/>
              </a:lnSpc>
            </a:pPr>
            <a:r>
              <a:rPr lang="en-US" sz="1400" dirty="0"/>
              <a:t>Cryptocurrencies can also solve many of the banking problems in developing countries</a:t>
            </a:r>
          </a:p>
          <a:p>
            <a:pPr lvl="0">
              <a:lnSpc>
                <a:spcPct val="115000"/>
              </a:lnSpc>
            </a:pPr>
            <a:r>
              <a:rPr lang="en-US" sz="1400" dirty="0"/>
              <a:t>The ability to make payments and transfer tokens pegged with the value of USD could provide solutions to much of the developed world still lacking essential banking services</a:t>
            </a:r>
          </a:p>
        </p:txBody>
      </p:sp>
      <p:grpSp>
        <p:nvGrpSpPr>
          <p:cNvPr id="12" name="Group 11">
            <a:extLst>
              <a:ext uri="{FF2B5EF4-FFF2-40B4-BE49-F238E27FC236}">
                <a16:creationId xmlns:a16="http://schemas.microsoft.com/office/drawing/2014/main" id="{000A5F84-BD20-4A3E-81BA-9F444410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13" name="Oval 12">
              <a:extLst>
                <a:ext uri="{FF2B5EF4-FFF2-40B4-BE49-F238E27FC236}">
                  <a16:creationId xmlns:a16="http://schemas.microsoft.com/office/drawing/2014/main" id="{FF62F19C-23B5-44FC-88CF-01A4308726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82D9667-DCFB-45CA-8EDC-7E5E0EE42A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E8752FF-502D-43D5-9828-8C42166483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Digital graphs and numbers in 3D">
            <a:extLst>
              <a:ext uri="{FF2B5EF4-FFF2-40B4-BE49-F238E27FC236}">
                <a16:creationId xmlns:a16="http://schemas.microsoft.com/office/drawing/2014/main" id="{15995F26-1CFE-6C2C-E7A4-BC7B301D49DC}"/>
              </a:ext>
            </a:extLst>
          </p:cNvPr>
          <p:cNvPicPr>
            <a:picLocks noChangeAspect="1"/>
          </p:cNvPicPr>
          <p:nvPr/>
        </p:nvPicPr>
        <p:blipFill rotWithShape="1">
          <a:blip r:embed="rId2"/>
          <a:srcRect l="21492" r="11802" b="-10"/>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40775040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40000" y="540000"/>
            <a:ext cx="4500561" cy="2181946"/>
          </a:xfrm>
        </p:spPr>
        <p:txBody>
          <a:bodyPr anchor="t">
            <a:normAutofit/>
          </a:bodyPr>
          <a:lstStyle/>
          <a:p>
            <a:r>
              <a:rPr lang="en-US"/>
              <a:t>The bad</a:t>
            </a:r>
          </a:p>
        </p:txBody>
      </p:sp>
      <p:sp>
        <p:nvSpPr>
          <p:cNvPr id="3" name="Content Placeholder"/>
          <p:cNvSpPr>
            <a:spLocks noGrp="1"/>
          </p:cNvSpPr>
          <p:nvPr>
            <p:ph idx="1"/>
          </p:nvPr>
        </p:nvSpPr>
        <p:spPr>
          <a:xfrm>
            <a:off x="550863" y="2947121"/>
            <a:ext cx="4500562" cy="3361604"/>
          </a:xfrm>
        </p:spPr>
        <p:txBody>
          <a:bodyPr anchor="t">
            <a:normAutofit/>
          </a:bodyPr>
          <a:lstStyle/>
          <a:p>
            <a:pPr lvl="0">
              <a:lnSpc>
                <a:spcPct val="115000"/>
              </a:lnSpc>
            </a:pPr>
            <a:r>
              <a:rPr lang="en-US" sz="1300" dirty="0"/>
              <a:t>Bitcoin emerged from the financial chaos in 2008, and it was presented as a solution to the centralised banking system and the high-risk practices of a few greedy financial firms that only care about profits</a:t>
            </a:r>
          </a:p>
          <a:p>
            <a:pPr lvl="0">
              <a:lnSpc>
                <a:spcPct val="115000"/>
              </a:lnSpc>
            </a:pPr>
            <a:r>
              <a:rPr lang="en-US" sz="1300" dirty="0"/>
              <a:t>The cryptocurrencies only replaced one centralised set of intermediaries that are strictly regulated, with another set of centralised intermediaries that are not regulated</a:t>
            </a:r>
          </a:p>
          <a:p>
            <a:pPr lvl="0">
              <a:lnSpc>
                <a:spcPct val="115000"/>
              </a:lnSpc>
            </a:pPr>
            <a:r>
              <a:rPr lang="en-US" sz="1300" dirty="0"/>
              <a:t>Despite the fall of FTX, crypto exchanges do not want to be controlled, and they are challenging to regulate, because they can be run from anywhere in the world</a:t>
            </a:r>
          </a:p>
        </p:txBody>
      </p:sp>
      <p:grpSp>
        <p:nvGrpSpPr>
          <p:cNvPr id="12" name="Group 11">
            <a:extLst>
              <a:ext uri="{FF2B5EF4-FFF2-40B4-BE49-F238E27FC236}">
                <a16:creationId xmlns:a16="http://schemas.microsoft.com/office/drawing/2014/main" id="{000A5F84-BD20-4A3E-81BA-9F444410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13" name="Oval 12">
              <a:extLst>
                <a:ext uri="{FF2B5EF4-FFF2-40B4-BE49-F238E27FC236}">
                  <a16:creationId xmlns:a16="http://schemas.microsoft.com/office/drawing/2014/main" id="{FF62F19C-23B5-44FC-88CF-01A4308726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82D9667-DCFB-45CA-8EDC-7E5E0EE42A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E8752FF-502D-43D5-9828-8C42166483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Digital graphs and numbers in 3D">
            <a:extLst>
              <a:ext uri="{FF2B5EF4-FFF2-40B4-BE49-F238E27FC236}">
                <a16:creationId xmlns:a16="http://schemas.microsoft.com/office/drawing/2014/main" id="{740BFE99-E944-2830-FD7C-D4FAFA6DF5A9}"/>
              </a:ext>
            </a:extLst>
          </p:cNvPr>
          <p:cNvPicPr>
            <a:picLocks noChangeAspect="1"/>
          </p:cNvPicPr>
          <p:nvPr/>
        </p:nvPicPr>
        <p:blipFill rotWithShape="1">
          <a:blip r:embed="rId2"/>
          <a:srcRect l="21492" r="11802" b="-10"/>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20896338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40000" y="540000"/>
            <a:ext cx="4500561" cy="2181946"/>
          </a:xfrm>
        </p:spPr>
        <p:txBody>
          <a:bodyPr anchor="t">
            <a:normAutofit/>
          </a:bodyPr>
          <a:lstStyle/>
          <a:p>
            <a:r>
              <a:rPr lang="en-US"/>
              <a:t>The bad</a:t>
            </a:r>
          </a:p>
        </p:txBody>
      </p:sp>
      <p:sp>
        <p:nvSpPr>
          <p:cNvPr id="3" name="Content Placeholder"/>
          <p:cNvSpPr>
            <a:spLocks noGrp="1"/>
          </p:cNvSpPr>
          <p:nvPr>
            <p:ph idx="1"/>
          </p:nvPr>
        </p:nvSpPr>
        <p:spPr>
          <a:xfrm>
            <a:off x="550863" y="2947121"/>
            <a:ext cx="4500562" cy="3361604"/>
          </a:xfrm>
        </p:spPr>
        <p:txBody>
          <a:bodyPr anchor="t">
            <a:normAutofit/>
          </a:bodyPr>
          <a:lstStyle/>
          <a:p>
            <a:pPr lvl="0">
              <a:lnSpc>
                <a:spcPct val="115000"/>
              </a:lnSpc>
            </a:pPr>
            <a:r>
              <a:rPr lang="en-US" sz="1100" dirty="0"/>
              <a:t>One of the reasons for this is that consumers prefer the safety and service of third parties looking after their money and rarely prefer keeping their savings in a cold wallet that can be lost, damaged, or hacked, along with all the money saved</a:t>
            </a:r>
          </a:p>
          <a:p>
            <a:pPr lvl="0">
              <a:lnSpc>
                <a:spcPct val="115000"/>
              </a:lnSpc>
            </a:pPr>
            <a:r>
              <a:rPr lang="en-US" sz="1100" dirty="0"/>
              <a:t>The shift from decentralised money to centralised exchanges just shows that people prefer the convenience of a third party looking after their money</a:t>
            </a:r>
          </a:p>
          <a:p>
            <a:pPr lvl="0">
              <a:lnSpc>
                <a:spcPct val="115000"/>
              </a:lnSpc>
            </a:pPr>
            <a:r>
              <a:rPr lang="en-US" sz="1100" dirty="0"/>
              <a:t>Instead, cryptocurrencies trade purely on sentiment, and most of the price spikes are created by influencers and social media</a:t>
            </a:r>
          </a:p>
          <a:p>
            <a:pPr lvl="0">
              <a:lnSpc>
                <a:spcPct val="115000"/>
              </a:lnSpc>
            </a:pPr>
            <a:r>
              <a:rPr lang="en-US" sz="1100" dirty="0"/>
              <a:t>If this trend continues, we can argue that even decentralised cryptocurrencies are just decentralised Ponzi schemes and rely on a supply of new buyers to buy new tokens at higher prices</a:t>
            </a:r>
          </a:p>
        </p:txBody>
      </p:sp>
      <p:grpSp>
        <p:nvGrpSpPr>
          <p:cNvPr id="12" name="Group 11">
            <a:extLst>
              <a:ext uri="{FF2B5EF4-FFF2-40B4-BE49-F238E27FC236}">
                <a16:creationId xmlns:a16="http://schemas.microsoft.com/office/drawing/2014/main" id="{000A5F84-BD20-4A3E-81BA-9F444410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13" name="Oval 12">
              <a:extLst>
                <a:ext uri="{FF2B5EF4-FFF2-40B4-BE49-F238E27FC236}">
                  <a16:creationId xmlns:a16="http://schemas.microsoft.com/office/drawing/2014/main" id="{FF62F19C-23B5-44FC-88CF-01A4308726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82D9667-DCFB-45CA-8EDC-7E5E0EE42A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E8752FF-502D-43D5-9828-8C42166483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Old wrinkled hands with some coins">
            <a:extLst>
              <a:ext uri="{FF2B5EF4-FFF2-40B4-BE49-F238E27FC236}">
                <a16:creationId xmlns:a16="http://schemas.microsoft.com/office/drawing/2014/main" id="{8D496EC1-75BA-FC7B-0CC2-83A3222E6386}"/>
              </a:ext>
            </a:extLst>
          </p:cNvPr>
          <p:cNvPicPr>
            <a:picLocks noChangeAspect="1"/>
          </p:cNvPicPr>
          <p:nvPr/>
        </p:nvPicPr>
        <p:blipFill rotWithShape="1">
          <a:blip r:embed="rId2"/>
          <a:srcRect l="6111" r="27237" b="-3"/>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1162339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46047" y="540000"/>
            <a:ext cx="4500561" cy="972423"/>
          </a:xfrm>
        </p:spPr>
        <p:txBody>
          <a:bodyPr anchor="t">
            <a:normAutofit/>
          </a:bodyPr>
          <a:lstStyle/>
          <a:p>
            <a:r>
              <a:rPr lang="en-US" dirty="0"/>
              <a:t>Note</a:t>
            </a:r>
          </a:p>
        </p:txBody>
      </p:sp>
      <p:sp>
        <p:nvSpPr>
          <p:cNvPr id="3" name="Content Placeholder"/>
          <p:cNvSpPr>
            <a:spLocks noGrp="1"/>
          </p:cNvSpPr>
          <p:nvPr>
            <p:ph idx="1"/>
          </p:nvPr>
        </p:nvSpPr>
        <p:spPr>
          <a:xfrm>
            <a:off x="544815" y="1955312"/>
            <a:ext cx="4500562" cy="4692080"/>
          </a:xfrm>
        </p:spPr>
        <p:txBody>
          <a:bodyPr vert="horz" lIns="91440" tIns="45720" rIns="91440" bIns="45720" rtlCol="0" anchor="t">
            <a:noAutofit/>
          </a:bodyPr>
          <a:lstStyle/>
          <a:p>
            <a:pPr marL="269875" lvl="0" indent="-269875">
              <a:lnSpc>
                <a:spcPct val="115000"/>
              </a:lnSpc>
            </a:pPr>
            <a:r>
              <a:rPr lang="en-US" sz="2000" dirty="0"/>
              <a:t>Funding: This work has been supported by the PETRAS National Centre of Excellence for IoT Systems Cybersecurity, which has been funded by the UK EPSRC ; the Software Sustainability Institute ; and by the Cisco Research Centre</a:t>
            </a:r>
          </a:p>
          <a:p>
            <a:pPr marL="269875" lvl="0" indent="-269875">
              <a:lnSpc>
                <a:spcPct val="115000"/>
              </a:lnSpc>
            </a:pPr>
            <a:r>
              <a:rPr lang="en-US" sz="2000" dirty="0"/>
              <a:t>Acknowledgements: Eternal gratitude to the Fulbright Commission</a:t>
            </a:r>
          </a:p>
        </p:txBody>
      </p:sp>
      <p:grpSp>
        <p:nvGrpSpPr>
          <p:cNvPr id="12" name="Group 11">
            <a:extLst>
              <a:ext uri="{FF2B5EF4-FFF2-40B4-BE49-F238E27FC236}">
                <a16:creationId xmlns:a16="http://schemas.microsoft.com/office/drawing/2014/main" id="{000A5F84-BD20-4A3E-81BA-9F444410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13" name="Oval 12">
              <a:extLst>
                <a:ext uri="{FF2B5EF4-FFF2-40B4-BE49-F238E27FC236}">
                  <a16:creationId xmlns:a16="http://schemas.microsoft.com/office/drawing/2014/main" id="{FF62F19C-23B5-44FC-88CF-01A4308726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82D9667-DCFB-45CA-8EDC-7E5E0EE42A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E8752FF-502D-43D5-9828-8C42166483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Old computer monitors">
            <a:extLst>
              <a:ext uri="{FF2B5EF4-FFF2-40B4-BE49-F238E27FC236}">
                <a16:creationId xmlns:a16="http://schemas.microsoft.com/office/drawing/2014/main" id="{C37003AC-CE51-71C1-D748-23E70D8BE83D}"/>
              </a:ext>
            </a:extLst>
          </p:cNvPr>
          <p:cNvPicPr>
            <a:picLocks noChangeAspect="1"/>
          </p:cNvPicPr>
          <p:nvPr/>
        </p:nvPicPr>
        <p:blipFill rotWithShape="1">
          <a:blip r:embed="rId2"/>
          <a:srcRect l="13334" r="20644" b="-10"/>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21964181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40000" y="540000"/>
            <a:ext cx="4500561" cy="2181946"/>
          </a:xfrm>
        </p:spPr>
        <p:txBody>
          <a:bodyPr anchor="t">
            <a:normAutofit/>
          </a:bodyPr>
          <a:lstStyle/>
          <a:p>
            <a:r>
              <a:rPr lang="en-US"/>
              <a:t>The ugly</a:t>
            </a:r>
          </a:p>
        </p:txBody>
      </p:sp>
      <p:sp>
        <p:nvSpPr>
          <p:cNvPr id="3" name="Content Placeholder"/>
          <p:cNvSpPr>
            <a:spLocks noGrp="1"/>
          </p:cNvSpPr>
          <p:nvPr>
            <p:ph idx="1"/>
          </p:nvPr>
        </p:nvSpPr>
        <p:spPr>
          <a:xfrm>
            <a:off x="550863" y="2947121"/>
            <a:ext cx="4500562" cy="3361604"/>
          </a:xfrm>
        </p:spPr>
        <p:txBody>
          <a:bodyPr anchor="t">
            <a:normAutofit/>
          </a:bodyPr>
          <a:lstStyle/>
          <a:p>
            <a:pPr lvl="0">
              <a:lnSpc>
                <a:spcPct val="115000"/>
              </a:lnSpc>
            </a:pPr>
            <a:r>
              <a:rPr lang="en-US" sz="1300" dirty="0"/>
              <a:t>Currently, the crypto market is not connected to traditional markets and is relatively small</a:t>
            </a:r>
          </a:p>
          <a:p>
            <a:pPr lvl="0">
              <a:lnSpc>
                <a:spcPct val="115000"/>
              </a:lnSpc>
            </a:pPr>
            <a:r>
              <a:rPr lang="en-US" sz="1300" dirty="0"/>
              <a:t>The main concern is that if the crypto market is regulated in a way that it would get supercharged and it’s allowed to create the connections between regulated finance and the crypto system, then crypto problems can become much bigger problems</a:t>
            </a:r>
          </a:p>
          <a:p>
            <a:pPr lvl="0">
              <a:lnSpc>
                <a:spcPct val="115000"/>
              </a:lnSpc>
            </a:pPr>
            <a:r>
              <a:rPr lang="en-US" sz="1300" dirty="0"/>
              <a:t>In this article, we focused on the crypto ecosystem and the risk and values of the technology for society and the economy – from a perspective of improved wealth of a nation</a:t>
            </a:r>
          </a:p>
        </p:txBody>
      </p:sp>
      <p:grpSp>
        <p:nvGrpSpPr>
          <p:cNvPr id="12" name="Group 11">
            <a:extLst>
              <a:ext uri="{FF2B5EF4-FFF2-40B4-BE49-F238E27FC236}">
                <a16:creationId xmlns:a16="http://schemas.microsoft.com/office/drawing/2014/main" id="{000A5F84-BD20-4A3E-81BA-9F444410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13" name="Oval 12">
              <a:extLst>
                <a:ext uri="{FF2B5EF4-FFF2-40B4-BE49-F238E27FC236}">
                  <a16:creationId xmlns:a16="http://schemas.microsoft.com/office/drawing/2014/main" id="{FF62F19C-23B5-44FC-88CF-01A4308726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82D9667-DCFB-45CA-8EDC-7E5E0EE42A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E8752FF-502D-43D5-9828-8C42166483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Blurred financial stock market data and graph">
            <a:extLst>
              <a:ext uri="{FF2B5EF4-FFF2-40B4-BE49-F238E27FC236}">
                <a16:creationId xmlns:a16="http://schemas.microsoft.com/office/drawing/2014/main" id="{BD15D2FD-0EB3-9B6B-9DAA-1BBA6EC795A7}"/>
              </a:ext>
            </a:extLst>
          </p:cNvPr>
          <p:cNvPicPr>
            <a:picLocks noChangeAspect="1"/>
          </p:cNvPicPr>
          <p:nvPr/>
        </p:nvPicPr>
        <p:blipFill rotWithShape="1">
          <a:blip r:embed="rId2"/>
          <a:srcRect l="25822" r="6310" b="4"/>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39833588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40000" y="540000"/>
            <a:ext cx="4500561" cy="2181946"/>
          </a:xfrm>
        </p:spPr>
        <p:txBody>
          <a:bodyPr anchor="t">
            <a:normAutofit/>
          </a:bodyPr>
          <a:lstStyle/>
          <a:p>
            <a:r>
              <a:rPr lang="en-US"/>
              <a:t>The ugly</a:t>
            </a:r>
          </a:p>
        </p:txBody>
      </p:sp>
      <p:sp>
        <p:nvSpPr>
          <p:cNvPr id="3" name="Content Placeholder"/>
          <p:cNvSpPr>
            <a:spLocks noGrp="1"/>
          </p:cNvSpPr>
          <p:nvPr>
            <p:ph idx="1"/>
          </p:nvPr>
        </p:nvSpPr>
        <p:spPr>
          <a:xfrm>
            <a:off x="550863" y="2947121"/>
            <a:ext cx="4500562" cy="3361604"/>
          </a:xfrm>
        </p:spPr>
        <p:txBody>
          <a:bodyPr anchor="t">
            <a:normAutofit/>
          </a:bodyPr>
          <a:lstStyle/>
          <a:p>
            <a:pPr lvl="0"/>
            <a:r>
              <a:rPr lang="en-US" dirty="0"/>
              <a:t>Cryptocurrency trading and gambling have also been associated with mental health problems, including depression and anxiety, with the main findings confirming a direct similarity between the demographic and personality characteristics of cryptocurrency traders and gamblers</a:t>
            </a:r>
          </a:p>
        </p:txBody>
      </p:sp>
      <p:grpSp>
        <p:nvGrpSpPr>
          <p:cNvPr id="12" name="Group 11">
            <a:extLst>
              <a:ext uri="{FF2B5EF4-FFF2-40B4-BE49-F238E27FC236}">
                <a16:creationId xmlns:a16="http://schemas.microsoft.com/office/drawing/2014/main" id="{000A5F84-BD20-4A3E-81BA-9F444410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13" name="Oval 12">
              <a:extLst>
                <a:ext uri="{FF2B5EF4-FFF2-40B4-BE49-F238E27FC236}">
                  <a16:creationId xmlns:a16="http://schemas.microsoft.com/office/drawing/2014/main" id="{FF62F19C-23B5-44FC-88CF-01A4308726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82D9667-DCFB-45CA-8EDC-7E5E0EE42A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E8752FF-502D-43D5-9828-8C42166483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Magnifying glass showing decling performance">
            <a:extLst>
              <a:ext uri="{FF2B5EF4-FFF2-40B4-BE49-F238E27FC236}">
                <a16:creationId xmlns:a16="http://schemas.microsoft.com/office/drawing/2014/main" id="{1BCC0D52-92A6-7E82-3E5A-79F196217C36}"/>
              </a:ext>
            </a:extLst>
          </p:cNvPr>
          <p:cNvPicPr>
            <a:picLocks noChangeAspect="1"/>
          </p:cNvPicPr>
          <p:nvPr/>
        </p:nvPicPr>
        <p:blipFill rotWithShape="1">
          <a:blip r:embed="rId2"/>
          <a:srcRect l="18644" r="14704" b="-3"/>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3480407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40000" y="540000"/>
            <a:ext cx="4500561" cy="2181946"/>
          </a:xfrm>
        </p:spPr>
        <p:txBody>
          <a:bodyPr anchor="t">
            <a:normAutofit/>
          </a:bodyPr>
          <a:lstStyle/>
          <a:p>
            <a:r>
              <a:rPr lang="en-US"/>
              <a:t>Conclusion</a:t>
            </a:r>
          </a:p>
        </p:txBody>
      </p:sp>
      <p:sp>
        <p:nvSpPr>
          <p:cNvPr id="3" name="Content Placeholder"/>
          <p:cNvSpPr>
            <a:spLocks noGrp="1"/>
          </p:cNvSpPr>
          <p:nvPr>
            <p:ph idx="1"/>
          </p:nvPr>
        </p:nvSpPr>
        <p:spPr>
          <a:xfrm>
            <a:off x="550863" y="2947121"/>
            <a:ext cx="4500562" cy="3361604"/>
          </a:xfrm>
        </p:spPr>
        <p:txBody>
          <a:bodyPr anchor="t">
            <a:normAutofit/>
          </a:bodyPr>
          <a:lstStyle/>
          <a:p>
            <a:pPr lvl="0">
              <a:lnSpc>
                <a:spcPct val="115000"/>
              </a:lnSpc>
            </a:pPr>
            <a:r>
              <a:rPr lang="en-US" sz="1100" dirty="0"/>
              <a:t>In conclusion, this article has comprehensively examined the current state of cryptocurrencies and blockchains, aiming to enhance coherence, structure, and comprehensibility within the domain</a:t>
            </a:r>
          </a:p>
          <a:p>
            <a:pPr lvl="0">
              <a:lnSpc>
                <a:spcPct val="115000"/>
              </a:lnSpc>
            </a:pPr>
            <a:r>
              <a:rPr lang="en-US" sz="1100" dirty="0"/>
              <a:t>We have shed light on the values and risks associated with these digital assets by presenting an up-to-date snapshot of the crypto landscape in 2023 and tracing its historical development from Satoshi's pioneering work</a:t>
            </a:r>
          </a:p>
          <a:p>
            <a:pPr lvl="0">
              <a:lnSpc>
                <a:spcPct val="115000"/>
              </a:lnSpc>
            </a:pPr>
            <a:r>
              <a:rPr lang="en-US" sz="1100" dirty="0"/>
              <a:t>Moreover, we have endeavoured to clarify the distinctions between cryptocurrencies and blockchain technologies, addressing pertinent research questions regarding the innovative nature of blockchain, the significant risks posed by cryptocurrencies, and the potential societal and economic benefits of pursuing these technologies</a:t>
            </a:r>
          </a:p>
        </p:txBody>
      </p:sp>
      <p:grpSp>
        <p:nvGrpSpPr>
          <p:cNvPr id="12" name="Group 11">
            <a:extLst>
              <a:ext uri="{FF2B5EF4-FFF2-40B4-BE49-F238E27FC236}">
                <a16:creationId xmlns:a16="http://schemas.microsoft.com/office/drawing/2014/main" id="{000A5F84-BD20-4A3E-81BA-9F444410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13" name="Oval 12">
              <a:extLst>
                <a:ext uri="{FF2B5EF4-FFF2-40B4-BE49-F238E27FC236}">
                  <a16:creationId xmlns:a16="http://schemas.microsoft.com/office/drawing/2014/main" id="{FF62F19C-23B5-44FC-88CF-01A4308726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82D9667-DCFB-45CA-8EDC-7E5E0EE42A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E8752FF-502D-43D5-9828-8C42166483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a:extLst>
              <a:ext uri="{FF2B5EF4-FFF2-40B4-BE49-F238E27FC236}">
                <a16:creationId xmlns:a16="http://schemas.microsoft.com/office/drawing/2014/main" id="{2FE7448E-F6DC-A6B1-6025-5CB10758BD89}"/>
              </a:ext>
            </a:extLst>
          </p:cNvPr>
          <p:cNvPicPr>
            <a:picLocks noChangeAspect="1"/>
          </p:cNvPicPr>
          <p:nvPr/>
        </p:nvPicPr>
        <p:blipFill rotWithShape="1">
          <a:blip r:embed="rId2"/>
          <a:srcRect l="4933" r="38815" b="-2"/>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13832970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40000" y="540000"/>
            <a:ext cx="4500561" cy="2181946"/>
          </a:xfrm>
        </p:spPr>
        <p:txBody>
          <a:bodyPr anchor="t">
            <a:normAutofit/>
          </a:bodyPr>
          <a:lstStyle/>
          <a:p>
            <a:r>
              <a:rPr lang="en-US"/>
              <a:t>Conclusion</a:t>
            </a:r>
          </a:p>
        </p:txBody>
      </p:sp>
      <p:sp>
        <p:nvSpPr>
          <p:cNvPr id="3" name="Content Placeholder"/>
          <p:cNvSpPr>
            <a:spLocks noGrp="1"/>
          </p:cNvSpPr>
          <p:nvPr>
            <p:ph idx="1"/>
          </p:nvPr>
        </p:nvSpPr>
        <p:spPr>
          <a:xfrm>
            <a:off x="550863" y="2947121"/>
            <a:ext cx="4500562" cy="3361604"/>
          </a:xfrm>
        </p:spPr>
        <p:txBody>
          <a:bodyPr anchor="t">
            <a:normAutofit/>
          </a:bodyPr>
          <a:lstStyle/>
          <a:p>
            <a:pPr lvl="0">
              <a:lnSpc>
                <a:spcPct val="115000"/>
              </a:lnSpc>
            </a:pPr>
            <a:r>
              <a:rPr lang="en-US" sz="1100" dirty="0"/>
              <a:t>Our comprehensive discussion on the value derived from blockchain projects underscores their significance while re-evaluating key risks, including a personal reflection from the author on the potential risks</a:t>
            </a:r>
          </a:p>
          <a:p>
            <a:pPr lvl="0">
              <a:lnSpc>
                <a:spcPct val="115000"/>
              </a:lnSpc>
            </a:pPr>
            <a:r>
              <a:rPr lang="en-US" sz="1100" dirty="0"/>
              <a:t>Much of the recent hype around crypto is around the lack of regulations, and when regulations are applied, the promise of getting rich from crypto will certainly start to weaken</a:t>
            </a:r>
          </a:p>
          <a:p>
            <a:pPr lvl="0">
              <a:lnSpc>
                <a:spcPct val="115000"/>
              </a:lnSpc>
            </a:pPr>
            <a:r>
              <a:rPr lang="en-US" sz="1100" dirty="0"/>
              <a:t>With regulations, crypto projects will have to start making checks on who their customers are, and this argument for regulations killing the crypto is especially strong for cryptocurrencies that are created with no actual use case and based purely on the promise of making a great deal of money for early investors</a:t>
            </a:r>
          </a:p>
        </p:txBody>
      </p:sp>
      <p:grpSp>
        <p:nvGrpSpPr>
          <p:cNvPr id="12" name="Group 11">
            <a:extLst>
              <a:ext uri="{FF2B5EF4-FFF2-40B4-BE49-F238E27FC236}">
                <a16:creationId xmlns:a16="http://schemas.microsoft.com/office/drawing/2014/main" id="{000A5F84-BD20-4A3E-81BA-9F444410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13" name="Oval 12">
              <a:extLst>
                <a:ext uri="{FF2B5EF4-FFF2-40B4-BE49-F238E27FC236}">
                  <a16:creationId xmlns:a16="http://schemas.microsoft.com/office/drawing/2014/main" id="{FF62F19C-23B5-44FC-88CF-01A4308726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82D9667-DCFB-45CA-8EDC-7E5E0EE42A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E8752FF-502D-43D5-9828-8C42166483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Graph on document with pen">
            <a:extLst>
              <a:ext uri="{FF2B5EF4-FFF2-40B4-BE49-F238E27FC236}">
                <a16:creationId xmlns:a16="http://schemas.microsoft.com/office/drawing/2014/main" id="{404A3EE5-0EA3-DA40-03D3-72CE67426D3E}"/>
              </a:ext>
            </a:extLst>
          </p:cNvPr>
          <p:cNvPicPr>
            <a:picLocks noChangeAspect="1"/>
          </p:cNvPicPr>
          <p:nvPr/>
        </p:nvPicPr>
        <p:blipFill rotWithShape="1">
          <a:blip r:embed="rId2"/>
          <a:srcRect l="23700" r="9648" b="-3"/>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33927967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40000" y="540000"/>
            <a:ext cx="4500561" cy="2181946"/>
          </a:xfrm>
        </p:spPr>
        <p:txBody>
          <a:bodyPr anchor="t">
            <a:normAutofit/>
          </a:bodyPr>
          <a:lstStyle/>
          <a:p>
            <a:r>
              <a:rPr lang="en-US"/>
              <a:t>Final comments</a:t>
            </a:r>
          </a:p>
        </p:txBody>
      </p:sp>
      <p:sp>
        <p:nvSpPr>
          <p:cNvPr id="3" name="Content Placeholder"/>
          <p:cNvSpPr>
            <a:spLocks noGrp="1"/>
          </p:cNvSpPr>
          <p:nvPr>
            <p:ph idx="1"/>
          </p:nvPr>
        </p:nvSpPr>
        <p:spPr>
          <a:xfrm>
            <a:off x="550863" y="2947121"/>
            <a:ext cx="4500562" cy="3361604"/>
          </a:xfrm>
        </p:spPr>
        <p:txBody>
          <a:bodyPr anchor="t">
            <a:normAutofit/>
          </a:bodyPr>
          <a:lstStyle/>
          <a:p>
            <a:pPr lvl="0">
              <a:lnSpc>
                <a:spcPct val="115000"/>
              </a:lnSpc>
            </a:pPr>
            <a:r>
              <a:rPr lang="en-US" sz="1100" dirty="0"/>
              <a:t>A final comment on investing in crypto, despite the remarkable returns some investors have benefited from, the crypto market has not matured yet, and the market – including the technology – is still evolving</a:t>
            </a:r>
          </a:p>
          <a:p>
            <a:pPr lvl="0">
              <a:lnSpc>
                <a:spcPct val="115000"/>
              </a:lnSpc>
            </a:pPr>
            <a:r>
              <a:rPr lang="en-US" sz="1100" dirty="0"/>
              <a:t>In addition, we still cannot use Bitcoin or any other Crypto to buy coffee in Costa or Starbucks, we cannot buy food in Tesco, and transactions come at a cost, while using fiat doesn’t cost</a:t>
            </a:r>
          </a:p>
          <a:p>
            <a:pPr lvl="0">
              <a:lnSpc>
                <a:spcPct val="115000"/>
              </a:lnSpc>
            </a:pPr>
            <a:r>
              <a:rPr lang="en-US" sz="1100" dirty="0"/>
              <a:t>On the other hand, the claim that Bitcoin is used for crime and money laundry has been contradicted by blockchain analysis company Chainalysis, which reported that only a very small percentage of known cryptocurrency transactions conducted in 2021 were involved in illicit activities</a:t>
            </a:r>
          </a:p>
        </p:txBody>
      </p:sp>
      <p:grpSp>
        <p:nvGrpSpPr>
          <p:cNvPr id="12" name="Group 11">
            <a:extLst>
              <a:ext uri="{FF2B5EF4-FFF2-40B4-BE49-F238E27FC236}">
                <a16:creationId xmlns:a16="http://schemas.microsoft.com/office/drawing/2014/main" id="{000A5F84-BD20-4A3E-81BA-9F444410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13" name="Oval 12">
              <a:extLst>
                <a:ext uri="{FF2B5EF4-FFF2-40B4-BE49-F238E27FC236}">
                  <a16:creationId xmlns:a16="http://schemas.microsoft.com/office/drawing/2014/main" id="{FF62F19C-23B5-44FC-88CF-01A4308726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82D9667-DCFB-45CA-8EDC-7E5E0EE42A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E8752FF-502D-43D5-9828-8C42166483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Graph on document with pen">
            <a:extLst>
              <a:ext uri="{FF2B5EF4-FFF2-40B4-BE49-F238E27FC236}">
                <a16:creationId xmlns:a16="http://schemas.microsoft.com/office/drawing/2014/main" id="{1A5CCC0F-D48B-A461-1652-06A86379573C}"/>
              </a:ext>
            </a:extLst>
          </p:cNvPr>
          <p:cNvPicPr>
            <a:picLocks noChangeAspect="1"/>
          </p:cNvPicPr>
          <p:nvPr/>
        </p:nvPicPr>
        <p:blipFill rotWithShape="1">
          <a:blip r:embed="rId2"/>
          <a:srcRect l="23700" r="9648" b="-3"/>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41980007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40000" y="540000"/>
            <a:ext cx="4500561" cy="2181946"/>
          </a:xfrm>
        </p:spPr>
        <p:txBody>
          <a:bodyPr anchor="t">
            <a:normAutofit/>
          </a:bodyPr>
          <a:lstStyle/>
          <a:p>
            <a:r>
              <a:rPr lang="en-US" sz="5600"/>
              <a:t>Abbreviations</a:t>
            </a:r>
          </a:p>
        </p:txBody>
      </p:sp>
      <p:sp>
        <p:nvSpPr>
          <p:cNvPr id="3" name="Content Placeholder"/>
          <p:cNvSpPr>
            <a:spLocks noGrp="1"/>
          </p:cNvSpPr>
          <p:nvPr>
            <p:ph idx="1"/>
          </p:nvPr>
        </p:nvSpPr>
        <p:spPr>
          <a:xfrm>
            <a:off x="550863" y="2947121"/>
            <a:ext cx="4500562" cy="3361604"/>
          </a:xfrm>
        </p:spPr>
        <p:txBody>
          <a:bodyPr anchor="t">
            <a:normAutofit/>
          </a:bodyPr>
          <a:lstStyle/>
          <a:p>
            <a:pPr lvl="0">
              <a:lnSpc>
                <a:spcPct val="115000"/>
              </a:lnSpc>
            </a:pPr>
            <a:r>
              <a:rPr lang="en-US" sz="900" dirty="0"/>
              <a:t>Bitcoin – the first decentralised blockchain</a:t>
            </a:r>
          </a:p>
          <a:p>
            <a:pPr lvl="0">
              <a:lnSpc>
                <a:spcPct val="115000"/>
              </a:lnSpc>
            </a:pPr>
            <a:r>
              <a:rPr lang="en-US" sz="900" dirty="0"/>
              <a:t>Terra Luna – collapsed crypto project</a:t>
            </a:r>
          </a:p>
          <a:p>
            <a:pPr lvl="0">
              <a:lnSpc>
                <a:spcPct val="115000"/>
              </a:lnSpc>
            </a:pPr>
            <a:r>
              <a:rPr lang="en-US" sz="900" dirty="0"/>
              <a:t>FTX – collapsed crypto exchange</a:t>
            </a:r>
          </a:p>
          <a:p>
            <a:pPr lvl="0">
              <a:lnSpc>
                <a:spcPct val="115000"/>
              </a:lnSpc>
            </a:pPr>
            <a:r>
              <a:rPr lang="en-US" sz="900" dirty="0"/>
              <a:t>Solana – crypto project that got affected by the FTX collapse</a:t>
            </a:r>
          </a:p>
          <a:p>
            <a:pPr lvl="0">
              <a:lnSpc>
                <a:spcPct val="115000"/>
              </a:lnSpc>
            </a:pPr>
            <a:r>
              <a:rPr lang="en-US" sz="900" dirty="0"/>
              <a:t>Ethereum, Cardano, Dogecoin, Litecoin, Algorand, NEAR – crypto projects that remained popular with investors in the 2021 bull run</a:t>
            </a:r>
          </a:p>
          <a:p>
            <a:pPr lvl="0">
              <a:lnSpc>
                <a:spcPct val="115000"/>
              </a:lnSpc>
            </a:pPr>
            <a:r>
              <a:rPr lang="en-US" sz="900" dirty="0"/>
              <a:t>IOTA, NEO, EOS – crypto projects that were popular in the previous bull runs, and are still present in the crypto market in</a:t>
            </a:r>
          </a:p>
          <a:p>
            <a:pPr lvl="0">
              <a:lnSpc>
                <a:spcPct val="115000"/>
              </a:lnSpc>
            </a:pPr>
            <a:r>
              <a:rPr lang="en-US" sz="900" dirty="0"/>
              <a:t>NEFD - new and emerging forms of data</a:t>
            </a:r>
          </a:p>
          <a:p>
            <a:pPr lvl="0">
              <a:lnSpc>
                <a:spcPct val="115000"/>
              </a:lnSpc>
            </a:pPr>
            <a:r>
              <a:rPr lang="en-US" sz="900" dirty="0"/>
              <a:t>CBDCs - Central Bank Digital Currencies</a:t>
            </a:r>
          </a:p>
          <a:p>
            <a:pPr lvl="0">
              <a:lnSpc>
                <a:spcPct val="115000"/>
              </a:lnSpc>
            </a:pPr>
            <a:r>
              <a:rPr lang="en-US" sz="900" dirty="0"/>
              <a:t>Tornado Cash DAO – crypto mixer that has been prohibited for use by the USA</a:t>
            </a:r>
          </a:p>
          <a:p>
            <a:pPr lvl="0">
              <a:lnSpc>
                <a:spcPct val="115000"/>
              </a:lnSpc>
            </a:pPr>
            <a:r>
              <a:rPr lang="en-US" sz="900" dirty="0"/>
              <a:t>UST Algorithmic Stablecoin – collapsed stablecoin</a:t>
            </a:r>
          </a:p>
        </p:txBody>
      </p:sp>
      <p:grpSp>
        <p:nvGrpSpPr>
          <p:cNvPr id="12" name="Group 11">
            <a:extLst>
              <a:ext uri="{FF2B5EF4-FFF2-40B4-BE49-F238E27FC236}">
                <a16:creationId xmlns:a16="http://schemas.microsoft.com/office/drawing/2014/main" id="{000A5F84-BD20-4A3E-81BA-9F444410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13" name="Oval 12">
              <a:extLst>
                <a:ext uri="{FF2B5EF4-FFF2-40B4-BE49-F238E27FC236}">
                  <a16:creationId xmlns:a16="http://schemas.microsoft.com/office/drawing/2014/main" id="{FF62F19C-23B5-44FC-88CF-01A4308726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82D9667-DCFB-45CA-8EDC-7E5E0EE42A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E8752FF-502D-43D5-9828-8C42166483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Graph on document with pen">
            <a:extLst>
              <a:ext uri="{FF2B5EF4-FFF2-40B4-BE49-F238E27FC236}">
                <a16:creationId xmlns:a16="http://schemas.microsoft.com/office/drawing/2014/main" id="{C7C4E372-1352-3EEB-B3D4-97087ACB5C5C}"/>
              </a:ext>
            </a:extLst>
          </p:cNvPr>
          <p:cNvPicPr>
            <a:picLocks noChangeAspect="1"/>
          </p:cNvPicPr>
          <p:nvPr/>
        </p:nvPicPr>
        <p:blipFill rotWithShape="1">
          <a:blip r:embed="rId2"/>
          <a:srcRect l="23700" r="9648" b="-3"/>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17654102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40000" y="540000"/>
            <a:ext cx="4500561" cy="2181946"/>
          </a:xfrm>
        </p:spPr>
        <p:txBody>
          <a:bodyPr anchor="t">
            <a:normAutofit/>
          </a:bodyPr>
          <a:lstStyle/>
          <a:p>
            <a:r>
              <a:rPr lang="en-US" sz="5600"/>
              <a:t>Abbreviations</a:t>
            </a:r>
          </a:p>
        </p:txBody>
      </p:sp>
      <p:sp>
        <p:nvSpPr>
          <p:cNvPr id="3" name="Content Placeholder"/>
          <p:cNvSpPr>
            <a:spLocks noGrp="1"/>
          </p:cNvSpPr>
          <p:nvPr>
            <p:ph idx="1"/>
          </p:nvPr>
        </p:nvSpPr>
        <p:spPr>
          <a:xfrm>
            <a:off x="550863" y="2947121"/>
            <a:ext cx="4500562" cy="3361604"/>
          </a:xfrm>
        </p:spPr>
        <p:txBody>
          <a:bodyPr anchor="t">
            <a:normAutofit/>
          </a:bodyPr>
          <a:lstStyle/>
          <a:p>
            <a:pPr lvl="0">
              <a:lnSpc>
                <a:spcPct val="115000"/>
              </a:lnSpc>
            </a:pPr>
            <a:r>
              <a:rPr lang="en-US" sz="1000" dirty="0"/>
              <a:t>USDT, USDC, DAI, BUSD, USDP, USDD, TUSD - Stablecoins still in existence in</a:t>
            </a:r>
          </a:p>
          <a:p>
            <a:pPr lvl="0">
              <a:lnSpc>
                <a:spcPct val="115000"/>
              </a:lnSpc>
            </a:pPr>
            <a:r>
              <a:rPr lang="en-US" sz="1000" dirty="0"/>
              <a:t>NHS – National health Service</a:t>
            </a:r>
          </a:p>
          <a:p>
            <a:pPr lvl="0">
              <a:lnSpc>
                <a:spcPct val="115000"/>
              </a:lnSpc>
            </a:pPr>
            <a:r>
              <a:rPr lang="en-US" sz="1000" dirty="0"/>
              <a:t>Uniswap / SushiSwap – decentralised exchanges</a:t>
            </a:r>
          </a:p>
          <a:p>
            <a:pPr lvl="0">
              <a:lnSpc>
                <a:spcPct val="115000"/>
              </a:lnSpc>
            </a:pPr>
            <a:r>
              <a:rPr lang="en-US" sz="1000" dirty="0"/>
              <a:t>NFTs - non-fungible tokens</a:t>
            </a:r>
          </a:p>
          <a:p>
            <a:pPr lvl="0">
              <a:lnSpc>
                <a:spcPct val="115000"/>
              </a:lnSpc>
            </a:pPr>
            <a:r>
              <a:rPr lang="en-US" sz="1000" dirty="0"/>
              <a:t>ICO - initial coin offerings</a:t>
            </a:r>
          </a:p>
          <a:p>
            <a:pPr lvl="0">
              <a:lnSpc>
                <a:spcPct val="115000"/>
              </a:lnSpc>
            </a:pPr>
            <a:r>
              <a:rPr lang="en-US" sz="1000" dirty="0"/>
              <a:t>TGEs - token generation events</a:t>
            </a:r>
          </a:p>
          <a:p>
            <a:pPr lvl="0">
              <a:lnSpc>
                <a:spcPct val="115000"/>
              </a:lnSpc>
            </a:pPr>
            <a:r>
              <a:rPr lang="en-US" sz="1000" dirty="0"/>
              <a:t>ChatGPT – AI based chat designed to replace the Google search engine</a:t>
            </a:r>
          </a:p>
          <a:p>
            <a:pPr lvl="0">
              <a:lnSpc>
                <a:spcPct val="115000"/>
              </a:lnSpc>
            </a:pPr>
            <a:r>
              <a:rPr lang="en-US" sz="1000" dirty="0"/>
              <a:t>M-Pesa - SIM card payment from a mobile phone</a:t>
            </a:r>
          </a:p>
          <a:p>
            <a:pPr lvl="0">
              <a:lnSpc>
                <a:spcPct val="115000"/>
              </a:lnSpc>
            </a:pPr>
            <a:r>
              <a:rPr lang="en-US" sz="1000" dirty="0"/>
              <a:t>We Chat Pay - a QR Code payment</a:t>
            </a:r>
          </a:p>
          <a:p>
            <a:pPr lvl="0">
              <a:lnSpc>
                <a:spcPct val="115000"/>
              </a:lnSpc>
            </a:pPr>
            <a:r>
              <a:rPr lang="en-US" sz="1000" dirty="0"/>
              <a:t>KYC – know your customer</a:t>
            </a:r>
          </a:p>
        </p:txBody>
      </p:sp>
      <p:grpSp>
        <p:nvGrpSpPr>
          <p:cNvPr id="12" name="Group 11">
            <a:extLst>
              <a:ext uri="{FF2B5EF4-FFF2-40B4-BE49-F238E27FC236}">
                <a16:creationId xmlns:a16="http://schemas.microsoft.com/office/drawing/2014/main" id="{000A5F84-BD20-4A3E-81BA-9F444410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13" name="Oval 12">
              <a:extLst>
                <a:ext uri="{FF2B5EF4-FFF2-40B4-BE49-F238E27FC236}">
                  <a16:creationId xmlns:a16="http://schemas.microsoft.com/office/drawing/2014/main" id="{FF62F19C-23B5-44FC-88CF-01A4308726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82D9667-DCFB-45CA-8EDC-7E5E0EE42A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E8752FF-502D-43D5-9828-8C42166483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Antique cash register keys">
            <a:extLst>
              <a:ext uri="{FF2B5EF4-FFF2-40B4-BE49-F238E27FC236}">
                <a16:creationId xmlns:a16="http://schemas.microsoft.com/office/drawing/2014/main" id="{04E227DE-68A4-D965-F76D-A9C12DB35316}"/>
              </a:ext>
            </a:extLst>
          </p:cNvPr>
          <p:cNvPicPr>
            <a:picLocks noChangeAspect="1"/>
          </p:cNvPicPr>
          <p:nvPr/>
        </p:nvPicPr>
        <p:blipFill rotWithShape="1">
          <a:blip r:embed="rId2"/>
          <a:srcRect l="15397" r="18096" b="-5"/>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3465028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40000" y="540000"/>
            <a:ext cx="4500561" cy="2181946"/>
          </a:xfrm>
        </p:spPr>
        <p:txBody>
          <a:bodyPr anchor="t">
            <a:normAutofit/>
          </a:bodyPr>
          <a:lstStyle/>
          <a:p>
            <a:r>
              <a:rPr lang="en-US"/>
              <a:t>References</a:t>
            </a:r>
          </a:p>
        </p:txBody>
      </p:sp>
      <p:sp>
        <p:nvSpPr>
          <p:cNvPr id="3" name="Content Placeholder"/>
          <p:cNvSpPr>
            <a:spLocks noGrp="1"/>
          </p:cNvSpPr>
          <p:nvPr>
            <p:ph idx="1"/>
          </p:nvPr>
        </p:nvSpPr>
        <p:spPr>
          <a:xfrm>
            <a:off x="550863" y="2947121"/>
            <a:ext cx="4500562" cy="3361604"/>
          </a:xfrm>
        </p:spPr>
        <p:txBody>
          <a:bodyPr anchor="t">
            <a:normAutofit/>
          </a:bodyPr>
          <a:lstStyle/>
          <a:p>
            <a:pPr lvl="0"/>
            <a:r>
              <a:rPr lang="en-US" dirty="0"/>
              <a:t>M</a:t>
            </a:r>
          </a:p>
          <a:p>
            <a:pPr lvl="0"/>
            <a:r>
              <a:rPr lang="en-US" dirty="0"/>
              <a:t>Moore et al., “Scudo: A Proposal for Resolving Software Supply Chain Insecurities in Vehicles The second in a series of whitepapers on emerging and critical issues in automotive cybersecurity”</a:t>
            </a:r>
          </a:p>
        </p:txBody>
      </p:sp>
      <p:grpSp>
        <p:nvGrpSpPr>
          <p:cNvPr id="12" name="Group 11">
            <a:extLst>
              <a:ext uri="{FF2B5EF4-FFF2-40B4-BE49-F238E27FC236}">
                <a16:creationId xmlns:a16="http://schemas.microsoft.com/office/drawing/2014/main" id="{000A5F84-BD20-4A3E-81BA-9F444410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13" name="Oval 12">
              <a:extLst>
                <a:ext uri="{FF2B5EF4-FFF2-40B4-BE49-F238E27FC236}">
                  <a16:creationId xmlns:a16="http://schemas.microsoft.com/office/drawing/2014/main" id="{FF62F19C-23B5-44FC-88CF-01A4308726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82D9667-DCFB-45CA-8EDC-7E5E0EE42A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E8752FF-502D-43D5-9828-8C42166483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Chemical formulae are written on paper">
            <a:extLst>
              <a:ext uri="{FF2B5EF4-FFF2-40B4-BE49-F238E27FC236}">
                <a16:creationId xmlns:a16="http://schemas.microsoft.com/office/drawing/2014/main" id="{38627951-534C-C488-A48C-27DA459F6BDE}"/>
              </a:ext>
            </a:extLst>
          </p:cNvPr>
          <p:cNvPicPr>
            <a:picLocks noChangeAspect="1"/>
          </p:cNvPicPr>
          <p:nvPr/>
        </p:nvPicPr>
        <p:blipFill rotWithShape="1">
          <a:blip r:embed="rId2"/>
          <a:srcRect l="20994" r="22755" b="-2"/>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2771585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C51935E-4A08-4AE4-8E13-F40CD3C4F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7153200" y="540000"/>
            <a:ext cx="4500561" cy="1393243"/>
          </a:xfrm>
        </p:spPr>
        <p:txBody>
          <a:bodyPr>
            <a:normAutofit/>
          </a:bodyPr>
          <a:lstStyle/>
          <a:p>
            <a:r>
              <a:rPr lang="en-US"/>
              <a:t>Abstract</a:t>
            </a:r>
          </a:p>
        </p:txBody>
      </p:sp>
      <p:grpSp>
        <p:nvGrpSpPr>
          <p:cNvPr id="11" name="Group 10">
            <a:extLst>
              <a:ext uri="{FF2B5EF4-FFF2-40B4-BE49-F238E27FC236}">
                <a16:creationId xmlns:a16="http://schemas.microsoft.com/office/drawing/2014/main" id="{4B7AF231-444C-44D0-B791-BAFE395E3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1" y="3600"/>
            <a:ext cx="7266875" cy="6854400"/>
            <a:chOff x="4925125" y="3600"/>
            <a:chExt cx="7266875" cy="6854400"/>
          </a:xfrm>
        </p:grpSpPr>
        <p:sp>
          <p:nvSpPr>
            <p:cNvPr id="12" name="Oval 11">
              <a:extLst>
                <a:ext uri="{FF2B5EF4-FFF2-40B4-BE49-F238E27FC236}">
                  <a16:creationId xmlns:a16="http://schemas.microsoft.com/office/drawing/2014/main" id="{6152793A-5125-41FA-AEF6-96C5463D0A7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3C1632F-098D-4A05-B248-04B7ABFE006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A85C0F5-DDEB-454E-A0E4-B6F0FB4CAB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a:extLst>
              <a:ext uri="{FF2B5EF4-FFF2-40B4-BE49-F238E27FC236}">
                <a16:creationId xmlns:a16="http://schemas.microsoft.com/office/drawing/2014/main" id="{98018E35-D28D-396E-A22D-B21E26BCACBC}"/>
              </a:ext>
            </a:extLst>
          </p:cNvPr>
          <p:cNvPicPr>
            <a:picLocks noChangeAspect="1"/>
          </p:cNvPicPr>
          <p:nvPr/>
        </p:nvPicPr>
        <p:blipFill rotWithShape="1">
          <a:blip r:embed="rId2"/>
          <a:srcRect l="10608" r="22686" b="-10"/>
          <a:stretch/>
        </p:blipFill>
        <p:spPr>
          <a:xfrm>
            <a:off x="20" y="-1"/>
            <a:ext cx="685798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
        <p:nvSpPr>
          <p:cNvPr id="7" name="Title">
            <a:extLst>
              <a:ext uri="{FF2B5EF4-FFF2-40B4-BE49-F238E27FC236}">
                <a16:creationId xmlns:a16="http://schemas.microsoft.com/office/drawing/2014/main" id="{121B7A44-DC87-ED67-CF4E-4CE847AAF5A6}"/>
              </a:ext>
            </a:extLst>
          </p:cNvPr>
          <p:cNvSpPr txBox="1">
            <a:spLocks/>
          </p:cNvSpPr>
          <p:nvPr/>
        </p:nvSpPr>
        <p:spPr>
          <a:xfrm>
            <a:off x="7087886" y="1805163"/>
            <a:ext cx="4500561" cy="4495670"/>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8800" kern="1200">
                <a:solidFill>
                  <a:schemeClr val="tx1"/>
                </a:solidFill>
                <a:latin typeface="+mj-lt"/>
                <a:ea typeface="+mj-ea"/>
                <a:cs typeface="+mj-cs"/>
              </a:defRPr>
            </a:lvl1pPr>
          </a:lstStyle>
          <a:p>
            <a:r>
              <a:rPr lang="en-US" dirty="0">
                <a:solidFill>
                  <a:srgbClr val="FFFFFF"/>
                </a:solidFill>
                <a:latin typeface="Bell MT"/>
                <a:cs typeface="Arial"/>
              </a:rPr>
              <a:t>T</a:t>
            </a:r>
            <a:r>
              <a:rPr lang="en-US" sz="3200" dirty="0">
                <a:solidFill>
                  <a:srgbClr val="FFFFFF"/>
                </a:solidFill>
                <a:latin typeface="Bell MT"/>
                <a:cs typeface="Arial"/>
              </a:rPr>
              <a:t>his study </a:t>
            </a:r>
            <a:r>
              <a:rPr lang="en-US" sz="3200" err="1">
                <a:solidFill>
                  <a:srgbClr val="FFFFFF"/>
                </a:solidFill>
                <a:latin typeface="Bell MT"/>
                <a:cs typeface="Arial"/>
              </a:rPr>
              <a:t>contextualises</a:t>
            </a:r>
            <a:r>
              <a:rPr lang="en-US" sz="3200" dirty="0">
                <a:solidFill>
                  <a:srgbClr val="FFFFFF"/>
                </a:solidFill>
                <a:latin typeface="Bell MT"/>
                <a:cs typeface="Arial"/>
              </a:rPr>
              <a:t> the common queries of "why is crypto crashing?" and "why is crypto down?", the research transcends beyond the frequent market fluctuations to unravel how cryptocurrencies fundamentally work and the step-by-step process on how to create a cryptocurrency.</a:t>
            </a:r>
            <a:endParaRPr lang="en-US" sz="3200"/>
          </a:p>
        </p:txBody>
      </p:sp>
    </p:spTree>
    <p:extLst>
      <p:ext uri="{BB962C8B-B14F-4D97-AF65-F5344CB8AC3E}">
        <p14:creationId xmlns:p14="http://schemas.microsoft.com/office/powerpoint/2010/main" val="1085976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40000" y="540000"/>
            <a:ext cx="4500561" cy="2181946"/>
          </a:xfrm>
        </p:spPr>
        <p:txBody>
          <a:bodyPr anchor="t">
            <a:normAutofit/>
          </a:bodyPr>
          <a:lstStyle/>
          <a:p>
            <a:r>
              <a:rPr lang="en-US"/>
              <a:t>Introduction</a:t>
            </a:r>
          </a:p>
        </p:txBody>
      </p:sp>
      <p:sp>
        <p:nvSpPr>
          <p:cNvPr id="3" name="Content Placeholder"/>
          <p:cNvSpPr>
            <a:spLocks noGrp="1"/>
          </p:cNvSpPr>
          <p:nvPr>
            <p:ph idx="1"/>
          </p:nvPr>
        </p:nvSpPr>
        <p:spPr>
          <a:xfrm>
            <a:off x="550863" y="2947121"/>
            <a:ext cx="4500562" cy="3361604"/>
          </a:xfrm>
        </p:spPr>
        <p:txBody>
          <a:bodyPr anchor="t">
            <a:normAutofit/>
          </a:bodyPr>
          <a:lstStyle/>
          <a:p>
            <a:pPr lvl="0">
              <a:lnSpc>
                <a:spcPct val="115000"/>
              </a:lnSpc>
            </a:pPr>
            <a:r>
              <a:rPr lang="en-US" sz="1100" dirty="0"/>
              <a:t>This article delves deep into the complex world of digital currencies, clarifying the methods of investing in these volatile assets and the intricate mechanisms of crypto mining vs crypto staking</a:t>
            </a:r>
          </a:p>
          <a:p>
            <a:pPr lvl="0">
              <a:lnSpc>
                <a:spcPct val="115000"/>
              </a:lnSpc>
            </a:pPr>
            <a:r>
              <a:rPr lang="en-US" sz="1100" dirty="0"/>
              <a:t>We explore the various platforms and methodologies for purchasing cryptocurrency, whilst also casting insights on the frequent price fluctuations observed in the market, analysing both the technical and external factors leading to periodic crashes and downturns</a:t>
            </a:r>
          </a:p>
          <a:p>
            <a:pPr lvl="0">
              <a:lnSpc>
                <a:spcPct val="115000"/>
              </a:lnSpc>
            </a:pPr>
            <a:r>
              <a:rPr lang="en-US" sz="1100" dirty="0"/>
              <a:t>This study navigates the steps and challenges involved in creating a new cryptocurrency and guide readers through the intricacies of trading and maximising potential returns in the crypto market</a:t>
            </a:r>
          </a:p>
        </p:txBody>
      </p:sp>
      <p:grpSp>
        <p:nvGrpSpPr>
          <p:cNvPr id="12" name="Group 11">
            <a:extLst>
              <a:ext uri="{FF2B5EF4-FFF2-40B4-BE49-F238E27FC236}">
                <a16:creationId xmlns:a16="http://schemas.microsoft.com/office/drawing/2014/main" id="{000A5F84-BD20-4A3E-81BA-9F444410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13" name="Oval 12">
              <a:extLst>
                <a:ext uri="{FF2B5EF4-FFF2-40B4-BE49-F238E27FC236}">
                  <a16:creationId xmlns:a16="http://schemas.microsoft.com/office/drawing/2014/main" id="{FF62F19C-23B5-44FC-88CF-01A4308726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82D9667-DCFB-45CA-8EDC-7E5E0EE42A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E8752FF-502D-43D5-9828-8C42166483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Digital graphs and numbers in 3D">
            <a:extLst>
              <a:ext uri="{FF2B5EF4-FFF2-40B4-BE49-F238E27FC236}">
                <a16:creationId xmlns:a16="http://schemas.microsoft.com/office/drawing/2014/main" id="{AF7E8139-8C36-A8E1-CFF8-E495C782404B}"/>
              </a:ext>
            </a:extLst>
          </p:cNvPr>
          <p:cNvPicPr>
            <a:picLocks noChangeAspect="1"/>
          </p:cNvPicPr>
          <p:nvPr/>
        </p:nvPicPr>
        <p:blipFill rotWithShape="1">
          <a:blip r:embed="rId2"/>
          <a:srcRect l="21492" r="11802" b="-10"/>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52222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40000" y="540000"/>
            <a:ext cx="4500561" cy="2181946"/>
          </a:xfrm>
        </p:spPr>
        <p:txBody>
          <a:bodyPr anchor="t">
            <a:normAutofit/>
          </a:bodyPr>
          <a:lstStyle/>
          <a:p>
            <a:r>
              <a:rPr lang="en-US"/>
              <a:t>Introduction</a:t>
            </a:r>
          </a:p>
        </p:txBody>
      </p:sp>
      <p:sp>
        <p:nvSpPr>
          <p:cNvPr id="3" name="Content Placeholder"/>
          <p:cNvSpPr>
            <a:spLocks noGrp="1"/>
          </p:cNvSpPr>
          <p:nvPr>
            <p:ph idx="1"/>
          </p:nvPr>
        </p:nvSpPr>
        <p:spPr>
          <a:xfrm>
            <a:off x="550863" y="2947121"/>
            <a:ext cx="4500562" cy="3361604"/>
          </a:xfrm>
        </p:spPr>
        <p:txBody>
          <a:bodyPr anchor="t">
            <a:normAutofit/>
          </a:bodyPr>
          <a:lstStyle/>
          <a:p>
            <a:pPr lvl="0"/>
            <a:r>
              <a:rPr lang="en-US" dirty="0"/>
              <a:t>This article provides an up-to-date assessment of the current state of cryptocurrencies, examining both their values and associated risks within the realm of blockchain technology</a:t>
            </a:r>
          </a:p>
        </p:txBody>
      </p:sp>
      <p:grpSp>
        <p:nvGrpSpPr>
          <p:cNvPr id="12" name="Group 11">
            <a:extLst>
              <a:ext uri="{FF2B5EF4-FFF2-40B4-BE49-F238E27FC236}">
                <a16:creationId xmlns:a16="http://schemas.microsoft.com/office/drawing/2014/main" id="{000A5F84-BD20-4A3E-81BA-9F444410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13" name="Oval 12">
              <a:extLst>
                <a:ext uri="{FF2B5EF4-FFF2-40B4-BE49-F238E27FC236}">
                  <a16:creationId xmlns:a16="http://schemas.microsoft.com/office/drawing/2014/main" id="{FF62F19C-23B5-44FC-88CF-01A4308726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82D9667-DCFB-45CA-8EDC-7E5E0EE42A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E8752FF-502D-43D5-9828-8C42166483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Blue circuit board">
            <a:extLst>
              <a:ext uri="{FF2B5EF4-FFF2-40B4-BE49-F238E27FC236}">
                <a16:creationId xmlns:a16="http://schemas.microsoft.com/office/drawing/2014/main" id="{B3715906-0B9A-196B-BB9A-0E798DADD56A}"/>
              </a:ext>
            </a:extLst>
          </p:cNvPr>
          <p:cNvPicPr>
            <a:picLocks noChangeAspect="1"/>
          </p:cNvPicPr>
          <p:nvPr/>
        </p:nvPicPr>
        <p:blipFill rotWithShape="1">
          <a:blip r:embed="rId2"/>
          <a:srcRect l="20893" r="12455" b="-3"/>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3803399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40000" y="540000"/>
            <a:ext cx="4500561" cy="2181946"/>
          </a:xfrm>
        </p:spPr>
        <p:txBody>
          <a:bodyPr anchor="t">
            <a:normAutofit/>
          </a:bodyPr>
          <a:lstStyle/>
          <a:p>
            <a:r>
              <a:rPr lang="en-US"/>
              <a:t>Historical context</a:t>
            </a:r>
          </a:p>
        </p:txBody>
      </p:sp>
      <p:sp>
        <p:nvSpPr>
          <p:cNvPr id="3" name="Content Placeholder"/>
          <p:cNvSpPr>
            <a:spLocks noGrp="1"/>
          </p:cNvSpPr>
          <p:nvPr>
            <p:ph idx="1"/>
          </p:nvPr>
        </p:nvSpPr>
        <p:spPr>
          <a:xfrm>
            <a:off x="550863" y="2947121"/>
            <a:ext cx="4500562" cy="3361604"/>
          </a:xfrm>
        </p:spPr>
        <p:txBody>
          <a:bodyPr anchor="t">
            <a:normAutofit/>
          </a:bodyPr>
          <a:lstStyle/>
          <a:p>
            <a:pPr lvl="0">
              <a:lnSpc>
                <a:spcPct val="115000"/>
              </a:lnSpc>
            </a:pPr>
            <a:r>
              <a:rPr lang="en-US" sz="1100" dirty="0"/>
              <a:t>The report is influenced by points of view that existed before 2009 and have long been forgotten, such as the fear of Bitcoin legality, the ethics of decentralised control, and the ‘ethical impact of cryptocurrencies as morally beneficial, detrimental, and ambiguous’ and the ‘antisocial use for shadow banking and transactions in the ‘dark net’ and cryptocurrencies’ effect on inflation and deflation’</a:t>
            </a:r>
          </a:p>
          <a:p>
            <a:pPr lvl="0">
              <a:lnSpc>
                <a:spcPct val="115000"/>
              </a:lnSpc>
            </a:pPr>
            <a:r>
              <a:rPr lang="en-US" sz="1100" dirty="0"/>
              <a:t>The article discusses the values and risks of a few selected Blockchain projects based on real-world value and their potential to contribute to the future of society</a:t>
            </a:r>
          </a:p>
          <a:p>
            <a:pPr lvl="0">
              <a:lnSpc>
                <a:spcPct val="115000"/>
              </a:lnSpc>
            </a:pPr>
            <a:r>
              <a:rPr lang="en-US" sz="1100" dirty="0"/>
              <a:t>The main research areas reviewed in this study are included in Figure 1, which also helps visualise the main areas of interest in the year 2023 in the Metaverse concept</a:t>
            </a:r>
          </a:p>
        </p:txBody>
      </p:sp>
      <p:grpSp>
        <p:nvGrpSpPr>
          <p:cNvPr id="12" name="Group 11">
            <a:extLst>
              <a:ext uri="{FF2B5EF4-FFF2-40B4-BE49-F238E27FC236}">
                <a16:creationId xmlns:a16="http://schemas.microsoft.com/office/drawing/2014/main" id="{000A5F84-BD20-4A3E-81BA-9F444410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13" name="Oval 12">
              <a:extLst>
                <a:ext uri="{FF2B5EF4-FFF2-40B4-BE49-F238E27FC236}">
                  <a16:creationId xmlns:a16="http://schemas.microsoft.com/office/drawing/2014/main" id="{FF62F19C-23B5-44FC-88CF-01A4308726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82D9667-DCFB-45CA-8EDC-7E5E0EE42A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E8752FF-502D-43D5-9828-8C42166483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Letters in shelves">
            <a:extLst>
              <a:ext uri="{FF2B5EF4-FFF2-40B4-BE49-F238E27FC236}">
                <a16:creationId xmlns:a16="http://schemas.microsoft.com/office/drawing/2014/main" id="{0C8E5DC7-9A17-8925-37EB-75C78FE7E637}"/>
              </a:ext>
            </a:extLst>
          </p:cNvPr>
          <p:cNvPicPr>
            <a:picLocks noChangeAspect="1"/>
          </p:cNvPicPr>
          <p:nvPr/>
        </p:nvPicPr>
        <p:blipFill rotWithShape="1">
          <a:blip r:embed="rId2"/>
          <a:srcRect l="11906" r="21547" b="9"/>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3185518603"/>
      </p:ext>
    </p:extLst>
  </p:cSld>
  <p:clrMapOvr>
    <a:masterClrMapping/>
  </p:clrMapOvr>
</p:sld>
</file>

<file path=ppt/theme/theme1.xml><?xml version="1.0" encoding="utf-8"?>
<a:theme xmlns:a="http://schemas.openxmlformats.org/drawingml/2006/main" name="GlowVTI">
  <a:themeElements>
    <a:clrScheme name="AnalogousFromRegularSeedLeftStep">
      <a:dk1>
        <a:srgbClr val="000000"/>
      </a:dk1>
      <a:lt1>
        <a:srgbClr val="FFFFFF"/>
      </a:lt1>
      <a:dk2>
        <a:srgbClr val="312E1B"/>
      </a:dk2>
      <a:lt2>
        <a:srgbClr val="F3F3F0"/>
      </a:lt2>
      <a:accent1>
        <a:srgbClr val="664DC3"/>
      </a:accent1>
      <a:accent2>
        <a:srgbClr val="3D54B2"/>
      </a:accent2>
      <a:accent3>
        <a:srgbClr val="4D96C3"/>
      </a:accent3>
      <a:accent4>
        <a:srgbClr val="3BB1AD"/>
      </a:accent4>
      <a:accent5>
        <a:srgbClr val="4BBF8B"/>
      </a:accent5>
      <a:accent6>
        <a:srgbClr val="3BB14B"/>
      </a:accent6>
      <a:hlink>
        <a:srgbClr val="7F9531"/>
      </a:hlink>
      <a:folHlink>
        <a:srgbClr val="7F7F7F"/>
      </a:folHlink>
    </a:clrScheme>
    <a:fontScheme name="Blur">
      <a:majorFont>
        <a:latin typeface="Bell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owVTI" id="{D5B5AA20-F6D3-43B8-AF6B-ECAF69256418}" vid="{93025AB5-1D44-4CD3-9BC3-729F6E11E040}"/>
    </a:ext>
  </a:extLst>
</a:theme>
</file>

<file path=docProps/app.xml><?xml version="1.0" encoding="utf-8"?>
<Properties xmlns="http://schemas.openxmlformats.org/officeDocument/2006/extended-properties" xmlns:vt="http://schemas.openxmlformats.org/officeDocument/2006/docPropsVTypes">
  <TotalTime>0</TotalTime>
  <Words>4388</Words>
  <Application>Microsoft Macintosh PowerPoint</Application>
  <PresentationFormat>Widescreen</PresentationFormat>
  <Paragraphs>215</Paragraphs>
  <Slides>57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Avenir Next LT Pro</vt:lpstr>
      <vt:lpstr>Bell MT</vt:lpstr>
      <vt:lpstr>GlowVTI</vt:lpstr>
      <vt:lpstr>The Rise and Fall of Cryptocurrencies</vt:lpstr>
      <vt:lpstr>Cybersecurity Risks of the Metaverse </vt:lpstr>
      <vt:lpstr>The Rise and Fall of Cryptocurrencies: Defining the Economic and Social Values of Blockchain Technologies, assessing the Opportunities, and defining the Financial and Cybersecurity Risks of the Metaverse</vt:lpstr>
      <vt:lpstr>PowerPoint Presentation</vt:lpstr>
      <vt:lpstr>Note</vt:lpstr>
      <vt:lpstr>Abstract</vt:lpstr>
      <vt:lpstr>Introduction</vt:lpstr>
      <vt:lpstr>Introduction</vt:lpstr>
      <vt:lpstr>Historical context</vt:lpstr>
      <vt:lpstr>Historical overview of Blockchain technologies</vt:lpstr>
      <vt:lpstr>Historical overview of Blockchain technologies</vt:lpstr>
      <vt:lpstr>Brief History of Cryptocurrencies</vt:lpstr>
      <vt:lpstr>Brief History of Cryptocurrencies</vt:lpstr>
      <vt:lpstr>Research questions and structure</vt:lpstr>
      <vt:lpstr>Research questions and structure</vt:lpstr>
      <vt:lpstr>Research questions and structure</vt:lpstr>
      <vt:lpstr>Research questions and structure</vt:lpstr>
      <vt:lpstr>Crypto regulations</vt:lpstr>
      <vt:lpstr>Structure and novelty of the research study</vt:lpstr>
      <vt:lpstr>Methodology</vt:lpstr>
      <vt:lpstr>Data sources</vt:lpstr>
      <vt:lpstr>Contextualising this study with the existing body of literature</vt:lpstr>
      <vt:lpstr>Contextualising this study with the existing body of literature</vt:lpstr>
      <vt:lpstr>Academic literature review</vt:lpstr>
      <vt:lpstr>Academic literature review</vt:lpstr>
      <vt:lpstr>Case Study Review: Case studies of existing Blockchain solutions</vt:lpstr>
      <vt:lpstr>Blockchain 3.0 and Web 3.0</vt:lpstr>
      <vt:lpstr>Blockchain 3.0 and Web 3.0</vt:lpstr>
      <vt:lpstr>IoT-based Blockchain solutions</vt:lpstr>
      <vt:lpstr>IoT-based Blockchain solutions</vt:lpstr>
      <vt:lpstr>IoT for healthcare</vt:lpstr>
      <vt:lpstr>IoT for healthcare</vt:lpstr>
      <vt:lpstr>Decentralised finance – DeFi</vt:lpstr>
      <vt:lpstr>Centralised exchanges</vt:lpstr>
      <vt:lpstr>Layer 1s and 2s, Non-Fungible Tokens , and the Metaverses</vt:lpstr>
      <vt:lpstr>Crypto Bridges and Oracles</vt:lpstr>
      <vt:lpstr>Crypto Wallets</vt:lpstr>
      <vt:lpstr>Lessons to be learned from the past errors: the two Cases of FTX and Terra Luna</vt:lpstr>
      <vt:lpstr>Lessons to be learned from the past errors: the two Cases of FTX and Terra Luna</vt:lpstr>
      <vt:lpstr>Survey of Crypto use cases</vt:lpstr>
      <vt:lpstr>Survey of Crypto use cases</vt:lpstr>
      <vt:lpstr>Evolution and Uncertainties of the Internet: From Web1 to Web3</vt:lpstr>
      <vt:lpstr>Evolution and Uncertainties of the Internet: From Web1 to Web3</vt:lpstr>
      <vt:lpstr>The Buterin's trilemma</vt:lpstr>
      <vt:lpstr>The Buterin's trilemma</vt:lpstr>
      <vt:lpstr>Discussion</vt:lpstr>
      <vt:lpstr>The good</vt:lpstr>
      <vt:lpstr>The bad</vt:lpstr>
      <vt:lpstr>The bad</vt:lpstr>
      <vt:lpstr>The ugly</vt:lpstr>
      <vt:lpstr>The ugly</vt:lpstr>
      <vt:lpstr>Conclusion</vt:lpstr>
      <vt:lpstr>Conclusion</vt:lpstr>
      <vt:lpstr>Final comments</vt:lpstr>
      <vt:lpstr>Abbreviations</vt:lpstr>
      <vt:lpstr>Abbreviations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Petar Radanliev</cp:lastModifiedBy>
  <cp:revision>63</cp:revision>
  <dcterms:created xsi:type="dcterms:W3CDTF">2023-08-09T05:04:04Z</dcterms:created>
  <dcterms:modified xsi:type="dcterms:W3CDTF">2023-08-09T05:17:47Z</dcterms:modified>
</cp:coreProperties>
</file>