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4" r:id="rId2"/>
  </p:sldIdLst>
  <p:sldSz cx="12192000" cy="6858000"/>
  <p:notesSz cx="6888163" cy="100203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9" autoAdjust="0"/>
    <p:restoredTop sz="94660"/>
  </p:normalViewPr>
  <p:slideViewPr>
    <p:cSldViewPr snapToGrid="0">
      <p:cViewPr varScale="1">
        <p:scale>
          <a:sx n="46" d="100"/>
          <a:sy n="46" d="100"/>
        </p:scale>
        <p:origin x="132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87A06E4-F123-4345-BFAD-6CD91F980402}" type="doc">
      <dgm:prSet loTypeId="urn:microsoft.com/office/officeart/2005/8/layout/process4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t-BR"/>
        </a:p>
      </dgm:t>
    </dgm:pt>
    <dgm:pt modelId="{8CC20987-476B-4416-943D-ECDD612EB7F1}">
      <dgm:prSet phldrT="[Texto]"/>
      <dgm:spPr/>
      <dgm:t>
        <a:bodyPr/>
        <a:lstStyle/>
        <a:p>
          <a:r>
            <a:rPr lang="en-US" dirty="0" smtClean="0"/>
            <a:t>Original Data DATASUS Ministry of Health of Brazil - data collection by Brazilian region</a:t>
          </a:r>
          <a:endParaRPr lang="pt-BR" dirty="0"/>
        </a:p>
      </dgm:t>
    </dgm:pt>
    <dgm:pt modelId="{49826CC5-007A-40C1-B41F-6979D8ACFFE4}" type="parTrans" cxnId="{D3DB6275-D867-4380-A696-DB6A8D80231E}">
      <dgm:prSet/>
      <dgm:spPr/>
      <dgm:t>
        <a:bodyPr/>
        <a:lstStyle/>
        <a:p>
          <a:endParaRPr lang="pt-BR"/>
        </a:p>
      </dgm:t>
    </dgm:pt>
    <dgm:pt modelId="{8E6E515A-AB3A-4D09-A270-6DECA85BB4E6}" type="sibTrans" cxnId="{D3DB6275-D867-4380-A696-DB6A8D80231E}">
      <dgm:prSet/>
      <dgm:spPr/>
      <dgm:t>
        <a:bodyPr/>
        <a:lstStyle/>
        <a:p>
          <a:endParaRPr lang="pt-BR"/>
        </a:p>
      </dgm:t>
    </dgm:pt>
    <dgm:pt modelId="{28EB0152-F1AA-45CF-8D16-75D05BBACE98}">
      <dgm:prSet phldrT="[Texto]"/>
      <dgm:spPr/>
      <dgm:t>
        <a:bodyPr/>
        <a:lstStyle/>
        <a:p>
          <a:r>
            <a:rPr lang="en-US" dirty="0" smtClean="0"/>
            <a:t>Population 0 to 19 years old IBGE</a:t>
          </a:r>
          <a:endParaRPr lang="pt-BR" dirty="0"/>
        </a:p>
      </dgm:t>
    </dgm:pt>
    <dgm:pt modelId="{A723279A-5092-4D69-847C-89528413A596}" type="parTrans" cxnId="{9A56C22C-7903-4843-A497-3EEA853D8087}">
      <dgm:prSet/>
      <dgm:spPr/>
      <dgm:t>
        <a:bodyPr/>
        <a:lstStyle/>
        <a:p>
          <a:endParaRPr lang="pt-BR"/>
        </a:p>
      </dgm:t>
    </dgm:pt>
    <dgm:pt modelId="{A0991B7A-739B-400F-9CFB-13787BBC5558}" type="sibTrans" cxnId="{9A56C22C-7903-4843-A497-3EEA853D8087}">
      <dgm:prSet/>
      <dgm:spPr/>
      <dgm:t>
        <a:bodyPr/>
        <a:lstStyle/>
        <a:p>
          <a:endParaRPr lang="pt-BR"/>
        </a:p>
      </dgm:t>
    </dgm:pt>
    <dgm:pt modelId="{9ADDA1BD-5BB5-42F6-8877-FAF31299F3CA}">
      <dgm:prSet phldrT="[Texto]"/>
      <dgm:spPr/>
      <dgm:t>
        <a:bodyPr/>
        <a:lstStyle/>
        <a:p>
          <a:r>
            <a:rPr lang="en-US" dirty="0" smtClean="0"/>
            <a:t>Physicians working in Medical Facilities</a:t>
          </a:r>
          <a:endParaRPr lang="pt-BR" dirty="0"/>
        </a:p>
      </dgm:t>
    </dgm:pt>
    <dgm:pt modelId="{2F4001FB-AE74-41A0-AC92-17360F8180BA}" type="parTrans" cxnId="{606322B0-E9AD-4659-A67B-C63B709AA2C8}">
      <dgm:prSet/>
      <dgm:spPr/>
      <dgm:t>
        <a:bodyPr/>
        <a:lstStyle/>
        <a:p>
          <a:endParaRPr lang="pt-BR"/>
        </a:p>
      </dgm:t>
    </dgm:pt>
    <dgm:pt modelId="{9E88D9AE-2A53-4A3D-81EF-9FF1D6A29693}" type="sibTrans" cxnId="{606322B0-E9AD-4659-A67B-C63B709AA2C8}">
      <dgm:prSet/>
      <dgm:spPr/>
      <dgm:t>
        <a:bodyPr/>
        <a:lstStyle/>
        <a:p>
          <a:endParaRPr lang="pt-BR"/>
        </a:p>
      </dgm:t>
    </dgm:pt>
    <dgm:pt modelId="{A250DD09-68E6-46DE-B6F5-264BDC97A1A0}">
      <dgm:prSet phldrT="[Texto]"/>
      <dgm:spPr/>
      <dgm:t>
        <a:bodyPr/>
        <a:lstStyle/>
        <a:p>
          <a:r>
            <a:rPr lang="en-US" smtClean="0"/>
            <a:t>Disparity </a:t>
          </a:r>
          <a:r>
            <a:rPr lang="en-US" dirty="0" smtClean="0"/>
            <a:t>between Brazilian regions when associating the Human Development Index (HDI) and Gini Index.</a:t>
          </a:r>
          <a:endParaRPr lang="pt-BR" dirty="0"/>
        </a:p>
      </dgm:t>
    </dgm:pt>
    <dgm:pt modelId="{57DA1F02-FDEB-4B63-85B2-9795C2EAB5D6}" type="parTrans" cxnId="{5B79DE6B-D2D2-41E5-89D2-47336ED05550}">
      <dgm:prSet/>
      <dgm:spPr/>
      <dgm:t>
        <a:bodyPr/>
        <a:lstStyle/>
        <a:p>
          <a:endParaRPr lang="pt-BR"/>
        </a:p>
      </dgm:t>
    </dgm:pt>
    <dgm:pt modelId="{B6B31ECC-78FB-4967-A69A-B1EDD5941157}" type="sibTrans" cxnId="{5B79DE6B-D2D2-41E5-89D2-47336ED05550}">
      <dgm:prSet/>
      <dgm:spPr/>
      <dgm:t>
        <a:bodyPr/>
        <a:lstStyle/>
        <a:p>
          <a:endParaRPr lang="pt-BR"/>
        </a:p>
      </dgm:t>
    </dgm:pt>
    <dgm:pt modelId="{47D1E469-5C19-4CAF-BC42-4D6EFD303E2A}">
      <dgm:prSet phldrT="[Texto]"/>
      <dgm:spPr/>
      <dgm:t>
        <a:bodyPr/>
        <a:lstStyle/>
        <a:p>
          <a:r>
            <a:rPr lang="pt-BR" dirty="0" err="1" smtClean="0"/>
            <a:t>Difference</a:t>
          </a:r>
          <a:r>
            <a:rPr lang="pt-BR" dirty="0" smtClean="0"/>
            <a:t> in </a:t>
          </a:r>
          <a:r>
            <a:rPr lang="pt-BR" dirty="0" err="1" smtClean="0"/>
            <a:t>the</a:t>
          </a:r>
          <a:r>
            <a:rPr lang="pt-BR" dirty="0" smtClean="0"/>
            <a:t> </a:t>
          </a:r>
          <a:r>
            <a:rPr lang="pt-BR" dirty="0" err="1" smtClean="0"/>
            <a:t>number</a:t>
          </a:r>
          <a:r>
            <a:rPr lang="pt-BR" dirty="0" smtClean="0"/>
            <a:t> </a:t>
          </a:r>
          <a:r>
            <a:rPr lang="pt-BR" dirty="0" err="1" smtClean="0"/>
            <a:t>of</a:t>
          </a:r>
          <a:r>
            <a:rPr lang="pt-BR" dirty="0" smtClean="0"/>
            <a:t> </a:t>
          </a:r>
          <a:r>
            <a:rPr lang="pt-BR" dirty="0" err="1" smtClean="0"/>
            <a:t>hospitalizations</a:t>
          </a:r>
          <a:r>
            <a:rPr lang="pt-BR" dirty="0" smtClean="0"/>
            <a:t> </a:t>
          </a:r>
          <a:r>
            <a:rPr lang="pt-BR" dirty="0" err="1" smtClean="0"/>
            <a:t>and</a:t>
          </a:r>
          <a:r>
            <a:rPr lang="pt-BR" dirty="0" smtClean="0"/>
            <a:t> </a:t>
          </a:r>
          <a:r>
            <a:rPr lang="pt-BR" dirty="0" err="1" smtClean="0"/>
            <a:t>deaths</a:t>
          </a:r>
          <a:r>
            <a:rPr lang="pt-BR" dirty="0" smtClean="0"/>
            <a:t>, </a:t>
          </a:r>
          <a:r>
            <a:rPr lang="pt-BR" dirty="0" err="1" smtClean="0"/>
            <a:t>of</a:t>
          </a:r>
          <a:r>
            <a:rPr lang="pt-BR" dirty="0" smtClean="0"/>
            <a:t> </a:t>
          </a:r>
          <a:r>
            <a:rPr lang="pt-BR" dirty="0" err="1" smtClean="0"/>
            <a:t>individuals</a:t>
          </a:r>
          <a:r>
            <a:rPr lang="pt-BR" dirty="0" smtClean="0"/>
            <a:t> </a:t>
          </a:r>
          <a:r>
            <a:rPr lang="pt-BR" dirty="0" err="1" smtClean="0"/>
            <a:t>from</a:t>
          </a:r>
          <a:r>
            <a:rPr lang="pt-BR" dirty="0" smtClean="0"/>
            <a:t> 0 </a:t>
          </a:r>
          <a:r>
            <a:rPr lang="pt-BR" dirty="0" err="1" smtClean="0"/>
            <a:t>to</a:t>
          </a:r>
          <a:r>
            <a:rPr lang="pt-BR" dirty="0" smtClean="0"/>
            <a:t> 19 </a:t>
          </a:r>
          <a:r>
            <a:rPr lang="pt-BR" dirty="0" err="1" smtClean="0"/>
            <a:t>years</a:t>
          </a:r>
          <a:r>
            <a:rPr lang="pt-BR" dirty="0" smtClean="0"/>
            <a:t> </a:t>
          </a:r>
          <a:r>
            <a:rPr lang="pt-BR" dirty="0" err="1" smtClean="0"/>
            <a:t>old</a:t>
          </a:r>
          <a:r>
            <a:rPr lang="pt-BR" dirty="0" smtClean="0"/>
            <a:t>, </a:t>
          </a:r>
          <a:r>
            <a:rPr lang="pt-BR" dirty="0" err="1" smtClean="0"/>
            <a:t>with</a:t>
          </a:r>
          <a:r>
            <a:rPr lang="pt-BR" dirty="0" smtClean="0"/>
            <a:t> </a:t>
          </a:r>
          <a:r>
            <a:rPr lang="pt-BR" dirty="0" err="1" smtClean="0"/>
            <a:t>all</a:t>
          </a:r>
          <a:r>
            <a:rPr lang="pt-BR" dirty="0" smtClean="0"/>
            <a:t> </a:t>
          </a:r>
          <a:r>
            <a:rPr lang="pt-BR" dirty="0" err="1" smtClean="0"/>
            <a:t>categories</a:t>
          </a:r>
          <a:r>
            <a:rPr lang="pt-BR" dirty="0" smtClean="0"/>
            <a:t> </a:t>
          </a:r>
          <a:r>
            <a:rPr lang="pt-BR" dirty="0" err="1" smtClean="0"/>
            <a:t>of</a:t>
          </a:r>
          <a:r>
            <a:rPr lang="pt-BR" dirty="0" smtClean="0"/>
            <a:t> </a:t>
          </a:r>
          <a:r>
            <a:rPr lang="pt-BR" dirty="0" err="1" smtClean="0"/>
            <a:t>pathologies</a:t>
          </a:r>
          <a:r>
            <a:rPr lang="pt-BR" dirty="0" smtClean="0"/>
            <a:t> x </a:t>
          </a:r>
          <a:r>
            <a:rPr lang="pt-BR" dirty="0" err="1" smtClean="0"/>
            <a:t>people</a:t>
          </a:r>
          <a:r>
            <a:rPr lang="pt-BR" dirty="0" smtClean="0"/>
            <a:t> </a:t>
          </a:r>
          <a:r>
            <a:rPr lang="pt-BR" dirty="0" err="1" smtClean="0"/>
            <a:t>with</a:t>
          </a:r>
          <a:r>
            <a:rPr lang="pt-BR" dirty="0" smtClean="0"/>
            <a:t> Cerebral </a:t>
          </a:r>
          <a:r>
            <a:rPr lang="pt-BR" dirty="0" err="1" smtClean="0"/>
            <a:t>Palsy</a:t>
          </a:r>
          <a:r>
            <a:rPr lang="pt-BR" dirty="0" smtClean="0"/>
            <a:t> </a:t>
          </a:r>
          <a:r>
            <a:rPr lang="pt-BR" dirty="0" err="1" smtClean="0"/>
            <a:t>and</a:t>
          </a:r>
          <a:r>
            <a:rPr lang="pt-BR" dirty="0" smtClean="0"/>
            <a:t> </a:t>
          </a:r>
          <a:r>
            <a:rPr lang="pt-BR" dirty="0" err="1" smtClean="0"/>
            <a:t>other</a:t>
          </a:r>
          <a:r>
            <a:rPr lang="pt-BR" dirty="0" smtClean="0"/>
            <a:t> </a:t>
          </a:r>
          <a:r>
            <a:rPr lang="pt-BR" dirty="0" err="1" smtClean="0"/>
            <a:t>paralytic</a:t>
          </a:r>
          <a:r>
            <a:rPr lang="pt-BR" dirty="0" smtClean="0"/>
            <a:t> </a:t>
          </a:r>
          <a:r>
            <a:rPr lang="pt-BR" dirty="0" err="1" smtClean="0"/>
            <a:t>syndromes</a:t>
          </a:r>
          <a:r>
            <a:rPr lang="pt-BR" dirty="0" smtClean="0"/>
            <a:t>.</a:t>
          </a:r>
          <a:endParaRPr lang="pt-BR" dirty="0"/>
        </a:p>
      </dgm:t>
    </dgm:pt>
    <dgm:pt modelId="{344EFB61-02E3-4A8A-B791-4DA346B15486}" type="parTrans" cxnId="{FAC07BD5-30DC-4535-AAB1-4A8EEF5C814B}">
      <dgm:prSet/>
      <dgm:spPr/>
      <dgm:t>
        <a:bodyPr/>
        <a:lstStyle/>
        <a:p>
          <a:endParaRPr lang="pt-BR"/>
        </a:p>
      </dgm:t>
    </dgm:pt>
    <dgm:pt modelId="{9F04B877-4138-4A03-B2DF-4C13EADAC9D1}" type="sibTrans" cxnId="{FAC07BD5-30DC-4535-AAB1-4A8EEF5C814B}">
      <dgm:prSet/>
      <dgm:spPr/>
      <dgm:t>
        <a:bodyPr/>
        <a:lstStyle/>
        <a:p>
          <a:endParaRPr lang="pt-BR"/>
        </a:p>
      </dgm:t>
    </dgm:pt>
    <dgm:pt modelId="{1B8F5B96-68A9-40E8-9A57-DDABE7981CD8}">
      <dgm:prSet/>
      <dgm:spPr/>
      <dgm:t>
        <a:bodyPr/>
        <a:lstStyle/>
        <a:p>
          <a:r>
            <a:rPr lang="pt-BR" dirty="0" smtClean="0"/>
            <a:t>Health </a:t>
          </a:r>
          <a:r>
            <a:rPr lang="pt-BR" dirty="0" err="1" smtClean="0"/>
            <a:t>Care</a:t>
          </a:r>
          <a:r>
            <a:rPr lang="pt-BR" dirty="0" smtClean="0"/>
            <a:t> </a:t>
          </a:r>
          <a:r>
            <a:rPr lang="pt-BR" dirty="0" err="1" smtClean="0"/>
            <a:t>Facilities</a:t>
          </a:r>
          <a:endParaRPr lang="pt-BR" dirty="0"/>
        </a:p>
      </dgm:t>
    </dgm:pt>
    <dgm:pt modelId="{D7D0F04C-B955-4904-A798-B95A5E3577BB}" type="parTrans" cxnId="{CF33279A-4AB9-46B7-88D1-143CA8696796}">
      <dgm:prSet/>
      <dgm:spPr/>
      <dgm:t>
        <a:bodyPr/>
        <a:lstStyle/>
        <a:p>
          <a:endParaRPr lang="pt-BR"/>
        </a:p>
      </dgm:t>
    </dgm:pt>
    <dgm:pt modelId="{505F92E2-2E82-42BE-AD88-F5B8433CC480}" type="sibTrans" cxnId="{CF33279A-4AB9-46B7-88D1-143CA8696796}">
      <dgm:prSet/>
      <dgm:spPr/>
      <dgm:t>
        <a:bodyPr/>
        <a:lstStyle/>
        <a:p>
          <a:endParaRPr lang="pt-BR"/>
        </a:p>
      </dgm:t>
    </dgm:pt>
    <dgm:pt modelId="{8FCBC7B9-4266-4B6A-9655-28993B4388DC}">
      <dgm:prSet/>
      <dgm:spPr/>
      <dgm:t>
        <a:bodyPr/>
        <a:lstStyle/>
        <a:p>
          <a:r>
            <a:rPr lang="pt-BR" dirty="0" smtClean="0"/>
            <a:t>The </a:t>
          </a:r>
          <a:r>
            <a:rPr lang="pt-BR" dirty="0" err="1" smtClean="0"/>
            <a:t>migration</a:t>
          </a:r>
          <a:r>
            <a:rPr lang="pt-BR" dirty="0" smtClean="0"/>
            <a:t> </a:t>
          </a:r>
          <a:r>
            <a:rPr lang="pt-BR" dirty="0" err="1" smtClean="0"/>
            <a:t>of</a:t>
          </a:r>
          <a:r>
            <a:rPr lang="pt-BR" dirty="0" smtClean="0"/>
            <a:t> </a:t>
          </a:r>
          <a:r>
            <a:rPr lang="pt-BR" dirty="0" err="1" smtClean="0"/>
            <a:t>people</a:t>
          </a:r>
          <a:r>
            <a:rPr lang="pt-BR" dirty="0" smtClean="0"/>
            <a:t> in </a:t>
          </a:r>
          <a:r>
            <a:rPr lang="pt-BR" dirty="0" err="1" smtClean="0"/>
            <a:t>search</a:t>
          </a:r>
          <a:r>
            <a:rPr lang="pt-BR" dirty="0" smtClean="0"/>
            <a:t> </a:t>
          </a:r>
          <a:r>
            <a:rPr lang="pt-BR" dirty="0" err="1" smtClean="0"/>
            <a:t>of</a:t>
          </a:r>
          <a:r>
            <a:rPr lang="pt-BR" dirty="0" smtClean="0"/>
            <a:t> </a:t>
          </a:r>
          <a:r>
            <a:rPr lang="pt-BR" dirty="0" err="1" smtClean="0"/>
            <a:t>hospitalizations</a:t>
          </a:r>
          <a:r>
            <a:rPr lang="pt-BR" dirty="0" smtClean="0"/>
            <a:t> </a:t>
          </a:r>
          <a:r>
            <a:rPr lang="pt-BR" dirty="0" err="1" smtClean="0"/>
            <a:t>reflects</a:t>
          </a:r>
          <a:r>
            <a:rPr lang="pt-BR" dirty="0" smtClean="0"/>
            <a:t> </a:t>
          </a:r>
          <a:r>
            <a:rPr lang="pt-BR" dirty="0" err="1" smtClean="0"/>
            <a:t>the</a:t>
          </a:r>
          <a:r>
            <a:rPr lang="pt-BR" dirty="0" smtClean="0"/>
            <a:t> </a:t>
          </a:r>
          <a:r>
            <a:rPr lang="pt-BR" dirty="0" err="1" smtClean="0"/>
            <a:t>differences</a:t>
          </a:r>
          <a:r>
            <a:rPr lang="pt-BR" dirty="0" smtClean="0"/>
            <a:t> in </a:t>
          </a:r>
          <a:r>
            <a:rPr lang="pt-BR" dirty="0" err="1" smtClean="0"/>
            <a:t>health</a:t>
          </a:r>
          <a:r>
            <a:rPr lang="pt-BR" dirty="0" smtClean="0"/>
            <a:t> </a:t>
          </a:r>
          <a:r>
            <a:rPr lang="pt-BR" dirty="0" err="1" smtClean="0"/>
            <a:t>between</a:t>
          </a:r>
          <a:r>
            <a:rPr lang="pt-BR" dirty="0" smtClean="0"/>
            <a:t> </a:t>
          </a:r>
          <a:r>
            <a:rPr lang="pt-BR" dirty="0" err="1" smtClean="0"/>
            <a:t>regions</a:t>
          </a:r>
          <a:r>
            <a:rPr lang="pt-BR" dirty="0" smtClean="0"/>
            <a:t>.</a:t>
          </a:r>
          <a:endParaRPr lang="pt-BR" dirty="0"/>
        </a:p>
      </dgm:t>
    </dgm:pt>
    <dgm:pt modelId="{665DDD37-4939-481A-8CFA-0BCB41A2FEB4}" type="parTrans" cxnId="{D9C28342-01DD-483A-B82E-9498E4C3EF46}">
      <dgm:prSet/>
      <dgm:spPr/>
      <dgm:t>
        <a:bodyPr/>
        <a:lstStyle/>
        <a:p>
          <a:endParaRPr lang="pt-BR"/>
        </a:p>
      </dgm:t>
    </dgm:pt>
    <dgm:pt modelId="{6C9E53F6-D475-40C0-A38B-D1FA901D19C3}" type="sibTrans" cxnId="{D9C28342-01DD-483A-B82E-9498E4C3EF46}">
      <dgm:prSet/>
      <dgm:spPr/>
      <dgm:t>
        <a:bodyPr/>
        <a:lstStyle/>
        <a:p>
          <a:endParaRPr lang="pt-BR"/>
        </a:p>
      </dgm:t>
    </dgm:pt>
    <dgm:pt modelId="{3F4FA25E-234F-4544-90D1-414499660CC9}" type="pres">
      <dgm:prSet presAssocID="{987A06E4-F123-4345-BFAD-6CD91F980402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t-BR"/>
        </a:p>
      </dgm:t>
    </dgm:pt>
    <dgm:pt modelId="{6FED0304-786F-4C35-ADC6-2269AE9F439A}" type="pres">
      <dgm:prSet presAssocID="{47D1E469-5C19-4CAF-BC42-4D6EFD303E2A}" presName="boxAndChildren" presStyleCnt="0"/>
      <dgm:spPr/>
    </dgm:pt>
    <dgm:pt modelId="{BD2F9060-1D5A-434E-BF63-BAA4B722AB6F}" type="pres">
      <dgm:prSet presAssocID="{47D1E469-5C19-4CAF-BC42-4D6EFD303E2A}" presName="parentTextBox" presStyleLbl="node1" presStyleIdx="0" presStyleCnt="3"/>
      <dgm:spPr/>
      <dgm:t>
        <a:bodyPr/>
        <a:lstStyle/>
        <a:p>
          <a:endParaRPr lang="pt-BR"/>
        </a:p>
      </dgm:t>
    </dgm:pt>
    <dgm:pt modelId="{BC3E5E9B-9804-45DC-897B-8C173EF795D1}" type="pres">
      <dgm:prSet presAssocID="{47D1E469-5C19-4CAF-BC42-4D6EFD303E2A}" presName="entireBox" presStyleLbl="node1" presStyleIdx="0" presStyleCnt="3"/>
      <dgm:spPr/>
      <dgm:t>
        <a:bodyPr/>
        <a:lstStyle/>
        <a:p>
          <a:endParaRPr lang="pt-BR"/>
        </a:p>
      </dgm:t>
    </dgm:pt>
    <dgm:pt modelId="{96480F43-EF19-4D99-BA90-5A1D8BBA1D9D}" type="pres">
      <dgm:prSet presAssocID="{47D1E469-5C19-4CAF-BC42-4D6EFD303E2A}" presName="descendantBox" presStyleCnt="0"/>
      <dgm:spPr/>
    </dgm:pt>
    <dgm:pt modelId="{C630792C-D95A-41B1-9702-8CC3E4F1D018}" type="pres">
      <dgm:prSet presAssocID="{8FCBC7B9-4266-4B6A-9655-28993B4388DC}" presName="childTextBox" presStyleLbl="fgAccFollowNode1" presStyleIdx="0" presStyleCnt="4">
        <dgm:presLayoutVars>
          <dgm:bulletEnabled val="1"/>
        </dgm:presLayoutVars>
      </dgm:prSet>
      <dgm:spPr/>
    </dgm:pt>
    <dgm:pt modelId="{A3BFF813-8C9C-4EDD-BBE7-C3B5A6394B8C}" type="pres">
      <dgm:prSet presAssocID="{B6B31ECC-78FB-4967-A69A-B1EDD5941157}" presName="sp" presStyleCnt="0"/>
      <dgm:spPr/>
    </dgm:pt>
    <dgm:pt modelId="{47C92602-63EB-4290-A109-3CAEF5D7971F}" type="pres">
      <dgm:prSet presAssocID="{A250DD09-68E6-46DE-B6F5-264BDC97A1A0}" presName="arrowAndChildren" presStyleCnt="0"/>
      <dgm:spPr/>
    </dgm:pt>
    <dgm:pt modelId="{5AA3F1CB-FDBD-4C00-9F3E-19C3A3E36E95}" type="pres">
      <dgm:prSet presAssocID="{A250DD09-68E6-46DE-B6F5-264BDC97A1A0}" presName="parentTextArrow" presStyleLbl="node1" presStyleIdx="1" presStyleCnt="3"/>
      <dgm:spPr/>
      <dgm:t>
        <a:bodyPr/>
        <a:lstStyle/>
        <a:p>
          <a:endParaRPr lang="pt-BR"/>
        </a:p>
      </dgm:t>
    </dgm:pt>
    <dgm:pt modelId="{A5DBAA80-C2D8-4139-990C-BF311B656B72}" type="pres">
      <dgm:prSet presAssocID="{8E6E515A-AB3A-4D09-A270-6DECA85BB4E6}" presName="sp" presStyleCnt="0"/>
      <dgm:spPr/>
    </dgm:pt>
    <dgm:pt modelId="{9C3D1B3E-CFED-4512-B88E-1D8FC2CCB752}" type="pres">
      <dgm:prSet presAssocID="{8CC20987-476B-4416-943D-ECDD612EB7F1}" presName="arrowAndChildren" presStyleCnt="0"/>
      <dgm:spPr/>
    </dgm:pt>
    <dgm:pt modelId="{BC98B060-3F5E-43A7-B115-F12D13D27350}" type="pres">
      <dgm:prSet presAssocID="{8CC20987-476B-4416-943D-ECDD612EB7F1}" presName="parentTextArrow" presStyleLbl="node1" presStyleIdx="1" presStyleCnt="3"/>
      <dgm:spPr/>
      <dgm:t>
        <a:bodyPr/>
        <a:lstStyle/>
        <a:p>
          <a:endParaRPr lang="pt-BR"/>
        </a:p>
      </dgm:t>
    </dgm:pt>
    <dgm:pt modelId="{DCA2E113-B5B3-4A03-AF39-3534529C6517}" type="pres">
      <dgm:prSet presAssocID="{8CC20987-476B-4416-943D-ECDD612EB7F1}" presName="arrow" presStyleLbl="node1" presStyleIdx="2" presStyleCnt="3"/>
      <dgm:spPr/>
      <dgm:t>
        <a:bodyPr/>
        <a:lstStyle/>
        <a:p>
          <a:endParaRPr lang="pt-BR"/>
        </a:p>
      </dgm:t>
    </dgm:pt>
    <dgm:pt modelId="{C7034D0F-9458-4EB0-8984-1DA69C4C4C2D}" type="pres">
      <dgm:prSet presAssocID="{8CC20987-476B-4416-943D-ECDD612EB7F1}" presName="descendantArrow" presStyleCnt="0"/>
      <dgm:spPr/>
    </dgm:pt>
    <dgm:pt modelId="{D2AD1521-54D2-4AF8-BE63-655E1B25DBF1}" type="pres">
      <dgm:prSet presAssocID="{28EB0152-F1AA-45CF-8D16-75D05BBACE98}" presName="childTextArrow" presStyleLbl="fgAccFollowNode1" presStyleIdx="1" presStyleCnt="4" custScaleX="321137">
        <dgm:presLayoutVars>
          <dgm:bulletEnabled val="1"/>
        </dgm:presLayoutVars>
      </dgm:prSet>
      <dgm:spPr/>
      <dgm:t>
        <a:bodyPr/>
        <a:lstStyle/>
        <a:p>
          <a:endParaRPr lang="pt-BR"/>
        </a:p>
      </dgm:t>
    </dgm:pt>
    <dgm:pt modelId="{74FB8877-1DD2-4CDF-B3B0-718A178FE658}" type="pres">
      <dgm:prSet presAssocID="{1B8F5B96-68A9-40E8-9A57-DDABE7981CD8}" presName="childTextArrow" presStyleLbl="fgAccFollowNode1" presStyleIdx="2" presStyleCnt="4" custScaleX="243737" custLinFactNeighborX="58" custLinFactNeighborY="1">
        <dgm:presLayoutVars>
          <dgm:bulletEnabled val="1"/>
        </dgm:presLayoutVars>
      </dgm:prSet>
      <dgm:spPr/>
      <dgm:t>
        <a:bodyPr/>
        <a:lstStyle/>
        <a:p>
          <a:endParaRPr lang="pt-BR"/>
        </a:p>
      </dgm:t>
    </dgm:pt>
    <dgm:pt modelId="{1A9B82F4-FF4C-49FA-A465-8AE7C4ADA95D}" type="pres">
      <dgm:prSet presAssocID="{9ADDA1BD-5BB5-42F6-8877-FAF31299F3CA}" presName="childTextArrow" presStyleLbl="fgAccFollowNode1" presStyleIdx="3" presStyleCnt="4" custScaleX="262229">
        <dgm:presLayoutVars>
          <dgm:bulletEnabled val="1"/>
        </dgm:presLayoutVars>
      </dgm:prSet>
      <dgm:spPr/>
      <dgm:t>
        <a:bodyPr/>
        <a:lstStyle/>
        <a:p>
          <a:endParaRPr lang="pt-BR"/>
        </a:p>
      </dgm:t>
    </dgm:pt>
  </dgm:ptLst>
  <dgm:cxnLst>
    <dgm:cxn modelId="{D0797AC6-3B13-4F12-A3AE-69BF643F89A6}" type="presOf" srcId="{A250DD09-68E6-46DE-B6F5-264BDC97A1A0}" destId="{5AA3F1CB-FDBD-4C00-9F3E-19C3A3E36E95}" srcOrd="0" destOrd="0" presId="urn:microsoft.com/office/officeart/2005/8/layout/process4"/>
    <dgm:cxn modelId="{59FF9026-E5EA-40B5-B480-30F159BD03A9}" type="presOf" srcId="{8CC20987-476B-4416-943D-ECDD612EB7F1}" destId="{DCA2E113-B5B3-4A03-AF39-3534529C6517}" srcOrd="1" destOrd="0" presId="urn:microsoft.com/office/officeart/2005/8/layout/process4"/>
    <dgm:cxn modelId="{8E8D4ABF-BE7D-4C27-9D5D-A24B852DC732}" type="presOf" srcId="{8FCBC7B9-4266-4B6A-9655-28993B4388DC}" destId="{C630792C-D95A-41B1-9702-8CC3E4F1D018}" srcOrd="0" destOrd="0" presId="urn:microsoft.com/office/officeart/2005/8/layout/process4"/>
    <dgm:cxn modelId="{3EDA46D3-93A5-4A02-9338-961EB2E17A45}" type="presOf" srcId="{8CC20987-476B-4416-943D-ECDD612EB7F1}" destId="{BC98B060-3F5E-43A7-B115-F12D13D27350}" srcOrd="0" destOrd="0" presId="urn:microsoft.com/office/officeart/2005/8/layout/process4"/>
    <dgm:cxn modelId="{23F8BC51-FB89-4A31-AA60-C4B539966FAC}" type="presOf" srcId="{1B8F5B96-68A9-40E8-9A57-DDABE7981CD8}" destId="{74FB8877-1DD2-4CDF-B3B0-718A178FE658}" srcOrd="0" destOrd="0" presId="urn:microsoft.com/office/officeart/2005/8/layout/process4"/>
    <dgm:cxn modelId="{00B0E719-8311-4EE6-A010-FD4E2DE8ED1F}" type="presOf" srcId="{9ADDA1BD-5BB5-42F6-8877-FAF31299F3CA}" destId="{1A9B82F4-FF4C-49FA-A465-8AE7C4ADA95D}" srcOrd="0" destOrd="0" presId="urn:microsoft.com/office/officeart/2005/8/layout/process4"/>
    <dgm:cxn modelId="{D3DB6275-D867-4380-A696-DB6A8D80231E}" srcId="{987A06E4-F123-4345-BFAD-6CD91F980402}" destId="{8CC20987-476B-4416-943D-ECDD612EB7F1}" srcOrd="0" destOrd="0" parTransId="{49826CC5-007A-40C1-B41F-6979D8ACFFE4}" sibTransId="{8E6E515A-AB3A-4D09-A270-6DECA85BB4E6}"/>
    <dgm:cxn modelId="{9A56C22C-7903-4843-A497-3EEA853D8087}" srcId="{8CC20987-476B-4416-943D-ECDD612EB7F1}" destId="{28EB0152-F1AA-45CF-8D16-75D05BBACE98}" srcOrd="0" destOrd="0" parTransId="{A723279A-5092-4D69-847C-89528413A596}" sibTransId="{A0991B7A-739B-400F-9CFB-13787BBC5558}"/>
    <dgm:cxn modelId="{37DE54A9-7BCA-4CD7-9A25-4AE899E4CFA8}" type="presOf" srcId="{47D1E469-5C19-4CAF-BC42-4D6EFD303E2A}" destId="{BD2F9060-1D5A-434E-BF63-BAA4B722AB6F}" srcOrd="0" destOrd="0" presId="urn:microsoft.com/office/officeart/2005/8/layout/process4"/>
    <dgm:cxn modelId="{CF33279A-4AB9-46B7-88D1-143CA8696796}" srcId="{8CC20987-476B-4416-943D-ECDD612EB7F1}" destId="{1B8F5B96-68A9-40E8-9A57-DDABE7981CD8}" srcOrd="1" destOrd="0" parTransId="{D7D0F04C-B955-4904-A798-B95A5E3577BB}" sibTransId="{505F92E2-2E82-42BE-AD88-F5B8433CC480}"/>
    <dgm:cxn modelId="{5BC95094-0C59-4E5F-B1EF-08C88F26E983}" type="presOf" srcId="{47D1E469-5C19-4CAF-BC42-4D6EFD303E2A}" destId="{BC3E5E9B-9804-45DC-897B-8C173EF795D1}" srcOrd="1" destOrd="0" presId="urn:microsoft.com/office/officeart/2005/8/layout/process4"/>
    <dgm:cxn modelId="{606322B0-E9AD-4659-A67B-C63B709AA2C8}" srcId="{8CC20987-476B-4416-943D-ECDD612EB7F1}" destId="{9ADDA1BD-5BB5-42F6-8877-FAF31299F3CA}" srcOrd="2" destOrd="0" parTransId="{2F4001FB-AE74-41A0-AC92-17360F8180BA}" sibTransId="{9E88D9AE-2A53-4A3D-81EF-9FF1D6A29693}"/>
    <dgm:cxn modelId="{22B42C47-C8E4-4CE8-BD3B-7277C8427782}" type="presOf" srcId="{28EB0152-F1AA-45CF-8D16-75D05BBACE98}" destId="{D2AD1521-54D2-4AF8-BE63-655E1B25DBF1}" srcOrd="0" destOrd="0" presId="urn:microsoft.com/office/officeart/2005/8/layout/process4"/>
    <dgm:cxn modelId="{FAC07BD5-30DC-4535-AAB1-4A8EEF5C814B}" srcId="{987A06E4-F123-4345-BFAD-6CD91F980402}" destId="{47D1E469-5C19-4CAF-BC42-4D6EFD303E2A}" srcOrd="2" destOrd="0" parTransId="{344EFB61-02E3-4A8A-B791-4DA346B15486}" sibTransId="{9F04B877-4138-4A03-B2DF-4C13EADAC9D1}"/>
    <dgm:cxn modelId="{5B79DE6B-D2D2-41E5-89D2-47336ED05550}" srcId="{987A06E4-F123-4345-BFAD-6CD91F980402}" destId="{A250DD09-68E6-46DE-B6F5-264BDC97A1A0}" srcOrd="1" destOrd="0" parTransId="{57DA1F02-FDEB-4B63-85B2-9795C2EAB5D6}" sibTransId="{B6B31ECC-78FB-4967-A69A-B1EDD5941157}"/>
    <dgm:cxn modelId="{D9C28342-01DD-483A-B82E-9498E4C3EF46}" srcId="{47D1E469-5C19-4CAF-BC42-4D6EFD303E2A}" destId="{8FCBC7B9-4266-4B6A-9655-28993B4388DC}" srcOrd="0" destOrd="0" parTransId="{665DDD37-4939-481A-8CFA-0BCB41A2FEB4}" sibTransId="{6C9E53F6-D475-40C0-A38B-D1FA901D19C3}"/>
    <dgm:cxn modelId="{58CFB97E-3905-4E99-8FBB-96007BE969F3}" type="presOf" srcId="{987A06E4-F123-4345-BFAD-6CD91F980402}" destId="{3F4FA25E-234F-4544-90D1-414499660CC9}" srcOrd="0" destOrd="0" presId="urn:microsoft.com/office/officeart/2005/8/layout/process4"/>
    <dgm:cxn modelId="{F8EDE8D4-ED1C-4DDE-AF5D-A1565443D381}" type="presParOf" srcId="{3F4FA25E-234F-4544-90D1-414499660CC9}" destId="{6FED0304-786F-4C35-ADC6-2269AE9F439A}" srcOrd="0" destOrd="0" presId="urn:microsoft.com/office/officeart/2005/8/layout/process4"/>
    <dgm:cxn modelId="{183DF0D6-0499-4AF6-8265-DD50954AF92D}" type="presParOf" srcId="{6FED0304-786F-4C35-ADC6-2269AE9F439A}" destId="{BD2F9060-1D5A-434E-BF63-BAA4B722AB6F}" srcOrd="0" destOrd="0" presId="urn:microsoft.com/office/officeart/2005/8/layout/process4"/>
    <dgm:cxn modelId="{3787CBF5-6C5A-4122-A558-C15ED2052027}" type="presParOf" srcId="{6FED0304-786F-4C35-ADC6-2269AE9F439A}" destId="{BC3E5E9B-9804-45DC-897B-8C173EF795D1}" srcOrd="1" destOrd="0" presId="urn:microsoft.com/office/officeart/2005/8/layout/process4"/>
    <dgm:cxn modelId="{BD67B8C8-1AEA-47D9-9F97-4E4EBF7D8ED3}" type="presParOf" srcId="{6FED0304-786F-4C35-ADC6-2269AE9F439A}" destId="{96480F43-EF19-4D99-BA90-5A1D8BBA1D9D}" srcOrd="2" destOrd="0" presId="urn:microsoft.com/office/officeart/2005/8/layout/process4"/>
    <dgm:cxn modelId="{815A6C1A-F6E5-40BF-91CB-483E1E5A985C}" type="presParOf" srcId="{96480F43-EF19-4D99-BA90-5A1D8BBA1D9D}" destId="{C630792C-D95A-41B1-9702-8CC3E4F1D018}" srcOrd="0" destOrd="0" presId="urn:microsoft.com/office/officeart/2005/8/layout/process4"/>
    <dgm:cxn modelId="{88ADA324-7FCF-4C1D-ACC1-9C70E4D83866}" type="presParOf" srcId="{3F4FA25E-234F-4544-90D1-414499660CC9}" destId="{A3BFF813-8C9C-4EDD-BBE7-C3B5A6394B8C}" srcOrd="1" destOrd="0" presId="urn:microsoft.com/office/officeart/2005/8/layout/process4"/>
    <dgm:cxn modelId="{62F8691A-7174-4BBB-9D09-0C4118C314D0}" type="presParOf" srcId="{3F4FA25E-234F-4544-90D1-414499660CC9}" destId="{47C92602-63EB-4290-A109-3CAEF5D7971F}" srcOrd="2" destOrd="0" presId="urn:microsoft.com/office/officeart/2005/8/layout/process4"/>
    <dgm:cxn modelId="{08C1F767-927E-4415-AD74-0E220F51414E}" type="presParOf" srcId="{47C92602-63EB-4290-A109-3CAEF5D7971F}" destId="{5AA3F1CB-FDBD-4C00-9F3E-19C3A3E36E95}" srcOrd="0" destOrd="0" presId="urn:microsoft.com/office/officeart/2005/8/layout/process4"/>
    <dgm:cxn modelId="{90554B56-5F59-464A-850C-4189731B1483}" type="presParOf" srcId="{3F4FA25E-234F-4544-90D1-414499660CC9}" destId="{A5DBAA80-C2D8-4139-990C-BF311B656B72}" srcOrd="3" destOrd="0" presId="urn:microsoft.com/office/officeart/2005/8/layout/process4"/>
    <dgm:cxn modelId="{F1FA65A8-095A-4FF6-A478-CE2C3A192E5E}" type="presParOf" srcId="{3F4FA25E-234F-4544-90D1-414499660CC9}" destId="{9C3D1B3E-CFED-4512-B88E-1D8FC2CCB752}" srcOrd="4" destOrd="0" presId="urn:microsoft.com/office/officeart/2005/8/layout/process4"/>
    <dgm:cxn modelId="{508E2045-C1A3-4FCD-B11B-A6273AA234B9}" type="presParOf" srcId="{9C3D1B3E-CFED-4512-B88E-1D8FC2CCB752}" destId="{BC98B060-3F5E-43A7-B115-F12D13D27350}" srcOrd="0" destOrd="0" presId="urn:microsoft.com/office/officeart/2005/8/layout/process4"/>
    <dgm:cxn modelId="{B4D8BB3B-6AD4-49F6-BE0A-3A504ACC219C}" type="presParOf" srcId="{9C3D1B3E-CFED-4512-B88E-1D8FC2CCB752}" destId="{DCA2E113-B5B3-4A03-AF39-3534529C6517}" srcOrd="1" destOrd="0" presId="urn:microsoft.com/office/officeart/2005/8/layout/process4"/>
    <dgm:cxn modelId="{553411DF-673E-445D-BA1E-175FBCE505E0}" type="presParOf" srcId="{9C3D1B3E-CFED-4512-B88E-1D8FC2CCB752}" destId="{C7034D0F-9458-4EB0-8984-1DA69C4C4C2D}" srcOrd="2" destOrd="0" presId="urn:microsoft.com/office/officeart/2005/8/layout/process4"/>
    <dgm:cxn modelId="{052D79D7-07F0-4FE3-B3C4-9AA203FCA565}" type="presParOf" srcId="{C7034D0F-9458-4EB0-8984-1DA69C4C4C2D}" destId="{D2AD1521-54D2-4AF8-BE63-655E1B25DBF1}" srcOrd="0" destOrd="0" presId="urn:microsoft.com/office/officeart/2005/8/layout/process4"/>
    <dgm:cxn modelId="{63BAD6B1-31ED-47C2-BF34-18469A1715A6}" type="presParOf" srcId="{C7034D0F-9458-4EB0-8984-1DA69C4C4C2D}" destId="{74FB8877-1DD2-4CDF-B3B0-718A178FE658}" srcOrd="1" destOrd="0" presId="urn:microsoft.com/office/officeart/2005/8/layout/process4"/>
    <dgm:cxn modelId="{714EA043-9F50-4941-B3E2-102A83B4191F}" type="presParOf" srcId="{C7034D0F-9458-4EB0-8984-1DA69C4C4C2D}" destId="{1A9B82F4-FF4C-49FA-A465-8AE7C4ADA95D}" srcOrd="2" destOrd="0" presId="urn:microsoft.com/office/officeart/2005/8/layout/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C3E5E9B-9804-45DC-897B-8C173EF795D1}">
      <dsp:nvSpPr>
        <dsp:cNvPr id="0" name=""/>
        <dsp:cNvSpPr/>
      </dsp:nvSpPr>
      <dsp:spPr>
        <a:xfrm>
          <a:off x="0" y="4078917"/>
          <a:ext cx="8128000" cy="1338791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t-BR" sz="1600" kern="1200" dirty="0" err="1" smtClean="0"/>
            <a:t>Difference</a:t>
          </a:r>
          <a:r>
            <a:rPr lang="pt-BR" sz="1600" kern="1200" dirty="0" smtClean="0"/>
            <a:t> in </a:t>
          </a:r>
          <a:r>
            <a:rPr lang="pt-BR" sz="1600" kern="1200" dirty="0" err="1" smtClean="0"/>
            <a:t>the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number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of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hospitalizations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and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deaths</a:t>
          </a:r>
          <a:r>
            <a:rPr lang="pt-BR" sz="1600" kern="1200" dirty="0" smtClean="0"/>
            <a:t>, </a:t>
          </a:r>
          <a:r>
            <a:rPr lang="pt-BR" sz="1600" kern="1200" dirty="0" err="1" smtClean="0"/>
            <a:t>of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individuals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from</a:t>
          </a:r>
          <a:r>
            <a:rPr lang="pt-BR" sz="1600" kern="1200" dirty="0" smtClean="0"/>
            <a:t> 0 </a:t>
          </a:r>
          <a:r>
            <a:rPr lang="pt-BR" sz="1600" kern="1200" dirty="0" err="1" smtClean="0"/>
            <a:t>to</a:t>
          </a:r>
          <a:r>
            <a:rPr lang="pt-BR" sz="1600" kern="1200" dirty="0" smtClean="0"/>
            <a:t> 19 </a:t>
          </a:r>
          <a:r>
            <a:rPr lang="pt-BR" sz="1600" kern="1200" dirty="0" err="1" smtClean="0"/>
            <a:t>years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old</a:t>
          </a:r>
          <a:r>
            <a:rPr lang="pt-BR" sz="1600" kern="1200" dirty="0" smtClean="0"/>
            <a:t>, </a:t>
          </a:r>
          <a:r>
            <a:rPr lang="pt-BR" sz="1600" kern="1200" dirty="0" err="1" smtClean="0"/>
            <a:t>with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all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categories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of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pathologies</a:t>
          </a:r>
          <a:r>
            <a:rPr lang="pt-BR" sz="1600" kern="1200" dirty="0" smtClean="0"/>
            <a:t> x </a:t>
          </a:r>
          <a:r>
            <a:rPr lang="pt-BR" sz="1600" kern="1200" dirty="0" err="1" smtClean="0"/>
            <a:t>people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with</a:t>
          </a:r>
          <a:r>
            <a:rPr lang="pt-BR" sz="1600" kern="1200" dirty="0" smtClean="0"/>
            <a:t> Cerebral </a:t>
          </a:r>
          <a:r>
            <a:rPr lang="pt-BR" sz="1600" kern="1200" dirty="0" err="1" smtClean="0"/>
            <a:t>Palsy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and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other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paralytic</a:t>
          </a:r>
          <a:r>
            <a:rPr lang="pt-BR" sz="1600" kern="1200" dirty="0" smtClean="0"/>
            <a:t> </a:t>
          </a:r>
          <a:r>
            <a:rPr lang="pt-BR" sz="1600" kern="1200" dirty="0" err="1" smtClean="0"/>
            <a:t>syndromes</a:t>
          </a:r>
          <a:r>
            <a:rPr lang="pt-BR" sz="1600" kern="1200" dirty="0" smtClean="0"/>
            <a:t>.</a:t>
          </a:r>
          <a:endParaRPr lang="pt-BR" sz="1600" kern="1200" dirty="0"/>
        </a:p>
      </dsp:txBody>
      <dsp:txXfrm>
        <a:off x="0" y="4078917"/>
        <a:ext cx="8128000" cy="722947"/>
      </dsp:txXfrm>
    </dsp:sp>
    <dsp:sp modelId="{C630792C-D95A-41B1-9702-8CC3E4F1D018}">
      <dsp:nvSpPr>
        <dsp:cNvPr id="0" name=""/>
        <dsp:cNvSpPr/>
      </dsp:nvSpPr>
      <dsp:spPr>
        <a:xfrm>
          <a:off x="0" y="4775089"/>
          <a:ext cx="8128000" cy="615844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25400" rIns="14224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t-BR" sz="2000" kern="1200" dirty="0" smtClean="0"/>
            <a:t>The </a:t>
          </a:r>
          <a:r>
            <a:rPr lang="pt-BR" sz="2000" kern="1200" dirty="0" err="1" smtClean="0"/>
            <a:t>migration</a:t>
          </a:r>
          <a:r>
            <a:rPr lang="pt-BR" sz="2000" kern="1200" dirty="0" smtClean="0"/>
            <a:t> </a:t>
          </a:r>
          <a:r>
            <a:rPr lang="pt-BR" sz="2000" kern="1200" dirty="0" err="1" smtClean="0"/>
            <a:t>of</a:t>
          </a:r>
          <a:r>
            <a:rPr lang="pt-BR" sz="2000" kern="1200" dirty="0" smtClean="0"/>
            <a:t> </a:t>
          </a:r>
          <a:r>
            <a:rPr lang="pt-BR" sz="2000" kern="1200" dirty="0" err="1" smtClean="0"/>
            <a:t>people</a:t>
          </a:r>
          <a:r>
            <a:rPr lang="pt-BR" sz="2000" kern="1200" dirty="0" smtClean="0"/>
            <a:t> in </a:t>
          </a:r>
          <a:r>
            <a:rPr lang="pt-BR" sz="2000" kern="1200" dirty="0" err="1" smtClean="0"/>
            <a:t>search</a:t>
          </a:r>
          <a:r>
            <a:rPr lang="pt-BR" sz="2000" kern="1200" dirty="0" smtClean="0"/>
            <a:t> </a:t>
          </a:r>
          <a:r>
            <a:rPr lang="pt-BR" sz="2000" kern="1200" dirty="0" err="1" smtClean="0"/>
            <a:t>of</a:t>
          </a:r>
          <a:r>
            <a:rPr lang="pt-BR" sz="2000" kern="1200" dirty="0" smtClean="0"/>
            <a:t> </a:t>
          </a:r>
          <a:r>
            <a:rPr lang="pt-BR" sz="2000" kern="1200" dirty="0" err="1" smtClean="0"/>
            <a:t>hospitalizations</a:t>
          </a:r>
          <a:r>
            <a:rPr lang="pt-BR" sz="2000" kern="1200" dirty="0" smtClean="0"/>
            <a:t> </a:t>
          </a:r>
          <a:r>
            <a:rPr lang="pt-BR" sz="2000" kern="1200" dirty="0" err="1" smtClean="0"/>
            <a:t>reflects</a:t>
          </a:r>
          <a:r>
            <a:rPr lang="pt-BR" sz="2000" kern="1200" dirty="0" smtClean="0"/>
            <a:t> </a:t>
          </a:r>
          <a:r>
            <a:rPr lang="pt-BR" sz="2000" kern="1200" dirty="0" err="1" smtClean="0"/>
            <a:t>the</a:t>
          </a:r>
          <a:r>
            <a:rPr lang="pt-BR" sz="2000" kern="1200" dirty="0" smtClean="0"/>
            <a:t> </a:t>
          </a:r>
          <a:r>
            <a:rPr lang="pt-BR" sz="2000" kern="1200" dirty="0" err="1" smtClean="0"/>
            <a:t>differences</a:t>
          </a:r>
          <a:r>
            <a:rPr lang="pt-BR" sz="2000" kern="1200" dirty="0" smtClean="0"/>
            <a:t> in </a:t>
          </a:r>
          <a:r>
            <a:rPr lang="pt-BR" sz="2000" kern="1200" dirty="0" err="1" smtClean="0"/>
            <a:t>health</a:t>
          </a:r>
          <a:r>
            <a:rPr lang="pt-BR" sz="2000" kern="1200" dirty="0" smtClean="0"/>
            <a:t> </a:t>
          </a:r>
          <a:r>
            <a:rPr lang="pt-BR" sz="2000" kern="1200" dirty="0" err="1" smtClean="0"/>
            <a:t>between</a:t>
          </a:r>
          <a:r>
            <a:rPr lang="pt-BR" sz="2000" kern="1200" dirty="0" smtClean="0"/>
            <a:t> </a:t>
          </a:r>
          <a:r>
            <a:rPr lang="pt-BR" sz="2000" kern="1200" dirty="0" err="1" smtClean="0"/>
            <a:t>regions</a:t>
          </a:r>
          <a:r>
            <a:rPr lang="pt-BR" sz="2000" kern="1200" dirty="0" smtClean="0"/>
            <a:t>.</a:t>
          </a:r>
          <a:endParaRPr lang="pt-BR" sz="2000" kern="1200" dirty="0"/>
        </a:p>
      </dsp:txBody>
      <dsp:txXfrm>
        <a:off x="0" y="4775089"/>
        <a:ext cx="8128000" cy="615844"/>
      </dsp:txXfrm>
    </dsp:sp>
    <dsp:sp modelId="{5AA3F1CB-FDBD-4C00-9F3E-19C3A3E36E95}">
      <dsp:nvSpPr>
        <dsp:cNvPr id="0" name=""/>
        <dsp:cNvSpPr/>
      </dsp:nvSpPr>
      <dsp:spPr>
        <a:xfrm rot="10800000">
          <a:off x="0" y="2039937"/>
          <a:ext cx="8128000" cy="2059061"/>
        </a:xfrm>
        <a:prstGeom prst="upArrowCallou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smtClean="0"/>
            <a:t>Disparity </a:t>
          </a:r>
          <a:r>
            <a:rPr lang="en-US" sz="1600" kern="1200" dirty="0" smtClean="0"/>
            <a:t>between Brazilian regions when associating the Human Development Index (HDI) and Gini Index.</a:t>
          </a:r>
          <a:endParaRPr lang="pt-BR" sz="1600" kern="1200" dirty="0"/>
        </a:p>
      </dsp:txBody>
      <dsp:txXfrm rot="10800000">
        <a:off x="0" y="2039937"/>
        <a:ext cx="8128000" cy="1337916"/>
      </dsp:txXfrm>
    </dsp:sp>
    <dsp:sp modelId="{DCA2E113-B5B3-4A03-AF39-3534529C6517}">
      <dsp:nvSpPr>
        <dsp:cNvPr id="0" name=""/>
        <dsp:cNvSpPr/>
      </dsp:nvSpPr>
      <dsp:spPr>
        <a:xfrm rot="10800000">
          <a:off x="0" y="957"/>
          <a:ext cx="8128000" cy="2059061"/>
        </a:xfrm>
        <a:prstGeom prst="upArrowCallou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13792" tIns="113792" rIns="113792" bIns="113792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600" kern="1200" dirty="0" smtClean="0"/>
            <a:t>Original Data DATASUS Ministry of Health of Brazil - data collection by Brazilian region</a:t>
          </a:r>
          <a:endParaRPr lang="pt-BR" sz="1600" kern="1200" dirty="0"/>
        </a:p>
      </dsp:txBody>
      <dsp:txXfrm rot="-10800000">
        <a:off x="0" y="957"/>
        <a:ext cx="8128000" cy="722730"/>
      </dsp:txXfrm>
    </dsp:sp>
    <dsp:sp modelId="{D2AD1521-54D2-4AF8-BE63-655E1B25DBF1}">
      <dsp:nvSpPr>
        <dsp:cNvPr id="0" name=""/>
        <dsp:cNvSpPr/>
      </dsp:nvSpPr>
      <dsp:spPr>
        <a:xfrm>
          <a:off x="1825" y="723688"/>
          <a:ext cx="3154418" cy="615659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25400" rIns="14224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Population 0 to 19 years old IBGE</a:t>
          </a:r>
          <a:endParaRPr lang="pt-BR" sz="2000" kern="1200" dirty="0"/>
        </a:p>
      </dsp:txBody>
      <dsp:txXfrm>
        <a:off x="1825" y="723688"/>
        <a:ext cx="3154418" cy="615659"/>
      </dsp:txXfrm>
    </dsp:sp>
    <dsp:sp modelId="{74FB8877-1DD2-4CDF-B3B0-718A178FE658}">
      <dsp:nvSpPr>
        <dsp:cNvPr id="0" name=""/>
        <dsp:cNvSpPr/>
      </dsp:nvSpPr>
      <dsp:spPr>
        <a:xfrm>
          <a:off x="3156813" y="723694"/>
          <a:ext cx="2394144" cy="615659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25400" rIns="14224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t-BR" sz="2000" kern="1200" dirty="0" smtClean="0"/>
            <a:t>Health </a:t>
          </a:r>
          <a:r>
            <a:rPr lang="pt-BR" sz="2000" kern="1200" dirty="0" err="1" smtClean="0"/>
            <a:t>Care</a:t>
          </a:r>
          <a:r>
            <a:rPr lang="pt-BR" sz="2000" kern="1200" dirty="0" smtClean="0"/>
            <a:t> </a:t>
          </a:r>
          <a:r>
            <a:rPr lang="pt-BR" sz="2000" kern="1200" dirty="0" err="1" smtClean="0"/>
            <a:t>Facilities</a:t>
          </a:r>
          <a:endParaRPr lang="pt-BR" sz="2000" kern="1200" dirty="0"/>
        </a:p>
      </dsp:txBody>
      <dsp:txXfrm>
        <a:off x="3156813" y="723694"/>
        <a:ext cx="2394144" cy="615659"/>
      </dsp:txXfrm>
    </dsp:sp>
    <dsp:sp modelId="{1A9B82F4-FF4C-49FA-A465-8AE7C4ADA95D}">
      <dsp:nvSpPr>
        <dsp:cNvPr id="0" name=""/>
        <dsp:cNvSpPr/>
      </dsp:nvSpPr>
      <dsp:spPr>
        <a:xfrm>
          <a:off x="5550388" y="723688"/>
          <a:ext cx="2575785" cy="615659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25400" rIns="142240" bIns="254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000" kern="1200" dirty="0" smtClean="0"/>
            <a:t>Physicians working in Medical Facilities</a:t>
          </a:r>
          <a:endParaRPr lang="pt-BR" sz="2000" kern="1200" dirty="0"/>
        </a:p>
      </dsp:txBody>
      <dsp:txXfrm>
        <a:off x="5550388" y="723688"/>
        <a:ext cx="2575785" cy="61565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4">
  <dgm:title val=""/>
  <dgm:desc val=""/>
  <dgm:catLst>
    <dgm:cat type="process" pri="16000"/>
    <dgm:cat type="list" pri="2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lin">
      <dgm:param type="linDir" val="fromB"/>
    </dgm:alg>
    <dgm:shape xmlns:r="http://schemas.openxmlformats.org/officeDocument/2006/relationships" r:blip="">
      <dgm:adjLst/>
    </dgm:shape>
    <dgm:presOf/>
    <dgm:constrLst>
      <dgm:constr type="h" for="ch" forName="boxAndChildren" refType="h"/>
      <dgm:constr type="h" for="ch" forName="arrowAndChildren" refType="h" refFor="ch" refForName="boxAndChildren" op="equ" fact="1.538"/>
      <dgm:constr type="w" for="ch" forName="arrowAndChildren" refType="w"/>
      <dgm:constr type="w" for="ch" forName="boxAndChildren" refType="w"/>
      <dgm:constr type="h" for="ch" forName="sp" refType="h" fact="-0.015"/>
      <dgm:constr type="primFontSz" for="des" forName="parentTextBox" val="65"/>
      <dgm:constr type="primFontSz" for="des" forName="parentTextArrow" refType="primFontSz" refFor="des" refForName="parentTextBox" op="equ"/>
      <dgm:constr type="primFontSz" for="des" forName="childTextArrow" val="65"/>
      <dgm:constr type="primFontSz" for="des" forName="childTextBox" refType="primFontSz" refFor="des" refForName="childTextArrow" op="equ"/>
    </dgm:constrLst>
    <dgm:ruleLst/>
    <dgm:forEach name="Name1" axis="ch" ptType="node" st="-1" step="-1">
      <dgm:choose name="Name2">
        <dgm:if name="Name3" axis="self" ptType="node" func="revPos" op="equ" val="1">
          <dgm:layoutNode name="boxAndChildren">
            <dgm:alg type="composite"/>
            <dgm:shape xmlns:r="http://schemas.openxmlformats.org/officeDocument/2006/relationships" r:blip="">
              <dgm:adjLst/>
            </dgm:shape>
            <dgm:presOf/>
            <dgm:choose name="Name4">
              <dgm:if name="Name5" axis="ch" ptType="node" func="cnt" op="gte" val="1">
                <dgm:constrLst>
                  <dgm:constr type="w" for="ch" forName="parentTextBox" refType="w"/>
                  <dgm:constr type="h" for="ch" forName="parentTextBox" refType="h" fact="0.54"/>
                  <dgm:constr type="t" for="ch" forName="parentTextBox"/>
                  <dgm:constr type="w" for="ch" forName="entireBox" refType="w"/>
                  <dgm:constr type="h" for="ch" forName="entireBox" refType="h"/>
                  <dgm:constr type="w" for="ch" forName="descendantBox" refType="w"/>
                  <dgm:constr type="b" for="ch" forName="descendantBox" refType="h" fact="0.98"/>
                  <dgm:constr type="h" for="ch" forName="descendantBox" refType="h" fact="0.46"/>
                </dgm:constrLst>
              </dgm:if>
              <dgm:else name="Name6">
                <dgm:constrLst>
                  <dgm:constr type="w" for="ch" forName="parentTextBox" refType="w"/>
                  <dgm:constr type="h" for="ch" forName="parentTextBox" refType="h"/>
                </dgm:constrLst>
              </dgm:else>
            </dgm:choose>
            <dgm:ruleLst/>
            <dgm:layoutNode name="parentTextBox">
              <dgm:alg type="tx"/>
              <dgm:choose name="Name7">
                <dgm:if name="Name8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9">
                  <dgm:shape xmlns:r="http://schemas.openxmlformats.org/officeDocument/2006/relationships" type="rec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10">
              <dgm:if name="Name11" axis="ch" ptType="node" func="cnt" op="gte" val="1">
                <dgm:layoutNode name="entireBox">
                  <dgm:alg type="sp"/>
                  <dgm:shape xmlns:r="http://schemas.openxmlformats.org/officeDocument/2006/relationships" type="rect" r:blip="">
                    <dgm:adjLst/>
                  </dgm:shape>
                  <dgm:presOf axis="self"/>
                  <dgm:constrLst/>
                  <dgm:ruleLst/>
                </dgm:layoutNode>
                <dgm:layoutNode name="descendantBox" styleLbl="fgAccFollowNode1">
                  <dgm:choose name="Name12">
                    <dgm:if name="Name13" func="var" arg="dir" op="equ" val="norm">
                      <dgm:alg type="lin"/>
                    </dgm:if>
                    <dgm:else name="Name14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Box" refType="w"/>
                    <dgm:constr type="h" for="ch" forName="childTextBox" refType="h"/>
                  </dgm:constrLst>
                  <dgm:ruleLst/>
                  <dgm:forEach name="Name15" axis="ch" ptType="node">
                    <dgm:layoutNode name="childTextBox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16"/>
            </dgm:choose>
          </dgm:layoutNode>
        </dgm:if>
        <dgm:else name="Name17">
          <dgm:layoutNode name="arrowAndChildren">
            <dgm:alg type="composite"/>
            <dgm:shape xmlns:r="http://schemas.openxmlformats.org/officeDocument/2006/relationships" r:blip="">
              <dgm:adjLst/>
            </dgm:shape>
            <dgm:presOf/>
            <dgm:choose name="Name18">
              <dgm:if name="Name19" axis="ch" ptType="node" func="cnt" op="gte" val="1">
                <dgm:constrLst>
                  <dgm:constr type="w" for="ch" forName="parentTextArrow" refType="w"/>
                  <dgm:constr type="t" for="ch" forName="parentTextArrow"/>
                  <dgm:constr type="h" for="ch" forName="parentTextArrow" refType="h" fact="0.351"/>
                  <dgm:constr type="w" for="ch" forName="arrow" refType="w"/>
                  <dgm:constr type="h" for="ch" forName="arrow" refType="h"/>
                  <dgm:constr type="w" for="ch" forName="descendantArrow" refType="w"/>
                  <dgm:constr type="b" for="ch" forName="descendantArrow" refType="h" fact="0.65"/>
                  <dgm:constr type="h" for="ch" forName="descendantArrow" refType="h" fact="0.299"/>
                </dgm:constrLst>
              </dgm:if>
              <dgm:else name="Name20">
                <dgm:constrLst>
                  <dgm:constr type="w" for="ch" forName="parentTextArrow" refType="w"/>
                  <dgm:constr type="h" for="ch" forName="parentTextArrow" refType="h"/>
                </dgm:constrLst>
              </dgm:else>
            </dgm:choose>
            <dgm:ruleLst/>
            <dgm:layoutNode name="parentTextArrow">
              <dgm:alg type="tx"/>
              <dgm:choose name="Name21">
                <dgm:if name="Name22" axis="ch" ptType="node" func="cnt" op="gte" val="1">
                  <dgm:shape xmlns:r="http://schemas.openxmlformats.org/officeDocument/2006/relationships" type="rect" r:blip="" zOrderOff="1" hideGeom="1">
                    <dgm:adjLst/>
                  </dgm:shape>
                </dgm:if>
                <dgm:else name="Name23">
                  <dgm:shape xmlns:r="http://schemas.openxmlformats.org/officeDocument/2006/relationships" rot="180" type="upArrowCallout" r:blip="">
                    <dgm:adjLst/>
                  </dgm:shape>
                </dgm:else>
              </dgm:choose>
              <dgm:presOf axis="self"/>
              <dgm:constrLst/>
              <dgm:ruleLst>
                <dgm:rule type="primFontSz" val="5" fact="NaN" max="NaN"/>
              </dgm:ruleLst>
            </dgm:layoutNode>
            <dgm:choose name="Name24">
              <dgm:if name="Name25" axis="ch" ptType="node" func="cnt" op="gte" val="1">
                <dgm:layoutNode name="arrow">
                  <dgm:alg type="sp"/>
                  <dgm:shape xmlns:r="http://schemas.openxmlformats.org/officeDocument/2006/relationships" rot="180" type="upArrowCallout" r:blip="">
                    <dgm:adjLst/>
                  </dgm:shape>
                  <dgm:presOf axis="self"/>
                  <dgm:constrLst/>
                  <dgm:ruleLst/>
                </dgm:layoutNode>
                <dgm:layoutNode name="descendantArrow">
                  <dgm:choose name="Name26">
                    <dgm:if name="Name27" func="var" arg="dir" op="equ" val="norm">
                      <dgm:alg type="lin"/>
                    </dgm:if>
                    <dgm:else name="Name28">
                      <dgm:alg type="lin">
                        <dgm:param type="linDir" val="fromR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w" for="ch" forName="childTextArrow" refType="w"/>
                    <dgm:constr type="h" for="ch" forName="childTextArrow" refType="h"/>
                  </dgm:constrLst>
                  <dgm:ruleLst/>
                  <dgm:forEach name="Name29" axis="ch" ptType="node">
                    <dgm:layoutNode name="childTextArrow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rect" r:blip="">
                        <dgm:adjLst/>
                      </dgm:shape>
                      <dgm:presOf axis="desOrSelf" ptType="node"/>
                      <dgm:constrLst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</dgm:forEach>
                </dgm:layoutNode>
              </dgm:if>
              <dgm:else name="Name30"/>
            </dgm:choose>
          </dgm:layoutNode>
        </dgm:else>
      </dgm:choose>
      <dgm:forEach name="Name31" axis="precedSib" ptType="sibTrans" st="-1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6231970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695453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990757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770512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310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91246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029451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601332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085376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055960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942488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72458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a 3"/>
          <p:cNvGraphicFramePr/>
          <p:nvPr>
            <p:extLst>
              <p:ext uri="{D42A27DB-BD31-4B8C-83A1-F6EECF244321}">
                <p14:modId xmlns:p14="http://schemas.microsoft.com/office/powerpoint/2010/main" val="3864674305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9708936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Tema do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D9A78"/>
      </a:accent1>
      <a:accent2>
        <a:srgbClr val="8BC145"/>
      </a:accent2>
      <a:accent3>
        <a:srgbClr val="36AFCE"/>
      </a:accent3>
      <a:accent4>
        <a:srgbClr val="1D6FA9"/>
      </a:accent4>
      <a:accent5>
        <a:srgbClr val="B74919"/>
      </a:accent5>
      <a:accent6>
        <a:srgbClr val="F19D19"/>
      </a:accent6>
      <a:hlink>
        <a:srgbClr val="0563C1"/>
      </a:hlink>
      <a:folHlink>
        <a:srgbClr val="954F72"/>
      </a:folHlink>
    </a:clrScheme>
    <a:fontScheme name="Tema do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AE6F2518-B084-4896-AF52-66CC2144AA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4089</TotalTime>
  <Words>95</Words>
  <Application>Microsoft Office PowerPoint</Application>
  <PresentationFormat>Widescreen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Usuario</dc:creator>
  <cp:lastModifiedBy>Terapeutas</cp:lastModifiedBy>
  <cp:revision>104</cp:revision>
  <cp:lastPrinted>2023-04-20T18:57:58Z</cp:lastPrinted>
  <dcterms:created xsi:type="dcterms:W3CDTF">2023-01-02T20:44:59Z</dcterms:created>
  <dcterms:modified xsi:type="dcterms:W3CDTF">2023-08-07T15:28:13Z</dcterms:modified>
</cp:coreProperties>
</file>