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3" r:id="rId2"/>
    <p:sldId id="317" r:id="rId3"/>
    <p:sldId id="306" r:id="rId4"/>
    <p:sldId id="322" r:id="rId5"/>
  </p:sldIdLst>
  <p:sldSz cx="17610138" cy="990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ED7D31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274" autoAdjust="0"/>
  </p:normalViewPr>
  <p:slideViewPr>
    <p:cSldViewPr snapToGrid="0">
      <p:cViewPr varScale="1">
        <p:scale>
          <a:sx n="65" d="100"/>
          <a:sy n="65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28576198551087"/>
          <c:y val="0.23740112087707665"/>
          <c:w val="0.67028018179073889"/>
          <c:h val="0.59269697375454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8F-4778-A7AD-CEA68F1F5A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F-4778-A7AD-CEA68F1F5A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F-4778-A7AD-CEA68F1F5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ko-Kore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0.2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3-4382-9E1D-0BE9A7EC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3272303"/>
        <c:axId val="1961287999"/>
      </c:barChart>
      <c:catAx>
        <c:axId val="20432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ore-KR"/>
          </a:p>
        </c:txPr>
        <c:crossAx val="1961287999"/>
        <c:crosses val="autoZero"/>
        <c:auto val="1"/>
        <c:lblAlgn val="ctr"/>
        <c:lblOffset val="100"/>
        <c:noMultiLvlLbl val="0"/>
      </c:catAx>
      <c:valAx>
        <c:axId val="1961287999"/>
        <c:scaling>
          <c:orientation val="minMax"/>
          <c:min val="4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ore-KR"/>
          </a:p>
        </c:txPr>
        <c:crossAx val="2043272303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latin typeface="Arial" panose="020B0604020202020204" pitchFamily="34" charset="0"/>
        </a:defRPr>
      </a:pPr>
      <a:endParaRPr lang="ko-Kore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28576198551087"/>
          <c:y val="0.23740112087707665"/>
          <c:w val="0.67028018179073889"/>
          <c:h val="0.59269697375454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FD-4A5B-A329-2E15250D4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ko-Kore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0.2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63</c:v>
                </c:pt>
                <c:pt idx="2">
                  <c:v>102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D-4A5B-A329-2E15250D4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3272303"/>
        <c:axId val="1961287999"/>
      </c:barChart>
      <c:catAx>
        <c:axId val="20432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ore-KR"/>
          </a:p>
        </c:txPr>
        <c:crossAx val="1961287999"/>
        <c:crosses val="autoZero"/>
        <c:auto val="1"/>
        <c:lblAlgn val="ctr"/>
        <c:lblOffset val="100"/>
        <c:noMultiLvlLbl val="0"/>
      </c:catAx>
      <c:valAx>
        <c:axId val="1961287999"/>
        <c:scaling>
          <c:orientation val="minMax"/>
          <c:max val="199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ko-Kore-KR"/>
          </a:p>
        </c:txPr>
        <c:crossAx val="2043272303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latin typeface="Arial" panose="020B0604020202020204" pitchFamily="34" charset="0"/>
        </a:defRPr>
      </a:pPr>
      <a:endParaRPr lang="ko-Kore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46" indent="0" algn="ctr">
              <a:buNone/>
              <a:defRPr sz="2889"/>
            </a:lvl2pPr>
            <a:lvl3pPr marL="1320694" indent="0" algn="ctr">
              <a:buNone/>
              <a:defRPr sz="2600"/>
            </a:lvl3pPr>
            <a:lvl4pPr marL="1981040" indent="0" algn="ctr">
              <a:buNone/>
              <a:defRPr sz="2311"/>
            </a:lvl4pPr>
            <a:lvl5pPr marL="2641387" indent="0" algn="ctr">
              <a:buNone/>
              <a:defRPr sz="2311"/>
            </a:lvl5pPr>
            <a:lvl6pPr marL="3301733" indent="0" algn="ctr">
              <a:buNone/>
              <a:defRPr sz="2311"/>
            </a:lvl6pPr>
            <a:lvl7pPr marL="3962081" indent="0" algn="ctr">
              <a:buNone/>
              <a:defRPr sz="2311"/>
            </a:lvl7pPr>
            <a:lvl8pPr marL="4622427" indent="0" algn="ctr">
              <a:buNone/>
              <a:defRPr sz="2311"/>
            </a:lvl8pPr>
            <a:lvl9pPr marL="5282773" indent="0" algn="ctr">
              <a:buNone/>
              <a:defRPr sz="231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1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30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7" y="527407"/>
            <a:ext cx="379718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9" y="527407"/>
            <a:ext cx="11171431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07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04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9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46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69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0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38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73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081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4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277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65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8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2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527404"/>
            <a:ext cx="15188744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2" y="2428351"/>
            <a:ext cx="744991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46" indent="0">
              <a:buNone/>
              <a:defRPr sz="2889" b="1"/>
            </a:lvl2pPr>
            <a:lvl3pPr marL="1320694" indent="0">
              <a:buNone/>
              <a:defRPr sz="2600" b="1"/>
            </a:lvl3pPr>
            <a:lvl4pPr marL="1981040" indent="0">
              <a:buNone/>
              <a:defRPr sz="2311" b="1"/>
            </a:lvl4pPr>
            <a:lvl5pPr marL="2641387" indent="0">
              <a:buNone/>
              <a:defRPr sz="2311" b="1"/>
            </a:lvl5pPr>
            <a:lvl6pPr marL="3301733" indent="0">
              <a:buNone/>
              <a:defRPr sz="2311" b="1"/>
            </a:lvl6pPr>
            <a:lvl7pPr marL="3962081" indent="0">
              <a:buNone/>
              <a:defRPr sz="2311" b="1"/>
            </a:lvl7pPr>
            <a:lvl8pPr marL="4622427" indent="0">
              <a:buNone/>
              <a:defRPr sz="2311" b="1"/>
            </a:lvl8pPr>
            <a:lvl9pPr marL="5282773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2" y="3618444"/>
            <a:ext cx="744991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4" y="2428351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46" indent="0">
              <a:buNone/>
              <a:defRPr sz="2889" b="1"/>
            </a:lvl2pPr>
            <a:lvl3pPr marL="1320694" indent="0">
              <a:buNone/>
              <a:defRPr sz="2600" b="1"/>
            </a:lvl3pPr>
            <a:lvl4pPr marL="1981040" indent="0">
              <a:buNone/>
              <a:defRPr sz="2311" b="1"/>
            </a:lvl4pPr>
            <a:lvl5pPr marL="2641387" indent="0">
              <a:buNone/>
              <a:defRPr sz="2311" b="1"/>
            </a:lvl5pPr>
            <a:lvl6pPr marL="3301733" indent="0">
              <a:buNone/>
              <a:defRPr sz="2311" b="1"/>
            </a:lvl6pPr>
            <a:lvl7pPr marL="3962081" indent="0">
              <a:buNone/>
              <a:defRPr sz="2311" b="1"/>
            </a:lvl7pPr>
            <a:lvl8pPr marL="4622427" indent="0">
              <a:buNone/>
              <a:defRPr sz="2311" b="1"/>
            </a:lvl8pPr>
            <a:lvl9pPr marL="5282773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3618444"/>
            <a:ext cx="748660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6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0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5"/>
            <a:ext cx="8915132" cy="7039681"/>
          </a:xfrm>
        </p:spPr>
        <p:txBody>
          <a:bodyPr/>
          <a:lstStyle>
            <a:lvl1pPr>
              <a:defRPr sz="4623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5" y="2971804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46" indent="0">
              <a:buNone/>
              <a:defRPr sz="2023"/>
            </a:lvl2pPr>
            <a:lvl3pPr marL="1320694" indent="0">
              <a:buNone/>
              <a:defRPr sz="1733"/>
            </a:lvl3pPr>
            <a:lvl4pPr marL="1981040" indent="0">
              <a:buNone/>
              <a:defRPr sz="1444"/>
            </a:lvl4pPr>
            <a:lvl5pPr marL="2641387" indent="0">
              <a:buNone/>
              <a:defRPr sz="1444"/>
            </a:lvl5pPr>
            <a:lvl6pPr marL="3301733" indent="0">
              <a:buNone/>
              <a:defRPr sz="1444"/>
            </a:lvl6pPr>
            <a:lvl7pPr marL="3962081" indent="0">
              <a:buNone/>
              <a:defRPr sz="1444"/>
            </a:lvl7pPr>
            <a:lvl8pPr marL="4622427" indent="0">
              <a:buNone/>
              <a:defRPr sz="1444"/>
            </a:lvl8pPr>
            <a:lvl9pPr marL="5282773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98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5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5"/>
            <a:ext cx="8915132" cy="7039681"/>
          </a:xfrm>
        </p:spPr>
        <p:txBody>
          <a:bodyPr anchor="t"/>
          <a:lstStyle>
            <a:lvl1pPr marL="0" indent="0">
              <a:buNone/>
              <a:defRPr sz="4623"/>
            </a:lvl1pPr>
            <a:lvl2pPr marL="660346" indent="0">
              <a:buNone/>
              <a:defRPr sz="4044"/>
            </a:lvl2pPr>
            <a:lvl3pPr marL="1320694" indent="0">
              <a:buNone/>
              <a:defRPr sz="3467"/>
            </a:lvl3pPr>
            <a:lvl4pPr marL="1981040" indent="0">
              <a:buNone/>
              <a:defRPr sz="2889"/>
            </a:lvl4pPr>
            <a:lvl5pPr marL="2641387" indent="0">
              <a:buNone/>
              <a:defRPr sz="2889"/>
            </a:lvl5pPr>
            <a:lvl6pPr marL="3301733" indent="0">
              <a:buNone/>
              <a:defRPr sz="2889"/>
            </a:lvl6pPr>
            <a:lvl7pPr marL="3962081" indent="0">
              <a:buNone/>
              <a:defRPr sz="2889"/>
            </a:lvl7pPr>
            <a:lvl8pPr marL="4622427" indent="0">
              <a:buNone/>
              <a:defRPr sz="2889"/>
            </a:lvl8pPr>
            <a:lvl9pPr marL="5282773" indent="0">
              <a:buNone/>
              <a:defRPr sz="288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5" y="2971804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46" indent="0">
              <a:buNone/>
              <a:defRPr sz="2023"/>
            </a:lvl2pPr>
            <a:lvl3pPr marL="1320694" indent="0">
              <a:buNone/>
              <a:defRPr sz="1733"/>
            </a:lvl3pPr>
            <a:lvl4pPr marL="1981040" indent="0">
              <a:buNone/>
              <a:defRPr sz="1444"/>
            </a:lvl4pPr>
            <a:lvl5pPr marL="2641387" indent="0">
              <a:buNone/>
              <a:defRPr sz="1444"/>
            </a:lvl5pPr>
            <a:lvl6pPr marL="3301733" indent="0">
              <a:buNone/>
              <a:defRPr sz="1444"/>
            </a:lvl6pPr>
            <a:lvl7pPr marL="3962081" indent="0">
              <a:buNone/>
              <a:defRPr sz="1444"/>
            </a:lvl7pPr>
            <a:lvl8pPr marL="4622427" indent="0">
              <a:buNone/>
              <a:defRPr sz="1444"/>
            </a:lvl8pPr>
            <a:lvl9pPr marL="5282773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9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01F9-55E9-42A8-8BDC-FDC2BA69ED61}" type="datetimeFigureOut">
              <a:rPr lang="ko-KR" altLang="en-US" smtClean="0"/>
              <a:t>2023. 9. 22.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9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9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08F7-819E-495A-A3BA-E407E9968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8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694" rtl="0" eaLnBrk="1" latinLnBrk="1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74" indent="-330174" algn="l" defTabSz="1320694" rtl="0" eaLnBrk="1" latinLnBrk="1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22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867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14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560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07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254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600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2946" indent="-330174" algn="l" defTabSz="1320694" rtl="0" eaLnBrk="1" latinLnBrk="1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46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694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40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387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33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81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27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773" algn="l" defTabSz="1320694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C0AC0BF-2B98-C1E6-E561-46937D12282B}"/>
              </a:ext>
            </a:extLst>
          </p:cNvPr>
          <p:cNvSpPr/>
          <p:nvPr/>
        </p:nvSpPr>
        <p:spPr>
          <a:xfrm>
            <a:off x="351950" y="467360"/>
            <a:ext cx="16906239" cy="927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Supplementary Material</a:t>
            </a:r>
            <a:endParaRPr lang="en-US" sz="4000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separation in Horizontal protein SDS-PAGE with Double-deck flat electrodes and Field-inversion gel electrophoresis module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 Woo Lim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1,‡,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Kyung Ho Han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2,‡,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Tae-Sung Yoon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3,‡,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Saba Sajjad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Heung-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Sunghyun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Kang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1,3,*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T-MAC Co. Ltd.,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Yuseong-gu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34141 Daejeon, Korea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﻿Department of Biological Sciences and Biotechnology,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Yuseong-gu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34054 Daejeon, Korea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Diseases Diagnostics Convergence Research Center, Korea Research Institute of Bioscience and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(KRIBB),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Yuseong-gu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34141 Daejeon, Korea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Equal contributors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*Correspondence should be addressed to the following author: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Full name: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Sunghyun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Kang Ph.D.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Department: </a:t>
            </a:r>
            <a:r>
              <a:rPr lang="en-US" altLang="ko-Kore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Diseases Diagnostics Convergence Research Center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Institution: KRIBB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Address: 125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Gwahak-ro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Yuseong-gu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34141 Daejeon, Korea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Email: skang@kribb.re.kr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7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CFC5A21-4826-8D6B-F583-AA03A1C6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26" y="727922"/>
            <a:ext cx="12005087" cy="7864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2D7AE-B8E0-FBE1-E429-D8F2C9869EF6}"/>
              </a:ext>
            </a:extLst>
          </p:cNvPr>
          <p:cNvSpPr txBox="1"/>
          <p:nvPr/>
        </p:nvSpPr>
        <p:spPr>
          <a:xfrm>
            <a:off x="348002" y="113110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90234-DE9D-B1CB-C035-9CD9B18D976C}"/>
              </a:ext>
            </a:extLst>
          </p:cNvPr>
          <p:cNvSpPr txBox="1"/>
          <p:nvPr/>
        </p:nvSpPr>
        <p:spPr>
          <a:xfrm>
            <a:off x="346869" y="8778240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S1 Electric circuit of the pulse generator in the FIGE module.</a:t>
            </a:r>
            <a:r>
              <a:rPr lang="en-US" altLang="ko-Kore-K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electric circuit generated positive and negative square-wave electric fields during field inversion experiments. </a:t>
            </a:r>
            <a:endParaRPr lang="ko-Kore-KR" altLang="ko-Kore-KR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4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787B955-9F99-2AB9-4C31-35CBB449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8" y="2182065"/>
            <a:ext cx="7067696" cy="53007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8CED6E8-54DB-EB74-F1E2-641DD58A9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99" y="2182065"/>
            <a:ext cx="7067700" cy="530077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F74893D-3614-47E0-BC8D-2567B1ECC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887" y="663668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B5C55-6C53-7124-9475-254014677415}"/>
              </a:ext>
            </a:extLst>
          </p:cNvPr>
          <p:cNvSpPr txBox="1"/>
          <p:nvPr/>
        </p:nvSpPr>
        <p:spPr>
          <a:xfrm>
            <a:off x="348002" y="113110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3567F-D337-BC66-F8CB-306D3AB44045}"/>
              </a:ext>
            </a:extLst>
          </p:cNvPr>
          <p:cNvSpPr txBox="1"/>
          <p:nvPr/>
        </p:nvSpPr>
        <p:spPr>
          <a:xfrm>
            <a:off x="348002" y="840556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ko-Kore-KR" dirty="0"/>
          </a:p>
          <a:p>
            <a:endParaRPr kumimoji="1" lang="ko-Kore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5F37B-D890-67D7-D8DD-CFC77B1B53B2}"/>
              </a:ext>
            </a:extLst>
          </p:cNvPr>
          <p:cNvSpPr txBox="1"/>
          <p:nvPr/>
        </p:nvSpPr>
        <p:spPr>
          <a:xfrm>
            <a:off x="345069" y="8356051"/>
            <a:ext cx="169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S2 The physical setup of the horizontal PAGE system with the FIGE module. </a:t>
            </a:r>
            <a:r>
              <a:rPr lang="en-US" altLang="ko-Kore-K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en-US" altLang="ko-Kore-K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ko-Kore-K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FIGE module linked the power pack to the horizontal electrophoresis device. </a:t>
            </a:r>
            <a:endParaRPr lang="ko-Kore-KR" altLang="ko-Kore-KR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830371-64EB-4023-9F70-4F2E1D00787F}"/>
              </a:ext>
            </a:extLst>
          </p:cNvPr>
          <p:cNvSpPr txBox="1"/>
          <p:nvPr/>
        </p:nvSpPr>
        <p:spPr>
          <a:xfrm>
            <a:off x="607640" y="910109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</a:rPr>
              <a:t>Supplementary Figure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S3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DB113D9-D172-8B3D-BFC8-97AF05061EB6}"/>
              </a:ext>
            </a:extLst>
          </p:cNvPr>
          <p:cNvGrpSpPr/>
          <p:nvPr/>
        </p:nvGrpSpPr>
        <p:grpSpPr>
          <a:xfrm>
            <a:off x="3194661" y="143032"/>
            <a:ext cx="11741093" cy="7831776"/>
            <a:chOff x="3194661" y="143032"/>
            <a:chExt cx="11741093" cy="783177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7D89556-F9E7-4DFF-8FF1-3C8ADB182039}"/>
                </a:ext>
              </a:extLst>
            </p:cNvPr>
            <p:cNvGrpSpPr/>
            <p:nvPr/>
          </p:nvGrpSpPr>
          <p:grpSpPr>
            <a:xfrm>
              <a:off x="3194661" y="148080"/>
              <a:ext cx="11740092" cy="7826728"/>
              <a:chOff x="2935023" y="1039636"/>
              <a:chExt cx="11740092" cy="7826728"/>
            </a:xfrm>
          </p:grpSpPr>
          <p:graphicFrame>
            <p:nvGraphicFramePr>
              <p:cNvPr id="6" name="차트 5">
                <a:extLst>
                  <a:ext uri="{FF2B5EF4-FFF2-40B4-BE49-F238E27FC236}">
                    <a16:creationId xmlns:a16="http://schemas.microsoft.com/office/drawing/2014/main" id="{3E432CF6-A183-433F-95B6-632B1E51AF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2962402"/>
                  </p:ext>
                </p:extLst>
              </p:nvPr>
            </p:nvGraphicFramePr>
            <p:xfrm>
              <a:off x="2935023" y="1039636"/>
              <a:ext cx="11740092" cy="78267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" name="사각형: 둥근 모서리 1">
                <a:extLst>
                  <a:ext uri="{FF2B5EF4-FFF2-40B4-BE49-F238E27FC236}">
                    <a16:creationId xmlns:a16="http://schemas.microsoft.com/office/drawing/2014/main" id="{811D6A16-B02C-4395-AC99-DD804D73BAFB}"/>
                  </a:ext>
                </a:extLst>
              </p:cNvPr>
              <p:cNvSpPr/>
              <p:nvPr/>
            </p:nvSpPr>
            <p:spPr>
              <a:xfrm>
                <a:off x="5625679" y="4251052"/>
                <a:ext cx="508673" cy="34819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F7C764B1-A3E0-47C6-9CD4-8E14F8FA69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9177217"/>
                </p:ext>
              </p:extLst>
            </p:nvPr>
          </p:nvGraphicFramePr>
          <p:xfrm>
            <a:off x="3195662" y="143032"/>
            <a:ext cx="11740092" cy="7826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FA44EF-9AE6-477A-8D12-D286C2FF768C}"/>
                </a:ext>
              </a:extLst>
            </p:cNvPr>
            <p:cNvSpPr txBox="1"/>
            <p:nvPr/>
          </p:nvSpPr>
          <p:spPr>
            <a:xfrm>
              <a:off x="5854959" y="2935602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04B66D6-0683-44FB-940E-8581577ED81C}"/>
                </a:ext>
              </a:extLst>
            </p:cNvPr>
            <p:cNvGrpSpPr/>
            <p:nvPr/>
          </p:nvGrpSpPr>
          <p:grpSpPr>
            <a:xfrm>
              <a:off x="13096941" y="3577096"/>
              <a:ext cx="641350" cy="138557"/>
              <a:chOff x="9886950" y="2706243"/>
              <a:chExt cx="565150" cy="163957"/>
            </a:xfrm>
          </p:grpSpPr>
          <p:sp>
            <p:nvSpPr>
              <p:cNvPr id="12" name="물결 11">
                <a:extLst>
                  <a:ext uri="{FF2B5EF4-FFF2-40B4-BE49-F238E27FC236}">
                    <a16:creationId xmlns:a16="http://schemas.microsoft.com/office/drawing/2014/main" id="{2120C241-ADBA-48E5-8D43-A60CCA457647}"/>
                  </a:ext>
                </a:extLst>
              </p:cNvPr>
              <p:cNvSpPr/>
              <p:nvPr/>
            </p:nvSpPr>
            <p:spPr>
              <a:xfrm>
                <a:off x="9886950" y="2706243"/>
                <a:ext cx="285750" cy="163957"/>
              </a:xfrm>
              <a:prstGeom prst="wav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물결 12">
                <a:extLst>
                  <a:ext uri="{FF2B5EF4-FFF2-40B4-BE49-F238E27FC236}">
                    <a16:creationId xmlns:a16="http://schemas.microsoft.com/office/drawing/2014/main" id="{277F80CF-BB8E-41D1-99F1-1F29915A9A1C}"/>
                  </a:ext>
                </a:extLst>
              </p:cNvPr>
              <p:cNvSpPr/>
              <p:nvPr/>
            </p:nvSpPr>
            <p:spPr>
              <a:xfrm rot="10800000">
                <a:off x="10166350" y="2706243"/>
                <a:ext cx="285750" cy="163957"/>
              </a:xfrm>
              <a:prstGeom prst="wav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418C1A8-0407-4C64-8E40-EC4F7C05B013}"/>
                </a:ext>
              </a:extLst>
            </p:cNvPr>
            <p:cNvSpPr/>
            <p:nvPr/>
          </p:nvSpPr>
          <p:spPr>
            <a:xfrm>
              <a:off x="6393990" y="3539637"/>
              <a:ext cx="317072" cy="213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F3A76B-F961-44CA-97F9-4693E3F43975}"/>
                </a:ext>
              </a:extLst>
            </p:cNvPr>
            <p:cNvSpPr txBox="1"/>
            <p:nvPr/>
          </p:nvSpPr>
          <p:spPr>
            <a:xfrm>
              <a:off x="8174322" y="7277487"/>
              <a:ext cx="432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Distance between upper electrodes (cm)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B4603F-36D4-4A73-81FE-96A130C68353}"/>
                </a:ext>
              </a:extLst>
            </p:cNvPr>
            <p:cNvSpPr txBox="1"/>
            <p:nvPr/>
          </p:nvSpPr>
          <p:spPr>
            <a:xfrm rot="10800000">
              <a:off x="5237488" y="3812971"/>
              <a:ext cx="738664" cy="14260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Current (mA)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F0D61D-E2DD-4831-A462-447267C82B5E}"/>
                </a:ext>
              </a:extLst>
            </p:cNvPr>
            <p:cNvSpPr txBox="1"/>
            <p:nvPr/>
          </p:nvSpPr>
          <p:spPr>
            <a:xfrm>
              <a:off x="5854959" y="1861886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055807-FE7A-615C-D575-1A35F5B30E74}"/>
              </a:ext>
            </a:extLst>
          </p:cNvPr>
          <p:cNvSpPr txBox="1"/>
          <p:nvPr/>
        </p:nvSpPr>
        <p:spPr>
          <a:xfrm>
            <a:off x="345069" y="8356051"/>
            <a:ext cx="16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S3 </a:t>
            </a:r>
            <a:r>
              <a:rPr lang="en-US" altLang="ko-Kore-KR" sz="24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intervals between the electrodes could adjust electric currents.</a:t>
            </a:r>
            <a:r>
              <a:rPr lang="en-US" altLang="ko-Kore-K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Two upper electrodes from the double-deck electrode module were placed on the top of a gel with varying intervals, and an electric field was applied (50 V). As the intervals narrowed, the electric currents were measured to increase exponentially.</a:t>
            </a:r>
            <a:endParaRPr lang="ko-Kore-KR" altLang="ko-Kore-KR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2137</TotalTime>
  <Words>284</Words>
  <Application>Microsoft Macintosh PowerPoint</Application>
  <PresentationFormat>사용자 지정</PresentationFormat>
  <Paragraphs>29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TMAC</dc:creator>
  <cp:lastModifiedBy>Sunghyun Kang</cp:lastModifiedBy>
  <cp:revision>75</cp:revision>
  <cp:lastPrinted>2022-11-16T08:29:51Z</cp:lastPrinted>
  <dcterms:created xsi:type="dcterms:W3CDTF">2021-12-16T07:12:11Z</dcterms:created>
  <dcterms:modified xsi:type="dcterms:W3CDTF">2023-09-22T04:08:33Z</dcterms:modified>
</cp:coreProperties>
</file>