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691" y="2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06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6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33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56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87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0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59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2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08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84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F395-B288-46F8-8AC7-5A3FF7FBD7B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A322A-2A6A-452E-A0DA-13BDE4187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4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E517C3F0-4A6F-DF1E-EF9A-3A62EFB327BD}"/>
              </a:ext>
            </a:extLst>
          </p:cNvPr>
          <p:cNvGrpSpPr/>
          <p:nvPr/>
        </p:nvGrpSpPr>
        <p:grpSpPr>
          <a:xfrm>
            <a:off x="540661" y="1045956"/>
            <a:ext cx="3869836" cy="2554771"/>
            <a:chOff x="548389" y="847621"/>
            <a:chExt cx="3869836" cy="2554771"/>
          </a:xfrm>
        </p:grpSpPr>
        <p:pic>
          <p:nvPicPr>
            <p:cNvPr id="5" name="object 3">
              <a:extLst>
                <a:ext uri="{FF2B5EF4-FFF2-40B4-BE49-F238E27FC236}">
                  <a16:creationId xmlns:a16="http://schemas.microsoft.com/office/drawing/2014/main" id="{57941D7C-E6F9-E26D-230C-491EFF1E1EA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1991" y="1026862"/>
              <a:ext cx="2385602" cy="2195647"/>
            </a:xfrm>
            <a:prstGeom prst="rect">
              <a:avLst/>
            </a:prstGeom>
          </p:spPr>
        </p:pic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9A642528-61BB-693E-5F75-46DA0AE8CBF0}"/>
                </a:ext>
              </a:extLst>
            </p:cNvPr>
            <p:cNvSpPr txBox="1"/>
            <p:nvPr/>
          </p:nvSpPr>
          <p:spPr>
            <a:xfrm>
              <a:off x="1750894" y="1059185"/>
              <a:ext cx="204195" cy="165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kern="1200" spc="-6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Tel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BF1F705B-638D-5F6E-3360-B48E5FD7B4F0}"/>
                </a:ext>
              </a:extLst>
            </p:cNvPr>
            <p:cNvSpPr txBox="1"/>
            <p:nvPr/>
          </p:nvSpPr>
          <p:spPr>
            <a:xfrm>
              <a:off x="3506783" y="2069442"/>
              <a:ext cx="203836" cy="165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kern="1200" spc="-6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Tel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B92E8722-12EB-5BC5-83E4-48C33BDA04E5}"/>
                </a:ext>
              </a:extLst>
            </p:cNvPr>
            <p:cNvSpPr txBox="1"/>
            <p:nvPr/>
          </p:nvSpPr>
          <p:spPr>
            <a:xfrm>
              <a:off x="2962382" y="1113700"/>
              <a:ext cx="254706" cy="165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kern="1200" spc="-25" dirty="0" err="1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kan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EEF95691-08CC-CAD5-6E58-ADB09D0E9F16}"/>
                </a:ext>
              </a:extLst>
            </p:cNvPr>
            <p:cNvSpPr txBox="1"/>
            <p:nvPr/>
          </p:nvSpPr>
          <p:spPr>
            <a:xfrm>
              <a:off x="2559660" y="3239270"/>
              <a:ext cx="258647" cy="1631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i="1" kern="1200" spc="-2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alibri" panose="020F0502020204030204" pitchFamily="34" charset="0"/>
                </a:rPr>
                <a:t>Sac</a:t>
              </a:r>
              <a:r>
                <a:rPr lang="zh-CN" sz="800" i="1" kern="1200" spc="-2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ＭＳ 明朝" panose="02020609040205080304" pitchFamily="17" charset="-128"/>
                  <a:cs typeface="ＭＳ 明朝" panose="02020609040205080304" pitchFamily="17" charset="-128"/>
                </a:rPr>
                <a:t>Ⅱ</a:t>
              </a:r>
              <a:endParaRPr lang="ja-JP" sz="80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7ABD4332-C8E8-01E3-50BA-63E37EA13D2E}"/>
                </a:ext>
              </a:extLst>
            </p:cNvPr>
            <p:cNvSpPr txBox="1"/>
            <p:nvPr/>
          </p:nvSpPr>
          <p:spPr>
            <a:xfrm>
              <a:off x="548389" y="2370798"/>
              <a:ext cx="795933" cy="261354"/>
            </a:xfrm>
            <a:prstGeom prst="rect">
              <a:avLst/>
            </a:prstGeom>
          </p:spPr>
          <p:txBody>
            <a:bodyPr vert="horz" wrap="square" lIns="0" tIns="10795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955"/>
                </a:spcBef>
                <a:spcAft>
                  <a:spcPts val="0"/>
                </a:spcAft>
              </a:pPr>
              <a:r>
                <a:rPr lang="en-US" sz="800" kern="1200" spc="-1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α-</a:t>
              </a:r>
              <a:r>
                <a:rPr lang="en-US" sz="800" kern="1200" spc="-2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Tub </a:t>
              </a:r>
              <a:r>
                <a:rPr lang="en-US" sz="800" kern="1200" spc="-1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Promoter</a:t>
              </a:r>
              <a:r>
                <a:rPr lang="en-US" sz="800" i="1" kern="1200" spc="-4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ＭＳ 明朝" panose="02020609040205080304" pitchFamily="17" charset="-128"/>
                </a:rPr>
                <a:t>           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D8C19B0C-83CD-9F1A-5B14-B18033359154}"/>
                </a:ext>
              </a:extLst>
            </p:cNvPr>
            <p:cNvSpPr txBox="1"/>
            <p:nvPr/>
          </p:nvSpPr>
          <p:spPr>
            <a:xfrm>
              <a:off x="995566" y="1664824"/>
              <a:ext cx="335611" cy="1624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825"/>
                </a:spcBef>
                <a:spcAft>
                  <a:spcPts val="0"/>
                </a:spcAft>
              </a:pPr>
              <a:r>
                <a:rPr lang="en-US" sz="800" i="1" kern="1200" spc="-2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Dra</a:t>
              </a:r>
              <a:r>
                <a:rPr lang="zh-CN" sz="800" i="1" kern="1200" spc="-2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ＭＳ 明朝" panose="02020609040205080304" pitchFamily="17" charset="-128"/>
                  <a:cs typeface="ＭＳ 明朝" panose="02020609040205080304" pitchFamily="17" charset="-128"/>
                </a:rPr>
                <a:t>Ⅰ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C56EFECC-5017-5784-328D-37D3BF4E5232}"/>
                </a:ext>
              </a:extLst>
            </p:cNvPr>
            <p:cNvSpPr txBox="1"/>
            <p:nvPr/>
          </p:nvSpPr>
          <p:spPr>
            <a:xfrm>
              <a:off x="1981037" y="856002"/>
              <a:ext cx="425943" cy="1624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95"/>
                </a:spcBef>
                <a:spcAft>
                  <a:spcPts val="0"/>
                </a:spcAft>
              </a:pPr>
              <a:r>
                <a:rPr lang="en-US" sz="800" i="1" kern="1200" spc="-60" dirty="0" err="1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BamH</a:t>
              </a:r>
              <a:r>
                <a:rPr lang="zh-CN" sz="800" i="1" kern="1200" spc="-6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ＭＳ 明朝" panose="02020609040205080304" pitchFamily="17" charset="-128"/>
                  <a:cs typeface="ＭＳ 明朝" panose="02020609040205080304" pitchFamily="17" charset="-128"/>
                </a:rPr>
                <a:t>Ⅰ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AE5C1225-7F88-EEAE-6AD2-5A7297967529}"/>
                </a:ext>
              </a:extLst>
            </p:cNvPr>
            <p:cNvSpPr txBox="1"/>
            <p:nvPr/>
          </p:nvSpPr>
          <p:spPr>
            <a:xfrm>
              <a:off x="2362586" y="847621"/>
              <a:ext cx="278350" cy="1624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95"/>
                </a:spcBef>
                <a:spcAft>
                  <a:spcPts val="0"/>
                </a:spcAft>
              </a:pPr>
              <a:r>
                <a:rPr lang="en-US" sz="800" i="1" kern="1200" spc="-35" dirty="0" err="1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Bgl</a:t>
              </a:r>
              <a:r>
                <a:rPr lang="zh-CN" sz="800" i="1" kern="1200" spc="-3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ＭＳ 明朝" panose="02020609040205080304" pitchFamily="17" charset="-128"/>
                  <a:cs typeface="ＭＳ 明朝" panose="02020609040205080304" pitchFamily="17" charset="-128"/>
                </a:rPr>
                <a:t>Ⅱ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3">
              <a:extLst>
                <a:ext uri="{FF2B5EF4-FFF2-40B4-BE49-F238E27FC236}">
                  <a16:creationId xmlns:a16="http://schemas.microsoft.com/office/drawing/2014/main" id="{E563DAD3-F1DF-9A23-0E89-3EA22A3A6F27}"/>
                </a:ext>
              </a:extLst>
            </p:cNvPr>
            <p:cNvSpPr txBox="1"/>
            <p:nvPr/>
          </p:nvSpPr>
          <p:spPr>
            <a:xfrm>
              <a:off x="1640614" y="1987176"/>
              <a:ext cx="1377547" cy="16453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95"/>
                </a:spcBef>
                <a:spcAft>
                  <a:spcPts val="0"/>
                </a:spcAft>
              </a:pPr>
              <a:r>
                <a:rPr lang="en-US" sz="800" b="1" kern="120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pTT3</a:t>
              </a:r>
              <a:r>
                <a:rPr lang="en-US" sz="800" b="1" kern="1200" spc="-1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 </a:t>
              </a:r>
              <a:r>
                <a:rPr lang="en-US" sz="800" b="1" kern="1200" spc="-30" dirty="0" err="1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PcMSP</a:t>
              </a:r>
              <a:r>
                <a:rPr lang="en-US" sz="800" b="1" kern="1200" spc="-3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-</a:t>
              </a:r>
              <a:r>
                <a:rPr lang="en-US" sz="800" b="1" kern="1200" spc="-1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PcVenus  </a:t>
              </a:r>
              <a:r>
                <a:rPr lang="en-US" sz="800" b="1" kern="120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7.0</a:t>
              </a:r>
              <a:r>
                <a:rPr lang="en-US" sz="800" b="1" kern="1200" spc="-4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 </a:t>
              </a:r>
              <a:r>
                <a:rPr lang="en-US" sz="800" b="1" kern="1200" spc="-25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kb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C977BD4D-0523-9686-3C42-856FEE4C0E37}"/>
                </a:ext>
              </a:extLst>
            </p:cNvPr>
            <p:cNvSpPr txBox="1"/>
            <p:nvPr/>
          </p:nvSpPr>
          <p:spPr>
            <a:xfrm>
              <a:off x="963297" y="1942051"/>
              <a:ext cx="400150" cy="165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kern="1200" spc="-1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ColE1</a:t>
              </a:r>
              <a:endParaRPr lang="ja-JP" sz="80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49122622-0D10-177C-4BD6-CA53F3ECD87B}"/>
                </a:ext>
              </a:extLst>
            </p:cNvPr>
            <p:cNvSpPr txBox="1"/>
            <p:nvPr/>
          </p:nvSpPr>
          <p:spPr>
            <a:xfrm>
              <a:off x="3282308" y="2425698"/>
              <a:ext cx="1135917" cy="16517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28600" marR="8890" algn="just">
                <a:lnSpc>
                  <a:spcPts val="13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en-US" sz="800" kern="1200" spc="-1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Tub </a:t>
              </a:r>
              <a:r>
                <a:rPr lang="en-US" sz="800" kern="1200" spc="-15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 </a:t>
              </a:r>
              <a:r>
                <a:rPr lang="en-US" sz="800" kern="1200" spc="-2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poly A </a:t>
              </a:r>
              <a:r>
                <a:rPr lang="en-US" sz="800" kern="1200" spc="-10" dirty="0">
                  <a:solidFill>
                    <a:srgbClr val="000000"/>
                  </a:solidFill>
                  <a:effectLst/>
                  <a:latin typeface="Palatino Linotype" panose="02040502050505030304" pitchFamily="18" charset="0"/>
                  <a:ea typeface="DengXian" panose="02010600030101010101" pitchFamily="2" charset="-122"/>
                  <a:cs typeface="Century" panose="02040604050505020304" pitchFamily="18" charset="0"/>
                </a:rPr>
                <a:t>signal</a:t>
              </a:r>
              <a:r>
                <a:rPr lang="en-US" sz="800" dirty="0">
                  <a:solidFill>
                    <a:srgbClr val="000000"/>
                  </a:solidFill>
                  <a:latin typeface="Palatino Linotype" panose="0204050205050503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endParaRPr lang="ja-JP" sz="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A0ADE1D-A366-F117-09F4-9A4DA1CB203B}"/>
                </a:ext>
              </a:extLst>
            </p:cNvPr>
            <p:cNvSpPr txBox="1"/>
            <p:nvPr/>
          </p:nvSpPr>
          <p:spPr>
            <a:xfrm>
              <a:off x="1234906" y="1175689"/>
              <a:ext cx="4299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Xho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0674B4D-1632-B407-B90B-F29BC4CBBC8E}"/>
                </a:ext>
              </a:extLst>
            </p:cNvPr>
            <p:cNvSpPr txBox="1"/>
            <p:nvPr/>
          </p:nvSpPr>
          <p:spPr>
            <a:xfrm>
              <a:off x="1068948" y="1463033"/>
              <a:ext cx="4171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Palatino Linotype" panose="02040502050505030304" pitchFamily="18" charset="0"/>
                </a:rPr>
                <a:t>Amp</a:t>
              </a:r>
              <a:endParaRPr kumimoji="1" lang="ja-JP" altLang="en-US" sz="800" dirty="0">
                <a:latin typeface="Palatino Linotype" panose="02040502050505030304" pitchFamily="18" charset="0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B439EA4-42C3-7DCA-4815-F7BC12880F88}"/>
                </a:ext>
              </a:extLst>
            </p:cNvPr>
            <p:cNvSpPr txBox="1"/>
            <p:nvPr/>
          </p:nvSpPr>
          <p:spPr>
            <a:xfrm>
              <a:off x="801045" y="2219529"/>
              <a:ext cx="3930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Spe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D860A88-6874-106E-5615-4E3F4B6AC9BE}"/>
                </a:ext>
              </a:extLst>
            </p:cNvPr>
            <p:cNvSpPr txBox="1"/>
            <p:nvPr/>
          </p:nvSpPr>
          <p:spPr>
            <a:xfrm>
              <a:off x="926197" y="2681382"/>
              <a:ext cx="4219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Xba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EECE47E-A9EB-1155-3CDB-861F05828DCF}"/>
                </a:ext>
              </a:extLst>
            </p:cNvPr>
            <p:cNvSpPr txBox="1"/>
            <p:nvPr/>
          </p:nvSpPr>
          <p:spPr>
            <a:xfrm>
              <a:off x="3363919" y="2620840"/>
              <a:ext cx="39946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Cla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359E43D-07A3-5327-C407-DC55836B1C26}"/>
                </a:ext>
              </a:extLst>
            </p:cNvPr>
            <p:cNvSpPr txBox="1"/>
            <p:nvPr/>
          </p:nvSpPr>
          <p:spPr>
            <a:xfrm>
              <a:off x="3363919" y="1473561"/>
              <a:ext cx="5116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BamH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395FB1E-8124-52A8-B44B-23D248EB2654}"/>
                </a:ext>
              </a:extLst>
            </p:cNvPr>
            <p:cNvSpPr txBox="1"/>
            <p:nvPr/>
          </p:nvSpPr>
          <p:spPr>
            <a:xfrm>
              <a:off x="3483864" y="1664824"/>
              <a:ext cx="4203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i="1" dirty="0" err="1">
                  <a:latin typeface="Palatino Linotype" panose="02040502050505030304" pitchFamily="18" charset="0"/>
                </a:rPr>
                <a:t>Bgl</a:t>
              </a:r>
              <a:r>
                <a:rPr kumimoji="1" lang="en-US" altLang="ja-JP" sz="800" i="1" dirty="0">
                  <a:latin typeface="Palatino Linotype" panose="02040502050505030304" pitchFamily="18" charset="0"/>
                </a:rPr>
                <a:t> II</a:t>
              </a:r>
              <a:endParaRPr kumimoji="1" lang="ja-JP" altLang="en-US" sz="800" i="1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3FF6FA0-D50A-7161-DDF0-E73569BF312E}"/>
              </a:ext>
            </a:extLst>
          </p:cNvPr>
          <p:cNvSpPr txBox="1"/>
          <p:nvPr/>
        </p:nvSpPr>
        <p:spPr>
          <a:xfrm>
            <a:off x="28918" y="723267"/>
            <a:ext cx="14285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Supplementary Figure 2</a:t>
            </a:r>
            <a:endParaRPr kumimoji="1" lang="ja-JP" altLang="en-US" sz="1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249E57D-FA30-2FCE-7BAC-ACD45B0BD96C}"/>
              </a:ext>
            </a:extLst>
          </p:cNvPr>
          <p:cNvSpPr txBox="1"/>
          <p:nvPr/>
        </p:nvSpPr>
        <p:spPr>
          <a:xfrm>
            <a:off x="540661" y="3847010"/>
            <a:ext cx="581919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6080">
              <a:lnSpc>
                <a:spcPct val="95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1000" b="1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Figure</a:t>
            </a:r>
            <a:r>
              <a:rPr lang="ja-JP" altLang="en-US" sz="1000" b="1" kern="100" dirty="0">
                <a:solidFill>
                  <a:srgbClr val="000000"/>
                </a:solidFill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1000" b="1" kern="100" dirty="0">
                <a:solidFill>
                  <a:srgbClr val="000000"/>
                </a:solidFill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ja-JP" sz="1000" b="1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1000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Schematic diagram of pTT3 </a:t>
            </a:r>
            <a:r>
              <a:rPr lang="en-US" altLang="ja-JP" sz="1000" kern="1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PcMSP</a:t>
            </a:r>
            <a:r>
              <a:rPr lang="en-US" altLang="ja-JP" sz="1000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-PcVenus 7.0 kb</a:t>
            </a:r>
          </a:p>
          <a:p>
            <a:pPr marL="1656080">
              <a:lnSpc>
                <a:spcPct val="95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ja-JP" sz="1000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Pc-MSP in the vector diagram indicates O3PC-MSP.</a:t>
            </a:r>
            <a:endParaRPr lang="ja-JP" altLang="ja-JP" sz="1000" kern="1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12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56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信幸 芳賀</dc:creator>
  <cp:lastModifiedBy>信幸 芳賀</cp:lastModifiedBy>
  <cp:revision>5</cp:revision>
  <dcterms:created xsi:type="dcterms:W3CDTF">2024-02-19T08:19:54Z</dcterms:created>
  <dcterms:modified xsi:type="dcterms:W3CDTF">2024-02-26T02:14:25Z</dcterms:modified>
</cp:coreProperties>
</file>