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1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12122-7CDE-48C8-BA1B-639C0B3F7974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B93B2-9EA4-4797-BCA5-8E43251B55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BB93B2-9EA4-4797-BCA5-8E43251B55B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96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30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2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27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1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99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85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56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81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8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57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76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8C3738-3372-4757-82C6-278932A177E2}" type="datetimeFigureOut">
              <a:rPr lang="de-DE" smtClean="0"/>
              <a:t>29.09.2024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DAFC4C-0852-45E7-A053-9663883787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09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88CB038F-D2D3-F543-7C6B-1BD13C9EBB5A}"/>
              </a:ext>
            </a:extLst>
          </p:cNvPr>
          <p:cNvSpPr txBox="1"/>
          <p:nvPr/>
        </p:nvSpPr>
        <p:spPr>
          <a:xfrm>
            <a:off x="0" y="63833"/>
            <a:ext cx="6022340" cy="264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S1:</a:t>
            </a:r>
            <a:r>
              <a:rPr lang="en-GB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Detailed evaluation of the clinical data </a:t>
            </a:r>
            <a:endParaRPr lang="de-DE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D8B5B0-B289-23AB-AC88-4AF422EC83FD}"/>
              </a:ext>
            </a:extLst>
          </p:cNvPr>
          <p:cNvSpPr txBox="1"/>
          <p:nvPr/>
        </p:nvSpPr>
        <p:spPr>
          <a:xfrm>
            <a:off x="41592" y="4619376"/>
            <a:ext cx="6489700" cy="280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S2: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Detailed evaluation of the questionnaires</a:t>
            </a:r>
            <a:endParaRPr lang="de-DE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ABAA96F-4C2A-1A3D-86F7-B54532815B1E}"/>
              </a:ext>
            </a:extLst>
          </p:cNvPr>
          <p:cNvSpPr txBox="1"/>
          <p:nvPr/>
        </p:nvSpPr>
        <p:spPr>
          <a:xfrm>
            <a:off x="41592" y="7070524"/>
            <a:ext cx="6657290" cy="2816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S1:</a:t>
            </a:r>
            <a:r>
              <a:rPr lang="en-US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data of the clinical parameters over time and CFTR mutations of study participants. </a:t>
            </a:r>
            <a:r>
              <a:rPr lang="en-GB" sz="1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 of CF people under ETI who were excluded due to exclusion criteria are marked in grey.</a:t>
            </a:r>
            <a:r>
              <a:rPr lang="de-DE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GB" sz="1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1A:</a:t>
            </a:r>
            <a:r>
              <a:rPr lang="en-GB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Development of sweat chloride concentrations of CF people directly before and 1-3 months after starting ETI therapy (patient 1-6), and an internal quality control </a:t>
            </a:r>
            <a:r>
              <a:rPr lang="en-GB" sz="1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birth and in 2023 </a:t>
            </a:r>
            <a:r>
              <a:rPr lang="en-GB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(patient A-D). Development of FEV1 (percentage predicted), BMI (kg/m²) and bilirubin (µmol/L) </a:t>
            </a:r>
            <a:r>
              <a:rPr lang="en-US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times 0/3/6/9/12 months</a:t>
            </a:r>
            <a:r>
              <a:rPr lang="en-GB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0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1B:</a:t>
            </a:r>
            <a:r>
              <a:rPr lang="en-GB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en-GB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CRP (mg/dl), Leucocytes (Giga/l), GOT, GPT and GGT (U/L)  of people with CF at the time points 0/3/6/9/12 months.</a:t>
            </a:r>
          </a:p>
          <a:p>
            <a:pPr algn="just">
              <a:spcAft>
                <a:spcPts val="800"/>
              </a:spcAft>
            </a:pPr>
            <a:r>
              <a:rPr lang="en-GB" sz="1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S2:</a:t>
            </a:r>
            <a:r>
              <a:rPr lang="en-GB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CFTR mutations of study participants and i</a:t>
            </a:r>
            <a:r>
              <a:rPr lang="en-GB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ndividual data of the questionnaires over time. Development of CFQ-R RD, SNOT-22-Score and Activity in Minutes of walking without a break of people with CF at the time points 0 and 6-8 months. TSQM Evaluation of CF people under ETI therapy (patient 1-6) at the time points 1 and 6-8 months after starting therapy.</a:t>
            </a:r>
            <a:endParaRPr lang="de-DE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0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Abbreviations: CF= Cystic Fibrosis, M= Month, CFTR= Cystic Fibrosis Transmembrane Conductance Regulator, ETI= </a:t>
            </a:r>
            <a:r>
              <a:rPr lang="en-GB" sz="1000" i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Elexacaftor</a:t>
            </a:r>
            <a:r>
              <a:rPr lang="en-GB" sz="10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/Tezacaftor/Ivacaftor, FDA= Food and Drug Administration, ST= Sweat Chloride Test, FEV1= Forced Expiratory Volume in 1 Second, BMI= Body-Mass-Index,</a:t>
            </a:r>
            <a:r>
              <a:rPr lang="en-GB" sz="10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CRP= C-reactive proteine, ALT= Alanine aminotransferase, AST= Aspartate aminotransferase,</a:t>
            </a:r>
            <a:r>
              <a:rPr lang="en-GB" sz="10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000" i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GGT=</a:t>
            </a:r>
            <a:r>
              <a:rPr lang="en-GB" sz="10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Gamma glutamyl transferase, CFQ-R RD= Cystic Fibrosis Quality of Life Respiratory Domain, SNOT-22 = Sino-Nasal Outcome Test-22, TSQM= Treatment Satisfaction Questionnaire for Medication, n.d. = not determined</a:t>
            </a:r>
            <a:endParaRPr lang="de-DE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40F6350-9844-AB74-567C-EC75E9731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0" y="602006"/>
            <a:ext cx="6700419" cy="193706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6EE8905-2A84-45BF-AD6F-DFD7AFCCF9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37" y="4953000"/>
            <a:ext cx="6700419" cy="206095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2FC5D835-0E99-1E2D-ECFD-EE1BD9ACB4B8}"/>
              </a:ext>
            </a:extLst>
          </p:cNvPr>
          <p:cNvSpPr txBox="1"/>
          <p:nvPr/>
        </p:nvSpPr>
        <p:spPr>
          <a:xfrm>
            <a:off x="0" y="342613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S1A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9B79415-95B9-883D-0166-869CB49CA114}"/>
              </a:ext>
            </a:extLst>
          </p:cNvPr>
          <p:cNvSpPr txBox="1"/>
          <p:nvPr/>
        </p:nvSpPr>
        <p:spPr>
          <a:xfrm>
            <a:off x="41592" y="2550998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S1B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3FE87DB-7827-6ABE-1D69-647957755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39" y="2824535"/>
            <a:ext cx="6737617" cy="181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4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B9DAD2AF-AA9A-C218-DB39-C7B963978117}"/>
              </a:ext>
            </a:extLst>
          </p:cNvPr>
          <p:cNvSpPr txBox="1"/>
          <p:nvPr/>
        </p:nvSpPr>
        <p:spPr>
          <a:xfrm>
            <a:off x="244951" y="172043"/>
            <a:ext cx="3874203" cy="275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S3:</a:t>
            </a:r>
            <a:r>
              <a:rPr lang="en-GB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Detailed CFQ-R Evaluation</a:t>
            </a:r>
            <a:endParaRPr lang="de-DE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94108B0-B9BC-A678-BEFE-9282D1C950CC}"/>
              </a:ext>
            </a:extLst>
          </p:cNvPr>
          <p:cNvSpPr txBox="1"/>
          <p:nvPr/>
        </p:nvSpPr>
        <p:spPr>
          <a:xfrm>
            <a:off x="244951" y="5059681"/>
            <a:ext cx="6388417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Table S3: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Significant improvement in CFQ-R-Domains Respiratory Symptoms, Vitality and Body Image of CF people undergoing ETI therapy compared to the control group at 6-8 months after the start of therapy using the Wilcoxon-Mann-Whitney test. Significant improvement in CFQ-R-Domains Physical, Emotion, Treatment Burden, Health Perceptions and Respiratory Symptoms of CF people after 6-8 months of ETI therapy compared to baseline using the Wilcoxon matched‐pairs signed rank-test. CFQ-R values in % shown as medians (M), minima (Min) and maxima (Max). The twelve CFQ domains of CF people under ETI therapy (n=6) at the time immediately before and 6-8 months after the start of ETI therapy compared to the control group without ETI therapy (n=4). </a:t>
            </a:r>
          </a:p>
          <a:p>
            <a:pPr algn="just"/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Abbreviations: *=p&lt;0.05, **=p&gt;0.005, CF= Cystic Fibrosis, ETI=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Elexacaftor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Tezacaftor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/Ivacaftor, CFQ-R= Cystic Fibrosis Quality of Life</a:t>
            </a:r>
          </a:p>
          <a:p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5DC431F-4912-E0F8-A56B-395C15AB5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51" y="550557"/>
            <a:ext cx="6288318" cy="44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6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506</Words>
  <Application>Microsoft Office PowerPoint</Application>
  <PresentationFormat>A4-Papier (210 x 297 mm)</PresentationFormat>
  <Paragraphs>11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Tomke Suetering</dc:creator>
  <cp:lastModifiedBy>Fabricius Dorit</cp:lastModifiedBy>
  <cp:revision>12</cp:revision>
  <dcterms:created xsi:type="dcterms:W3CDTF">2024-04-22T14:24:07Z</dcterms:created>
  <dcterms:modified xsi:type="dcterms:W3CDTF">2024-09-29T20:33:52Z</dcterms:modified>
</cp:coreProperties>
</file>