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5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7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8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9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20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1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2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3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4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5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6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notesSlides/notesSlide1.xml" ContentType="application/vnd.openxmlformats-officedocument.presentationml.notesSlide+xml"/>
  <Override PartName="/ppt/charts/chart27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8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9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30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1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2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3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4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5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6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7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8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9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40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1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97" r:id="rId2"/>
    <p:sldId id="272" r:id="rId3"/>
    <p:sldId id="277" r:id="rId4"/>
    <p:sldId id="273" r:id="rId5"/>
    <p:sldId id="274" r:id="rId6"/>
    <p:sldId id="275" r:id="rId7"/>
    <p:sldId id="276" r:id="rId8"/>
    <p:sldId id="279" r:id="rId9"/>
    <p:sldId id="280" r:id="rId10"/>
    <p:sldId id="298" r:id="rId11"/>
    <p:sldId id="286" r:id="rId12"/>
    <p:sldId id="287" r:id="rId13"/>
    <p:sldId id="288" r:id="rId14"/>
    <p:sldId id="289" r:id="rId15"/>
    <p:sldId id="290" r:id="rId16"/>
    <p:sldId id="282" r:id="rId17"/>
    <p:sldId id="281" r:id="rId18"/>
    <p:sldId id="283" r:id="rId19"/>
    <p:sldId id="284" r:id="rId20"/>
    <p:sldId id="285" r:id="rId21"/>
    <p:sldId id="291" r:id="rId22"/>
    <p:sldId id="292" r:id="rId23"/>
    <p:sldId id="293" r:id="rId24"/>
    <p:sldId id="295" r:id="rId25"/>
    <p:sldId id="296" r:id="rId26"/>
    <p:sldId id="294" r:id="rId2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60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_STUDY\_UQ\30_Kennecott_Solids_in_shaft\30_13_Publication\copper_concentrate_assays_q2_2024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_STUDY\_UQ\30_Kennecott_Solids_in_shaft\30_13_Publication\RioTinto_Mongolia_EPMA_DS_SS%20updated%20Sept%202024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_STUDY\_UQ\30_Kennecott_Solids_in_shaft\30_13_Publication\Case1_1\Cu_Flash_Flash.xlsm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_STUDY\_UQ\30_Kennecott_Solids_in_shaft\30_13_Publication\Case1_1\Cu_Flash_Flash.xlsm" TargetMode="Externa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40.xml"/><Relationship Id="rId1" Type="http://schemas.microsoft.com/office/2011/relationships/chartStyle" Target="style40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_STUDY\_UQ\30_Kennecott_Solids_in_shaft\30_13_Publication\RioTinto_Mongolia_EPMA_DS_SS%20updated%20Sept%202024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AU">
                <a:solidFill>
                  <a:sysClr val="windowText" lastClr="000000"/>
                </a:solidFill>
              </a:rPr>
              <a:t>TC/RC historical data </a:t>
            </a:r>
          </a:p>
        </c:rich>
      </c:tx>
      <c:layout>
        <c:manualLayout>
          <c:xMode val="edge"/>
          <c:yMode val="edge"/>
          <c:x val="0.36432055665454938"/>
          <c:y val="5.05186022005425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627508132387565"/>
          <c:y val="0.14282986622153401"/>
          <c:w val="0.83286895424149909"/>
          <c:h val="0.6620764772803706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TCRC!$F$5</c:f>
              <c:strCache>
                <c:ptCount val="1"/>
                <c:pt idx="0">
                  <c:v>Mothly spot TC/RC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TCRC!$F$134:$F$236</c:f>
              <c:numCache>
                <c:formatCode>General</c:formatCode>
                <c:ptCount val="103"/>
                <c:pt idx="0">
                  <c:v>2020.04</c:v>
                </c:pt>
                <c:pt idx="1">
                  <c:v>2020.07</c:v>
                </c:pt>
                <c:pt idx="2">
                  <c:v>2020.08</c:v>
                </c:pt>
                <c:pt idx="3">
                  <c:v>2020.11</c:v>
                </c:pt>
                <c:pt idx="4">
                  <c:v>2020.13</c:v>
                </c:pt>
                <c:pt idx="5">
                  <c:v>2020.18</c:v>
                </c:pt>
                <c:pt idx="6">
                  <c:v>2020.24</c:v>
                </c:pt>
                <c:pt idx="7">
                  <c:v>2020.27</c:v>
                </c:pt>
                <c:pt idx="8">
                  <c:v>2020.29</c:v>
                </c:pt>
                <c:pt idx="9">
                  <c:v>2020.33</c:v>
                </c:pt>
                <c:pt idx="10">
                  <c:v>2020.37</c:v>
                </c:pt>
                <c:pt idx="11">
                  <c:v>2020.4</c:v>
                </c:pt>
                <c:pt idx="12">
                  <c:v>2020.44</c:v>
                </c:pt>
                <c:pt idx="13">
                  <c:v>2020.49</c:v>
                </c:pt>
                <c:pt idx="14">
                  <c:v>2020.53</c:v>
                </c:pt>
                <c:pt idx="15">
                  <c:v>2020.6</c:v>
                </c:pt>
                <c:pt idx="16">
                  <c:v>2020.68</c:v>
                </c:pt>
                <c:pt idx="17">
                  <c:v>2020.76</c:v>
                </c:pt>
                <c:pt idx="18">
                  <c:v>2020.81</c:v>
                </c:pt>
                <c:pt idx="19">
                  <c:v>2020.85</c:v>
                </c:pt>
                <c:pt idx="20">
                  <c:v>2020.9</c:v>
                </c:pt>
                <c:pt idx="21">
                  <c:v>2020.96</c:v>
                </c:pt>
                <c:pt idx="22">
                  <c:v>2021.02</c:v>
                </c:pt>
                <c:pt idx="23">
                  <c:v>2021.07</c:v>
                </c:pt>
                <c:pt idx="24">
                  <c:v>2021.11</c:v>
                </c:pt>
                <c:pt idx="25">
                  <c:v>2021.15</c:v>
                </c:pt>
                <c:pt idx="26">
                  <c:v>2021.2</c:v>
                </c:pt>
                <c:pt idx="27">
                  <c:v>2021.23</c:v>
                </c:pt>
                <c:pt idx="28">
                  <c:v>2021.3</c:v>
                </c:pt>
                <c:pt idx="29">
                  <c:v>2021.34</c:v>
                </c:pt>
                <c:pt idx="30">
                  <c:v>2021.38</c:v>
                </c:pt>
                <c:pt idx="31">
                  <c:v>2021.42</c:v>
                </c:pt>
                <c:pt idx="32">
                  <c:v>2021.47</c:v>
                </c:pt>
                <c:pt idx="33">
                  <c:v>2021.5</c:v>
                </c:pt>
                <c:pt idx="34">
                  <c:v>2021.53</c:v>
                </c:pt>
                <c:pt idx="35">
                  <c:v>2021.56</c:v>
                </c:pt>
                <c:pt idx="36">
                  <c:v>2021.59</c:v>
                </c:pt>
                <c:pt idx="37">
                  <c:v>2021.63</c:v>
                </c:pt>
                <c:pt idx="38">
                  <c:v>2021.66</c:v>
                </c:pt>
                <c:pt idx="39">
                  <c:v>2021.73</c:v>
                </c:pt>
                <c:pt idx="40">
                  <c:v>2021.81</c:v>
                </c:pt>
                <c:pt idx="41">
                  <c:v>2021.83</c:v>
                </c:pt>
                <c:pt idx="42">
                  <c:v>2021.87</c:v>
                </c:pt>
                <c:pt idx="43">
                  <c:v>2021.9</c:v>
                </c:pt>
                <c:pt idx="44">
                  <c:v>2021.96</c:v>
                </c:pt>
                <c:pt idx="45">
                  <c:v>2021.99</c:v>
                </c:pt>
                <c:pt idx="46">
                  <c:v>2022.04</c:v>
                </c:pt>
                <c:pt idx="47">
                  <c:v>2022.09</c:v>
                </c:pt>
                <c:pt idx="48">
                  <c:v>2022.14</c:v>
                </c:pt>
                <c:pt idx="49">
                  <c:v>2022.18</c:v>
                </c:pt>
                <c:pt idx="50">
                  <c:v>2022.19</c:v>
                </c:pt>
                <c:pt idx="51">
                  <c:v>2022.22</c:v>
                </c:pt>
                <c:pt idx="52">
                  <c:v>2022.24</c:v>
                </c:pt>
                <c:pt idx="53">
                  <c:v>2022.28</c:v>
                </c:pt>
                <c:pt idx="54">
                  <c:v>2022.29</c:v>
                </c:pt>
                <c:pt idx="55">
                  <c:v>2022.34</c:v>
                </c:pt>
                <c:pt idx="56">
                  <c:v>2022.38</c:v>
                </c:pt>
                <c:pt idx="57">
                  <c:v>2022.45</c:v>
                </c:pt>
                <c:pt idx="58">
                  <c:v>2022.5</c:v>
                </c:pt>
                <c:pt idx="59">
                  <c:v>2022.54</c:v>
                </c:pt>
                <c:pt idx="60">
                  <c:v>2022.61</c:v>
                </c:pt>
                <c:pt idx="61">
                  <c:v>2022.67</c:v>
                </c:pt>
                <c:pt idx="62">
                  <c:v>2022.7</c:v>
                </c:pt>
                <c:pt idx="63">
                  <c:v>2022.72</c:v>
                </c:pt>
                <c:pt idx="64">
                  <c:v>2022.77</c:v>
                </c:pt>
                <c:pt idx="65">
                  <c:v>2022.82</c:v>
                </c:pt>
                <c:pt idx="66">
                  <c:v>2022.86</c:v>
                </c:pt>
                <c:pt idx="67">
                  <c:v>2022.91</c:v>
                </c:pt>
                <c:pt idx="68">
                  <c:v>2022.98</c:v>
                </c:pt>
                <c:pt idx="69">
                  <c:v>2023.06</c:v>
                </c:pt>
                <c:pt idx="70">
                  <c:v>2023.12</c:v>
                </c:pt>
                <c:pt idx="71">
                  <c:v>2023.17</c:v>
                </c:pt>
                <c:pt idx="72">
                  <c:v>2023.21</c:v>
                </c:pt>
                <c:pt idx="73">
                  <c:v>2023.27</c:v>
                </c:pt>
                <c:pt idx="74">
                  <c:v>2023.31</c:v>
                </c:pt>
                <c:pt idx="75">
                  <c:v>2023.36</c:v>
                </c:pt>
                <c:pt idx="76">
                  <c:v>2023.42</c:v>
                </c:pt>
                <c:pt idx="77">
                  <c:v>2023.47</c:v>
                </c:pt>
                <c:pt idx="78">
                  <c:v>2023.51</c:v>
                </c:pt>
                <c:pt idx="79">
                  <c:v>2023.57</c:v>
                </c:pt>
                <c:pt idx="80">
                  <c:v>2023.62</c:v>
                </c:pt>
                <c:pt idx="81">
                  <c:v>2023.68</c:v>
                </c:pt>
                <c:pt idx="82">
                  <c:v>2023.75</c:v>
                </c:pt>
                <c:pt idx="83">
                  <c:v>2023.78</c:v>
                </c:pt>
                <c:pt idx="84">
                  <c:v>2023.84</c:v>
                </c:pt>
                <c:pt idx="85">
                  <c:v>2023.88</c:v>
                </c:pt>
                <c:pt idx="86">
                  <c:v>2023.93</c:v>
                </c:pt>
                <c:pt idx="87">
                  <c:v>2023.97</c:v>
                </c:pt>
                <c:pt idx="88">
                  <c:v>2023.99</c:v>
                </c:pt>
                <c:pt idx="89">
                  <c:v>2024</c:v>
                </c:pt>
                <c:pt idx="90">
                  <c:v>2024.02</c:v>
                </c:pt>
                <c:pt idx="91">
                  <c:v>2024.04</c:v>
                </c:pt>
                <c:pt idx="92">
                  <c:v>2024.05</c:v>
                </c:pt>
                <c:pt idx="93">
                  <c:v>2024.06</c:v>
                </c:pt>
                <c:pt idx="94">
                  <c:v>2024.09</c:v>
                </c:pt>
                <c:pt idx="95">
                  <c:v>2024.12</c:v>
                </c:pt>
                <c:pt idx="96">
                  <c:v>2024.15</c:v>
                </c:pt>
                <c:pt idx="97">
                  <c:v>2024.2</c:v>
                </c:pt>
                <c:pt idx="98">
                  <c:v>2024.24</c:v>
                </c:pt>
                <c:pt idx="99">
                  <c:v>2024.28</c:v>
                </c:pt>
                <c:pt idx="100">
                  <c:v>2024.32</c:v>
                </c:pt>
                <c:pt idx="101">
                  <c:v>2024.35</c:v>
                </c:pt>
                <c:pt idx="102">
                  <c:v>2024.4</c:v>
                </c:pt>
              </c:numCache>
            </c:numRef>
          </c:xVal>
          <c:yVal>
            <c:numRef>
              <c:f>TCRC!$I$134:$I$236</c:f>
              <c:numCache>
                <c:formatCode>General</c:formatCode>
                <c:ptCount val="103"/>
                <c:pt idx="0">
                  <c:v>56.957758095909398</c:v>
                </c:pt>
                <c:pt idx="1">
                  <c:v>58.350157066847402</c:v>
                </c:pt>
                <c:pt idx="2">
                  <c:v>60.670046617233588</c:v>
                </c:pt>
                <c:pt idx="3">
                  <c:v>65.54178144156559</c:v>
                </c:pt>
                <c:pt idx="4">
                  <c:v>68.248485407744596</c:v>
                </c:pt>
                <c:pt idx="5">
                  <c:v>70.800662996480597</c:v>
                </c:pt>
                <c:pt idx="6">
                  <c:v>69.409260969913205</c:v>
                </c:pt>
                <c:pt idx="7">
                  <c:v>65.852163455612398</c:v>
                </c:pt>
                <c:pt idx="8">
                  <c:v>62.295398256101791</c:v>
                </c:pt>
                <c:pt idx="9">
                  <c:v>57.733380816236206</c:v>
                </c:pt>
                <c:pt idx="10">
                  <c:v>53.325889753813598</c:v>
                </c:pt>
                <c:pt idx="11">
                  <c:v>51.161191210450795</c:v>
                </c:pt>
                <c:pt idx="12">
                  <c:v>50.001412592652791</c:v>
                </c:pt>
                <c:pt idx="13">
                  <c:v>50.079174253559593</c:v>
                </c:pt>
                <c:pt idx="14">
                  <c:v>48.8422986044352</c:v>
                </c:pt>
                <c:pt idx="15">
                  <c:v>48.146763748546597</c:v>
                </c:pt>
                <c:pt idx="16">
                  <c:v>48.069999032010401</c:v>
                </c:pt>
                <c:pt idx="17">
                  <c:v>47.838707938031192</c:v>
                </c:pt>
                <c:pt idx="18">
                  <c:v>49.153677562852593</c:v>
                </c:pt>
                <c:pt idx="19">
                  <c:v>48.922054154083206</c:v>
                </c:pt>
                <c:pt idx="20">
                  <c:v>47.143837711723002</c:v>
                </c:pt>
                <c:pt idx="21">
                  <c:v>47.376125750072788</c:v>
                </c:pt>
                <c:pt idx="22">
                  <c:v>46.835449586417397</c:v>
                </c:pt>
                <c:pt idx="23">
                  <c:v>44.593321696937998</c:v>
                </c:pt>
                <c:pt idx="24">
                  <c:v>40.649742081634606</c:v>
                </c:pt>
                <c:pt idx="25">
                  <c:v>36.783591812447796</c:v>
                </c:pt>
                <c:pt idx="26">
                  <c:v>33.536211682613398</c:v>
                </c:pt>
                <c:pt idx="27">
                  <c:v>31.294083793133996</c:v>
                </c:pt>
                <c:pt idx="28">
                  <c:v>29.206748132929761</c:v>
                </c:pt>
                <c:pt idx="29">
                  <c:v>30.289629108275474</c:v>
                </c:pt>
                <c:pt idx="30">
                  <c:v>33.614970287890799</c:v>
                </c:pt>
                <c:pt idx="31">
                  <c:v>36.553629977629399</c:v>
                </c:pt>
                <c:pt idx="32">
                  <c:v>38.873851842805799</c:v>
                </c:pt>
                <c:pt idx="33">
                  <c:v>41.039215015748994</c:v>
                </c:pt>
                <c:pt idx="34">
                  <c:v>44.132733397720799</c:v>
                </c:pt>
                <c:pt idx="35">
                  <c:v>48.617986121050194</c:v>
                </c:pt>
                <c:pt idx="36">
                  <c:v>52.870950806029796</c:v>
                </c:pt>
                <c:pt idx="37">
                  <c:v>55.732513464442</c:v>
                </c:pt>
                <c:pt idx="38">
                  <c:v>57.820447291268586</c:v>
                </c:pt>
                <c:pt idx="39">
                  <c:v>60.218098502561588</c:v>
                </c:pt>
                <c:pt idx="40">
                  <c:v>58.672170098551199</c:v>
                </c:pt>
                <c:pt idx="41">
                  <c:v>58.749931759457994</c:v>
                </c:pt>
                <c:pt idx="42">
                  <c:v>60.915294932401203</c:v>
                </c:pt>
                <c:pt idx="43">
                  <c:v>62.075405864989399</c:v>
                </c:pt>
                <c:pt idx="44">
                  <c:v>60.606574492305398</c:v>
                </c:pt>
                <c:pt idx="45">
                  <c:v>58.828358049945201</c:v>
                </c:pt>
                <c:pt idx="46">
                  <c:v>59.679083912857202</c:v>
                </c:pt>
                <c:pt idx="47">
                  <c:v>61.380867953471409</c:v>
                </c:pt>
                <c:pt idx="48">
                  <c:v>62.463881854733209</c:v>
                </c:pt>
                <c:pt idx="49">
                  <c:v>63.623992787321399</c:v>
                </c:pt>
                <c:pt idx="50">
                  <c:v>66.330364438710191</c:v>
                </c:pt>
                <c:pt idx="51">
                  <c:v>70.119749991360791</c:v>
                </c:pt>
                <c:pt idx="52">
                  <c:v>73.522321128218607</c:v>
                </c:pt>
                <c:pt idx="53">
                  <c:v>77.311706680869207</c:v>
                </c:pt>
                <c:pt idx="54">
                  <c:v>79.786454923488591</c:v>
                </c:pt>
                <c:pt idx="55">
                  <c:v>82.183773819991387</c:v>
                </c:pt>
                <c:pt idx="56">
                  <c:v>79.941645930511996</c:v>
                </c:pt>
                <c:pt idx="57">
                  <c:v>76.926221524237192</c:v>
                </c:pt>
                <c:pt idx="58">
                  <c:v>74.065655810195594</c:v>
                </c:pt>
                <c:pt idx="59">
                  <c:v>71.514142851039992</c:v>
                </c:pt>
                <c:pt idx="60">
                  <c:v>70.354696548032194</c:v>
                </c:pt>
                <c:pt idx="61">
                  <c:v>73.448214930003985</c:v>
                </c:pt>
                <c:pt idx="62">
                  <c:v>76.54140099718559</c:v>
                </c:pt>
                <c:pt idx="63">
                  <c:v>79.634919379157381</c:v>
                </c:pt>
                <c:pt idx="64">
                  <c:v>82.419052691453004</c:v>
                </c:pt>
                <c:pt idx="65">
                  <c:v>84.352460140836584</c:v>
                </c:pt>
                <c:pt idx="66">
                  <c:v>86.440726282453397</c:v>
                </c:pt>
                <c:pt idx="67">
                  <c:v>88.838045178956179</c:v>
                </c:pt>
                <c:pt idx="68">
                  <c:v>85.668426710028598</c:v>
                </c:pt>
                <c:pt idx="69">
                  <c:v>83.039816719546593</c:v>
                </c:pt>
                <c:pt idx="70">
                  <c:v>80.024392313271775</c:v>
                </c:pt>
                <c:pt idx="71">
                  <c:v>77.086397253113589</c:v>
                </c:pt>
                <c:pt idx="72">
                  <c:v>76.313433051108419</c:v>
                </c:pt>
                <c:pt idx="73">
                  <c:v>78.014884776932391</c:v>
                </c:pt>
                <c:pt idx="74">
                  <c:v>80.489633019551789</c:v>
                </c:pt>
                <c:pt idx="75">
                  <c:v>83.58315140152358</c:v>
                </c:pt>
                <c:pt idx="76">
                  <c:v>86.058231958933192</c:v>
                </c:pt>
                <c:pt idx="77">
                  <c:v>88.53298020155259</c:v>
                </c:pt>
                <c:pt idx="78">
                  <c:v>90.002476203817011</c:v>
                </c:pt>
                <c:pt idx="79">
                  <c:v>91.317445828638398</c:v>
                </c:pt>
                <c:pt idx="80">
                  <c:v>92.013977628897607</c:v>
                </c:pt>
                <c:pt idx="81">
                  <c:v>90.854531325889795</c:v>
                </c:pt>
                <c:pt idx="82">
                  <c:v>89.385699953205787</c:v>
                </c:pt>
                <c:pt idx="83">
                  <c:v>87.143572063726381</c:v>
                </c:pt>
                <c:pt idx="84">
                  <c:v>83.277421794539592</c:v>
                </c:pt>
                <c:pt idx="85">
                  <c:v>79.024789424350217</c:v>
                </c:pt>
                <c:pt idx="86">
                  <c:v>74.46277198448459</c:v>
                </c:pt>
                <c:pt idx="87">
                  <c:v>70.442095337854795</c:v>
                </c:pt>
                <c:pt idx="88">
                  <c:v>67.271812239346801</c:v>
                </c:pt>
                <c:pt idx="89">
                  <c:v>62.709462484690995</c:v>
                </c:pt>
                <c:pt idx="90">
                  <c:v>56.832807734794201</c:v>
                </c:pt>
                <c:pt idx="91">
                  <c:v>49.332130605189995</c:v>
                </c:pt>
                <c:pt idx="92">
                  <c:v>44.38329874953159</c:v>
                </c:pt>
                <c:pt idx="93">
                  <c:v>39.125081824196997</c:v>
                </c:pt>
                <c:pt idx="94">
                  <c:v>32.397933831741341</c:v>
                </c:pt>
                <c:pt idx="95">
                  <c:v>27.371872018840456</c:v>
                </c:pt>
                <c:pt idx="96">
                  <c:v>23.583018169854181</c:v>
                </c:pt>
                <c:pt idx="97">
                  <c:v>17.62916669419392</c:v>
                </c:pt>
                <c:pt idx="98">
                  <c:v>12.448545272371019</c:v>
                </c:pt>
                <c:pt idx="99">
                  <c:v>7.0359348955094987</c:v>
                </c:pt>
                <c:pt idx="100">
                  <c:v>3.7884218397590192</c:v>
                </c:pt>
                <c:pt idx="101">
                  <c:v>1.7781832108811795</c:v>
                </c:pt>
                <c:pt idx="102">
                  <c:v>0.46396461748563195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F22-4FA0-AF83-4327AC68B992}"/>
            </c:ext>
          </c:extLst>
        </c:ser>
        <c:ser>
          <c:idx val="1"/>
          <c:order val="1"/>
          <c:tx>
            <c:strRef>
              <c:f>TCRC!$K$6</c:f>
              <c:strCache>
                <c:ptCount val="1"/>
                <c:pt idx="0">
                  <c:v>AUSIMM marketing 101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TCRC!$K$8:$K$245</c:f>
              <c:numCache>
                <c:formatCode>General</c:formatCode>
                <c:ptCount val="238"/>
                <c:pt idx="0">
                  <c:v>2011.04</c:v>
                </c:pt>
                <c:pt idx="1">
                  <c:v>2011.06</c:v>
                </c:pt>
                <c:pt idx="2">
                  <c:v>2011.07</c:v>
                </c:pt>
                <c:pt idx="3">
                  <c:v>2011.09</c:v>
                </c:pt>
                <c:pt idx="4">
                  <c:v>2011.12</c:v>
                </c:pt>
                <c:pt idx="5">
                  <c:v>2011.14</c:v>
                </c:pt>
                <c:pt idx="6">
                  <c:v>2011.15</c:v>
                </c:pt>
                <c:pt idx="7">
                  <c:v>2011.15</c:v>
                </c:pt>
                <c:pt idx="8">
                  <c:v>2011.16</c:v>
                </c:pt>
                <c:pt idx="9">
                  <c:v>2011.17</c:v>
                </c:pt>
                <c:pt idx="10">
                  <c:v>2011.18</c:v>
                </c:pt>
                <c:pt idx="11">
                  <c:v>2011.19</c:v>
                </c:pt>
                <c:pt idx="12">
                  <c:v>2011.2</c:v>
                </c:pt>
                <c:pt idx="13">
                  <c:v>2011.22</c:v>
                </c:pt>
                <c:pt idx="14">
                  <c:v>2011.25</c:v>
                </c:pt>
                <c:pt idx="15">
                  <c:v>2011.29</c:v>
                </c:pt>
                <c:pt idx="16">
                  <c:v>2011.37</c:v>
                </c:pt>
                <c:pt idx="17">
                  <c:v>2011.4</c:v>
                </c:pt>
                <c:pt idx="18">
                  <c:v>2011.42</c:v>
                </c:pt>
                <c:pt idx="19">
                  <c:v>2011.43</c:v>
                </c:pt>
                <c:pt idx="20">
                  <c:v>2011.45</c:v>
                </c:pt>
                <c:pt idx="21">
                  <c:v>2011.48</c:v>
                </c:pt>
                <c:pt idx="22">
                  <c:v>2011.52</c:v>
                </c:pt>
                <c:pt idx="23">
                  <c:v>2011.58</c:v>
                </c:pt>
                <c:pt idx="24">
                  <c:v>2011.61</c:v>
                </c:pt>
                <c:pt idx="25">
                  <c:v>2011.66</c:v>
                </c:pt>
                <c:pt idx="26">
                  <c:v>2011.71</c:v>
                </c:pt>
                <c:pt idx="27">
                  <c:v>2011.8</c:v>
                </c:pt>
                <c:pt idx="28">
                  <c:v>2011.84</c:v>
                </c:pt>
                <c:pt idx="29">
                  <c:v>2011.86</c:v>
                </c:pt>
                <c:pt idx="30">
                  <c:v>2011.89</c:v>
                </c:pt>
                <c:pt idx="31">
                  <c:v>2011.93</c:v>
                </c:pt>
                <c:pt idx="32">
                  <c:v>2011.98</c:v>
                </c:pt>
                <c:pt idx="33">
                  <c:v>2012</c:v>
                </c:pt>
                <c:pt idx="34">
                  <c:v>2012.01</c:v>
                </c:pt>
                <c:pt idx="35">
                  <c:v>2012.05</c:v>
                </c:pt>
                <c:pt idx="36">
                  <c:v>2012.1</c:v>
                </c:pt>
                <c:pt idx="37">
                  <c:v>2012.13</c:v>
                </c:pt>
                <c:pt idx="38">
                  <c:v>2012.17</c:v>
                </c:pt>
                <c:pt idx="39">
                  <c:v>2012.21</c:v>
                </c:pt>
                <c:pt idx="40">
                  <c:v>2012.26</c:v>
                </c:pt>
                <c:pt idx="41">
                  <c:v>2012.29</c:v>
                </c:pt>
                <c:pt idx="42">
                  <c:v>2012.33</c:v>
                </c:pt>
                <c:pt idx="43">
                  <c:v>2012.36</c:v>
                </c:pt>
                <c:pt idx="44">
                  <c:v>2012.39</c:v>
                </c:pt>
                <c:pt idx="45">
                  <c:v>2012.41</c:v>
                </c:pt>
                <c:pt idx="46">
                  <c:v>2012.44</c:v>
                </c:pt>
                <c:pt idx="47">
                  <c:v>2012.46</c:v>
                </c:pt>
                <c:pt idx="48">
                  <c:v>2012.5</c:v>
                </c:pt>
                <c:pt idx="49">
                  <c:v>2012.52</c:v>
                </c:pt>
                <c:pt idx="50">
                  <c:v>2012.57</c:v>
                </c:pt>
                <c:pt idx="51">
                  <c:v>2012.59</c:v>
                </c:pt>
                <c:pt idx="52">
                  <c:v>2012.62</c:v>
                </c:pt>
                <c:pt idx="53">
                  <c:v>2012.66</c:v>
                </c:pt>
                <c:pt idx="54">
                  <c:v>2012.69</c:v>
                </c:pt>
                <c:pt idx="55">
                  <c:v>2012.72</c:v>
                </c:pt>
                <c:pt idx="56">
                  <c:v>2012.75</c:v>
                </c:pt>
                <c:pt idx="57">
                  <c:v>2012.79</c:v>
                </c:pt>
                <c:pt idx="58">
                  <c:v>2012.83</c:v>
                </c:pt>
                <c:pt idx="59">
                  <c:v>2012.87</c:v>
                </c:pt>
                <c:pt idx="60">
                  <c:v>2012.93</c:v>
                </c:pt>
                <c:pt idx="61">
                  <c:v>2013</c:v>
                </c:pt>
                <c:pt idx="62">
                  <c:v>2013.05</c:v>
                </c:pt>
                <c:pt idx="63">
                  <c:v>2013.11</c:v>
                </c:pt>
                <c:pt idx="64">
                  <c:v>2013.15</c:v>
                </c:pt>
                <c:pt idx="65">
                  <c:v>2013.2</c:v>
                </c:pt>
                <c:pt idx="66">
                  <c:v>2013.23</c:v>
                </c:pt>
                <c:pt idx="67">
                  <c:v>2013.25</c:v>
                </c:pt>
                <c:pt idx="68">
                  <c:v>2013.28</c:v>
                </c:pt>
                <c:pt idx="69">
                  <c:v>2013.29</c:v>
                </c:pt>
                <c:pt idx="70">
                  <c:v>2013.33</c:v>
                </c:pt>
                <c:pt idx="71">
                  <c:v>2013.37</c:v>
                </c:pt>
                <c:pt idx="72">
                  <c:v>2013.41</c:v>
                </c:pt>
                <c:pt idx="73">
                  <c:v>2013.45</c:v>
                </c:pt>
                <c:pt idx="74">
                  <c:v>2013.5</c:v>
                </c:pt>
                <c:pt idx="75">
                  <c:v>2013.57</c:v>
                </c:pt>
                <c:pt idx="76">
                  <c:v>2013.6</c:v>
                </c:pt>
                <c:pt idx="77">
                  <c:v>2013.63</c:v>
                </c:pt>
                <c:pt idx="78">
                  <c:v>2013.67</c:v>
                </c:pt>
                <c:pt idx="79">
                  <c:v>2013.71</c:v>
                </c:pt>
                <c:pt idx="80">
                  <c:v>2013.75</c:v>
                </c:pt>
                <c:pt idx="81">
                  <c:v>2013.78</c:v>
                </c:pt>
                <c:pt idx="82">
                  <c:v>2013.81</c:v>
                </c:pt>
                <c:pt idx="83">
                  <c:v>2013.87</c:v>
                </c:pt>
                <c:pt idx="84">
                  <c:v>2013.9</c:v>
                </c:pt>
                <c:pt idx="85">
                  <c:v>2013.92</c:v>
                </c:pt>
                <c:pt idx="86">
                  <c:v>2013.96</c:v>
                </c:pt>
                <c:pt idx="87">
                  <c:v>2014.02</c:v>
                </c:pt>
                <c:pt idx="88">
                  <c:v>2014.04</c:v>
                </c:pt>
                <c:pt idx="89">
                  <c:v>2014.06</c:v>
                </c:pt>
                <c:pt idx="90">
                  <c:v>2014.07</c:v>
                </c:pt>
                <c:pt idx="91">
                  <c:v>2014.08</c:v>
                </c:pt>
                <c:pt idx="92">
                  <c:v>2014.11</c:v>
                </c:pt>
                <c:pt idx="93">
                  <c:v>2014.13</c:v>
                </c:pt>
                <c:pt idx="94">
                  <c:v>2014.14</c:v>
                </c:pt>
                <c:pt idx="95">
                  <c:v>2014.15</c:v>
                </c:pt>
                <c:pt idx="96">
                  <c:v>2014.17</c:v>
                </c:pt>
                <c:pt idx="97">
                  <c:v>2014.18</c:v>
                </c:pt>
                <c:pt idx="98">
                  <c:v>2014.19</c:v>
                </c:pt>
                <c:pt idx="99">
                  <c:v>2014.2</c:v>
                </c:pt>
                <c:pt idx="100">
                  <c:v>2014.22</c:v>
                </c:pt>
                <c:pt idx="101">
                  <c:v>2014.25</c:v>
                </c:pt>
                <c:pt idx="102">
                  <c:v>2014.28</c:v>
                </c:pt>
                <c:pt idx="103">
                  <c:v>2014.32</c:v>
                </c:pt>
                <c:pt idx="104">
                  <c:v>2014.34</c:v>
                </c:pt>
                <c:pt idx="105">
                  <c:v>2014.36</c:v>
                </c:pt>
                <c:pt idx="106">
                  <c:v>2014.38</c:v>
                </c:pt>
                <c:pt idx="107">
                  <c:v>2014.4</c:v>
                </c:pt>
                <c:pt idx="108">
                  <c:v>2014.42</c:v>
                </c:pt>
                <c:pt idx="109">
                  <c:v>2014.46</c:v>
                </c:pt>
                <c:pt idx="110">
                  <c:v>2014.49</c:v>
                </c:pt>
                <c:pt idx="111">
                  <c:v>2014.51</c:v>
                </c:pt>
                <c:pt idx="112">
                  <c:v>2014.53</c:v>
                </c:pt>
                <c:pt idx="113">
                  <c:v>2014.55</c:v>
                </c:pt>
                <c:pt idx="114">
                  <c:v>2014.57</c:v>
                </c:pt>
                <c:pt idx="115">
                  <c:v>2014.57</c:v>
                </c:pt>
                <c:pt idx="116">
                  <c:v>2014.58</c:v>
                </c:pt>
                <c:pt idx="117">
                  <c:v>2014.6</c:v>
                </c:pt>
                <c:pt idx="118">
                  <c:v>2014.61</c:v>
                </c:pt>
                <c:pt idx="119">
                  <c:v>2014.64</c:v>
                </c:pt>
                <c:pt idx="120">
                  <c:v>2014.67</c:v>
                </c:pt>
                <c:pt idx="121">
                  <c:v>2014.7</c:v>
                </c:pt>
                <c:pt idx="122">
                  <c:v>2014.75</c:v>
                </c:pt>
                <c:pt idx="123">
                  <c:v>2014.84</c:v>
                </c:pt>
                <c:pt idx="124">
                  <c:v>2014.91</c:v>
                </c:pt>
                <c:pt idx="125">
                  <c:v>2014.97</c:v>
                </c:pt>
                <c:pt idx="126">
                  <c:v>2015.01</c:v>
                </c:pt>
                <c:pt idx="127">
                  <c:v>2015.05</c:v>
                </c:pt>
                <c:pt idx="128">
                  <c:v>2015.07</c:v>
                </c:pt>
                <c:pt idx="129">
                  <c:v>2015.12</c:v>
                </c:pt>
                <c:pt idx="130">
                  <c:v>2015.16</c:v>
                </c:pt>
                <c:pt idx="131">
                  <c:v>2015.19</c:v>
                </c:pt>
                <c:pt idx="132">
                  <c:v>2015.24</c:v>
                </c:pt>
                <c:pt idx="133">
                  <c:v>2015.3</c:v>
                </c:pt>
                <c:pt idx="134">
                  <c:v>2015.36</c:v>
                </c:pt>
                <c:pt idx="135">
                  <c:v>2015.4</c:v>
                </c:pt>
                <c:pt idx="136">
                  <c:v>2015.41</c:v>
                </c:pt>
                <c:pt idx="137">
                  <c:v>2015.43</c:v>
                </c:pt>
                <c:pt idx="138">
                  <c:v>2015.47</c:v>
                </c:pt>
                <c:pt idx="139">
                  <c:v>2015.52</c:v>
                </c:pt>
                <c:pt idx="140">
                  <c:v>2015.59</c:v>
                </c:pt>
                <c:pt idx="141">
                  <c:v>2015.63</c:v>
                </c:pt>
                <c:pt idx="142">
                  <c:v>2015.64</c:v>
                </c:pt>
                <c:pt idx="143">
                  <c:v>2015.66</c:v>
                </c:pt>
                <c:pt idx="144">
                  <c:v>2015.67</c:v>
                </c:pt>
                <c:pt idx="145">
                  <c:v>2015.68</c:v>
                </c:pt>
                <c:pt idx="146">
                  <c:v>2015.7</c:v>
                </c:pt>
                <c:pt idx="147">
                  <c:v>2015.71</c:v>
                </c:pt>
                <c:pt idx="148">
                  <c:v>2015.77</c:v>
                </c:pt>
                <c:pt idx="149">
                  <c:v>2015.84</c:v>
                </c:pt>
                <c:pt idx="150">
                  <c:v>2015.9</c:v>
                </c:pt>
                <c:pt idx="151">
                  <c:v>2015.92</c:v>
                </c:pt>
                <c:pt idx="152">
                  <c:v>2015.94</c:v>
                </c:pt>
                <c:pt idx="153">
                  <c:v>2016.01</c:v>
                </c:pt>
                <c:pt idx="154">
                  <c:v>2016.06</c:v>
                </c:pt>
                <c:pt idx="155">
                  <c:v>2016.09</c:v>
                </c:pt>
                <c:pt idx="156">
                  <c:v>2016.14</c:v>
                </c:pt>
                <c:pt idx="157">
                  <c:v>2016.21</c:v>
                </c:pt>
                <c:pt idx="158">
                  <c:v>2016.25</c:v>
                </c:pt>
                <c:pt idx="159">
                  <c:v>2016.31</c:v>
                </c:pt>
                <c:pt idx="160">
                  <c:v>2016.34</c:v>
                </c:pt>
                <c:pt idx="161">
                  <c:v>2016.37</c:v>
                </c:pt>
                <c:pt idx="162">
                  <c:v>2016.42</c:v>
                </c:pt>
                <c:pt idx="163">
                  <c:v>2016.47</c:v>
                </c:pt>
                <c:pt idx="164">
                  <c:v>2016.55</c:v>
                </c:pt>
                <c:pt idx="165">
                  <c:v>2016.64</c:v>
                </c:pt>
                <c:pt idx="166">
                  <c:v>2016.71</c:v>
                </c:pt>
                <c:pt idx="167">
                  <c:v>2016.79</c:v>
                </c:pt>
                <c:pt idx="168">
                  <c:v>2016.83</c:v>
                </c:pt>
                <c:pt idx="169">
                  <c:v>2016.87</c:v>
                </c:pt>
                <c:pt idx="170">
                  <c:v>2016.89</c:v>
                </c:pt>
                <c:pt idx="171">
                  <c:v>2016.92</c:v>
                </c:pt>
                <c:pt idx="172">
                  <c:v>2016.96</c:v>
                </c:pt>
                <c:pt idx="173">
                  <c:v>2016.99</c:v>
                </c:pt>
                <c:pt idx="174">
                  <c:v>2017.01</c:v>
                </c:pt>
                <c:pt idx="175">
                  <c:v>2017.04</c:v>
                </c:pt>
                <c:pt idx="176">
                  <c:v>2017.08</c:v>
                </c:pt>
                <c:pt idx="177">
                  <c:v>2017.11</c:v>
                </c:pt>
                <c:pt idx="178">
                  <c:v>2017.14</c:v>
                </c:pt>
                <c:pt idx="179">
                  <c:v>2017.17</c:v>
                </c:pt>
                <c:pt idx="180">
                  <c:v>2017.21</c:v>
                </c:pt>
                <c:pt idx="181">
                  <c:v>2017.26</c:v>
                </c:pt>
                <c:pt idx="182">
                  <c:v>2017.31</c:v>
                </c:pt>
                <c:pt idx="183">
                  <c:v>2017.37</c:v>
                </c:pt>
                <c:pt idx="184">
                  <c:v>2017.42</c:v>
                </c:pt>
                <c:pt idx="185">
                  <c:v>2017.46</c:v>
                </c:pt>
                <c:pt idx="186">
                  <c:v>2017.52</c:v>
                </c:pt>
                <c:pt idx="187">
                  <c:v>2017.56</c:v>
                </c:pt>
                <c:pt idx="188">
                  <c:v>2017.62</c:v>
                </c:pt>
                <c:pt idx="189">
                  <c:v>2017.65</c:v>
                </c:pt>
                <c:pt idx="190">
                  <c:v>2017.68</c:v>
                </c:pt>
                <c:pt idx="191">
                  <c:v>2017.72</c:v>
                </c:pt>
                <c:pt idx="192">
                  <c:v>2017.74</c:v>
                </c:pt>
                <c:pt idx="193">
                  <c:v>2017.78</c:v>
                </c:pt>
                <c:pt idx="194">
                  <c:v>2017.81</c:v>
                </c:pt>
                <c:pt idx="195">
                  <c:v>2017.86</c:v>
                </c:pt>
                <c:pt idx="196">
                  <c:v>2017.91</c:v>
                </c:pt>
                <c:pt idx="197">
                  <c:v>2017.94</c:v>
                </c:pt>
                <c:pt idx="198">
                  <c:v>2018</c:v>
                </c:pt>
                <c:pt idx="199">
                  <c:v>2018.07</c:v>
                </c:pt>
                <c:pt idx="200">
                  <c:v>2018.12</c:v>
                </c:pt>
                <c:pt idx="201">
                  <c:v>2018.15</c:v>
                </c:pt>
                <c:pt idx="202">
                  <c:v>2018.19</c:v>
                </c:pt>
                <c:pt idx="203">
                  <c:v>2018.23</c:v>
                </c:pt>
                <c:pt idx="204">
                  <c:v>2018.28</c:v>
                </c:pt>
                <c:pt idx="205">
                  <c:v>2018.32</c:v>
                </c:pt>
                <c:pt idx="206">
                  <c:v>2018.37</c:v>
                </c:pt>
                <c:pt idx="207">
                  <c:v>2018.41</c:v>
                </c:pt>
                <c:pt idx="208">
                  <c:v>2018.47</c:v>
                </c:pt>
                <c:pt idx="209">
                  <c:v>2018.59</c:v>
                </c:pt>
                <c:pt idx="210">
                  <c:v>2018.69</c:v>
                </c:pt>
                <c:pt idx="211">
                  <c:v>2018.76</c:v>
                </c:pt>
                <c:pt idx="212">
                  <c:v>2018.82</c:v>
                </c:pt>
                <c:pt idx="213">
                  <c:v>2018.89</c:v>
                </c:pt>
                <c:pt idx="214">
                  <c:v>2018.92</c:v>
                </c:pt>
                <c:pt idx="215">
                  <c:v>2018.95</c:v>
                </c:pt>
                <c:pt idx="216">
                  <c:v>2018.98</c:v>
                </c:pt>
                <c:pt idx="217">
                  <c:v>2019</c:v>
                </c:pt>
                <c:pt idx="218">
                  <c:v>2019.04</c:v>
                </c:pt>
                <c:pt idx="219">
                  <c:v>2019.1</c:v>
                </c:pt>
                <c:pt idx="220">
                  <c:v>2019.14</c:v>
                </c:pt>
                <c:pt idx="221">
                  <c:v>2019.2</c:v>
                </c:pt>
                <c:pt idx="222">
                  <c:v>2019.24</c:v>
                </c:pt>
                <c:pt idx="223">
                  <c:v>2019.29</c:v>
                </c:pt>
                <c:pt idx="224">
                  <c:v>2019.34</c:v>
                </c:pt>
                <c:pt idx="225">
                  <c:v>2019.43</c:v>
                </c:pt>
                <c:pt idx="226">
                  <c:v>2019.51</c:v>
                </c:pt>
                <c:pt idx="227">
                  <c:v>2019.56</c:v>
                </c:pt>
                <c:pt idx="228">
                  <c:v>2019.62</c:v>
                </c:pt>
                <c:pt idx="229">
                  <c:v>2019.68</c:v>
                </c:pt>
                <c:pt idx="230">
                  <c:v>2019.72</c:v>
                </c:pt>
                <c:pt idx="231">
                  <c:v>2019.74</c:v>
                </c:pt>
                <c:pt idx="232">
                  <c:v>2019.79</c:v>
                </c:pt>
                <c:pt idx="233">
                  <c:v>2019.83</c:v>
                </c:pt>
                <c:pt idx="234">
                  <c:v>2019.87</c:v>
                </c:pt>
                <c:pt idx="235">
                  <c:v>2019.92</c:v>
                </c:pt>
                <c:pt idx="236">
                  <c:v>2019.98</c:v>
                </c:pt>
                <c:pt idx="237">
                  <c:v>2020.03</c:v>
                </c:pt>
              </c:numCache>
            </c:numRef>
          </c:xVal>
          <c:yVal>
            <c:numRef>
              <c:f>TCRC!$M$8:$M$245</c:f>
              <c:numCache>
                <c:formatCode>General</c:formatCode>
                <c:ptCount val="238"/>
                <c:pt idx="0">
                  <c:v>78.294650514300002</c:v>
                </c:pt>
                <c:pt idx="1">
                  <c:v>73.388100470399991</c:v>
                </c:pt>
                <c:pt idx="2">
                  <c:v>67.147891986399998</c:v>
                </c:pt>
                <c:pt idx="3">
                  <c:v>62.667733628499995</c:v>
                </c:pt>
                <c:pt idx="4">
                  <c:v>57.761183584599991</c:v>
                </c:pt>
                <c:pt idx="5">
                  <c:v>58.880969369499994</c:v>
                </c:pt>
                <c:pt idx="6">
                  <c:v>63.094463720599997</c:v>
                </c:pt>
                <c:pt idx="7">
                  <c:v>69.761402296699984</c:v>
                </c:pt>
                <c:pt idx="8">
                  <c:v>76.641536715800001</c:v>
                </c:pt>
                <c:pt idx="9">
                  <c:v>84.054999148500002</c:v>
                </c:pt>
                <c:pt idx="10">
                  <c:v>93.601773635599997</c:v>
                </c:pt>
                <c:pt idx="11">
                  <c:v>102.8284159521</c:v>
                </c:pt>
                <c:pt idx="12">
                  <c:v>110.5085423916</c:v>
                </c:pt>
                <c:pt idx="13">
                  <c:v>114.98870074950001</c:v>
                </c:pt>
                <c:pt idx="14">
                  <c:v>119.0955971791</c:v>
                </c:pt>
                <c:pt idx="15">
                  <c:v>121.92230333239998</c:v>
                </c:pt>
                <c:pt idx="16">
                  <c:v>118.08207090959999</c:v>
                </c:pt>
                <c:pt idx="17">
                  <c:v>109.54848428589997</c:v>
                </c:pt>
                <c:pt idx="18">
                  <c:v>99.574979706699992</c:v>
                </c:pt>
                <c:pt idx="19">
                  <c:v>94.241699570699993</c:v>
                </c:pt>
                <c:pt idx="20">
                  <c:v>85.121655175699999</c:v>
                </c:pt>
                <c:pt idx="21">
                  <c:v>80.001570882700008</c:v>
                </c:pt>
                <c:pt idx="22">
                  <c:v>75.361346439499997</c:v>
                </c:pt>
                <c:pt idx="23">
                  <c:v>66.881227979599998</c:v>
                </c:pt>
                <c:pt idx="24">
                  <c:v>60.641019495599998</c:v>
                </c:pt>
                <c:pt idx="25">
                  <c:v>51.734170943599999</c:v>
                </c:pt>
                <c:pt idx="26">
                  <c:v>44.960972852099999</c:v>
                </c:pt>
                <c:pt idx="27">
                  <c:v>38.187436354499994</c:v>
                </c:pt>
                <c:pt idx="28">
                  <c:v>32.58725532743</c:v>
                </c:pt>
                <c:pt idx="29">
                  <c:v>30.027213180929994</c:v>
                </c:pt>
                <c:pt idx="30">
                  <c:v>28.96052331312</c:v>
                </c:pt>
                <c:pt idx="31">
                  <c:v>31.627231062340002</c:v>
                </c:pt>
                <c:pt idx="32">
                  <c:v>36.107254057800006</c:v>
                </c:pt>
                <c:pt idx="33">
                  <c:v>39.360690303199995</c:v>
                </c:pt>
                <c:pt idx="34">
                  <c:v>41.654068442899998</c:v>
                </c:pt>
                <c:pt idx="35">
                  <c:v>43.414118568999996</c:v>
                </c:pt>
                <c:pt idx="36">
                  <c:v>41.494002357599996</c:v>
                </c:pt>
                <c:pt idx="37">
                  <c:v>39.733952231500005</c:v>
                </c:pt>
                <c:pt idx="38">
                  <c:v>40.267280245100004</c:v>
                </c:pt>
                <c:pt idx="39">
                  <c:v>41.067272265499994</c:v>
                </c:pt>
                <c:pt idx="40">
                  <c:v>39.573886146200003</c:v>
                </c:pt>
                <c:pt idx="41">
                  <c:v>38.720764368099999</c:v>
                </c:pt>
                <c:pt idx="42">
                  <c:v>39.894018316799993</c:v>
                </c:pt>
                <c:pt idx="43">
                  <c:v>41.333936272300001</c:v>
                </c:pt>
                <c:pt idx="44">
                  <c:v>42.88079055539999</c:v>
                </c:pt>
                <c:pt idx="45">
                  <c:v>44.427306432399995</c:v>
                </c:pt>
                <c:pt idx="46">
                  <c:v>45.974160715499998</c:v>
                </c:pt>
                <c:pt idx="47">
                  <c:v>46.507488729099997</c:v>
                </c:pt>
                <c:pt idx="48">
                  <c:v>44.854036524500003</c:v>
                </c:pt>
                <c:pt idx="49">
                  <c:v>44.000914746399999</c:v>
                </c:pt>
                <c:pt idx="50">
                  <c:v>45.814094630200003</c:v>
                </c:pt>
                <c:pt idx="51">
                  <c:v>48.694268947299996</c:v>
                </c:pt>
                <c:pt idx="52">
                  <c:v>50.987647086999999</c:v>
                </c:pt>
                <c:pt idx="53">
                  <c:v>53.974419325599996</c:v>
                </c:pt>
                <c:pt idx="54">
                  <c:v>56.267797465300006</c:v>
                </c:pt>
                <c:pt idx="55">
                  <c:v>58.4011095197</c:v>
                </c:pt>
                <c:pt idx="56">
                  <c:v>60.801085580899986</c:v>
                </c:pt>
                <c:pt idx="57">
                  <c:v>63.147931884399995</c:v>
                </c:pt>
                <c:pt idx="58">
                  <c:v>64.907982010499992</c:v>
                </c:pt>
                <c:pt idx="59">
                  <c:v>66.241302044500003</c:v>
                </c:pt>
                <c:pt idx="60">
                  <c:v>67.521153914699994</c:v>
                </c:pt>
                <c:pt idx="61">
                  <c:v>65.867701710099993</c:v>
                </c:pt>
                <c:pt idx="62">
                  <c:v>63.4677256489</c:v>
                </c:pt>
                <c:pt idx="63">
                  <c:v>61.814611850399999</c:v>
                </c:pt>
                <c:pt idx="64">
                  <c:v>60.427823652600004</c:v>
                </c:pt>
                <c:pt idx="65">
                  <c:v>59.947625396699998</c:v>
                </c:pt>
                <c:pt idx="66">
                  <c:v>63.254529805899999</c:v>
                </c:pt>
                <c:pt idx="67">
                  <c:v>65.761103788599996</c:v>
                </c:pt>
                <c:pt idx="68">
                  <c:v>69.2280742831</c:v>
                </c:pt>
                <c:pt idx="69">
                  <c:v>71.361386337499994</c:v>
                </c:pt>
                <c:pt idx="70">
                  <c:v>73.014500135999995</c:v>
                </c:pt>
                <c:pt idx="71">
                  <c:v>73.388100470399991</c:v>
                </c:pt>
                <c:pt idx="72">
                  <c:v>71.254450009900012</c:v>
                </c:pt>
                <c:pt idx="73">
                  <c:v>69.17460611929998</c:v>
                </c:pt>
                <c:pt idx="74">
                  <c:v>67.041294064900001</c:v>
                </c:pt>
                <c:pt idx="75">
                  <c:v>69.921129975900001</c:v>
                </c:pt>
                <c:pt idx="76">
                  <c:v>74.348158576099991</c:v>
                </c:pt>
                <c:pt idx="77">
                  <c:v>79.841504797399992</c:v>
                </c:pt>
                <c:pt idx="78">
                  <c:v>86.028245117599994</c:v>
                </c:pt>
                <c:pt idx="79">
                  <c:v>93.601773635599997</c:v>
                </c:pt>
                <c:pt idx="80">
                  <c:v>102.77528619439998</c:v>
                </c:pt>
                <c:pt idx="81">
                  <c:v>106.98844213940001</c:v>
                </c:pt>
                <c:pt idx="82">
                  <c:v>109.92208462029998</c:v>
                </c:pt>
                <c:pt idx="83">
                  <c:v>112.1085264324</c:v>
                </c:pt>
                <c:pt idx="84">
                  <c:v>114.66856857890001</c:v>
                </c:pt>
                <c:pt idx="85">
                  <c:v>115.94875885519998</c:v>
                </c:pt>
                <c:pt idx="86">
                  <c:v>116.90881696090001</c:v>
                </c:pt>
                <c:pt idx="87">
                  <c:v>110.5085423916</c:v>
                </c:pt>
                <c:pt idx="88">
                  <c:v>106.13532036129999</c:v>
                </c:pt>
                <c:pt idx="89">
                  <c:v>102.02842393169999</c:v>
                </c:pt>
                <c:pt idx="90">
                  <c:v>96.375011625099987</c:v>
                </c:pt>
                <c:pt idx="91">
                  <c:v>90.081673383399988</c:v>
                </c:pt>
                <c:pt idx="92">
                  <c:v>85.708112947000004</c:v>
                </c:pt>
                <c:pt idx="93">
                  <c:v>84.054999148500002</c:v>
                </c:pt>
                <c:pt idx="94">
                  <c:v>85.441448940200004</c:v>
                </c:pt>
                <c:pt idx="95">
                  <c:v>87.628229158400003</c:v>
                </c:pt>
                <c:pt idx="96">
                  <c:v>91.735125588000002</c:v>
                </c:pt>
                <c:pt idx="97">
                  <c:v>95.948281532999999</c:v>
                </c:pt>
                <c:pt idx="98">
                  <c:v>100.10830772029999</c:v>
                </c:pt>
                <c:pt idx="99">
                  <c:v>102.2950879385</c:v>
                </c:pt>
                <c:pt idx="100">
                  <c:v>104.6950639997</c:v>
                </c:pt>
                <c:pt idx="101">
                  <c:v>106.188450119</c:v>
                </c:pt>
                <c:pt idx="102">
                  <c:v>107.41517223149999</c:v>
                </c:pt>
                <c:pt idx="103">
                  <c:v>105.4419262624</c:v>
                </c:pt>
                <c:pt idx="104">
                  <c:v>102.8284159521</c:v>
                </c:pt>
                <c:pt idx="105">
                  <c:v>100.90863814679999</c:v>
                </c:pt>
                <c:pt idx="106">
                  <c:v>99.895111877299996</c:v>
                </c:pt>
                <c:pt idx="107">
                  <c:v>101.5485640819</c:v>
                </c:pt>
                <c:pt idx="108">
                  <c:v>103.25514604419999</c:v>
                </c:pt>
                <c:pt idx="109">
                  <c:v>104.74853216349999</c:v>
                </c:pt>
                <c:pt idx="110">
                  <c:v>102.1350218532</c:v>
                </c:pt>
                <c:pt idx="111">
                  <c:v>99.628447870499997</c:v>
                </c:pt>
                <c:pt idx="112">
                  <c:v>98.18852991499999</c:v>
                </c:pt>
                <c:pt idx="113">
                  <c:v>99.308315699900007</c:v>
                </c:pt>
                <c:pt idx="114">
                  <c:v>101.33502983279999</c:v>
                </c:pt>
                <c:pt idx="115">
                  <c:v>104.37527023519999</c:v>
                </c:pt>
                <c:pt idx="116">
                  <c:v>108.2686324157</c:v>
                </c:pt>
                <c:pt idx="117">
                  <c:v>112.21546275999999</c:v>
                </c:pt>
                <c:pt idx="118">
                  <c:v>114.88210282800001</c:v>
                </c:pt>
                <c:pt idx="119">
                  <c:v>116.7487508756</c:v>
                </c:pt>
                <c:pt idx="120">
                  <c:v>115.2553647563</c:v>
                </c:pt>
                <c:pt idx="121">
                  <c:v>113.01545478039999</c:v>
                </c:pt>
                <c:pt idx="122">
                  <c:v>111.89533058939999</c:v>
                </c:pt>
                <c:pt idx="123">
                  <c:v>112.21546275999999</c:v>
                </c:pt>
                <c:pt idx="124">
                  <c:v>112.26859251769999</c:v>
                </c:pt>
                <c:pt idx="125">
                  <c:v>112.48212676679998</c:v>
                </c:pt>
                <c:pt idx="126">
                  <c:v>112.8019205313</c:v>
                </c:pt>
                <c:pt idx="127">
                  <c:v>111.89533058939999</c:v>
                </c:pt>
                <c:pt idx="128">
                  <c:v>108.42869850099999</c:v>
                </c:pt>
                <c:pt idx="129">
                  <c:v>101.975294174</c:v>
                </c:pt>
                <c:pt idx="130">
                  <c:v>98.988521935399987</c:v>
                </c:pt>
                <c:pt idx="131">
                  <c:v>95.628487768499994</c:v>
                </c:pt>
                <c:pt idx="132">
                  <c:v>93.654903393300003</c:v>
                </c:pt>
                <c:pt idx="133">
                  <c:v>92.42818128079999</c:v>
                </c:pt>
                <c:pt idx="134">
                  <c:v>91.20179757439999</c:v>
                </c:pt>
                <c:pt idx="135">
                  <c:v>89.121615277699988</c:v>
                </c:pt>
                <c:pt idx="136">
                  <c:v>86.40150704589999</c:v>
                </c:pt>
                <c:pt idx="137">
                  <c:v>84.374792912999993</c:v>
                </c:pt>
                <c:pt idx="138">
                  <c:v>82.401546943900001</c:v>
                </c:pt>
                <c:pt idx="139">
                  <c:v>82.134882937099988</c:v>
                </c:pt>
                <c:pt idx="140">
                  <c:v>84.321663155300001</c:v>
                </c:pt>
                <c:pt idx="141">
                  <c:v>86.934835059499989</c:v>
                </c:pt>
                <c:pt idx="142">
                  <c:v>88.961549192399985</c:v>
                </c:pt>
                <c:pt idx="143">
                  <c:v>92.5351176084</c:v>
                </c:pt>
                <c:pt idx="144">
                  <c:v>94.668429662799994</c:v>
                </c:pt>
                <c:pt idx="145">
                  <c:v>97.548265573799995</c:v>
                </c:pt>
                <c:pt idx="146">
                  <c:v>101.2819000751</c:v>
                </c:pt>
                <c:pt idx="147">
                  <c:v>102.93535227970001</c:v>
                </c:pt>
                <c:pt idx="148">
                  <c:v>105.1217940918</c:v>
                </c:pt>
                <c:pt idx="149">
                  <c:v>106.13532036129999</c:v>
                </c:pt>
                <c:pt idx="150">
                  <c:v>102.66834986679999</c:v>
                </c:pt>
                <c:pt idx="151">
                  <c:v>99.201717778399981</c:v>
                </c:pt>
                <c:pt idx="152">
                  <c:v>96.481609546599998</c:v>
                </c:pt>
                <c:pt idx="153">
                  <c:v>89.441747448299978</c:v>
                </c:pt>
                <c:pt idx="154">
                  <c:v>86.454975209699995</c:v>
                </c:pt>
                <c:pt idx="155">
                  <c:v>83.094941042800002</c:v>
                </c:pt>
                <c:pt idx="156">
                  <c:v>80.908160824599989</c:v>
                </c:pt>
                <c:pt idx="157">
                  <c:v>83.041472878999997</c:v>
                </c:pt>
                <c:pt idx="158">
                  <c:v>86.081713281399999</c:v>
                </c:pt>
                <c:pt idx="159">
                  <c:v>90.668469560799991</c:v>
                </c:pt>
                <c:pt idx="160">
                  <c:v>93.014977458199994</c:v>
                </c:pt>
                <c:pt idx="161">
                  <c:v>97.708331659099997</c:v>
                </c:pt>
                <c:pt idx="162">
                  <c:v>100.74857206149998</c:v>
                </c:pt>
                <c:pt idx="163">
                  <c:v>102.77528619439998</c:v>
                </c:pt>
                <c:pt idx="164">
                  <c:v>102.61522010910001</c:v>
                </c:pt>
                <c:pt idx="165">
                  <c:v>102.2950879385</c:v>
                </c:pt>
                <c:pt idx="166">
                  <c:v>100.32184196939998</c:v>
                </c:pt>
                <c:pt idx="167">
                  <c:v>99.521849948999986</c:v>
                </c:pt>
                <c:pt idx="168">
                  <c:v>94.881625505800002</c:v>
                </c:pt>
                <c:pt idx="169">
                  <c:v>90.561533233199995</c:v>
                </c:pt>
                <c:pt idx="170">
                  <c:v>86.561573131200007</c:v>
                </c:pt>
                <c:pt idx="171">
                  <c:v>83.308136885799996</c:v>
                </c:pt>
                <c:pt idx="172">
                  <c:v>81.228292995199979</c:v>
                </c:pt>
                <c:pt idx="173">
                  <c:v>82.134882937099988</c:v>
                </c:pt>
                <c:pt idx="174">
                  <c:v>84.214726827700005</c:v>
                </c:pt>
                <c:pt idx="175">
                  <c:v>85.441448940200004</c:v>
                </c:pt>
                <c:pt idx="176">
                  <c:v>83.094941042800002</c:v>
                </c:pt>
                <c:pt idx="177">
                  <c:v>80.427962568699996</c:v>
                </c:pt>
                <c:pt idx="178">
                  <c:v>77.974856749799997</c:v>
                </c:pt>
                <c:pt idx="179">
                  <c:v>76.267936381400006</c:v>
                </c:pt>
                <c:pt idx="180">
                  <c:v>74.934616347399995</c:v>
                </c:pt>
                <c:pt idx="181">
                  <c:v>76.641536715800001</c:v>
                </c:pt>
                <c:pt idx="182">
                  <c:v>78.988044613199989</c:v>
                </c:pt>
                <c:pt idx="183">
                  <c:v>80.908160824599989</c:v>
                </c:pt>
                <c:pt idx="184">
                  <c:v>82.508144865399998</c:v>
                </c:pt>
                <c:pt idx="185">
                  <c:v>83.414734807300007</c:v>
                </c:pt>
                <c:pt idx="186">
                  <c:v>81.601554923499975</c:v>
                </c:pt>
                <c:pt idx="187">
                  <c:v>80.321364647199999</c:v>
                </c:pt>
                <c:pt idx="188">
                  <c:v>79.094642534699986</c:v>
                </c:pt>
                <c:pt idx="189">
                  <c:v>80.64149681779999</c:v>
                </c:pt>
                <c:pt idx="190">
                  <c:v>83.628269056400001</c:v>
                </c:pt>
                <c:pt idx="191">
                  <c:v>86.294909124399993</c:v>
                </c:pt>
                <c:pt idx="192">
                  <c:v>88.215025335800007</c:v>
                </c:pt>
                <c:pt idx="193">
                  <c:v>90.081673383399988</c:v>
                </c:pt>
                <c:pt idx="194">
                  <c:v>90.668469560799991</c:v>
                </c:pt>
                <c:pt idx="195">
                  <c:v>87.361565151600004</c:v>
                </c:pt>
                <c:pt idx="196">
                  <c:v>84.161597070000013</c:v>
                </c:pt>
                <c:pt idx="197">
                  <c:v>81.121356667599983</c:v>
                </c:pt>
                <c:pt idx="198">
                  <c:v>78.081454671299994</c:v>
                </c:pt>
                <c:pt idx="199">
                  <c:v>76.481470630499999</c:v>
                </c:pt>
                <c:pt idx="200">
                  <c:v>74.348158576099991</c:v>
                </c:pt>
                <c:pt idx="201">
                  <c:v>72.428042364699991</c:v>
                </c:pt>
                <c:pt idx="202">
                  <c:v>70.507926153299991</c:v>
                </c:pt>
                <c:pt idx="203">
                  <c:v>70.187793982700001</c:v>
                </c:pt>
                <c:pt idx="204">
                  <c:v>72.428042364699991</c:v>
                </c:pt>
                <c:pt idx="205">
                  <c:v>74.9880845112</c:v>
                </c:pt>
                <c:pt idx="206">
                  <c:v>77.76132250069999</c:v>
                </c:pt>
                <c:pt idx="207">
                  <c:v>80.748094739300001</c:v>
                </c:pt>
                <c:pt idx="208">
                  <c:v>83.841464899400009</c:v>
                </c:pt>
                <c:pt idx="209">
                  <c:v>87.574760994599998</c:v>
                </c:pt>
                <c:pt idx="210">
                  <c:v>89.388279284500001</c:v>
                </c:pt>
                <c:pt idx="211">
                  <c:v>91.20179757439999</c:v>
                </c:pt>
                <c:pt idx="212">
                  <c:v>91.681657424199997</c:v>
                </c:pt>
                <c:pt idx="213">
                  <c:v>91.735125588000002</c:v>
                </c:pt>
                <c:pt idx="214">
                  <c:v>92.748313451399994</c:v>
                </c:pt>
                <c:pt idx="215">
                  <c:v>93.121575379699991</c:v>
                </c:pt>
                <c:pt idx="216">
                  <c:v>90.881665403799985</c:v>
                </c:pt>
                <c:pt idx="217">
                  <c:v>86.561573131200007</c:v>
                </c:pt>
                <c:pt idx="218">
                  <c:v>81.33489091669999</c:v>
                </c:pt>
                <c:pt idx="219">
                  <c:v>77.227994487100005</c:v>
                </c:pt>
                <c:pt idx="220">
                  <c:v>75.201280354200009</c:v>
                </c:pt>
                <c:pt idx="221">
                  <c:v>72.854772456799992</c:v>
                </c:pt>
                <c:pt idx="222">
                  <c:v>70.614524074800002</c:v>
                </c:pt>
                <c:pt idx="223">
                  <c:v>67.094423822600007</c:v>
                </c:pt>
                <c:pt idx="224">
                  <c:v>63.254529805899999</c:v>
                </c:pt>
                <c:pt idx="225">
                  <c:v>58.774371447999989</c:v>
                </c:pt>
                <c:pt idx="226">
                  <c:v>56.320927223000005</c:v>
                </c:pt>
                <c:pt idx="227">
                  <c:v>54.720943182199996</c:v>
                </c:pt>
                <c:pt idx="228">
                  <c:v>53.387623148200007</c:v>
                </c:pt>
                <c:pt idx="229">
                  <c:v>55.360869117299998</c:v>
                </c:pt>
                <c:pt idx="230">
                  <c:v>57.601117499299988</c:v>
                </c:pt>
                <c:pt idx="231">
                  <c:v>59.254569703899996</c:v>
                </c:pt>
                <c:pt idx="232">
                  <c:v>61.067749587699993</c:v>
                </c:pt>
                <c:pt idx="233">
                  <c:v>59.094503618599994</c:v>
                </c:pt>
                <c:pt idx="234">
                  <c:v>56.7476573151</c:v>
                </c:pt>
                <c:pt idx="235">
                  <c:v>55.734469451699994</c:v>
                </c:pt>
                <c:pt idx="236">
                  <c:v>55.574403366399991</c:v>
                </c:pt>
                <c:pt idx="237">
                  <c:v>57.547649335500012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F22-4FA0-AF83-4327AC68B992}"/>
            </c:ext>
          </c:extLst>
        </c:ser>
        <c:ser>
          <c:idx val="2"/>
          <c:order val="2"/>
          <c:tx>
            <c:strRef>
              <c:f>TCRC!$AA$8</c:f>
              <c:strCache>
                <c:ptCount val="1"/>
                <c:pt idx="0">
                  <c:v>Annual benchmark contract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TCRC!$AA$9:$AA$37</c:f>
              <c:numCache>
                <c:formatCode>General</c:formatCode>
                <c:ptCount val="29"/>
                <c:pt idx="0">
                  <c:v>2011.04</c:v>
                </c:pt>
                <c:pt idx="1">
                  <c:v>2011.9</c:v>
                </c:pt>
                <c:pt idx="3">
                  <c:v>2012.03</c:v>
                </c:pt>
                <c:pt idx="4">
                  <c:v>2012.88</c:v>
                </c:pt>
                <c:pt idx="6">
                  <c:v>2013.04</c:v>
                </c:pt>
                <c:pt idx="7">
                  <c:v>2013.88</c:v>
                </c:pt>
                <c:pt idx="9">
                  <c:v>2014.03</c:v>
                </c:pt>
                <c:pt idx="10">
                  <c:v>2014.88</c:v>
                </c:pt>
                <c:pt idx="12">
                  <c:v>2015.02</c:v>
                </c:pt>
                <c:pt idx="13">
                  <c:v>2015.9</c:v>
                </c:pt>
                <c:pt idx="15">
                  <c:v>2016.03</c:v>
                </c:pt>
                <c:pt idx="16">
                  <c:v>2016.89</c:v>
                </c:pt>
                <c:pt idx="18">
                  <c:v>2017.02</c:v>
                </c:pt>
                <c:pt idx="19">
                  <c:v>2017.88</c:v>
                </c:pt>
                <c:pt idx="21">
                  <c:v>2018.02</c:v>
                </c:pt>
                <c:pt idx="22">
                  <c:v>2018.89</c:v>
                </c:pt>
                <c:pt idx="24">
                  <c:v>2019.02</c:v>
                </c:pt>
                <c:pt idx="25">
                  <c:v>2019.88</c:v>
                </c:pt>
                <c:pt idx="27">
                  <c:v>2020.02</c:v>
                </c:pt>
                <c:pt idx="28">
                  <c:v>2020.88</c:v>
                </c:pt>
              </c:numCache>
            </c:numRef>
          </c:xVal>
          <c:yVal>
            <c:numRef>
              <c:f>TCRC!$AC$9:$AC$37</c:f>
              <c:numCache>
                <c:formatCode>General</c:formatCode>
                <c:ptCount val="29"/>
                <c:pt idx="0">
                  <c:v>54.720943182199996</c:v>
                </c:pt>
                <c:pt idx="1">
                  <c:v>54.614345260699992</c:v>
                </c:pt>
                <c:pt idx="2">
                  <c:v>0</c:v>
                </c:pt>
                <c:pt idx="3">
                  <c:v>61.921209771899989</c:v>
                </c:pt>
                <c:pt idx="4">
                  <c:v>61.921209771899989</c:v>
                </c:pt>
                <c:pt idx="5">
                  <c:v>0</c:v>
                </c:pt>
                <c:pt idx="6">
                  <c:v>68.321145935099992</c:v>
                </c:pt>
                <c:pt idx="7">
                  <c:v>68.161079849800004</c:v>
                </c:pt>
                <c:pt idx="8">
                  <c:v>0</c:v>
                </c:pt>
                <c:pt idx="9">
                  <c:v>89.761541212799997</c:v>
                </c:pt>
                <c:pt idx="10">
                  <c:v>89.708411455099991</c:v>
                </c:pt>
                <c:pt idx="11">
                  <c:v>0</c:v>
                </c:pt>
                <c:pt idx="12">
                  <c:v>104.6950639997</c:v>
                </c:pt>
                <c:pt idx="13">
                  <c:v>104.74853216349999</c:v>
                </c:pt>
                <c:pt idx="14">
                  <c:v>0</c:v>
                </c:pt>
                <c:pt idx="15">
                  <c:v>94.881625505800002</c:v>
                </c:pt>
                <c:pt idx="16">
                  <c:v>94.881625505800002</c:v>
                </c:pt>
                <c:pt idx="17">
                  <c:v>0</c:v>
                </c:pt>
                <c:pt idx="18">
                  <c:v>90.454935311699998</c:v>
                </c:pt>
                <c:pt idx="19">
                  <c:v>90.294869226399996</c:v>
                </c:pt>
                <c:pt idx="20">
                  <c:v>0</c:v>
                </c:pt>
                <c:pt idx="21">
                  <c:v>80.481430732499973</c:v>
                </c:pt>
                <c:pt idx="22">
                  <c:v>80.374832811000005</c:v>
                </c:pt>
                <c:pt idx="23">
                  <c:v>0</c:v>
                </c:pt>
                <c:pt idx="24">
                  <c:v>78.614782684899993</c:v>
                </c:pt>
                <c:pt idx="25">
                  <c:v>78.72138060639999</c:v>
                </c:pt>
                <c:pt idx="26">
                  <c:v>0</c:v>
                </c:pt>
                <c:pt idx="27">
                  <c:v>60.641019495599998</c:v>
                </c:pt>
                <c:pt idx="28">
                  <c:v>60.534421574100008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F22-4FA0-AF83-4327AC68B992}"/>
            </c:ext>
          </c:extLst>
        </c:ser>
        <c:ser>
          <c:idx val="3"/>
          <c:order val="3"/>
          <c:tx>
            <c:strRef>
              <c:f>TCRC!$AA$8</c:f>
              <c:strCache>
                <c:ptCount val="1"/>
                <c:pt idx="0">
                  <c:v>Annual benchmark contract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TCRC!$B$28:$B$44</c:f>
              <c:numCache>
                <c:formatCode>General</c:formatCode>
                <c:ptCount val="17"/>
                <c:pt idx="0">
                  <c:v>2021.03</c:v>
                </c:pt>
                <c:pt idx="1">
                  <c:v>2021.87</c:v>
                </c:pt>
                <c:pt idx="3">
                  <c:v>2022.04</c:v>
                </c:pt>
                <c:pt idx="4">
                  <c:v>2022.88</c:v>
                </c:pt>
                <c:pt idx="6">
                  <c:v>2023.05</c:v>
                </c:pt>
                <c:pt idx="7">
                  <c:v>2023.89</c:v>
                </c:pt>
                <c:pt idx="9">
                  <c:v>2024.04</c:v>
                </c:pt>
                <c:pt idx="10">
                  <c:v>2024.88</c:v>
                </c:pt>
                <c:pt idx="12">
                  <c:v>2025.04</c:v>
                </c:pt>
                <c:pt idx="13">
                  <c:v>2025.88</c:v>
                </c:pt>
                <c:pt idx="15">
                  <c:v>2026.04</c:v>
                </c:pt>
                <c:pt idx="16">
                  <c:v>2026.89</c:v>
                </c:pt>
              </c:numCache>
            </c:numRef>
          </c:xVal>
          <c:yVal>
            <c:numRef>
              <c:f>TCRC!$D$28:$D$44</c:f>
              <c:numCache>
                <c:formatCode>General</c:formatCode>
                <c:ptCount val="17"/>
                <c:pt idx="0">
                  <c:v>57.985529908594998</c:v>
                </c:pt>
                <c:pt idx="1">
                  <c:v>57.908759100749002</c:v>
                </c:pt>
                <c:pt idx="2">
                  <c:v>0</c:v>
                </c:pt>
                <c:pt idx="3">
                  <c:v>63.584411456240993</c:v>
                </c:pt>
                <c:pt idx="4">
                  <c:v>63.50764064839499</c:v>
                </c:pt>
                <c:pt idx="5">
                  <c:v>0</c:v>
                </c:pt>
                <c:pt idx="6">
                  <c:v>85.827406173341487</c:v>
                </c:pt>
                <c:pt idx="7">
                  <c:v>85.827406173341487</c:v>
                </c:pt>
                <c:pt idx="8">
                  <c:v>0</c:v>
                </c:pt>
                <c:pt idx="9">
                  <c:v>78.080962290424495</c:v>
                </c:pt>
                <c:pt idx="10">
                  <c:v>77.927420674732488</c:v>
                </c:pt>
                <c:pt idx="11">
                  <c:v>0</c:v>
                </c:pt>
                <c:pt idx="12">
                  <c:v>38.810337078708997</c:v>
                </c:pt>
                <c:pt idx="13">
                  <c:v>38.733566270862994</c:v>
                </c:pt>
                <c:pt idx="14">
                  <c:v>0</c:v>
                </c:pt>
                <c:pt idx="15">
                  <c:v>43.949267207417996</c:v>
                </c:pt>
                <c:pt idx="16">
                  <c:v>43.795725591725997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F22-4FA0-AF83-4327AC68B9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0523536"/>
        <c:axId val="940515256"/>
      </c:scatterChart>
      <c:valAx>
        <c:axId val="940523536"/>
        <c:scaling>
          <c:orientation val="minMax"/>
          <c:max val="202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>
                    <a:solidFill>
                      <a:sysClr val="windowText" lastClr="000000"/>
                    </a:solidFill>
                  </a:rPr>
                  <a:t>Year</a:t>
                </a:r>
              </a:p>
            </c:rich>
          </c:tx>
          <c:layout>
            <c:manualLayout>
              <c:xMode val="edge"/>
              <c:yMode val="edge"/>
              <c:x val="0.49599900793650792"/>
              <c:y val="0.888602777777777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515256"/>
        <c:crosses val="autoZero"/>
        <c:crossBetween val="midCat"/>
        <c:minorUnit val="1"/>
      </c:valAx>
      <c:valAx>
        <c:axId val="940515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dirty="0">
                    <a:solidFill>
                      <a:sysClr val="windowText" lastClr="000000"/>
                    </a:solidFill>
                  </a:rPr>
                  <a:t>Combined TC/RC in $US/tonne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0523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25030892857142856"/>
          <c:y val="0.62634270833333328"/>
          <c:w val="0.39187361111111113"/>
          <c:h val="0.1358111111111111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dirty="0">
                <a:solidFill>
                  <a:schemeClr val="tx1"/>
                </a:solidFill>
              </a:rPr>
              <a:t>Wt.% Cu in slag</a:t>
            </a:r>
            <a:endParaRPr lang="en-AU" baseline="0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8273117990732658"/>
          <c:y val="3.7323655523884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data'!$BM$4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data'!$BM$6:$BM$30</c:f>
              <c:numCache>
                <c:formatCode>General</c:formatCode>
                <c:ptCount val="25"/>
                <c:pt idx="0">
                  <c:v>0.73551232176996961</c:v>
                </c:pt>
                <c:pt idx="1">
                  <c:v>0.8124250504296292</c:v>
                </c:pt>
                <c:pt idx="2">
                  <c:v>0.7952844071320333</c:v>
                </c:pt>
                <c:pt idx="3">
                  <c:v>1.2945955296877862</c:v>
                </c:pt>
                <c:pt idx="4">
                  <c:v>0.57731948676376044</c:v>
                </c:pt>
                <c:pt idx="5">
                  <c:v>0.52329673006302158</c:v>
                </c:pt>
                <c:pt idx="6">
                  <c:v>0.71054706063232054</c:v>
                </c:pt>
                <c:pt idx="7">
                  <c:v>0.68113770075633728</c:v>
                </c:pt>
                <c:pt idx="8">
                  <c:v>0.9526185013747005</c:v>
                </c:pt>
                <c:pt idx="9">
                  <c:v>0.67948010451960261</c:v>
                </c:pt>
                <c:pt idx="10">
                  <c:v>0.5057363989390935</c:v>
                </c:pt>
                <c:pt idx="11">
                  <c:v>0.81375883994648668</c:v>
                </c:pt>
                <c:pt idx="12">
                  <c:v>0.92772279580353789</c:v>
                </c:pt>
                <c:pt idx="13">
                  <c:v>0.42925595383326343</c:v>
                </c:pt>
                <c:pt idx="14">
                  <c:v>0.55435056219774104</c:v>
                </c:pt>
                <c:pt idx="15">
                  <c:v>0.65589710981614802</c:v>
                </c:pt>
                <c:pt idx="16">
                  <c:v>1.2826679370288787</c:v>
                </c:pt>
                <c:pt idx="17">
                  <c:v>1.0276755010555383</c:v>
                </c:pt>
                <c:pt idx="18">
                  <c:v>1.3856705968508267</c:v>
                </c:pt>
                <c:pt idx="19">
                  <c:v>0.76772857391605365</c:v>
                </c:pt>
                <c:pt idx="20">
                  <c:v>0.72696092112513622</c:v>
                </c:pt>
                <c:pt idx="21">
                  <c:v>0.55459318613466246</c:v>
                </c:pt>
                <c:pt idx="22">
                  <c:v>1.0653188240085634</c:v>
                </c:pt>
                <c:pt idx="23">
                  <c:v>0.76683398873384223</c:v>
                </c:pt>
                <c:pt idx="24">
                  <c:v>0.80392577374914054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5E-4915-9384-E1AC1F53A1B7}"/>
            </c:ext>
          </c:extLst>
        </c:ser>
        <c:ser>
          <c:idx val="1"/>
          <c:order val="1"/>
          <c:tx>
            <c:strRef>
              <c:f>'Final table of data'!$BN$4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data'!$BN$6:$BN$30</c:f>
              <c:numCache>
                <c:formatCode>General</c:formatCode>
                <c:ptCount val="25"/>
                <c:pt idx="0">
                  <c:v>0.66273688886272686</c:v>
                </c:pt>
                <c:pt idx="1">
                  <c:v>0.74971051037039116</c:v>
                </c:pt>
                <c:pt idx="2">
                  <c:v>0.80894777711926669</c:v>
                </c:pt>
                <c:pt idx="3">
                  <c:v>1.0965105324532647</c:v>
                </c:pt>
                <c:pt idx="4">
                  <c:v>0.59709037383891272</c:v>
                </c:pt>
                <c:pt idx="5">
                  <c:v>0.48910630394838078</c:v>
                </c:pt>
                <c:pt idx="6">
                  <c:v>0.6454724026848897</c:v>
                </c:pt>
                <c:pt idx="7">
                  <c:v>0.73056341749591969</c:v>
                </c:pt>
                <c:pt idx="8">
                  <c:v>0.94863710761447906</c:v>
                </c:pt>
                <c:pt idx="9">
                  <c:v>0.62265423599675429</c:v>
                </c:pt>
                <c:pt idx="10">
                  <c:v>0.59820849639994156</c:v>
                </c:pt>
                <c:pt idx="11">
                  <c:v>0.88592965265307932</c:v>
                </c:pt>
                <c:pt idx="12">
                  <c:v>1.0383384393525077</c:v>
                </c:pt>
                <c:pt idx="13">
                  <c:v>0.47879407940254626</c:v>
                </c:pt>
                <c:pt idx="14">
                  <c:v>0.55543722418038022</c:v>
                </c:pt>
                <c:pt idx="15">
                  <c:v>0.68593848218630005</c:v>
                </c:pt>
                <c:pt idx="16">
                  <c:v>1.0659567078730945</c:v>
                </c:pt>
                <c:pt idx="17">
                  <c:v>0.84657182114563934</c:v>
                </c:pt>
                <c:pt idx="18">
                  <c:v>1.2195672620780202</c:v>
                </c:pt>
                <c:pt idx="19">
                  <c:v>0.88238638523713608</c:v>
                </c:pt>
                <c:pt idx="20">
                  <c:v>0.61782926810971983</c:v>
                </c:pt>
                <c:pt idx="21">
                  <c:v>0.59768197546522661</c:v>
                </c:pt>
                <c:pt idx="22">
                  <c:v>0.88841718776075107</c:v>
                </c:pt>
                <c:pt idx="23">
                  <c:v>0.68588187138608825</c:v>
                </c:pt>
                <c:pt idx="24">
                  <c:v>0.67385982605138106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A5E-4915-9384-E1AC1F53A1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131684177752273"/>
          <c:y val="0.89872630504520268"/>
          <c:w val="0.58291432897235063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 dirty="0">
                <a:solidFill>
                  <a:schemeClr val="tx1"/>
                </a:solidFill>
              </a:rPr>
              <a:t>Fe/SiO</a:t>
            </a:r>
            <a:r>
              <a:rPr lang="en-AU" baseline="-25000" dirty="0">
                <a:solidFill>
                  <a:schemeClr val="tx1"/>
                </a:solidFill>
              </a:rPr>
              <a:t>2</a:t>
            </a:r>
            <a:r>
              <a:rPr lang="en-AU" baseline="0" dirty="0">
                <a:solidFill>
                  <a:schemeClr val="tx1"/>
                </a:solidFill>
              </a:rPr>
              <a:t> in slag</a:t>
            </a:r>
          </a:p>
        </c:rich>
      </c:tx>
      <c:layout>
        <c:manualLayout>
          <c:xMode val="edge"/>
          <c:yMode val="edge"/>
          <c:x val="0.33175295991873055"/>
          <c:y val="4.147072835987188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data'!$BP$4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data'!$BP$6:$BP$30</c:f>
              <c:numCache>
                <c:formatCode>General</c:formatCode>
                <c:ptCount val="25"/>
                <c:pt idx="0">
                  <c:v>1.7157379837141553</c:v>
                </c:pt>
                <c:pt idx="1">
                  <c:v>1.4033939163521088</c:v>
                </c:pt>
                <c:pt idx="2">
                  <c:v>1.4266084431894339</c:v>
                </c:pt>
                <c:pt idx="3">
                  <c:v>1.355575074449459</c:v>
                </c:pt>
                <c:pt idx="4">
                  <c:v>1.6012914095344668</c:v>
                </c:pt>
                <c:pt idx="5">
                  <c:v>1.4323010675780536</c:v>
                </c:pt>
                <c:pt idx="6">
                  <c:v>1.7242270848645977</c:v>
                </c:pt>
                <c:pt idx="7">
                  <c:v>1.4176130605315633</c:v>
                </c:pt>
                <c:pt idx="8">
                  <c:v>1.0582807873402338</c:v>
                </c:pt>
                <c:pt idx="9">
                  <c:v>1.6492350380865879</c:v>
                </c:pt>
                <c:pt idx="10">
                  <c:v>1.4094242764642624</c:v>
                </c:pt>
                <c:pt idx="11">
                  <c:v>1.2859688667997398</c:v>
                </c:pt>
                <c:pt idx="12">
                  <c:v>1.1764437414376283</c:v>
                </c:pt>
                <c:pt idx="13">
                  <c:v>1.4175391413659297</c:v>
                </c:pt>
                <c:pt idx="14">
                  <c:v>1.7568926166712309</c:v>
                </c:pt>
                <c:pt idx="15">
                  <c:v>1.1167686593827917</c:v>
                </c:pt>
                <c:pt idx="16">
                  <c:v>1.3380208855512277</c:v>
                </c:pt>
                <c:pt idx="17">
                  <c:v>1.5567064121758012</c:v>
                </c:pt>
                <c:pt idx="18">
                  <c:v>0.83050448864706095</c:v>
                </c:pt>
                <c:pt idx="19">
                  <c:v>0.84908565758582932</c:v>
                </c:pt>
                <c:pt idx="20">
                  <c:v>1.6202313829437354</c:v>
                </c:pt>
                <c:pt idx="21">
                  <c:v>1.3411013225359076</c:v>
                </c:pt>
                <c:pt idx="22">
                  <c:v>1.2338804078209165</c:v>
                </c:pt>
                <c:pt idx="23">
                  <c:v>1.3083793369792209</c:v>
                </c:pt>
                <c:pt idx="24">
                  <c:v>1.777758038305318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D0-4742-B797-9C96AFB1AE92}"/>
            </c:ext>
          </c:extLst>
        </c:ser>
        <c:ser>
          <c:idx val="1"/>
          <c:order val="1"/>
          <c:tx>
            <c:strRef>
              <c:f>'Final table of data'!$BQ$4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data'!$BQ$6:$BQ$30</c:f>
              <c:numCache>
                <c:formatCode>General</c:formatCode>
                <c:ptCount val="25"/>
                <c:pt idx="0">
                  <c:v>1.8050639865354325</c:v>
                </c:pt>
                <c:pt idx="1">
                  <c:v>1.482780166646372</c:v>
                </c:pt>
                <c:pt idx="2">
                  <c:v>1.4205693694671797</c:v>
                </c:pt>
                <c:pt idx="3">
                  <c:v>1.4356338894798035</c:v>
                </c:pt>
                <c:pt idx="4">
                  <c:v>1.7090644635694252</c:v>
                </c:pt>
                <c:pt idx="5">
                  <c:v>1.2561662023829578</c:v>
                </c:pt>
                <c:pt idx="6">
                  <c:v>1.5435315577990412</c:v>
                </c:pt>
                <c:pt idx="7">
                  <c:v>1.2063245754058332</c:v>
                </c:pt>
                <c:pt idx="8">
                  <c:v>0.96468829532816658</c:v>
                </c:pt>
                <c:pt idx="9">
                  <c:v>1.4989132092795669</c:v>
                </c:pt>
                <c:pt idx="10">
                  <c:v>1.513810411317843</c:v>
                </c:pt>
                <c:pt idx="11">
                  <c:v>1.0436363319884168</c:v>
                </c:pt>
                <c:pt idx="12">
                  <c:v>0.99232436852350547</c:v>
                </c:pt>
                <c:pt idx="13">
                  <c:v>1.2442695172307732</c:v>
                </c:pt>
                <c:pt idx="14">
                  <c:v>1.7180187875797399</c:v>
                </c:pt>
                <c:pt idx="15">
                  <c:v>1.0157218791490759</c:v>
                </c:pt>
                <c:pt idx="16">
                  <c:v>1.5074399997441121</c:v>
                </c:pt>
                <c:pt idx="17">
                  <c:v>1.7248065321910211</c:v>
                </c:pt>
                <c:pt idx="18">
                  <c:v>0.77476106579876569</c:v>
                </c:pt>
                <c:pt idx="19">
                  <c:v>0.89668760730480845</c:v>
                </c:pt>
                <c:pt idx="20">
                  <c:v>1.4662725301089261</c:v>
                </c:pt>
                <c:pt idx="21">
                  <c:v>1.4267353398177149</c:v>
                </c:pt>
                <c:pt idx="22">
                  <c:v>1.0667797566283457</c:v>
                </c:pt>
                <c:pt idx="23">
                  <c:v>1.4622958610145287</c:v>
                </c:pt>
                <c:pt idx="24">
                  <c:v>1.9189650961995004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ED0-4742-B797-9C96AFB1AE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.1"/>
          <c:min val="0.7000000000000000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845351324274981"/>
          <c:y val="0.89872630504520268"/>
          <c:w val="0.5557776069064313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 dirty="0">
                <a:solidFill>
                  <a:schemeClr val="tx1"/>
                </a:solidFill>
              </a:rPr>
              <a:t>ppm Au and Ag in slag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'Final table of data'!$ER$4</c:f>
              <c:strCache>
                <c:ptCount val="1"/>
                <c:pt idx="0">
                  <c:v>Au, exp LA ICP-MS</c:v>
                </c:pt>
              </c:strCache>
            </c:strRef>
          </c:tx>
          <c:spPr>
            <a:ln w="25400">
              <a:solidFill>
                <a:srgbClr val="7030A0"/>
              </a:solidFill>
            </a:ln>
          </c:spPr>
          <c:marker>
            <c:symbol val="square"/>
            <c:size val="4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data'!$ER$6:$ER$30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0.35995059551476105</c:v>
                </c:pt>
                <c:pt idx="9">
                  <c:v>2.175261719554177</c:v>
                </c:pt>
                <c:pt idx="10">
                  <c:v>4.3562359382482638</c:v>
                </c:pt>
                <c:pt idx="11">
                  <c:v>1.1214598199678041</c:v>
                </c:pt>
                <c:pt idx="12">
                  <c:v>0.53462100261309875</c:v>
                </c:pt>
                <c:pt idx="13">
                  <c:v>1.5300817402087927</c:v>
                </c:pt>
                <c:pt idx="14">
                  <c:v>0.45779031705670664</c:v>
                </c:pt>
                <c:pt idx="15">
                  <c:v>0.82059855744866161</c:v>
                </c:pt>
                <c:pt idx="20">
                  <c:v>4.2583779258130399</c:v>
                </c:pt>
                <c:pt idx="21">
                  <c:v>5.1525035267752601</c:v>
                </c:pt>
                <c:pt idx="22">
                  <c:v>0.544252571019886</c:v>
                </c:pt>
                <c:pt idx="23">
                  <c:v>1.23942214101353</c:v>
                </c:pt>
                <c:pt idx="24">
                  <c:v>6.6317737072455101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7EA-41E0-A92E-65F9FB72F209}"/>
            </c:ext>
          </c:extLst>
        </c:ser>
        <c:ser>
          <c:idx val="3"/>
          <c:order val="1"/>
          <c:tx>
            <c:strRef>
              <c:f>'Final table of data'!$EQ$4</c:f>
              <c:strCache>
                <c:ptCount val="1"/>
                <c:pt idx="0">
                  <c:v>Au, Calculated</c:v>
                </c:pt>
              </c:strCache>
            </c:strRef>
          </c:tx>
          <c:spPr>
            <a:ln w="22225">
              <a:solidFill>
                <a:srgbClr val="FF0000"/>
              </a:solidFill>
            </a:ln>
          </c:spPr>
          <c:marker>
            <c:symbol val="square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data'!$EQ$6:$EQ$30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2.2155921213915994</c:v>
                </c:pt>
                <c:pt idx="9">
                  <c:v>9.0139338766231063</c:v>
                </c:pt>
                <c:pt idx="10">
                  <c:v>3.5393122448983219</c:v>
                </c:pt>
                <c:pt idx="11">
                  <c:v>1.5606913227206656</c:v>
                </c:pt>
                <c:pt idx="12">
                  <c:v>1.5852071799355427</c:v>
                </c:pt>
                <c:pt idx="13">
                  <c:v>3.1242824974993662</c:v>
                </c:pt>
                <c:pt idx="14">
                  <c:v>4.5159343311641793</c:v>
                </c:pt>
                <c:pt idx="15">
                  <c:v>1.688318866648052</c:v>
                </c:pt>
                <c:pt idx="20">
                  <c:v>3.9560530052809693</c:v>
                </c:pt>
                <c:pt idx="21">
                  <c:v>3.4451988487552367</c:v>
                </c:pt>
                <c:pt idx="22">
                  <c:v>0.63549932360631789</c:v>
                </c:pt>
                <c:pt idx="23">
                  <c:v>1.0026470282330409</c:v>
                </c:pt>
                <c:pt idx="24">
                  <c:v>5.2748749286924337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7EA-41E0-A92E-65F9FB72F209}"/>
            </c:ext>
          </c:extLst>
        </c:ser>
        <c:ser>
          <c:idx val="0"/>
          <c:order val="2"/>
          <c:tx>
            <c:strRef>
              <c:f>'Final table of data'!$EI$4</c:f>
              <c:strCache>
                <c:ptCount val="1"/>
                <c:pt idx="0">
                  <c:v>Ag, exp LA ICP-MS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data'!$EI$6:$EI$30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52.485829439408086</c:v>
                </c:pt>
                <c:pt idx="9">
                  <c:v>42.094385121659045</c:v>
                </c:pt>
                <c:pt idx="10">
                  <c:v>44.966984592167115</c:v>
                </c:pt>
                <c:pt idx="11">
                  <c:v>65.855589295288894</c:v>
                </c:pt>
                <c:pt idx="12">
                  <c:v>62.165297138714095</c:v>
                </c:pt>
                <c:pt idx="13">
                  <c:v>4.4676973874930379</c:v>
                </c:pt>
                <c:pt idx="14">
                  <c:v>22.851079666632749</c:v>
                </c:pt>
                <c:pt idx="15">
                  <c:v>5.1906780547179832</c:v>
                </c:pt>
                <c:pt idx="20">
                  <c:v>45.899365606137408</c:v>
                </c:pt>
                <c:pt idx="21">
                  <c:v>58.045595043954499</c:v>
                </c:pt>
                <c:pt idx="22">
                  <c:v>54.243044333730097</c:v>
                </c:pt>
                <c:pt idx="23">
                  <c:v>32.995549999599</c:v>
                </c:pt>
                <c:pt idx="24">
                  <c:v>43.222258078386901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7EA-41E0-A92E-65F9FB72F209}"/>
            </c:ext>
          </c:extLst>
        </c:ser>
        <c:ser>
          <c:idx val="1"/>
          <c:order val="3"/>
          <c:tx>
            <c:strRef>
              <c:f>'Final table of data'!$EH$4</c:f>
              <c:strCache>
                <c:ptCount val="1"/>
                <c:pt idx="0">
                  <c:v>Ag, 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data'!$EH$6:$EH$30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67.914573324892984</c:v>
                </c:pt>
                <c:pt idx="9">
                  <c:v>48.497705784283518</c:v>
                </c:pt>
                <c:pt idx="10">
                  <c:v>30.164225955581671</c:v>
                </c:pt>
                <c:pt idx="11">
                  <c:v>57.984329570172001</c:v>
                </c:pt>
                <c:pt idx="12">
                  <c:v>60.591833417550973</c:v>
                </c:pt>
                <c:pt idx="13">
                  <c:v>8.5040673219840368</c:v>
                </c:pt>
                <c:pt idx="14">
                  <c:v>28.987747870734903</c:v>
                </c:pt>
                <c:pt idx="15">
                  <c:v>10.091413349639215</c:v>
                </c:pt>
                <c:pt idx="20">
                  <c:v>39.842405354819192</c:v>
                </c:pt>
                <c:pt idx="21">
                  <c:v>37.520859653023621</c:v>
                </c:pt>
                <c:pt idx="22">
                  <c:v>36.774730963780563</c:v>
                </c:pt>
                <c:pt idx="23">
                  <c:v>30.187514556014932</c:v>
                </c:pt>
                <c:pt idx="24">
                  <c:v>47.684876586076129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7EA-41E0-A92E-65F9FB72F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</c:plotArea>
    <c:legend>
      <c:legendPos val="b"/>
      <c:layout>
        <c:manualLayout>
          <c:xMode val="edge"/>
          <c:yMode val="edge"/>
          <c:x val="0.1147829612359456"/>
          <c:y val="0.82730084296077133"/>
          <c:w val="0.83533915776192047"/>
          <c:h val="0.1572967130138488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 dirty="0">
                <a:solidFill>
                  <a:schemeClr val="tx1"/>
                </a:solidFill>
              </a:rPr>
              <a:t>wt.% Cu in slag: Calculated - Experimental</a:t>
            </a:r>
            <a:endParaRPr lang="en-AU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877432098765432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1198518518518519"/>
          <c:y val="0.17647385620915032"/>
          <c:w val="0.73780277777777792"/>
          <c:h val="0.74011960784313746"/>
        </c:manualLayout>
      </c:layout>
      <c:scatterChart>
        <c:scatterStyle val="lineMarker"/>
        <c:varyColors val="0"/>
        <c:ser>
          <c:idx val="0"/>
          <c:order val="0"/>
          <c:tx>
            <c:strRef>
              <c:f>'Final table of data'!$BM$5</c:f>
              <c:strCache>
                <c:ptCount val="1"/>
                <c:pt idx="0">
                  <c:v>%Cu in liquid slag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5875">
                <a:solidFill>
                  <a:schemeClr val="accent1"/>
                </a:solidFill>
              </a:ln>
              <a:effectLst/>
            </c:spPr>
          </c:marker>
          <c:xVal>
            <c:numRef>
              <c:f>'Final table of data'!$AT$6:$AT$30</c:f>
              <c:numCache>
                <c:formatCode>0.00</c:formatCode>
                <c:ptCount val="25"/>
                <c:pt idx="0">
                  <c:v>65.669263430536049</c:v>
                </c:pt>
                <c:pt idx="1">
                  <c:v>74.891881740251321</c:v>
                </c:pt>
                <c:pt idx="2">
                  <c:v>75.763107737414089</c:v>
                </c:pt>
                <c:pt idx="3">
                  <c:v>77.51580341005878</c:v>
                </c:pt>
                <c:pt idx="4">
                  <c:v>65.407074182864193</c:v>
                </c:pt>
                <c:pt idx="5">
                  <c:v>59.67171043303906</c:v>
                </c:pt>
                <c:pt idx="6">
                  <c:v>60.527949682128629</c:v>
                </c:pt>
                <c:pt idx="7">
                  <c:v>71.224646596906297</c:v>
                </c:pt>
                <c:pt idx="8">
                  <c:v>64.50541329411277</c:v>
                </c:pt>
                <c:pt idx="9">
                  <c:v>49.552477977937585</c:v>
                </c:pt>
                <c:pt idx="10">
                  <c:v>55.300062987160949</c:v>
                </c:pt>
                <c:pt idx="11">
                  <c:v>60.767425681915689</c:v>
                </c:pt>
                <c:pt idx="12">
                  <c:v>67.581626001050068</c:v>
                </c:pt>
                <c:pt idx="13">
                  <c:v>48.757961763242719</c:v>
                </c:pt>
                <c:pt idx="14">
                  <c:v>48.964402070152659</c:v>
                </c:pt>
                <c:pt idx="15">
                  <c:v>57.825902248946136</c:v>
                </c:pt>
                <c:pt idx="16">
                  <c:v>76.656126324818501</c:v>
                </c:pt>
                <c:pt idx="17">
                  <c:v>73.310402196468161</c:v>
                </c:pt>
                <c:pt idx="18">
                  <c:v>77.058327610268563</c:v>
                </c:pt>
                <c:pt idx="19">
                  <c:v>74.412001706437707</c:v>
                </c:pt>
                <c:pt idx="20">
                  <c:v>58.016221366989278</c:v>
                </c:pt>
                <c:pt idx="21">
                  <c:v>57.730973450056766</c:v>
                </c:pt>
                <c:pt idx="22">
                  <c:v>72.442506471476705</c:v>
                </c:pt>
                <c:pt idx="23">
                  <c:v>70.027019887056099</c:v>
                </c:pt>
                <c:pt idx="24">
                  <c:v>55.296350446952083</c:v>
                </c:pt>
              </c:numCache>
            </c:numRef>
          </c:xVal>
          <c:yVal>
            <c:numRef>
              <c:f>'Final table of data'!$BO$6:$BO$30</c:f>
              <c:numCache>
                <c:formatCode>General</c:formatCode>
                <c:ptCount val="25"/>
                <c:pt idx="0">
                  <c:v>-7.2775432907242754E-2</c:v>
                </c:pt>
                <c:pt idx="1">
                  <c:v>-6.2714540059238044E-2</c:v>
                </c:pt>
                <c:pt idx="2">
                  <c:v>1.3663369987233387E-2</c:v>
                </c:pt>
                <c:pt idx="3">
                  <c:v>-0.19808499723452155</c:v>
                </c:pt>
                <c:pt idx="4">
                  <c:v>1.9770887075152288E-2</c:v>
                </c:pt>
                <c:pt idx="5">
                  <c:v>-3.4190426114640793E-2</c:v>
                </c:pt>
                <c:pt idx="6">
                  <c:v>-6.5074657947430836E-2</c:v>
                </c:pt>
                <c:pt idx="7">
                  <c:v>4.9425716739582404E-2</c:v>
                </c:pt>
                <c:pt idx="8">
                  <c:v>-3.9813937602214411E-3</c:v>
                </c:pt>
                <c:pt idx="9">
                  <c:v>-5.6825868522848322E-2</c:v>
                </c:pt>
                <c:pt idx="10">
                  <c:v>9.2472097460848057E-2</c:v>
                </c:pt>
                <c:pt idx="11">
                  <c:v>7.2170812706592646E-2</c:v>
                </c:pt>
                <c:pt idx="12">
                  <c:v>0.1106156435489698</c:v>
                </c:pt>
                <c:pt idx="13">
                  <c:v>4.9538125569282832E-2</c:v>
                </c:pt>
                <c:pt idx="14">
                  <c:v>1.086661982639181E-3</c:v>
                </c:pt>
                <c:pt idx="15">
                  <c:v>3.0041372370152031E-2</c:v>
                </c:pt>
                <c:pt idx="16">
                  <c:v>-0.21671122915578422</c:v>
                </c:pt>
                <c:pt idx="17">
                  <c:v>-0.18110367990989895</c:v>
                </c:pt>
                <c:pt idx="18">
                  <c:v>-0.16610333477280648</c:v>
                </c:pt>
                <c:pt idx="19">
                  <c:v>0.11465781132108244</c:v>
                </c:pt>
                <c:pt idx="20">
                  <c:v>-0.10913165301541639</c:v>
                </c:pt>
                <c:pt idx="21">
                  <c:v>4.3088789330564148E-2</c:v>
                </c:pt>
                <c:pt idx="22">
                  <c:v>-0.1769016362478123</c:v>
                </c:pt>
                <c:pt idx="23">
                  <c:v>-8.0952117347753982E-2</c:v>
                </c:pt>
                <c:pt idx="24">
                  <c:v>-0.13006594769775948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6D-4798-BFFD-E0827A801F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084024"/>
        <c:axId val="1030083304"/>
      </c:scatterChart>
      <c:valAx>
        <c:axId val="1030084024"/>
        <c:scaling>
          <c:orientation val="minMax"/>
          <c:max val="80"/>
          <c:min val="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dirty="0">
                    <a:solidFill>
                      <a:schemeClr val="tx1"/>
                    </a:solidFill>
                  </a:rPr>
                  <a:t>Wt. % Cu in matte</a:t>
                </a:r>
              </a:p>
            </c:rich>
          </c:tx>
          <c:layout>
            <c:manualLayout>
              <c:xMode val="edge"/>
              <c:yMode val="edge"/>
              <c:x val="0.39678192523604133"/>
              <c:y val="0.94438030982780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083304"/>
        <c:crosses val="autoZero"/>
        <c:crossBetween val="midCat"/>
      </c:valAx>
      <c:valAx>
        <c:axId val="1030083304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dirty="0">
                    <a:solidFill>
                      <a:schemeClr val="tx1"/>
                    </a:solidFill>
                  </a:rPr>
                  <a:t>Difference between Calculated</a:t>
                </a:r>
                <a:r>
                  <a:rPr lang="en-AU" baseline="0" dirty="0">
                    <a:solidFill>
                      <a:schemeClr val="tx1"/>
                    </a:solidFill>
                  </a:rPr>
                  <a:t> and experimental values</a:t>
                </a:r>
                <a:endParaRPr lang="en-AU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1837950980392156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084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 dirty="0">
                <a:solidFill>
                  <a:schemeClr val="tx1"/>
                </a:solidFill>
              </a:rPr>
              <a:t>Fe/SiO</a:t>
            </a:r>
            <a:r>
              <a:rPr lang="en-AU" baseline="-25000" dirty="0">
                <a:solidFill>
                  <a:schemeClr val="tx1"/>
                </a:solidFill>
              </a:rPr>
              <a:t>2</a:t>
            </a:r>
            <a:r>
              <a:rPr lang="en-AU" baseline="0" dirty="0">
                <a:solidFill>
                  <a:schemeClr val="tx1"/>
                </a:solidFill>
              </a:rPr>
              <a:t> in slag: Calculated - Experimental</a:t>
            </a:r>
            <a:endParaRPr lang="en-AU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984827160493827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3550370370370372"/>
          <c:y val="0.18062418300653596"/>
          <c:w val="0.72212376543209877"/>
          <c:h val="0.72351830065359479"/>
        </c:manualLayout>
      </c:layout>
      <c:scatterChart>
        <c:scatterStyle val="lineMarker"/>
        <c:varyColors val="0"/>
        <c:ser>
          <c:idx val="1"/>
          <c:order val="0"/>
          <c:tx>
            <c:strRef>
              <c:f>'Final table of data'!$BQ$2</c:f>
              <c:strCache>
                <c:ptCount val="1"/>
                <c:pt idx="0">
                  <c:v>Fe/SiO2 in liquid slag vs wt.% Al2O3 in slag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5875">
                <a:solidFill>
                  <a:schemeClr val="accent2"/>
                </a:solidFill>
              </a:ln>
              <a:effectLst/>
            </c:spPr>
          </c:marker>
          <c:xVal>
            <c:numRef>
              <c:f>'Final table of data'!$BU$6:$BU$30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8.75</c:v>
                </c:pt>
                <c:pt idx="6">
                  <c:v>9.2100000000000009</c:v>
                </c:pt>
                <c:pt idx="7">
                  <c:v>11.58</c:v>
                </c:pt>
                <c:pt idx="8">
                  <c:v>12.901721627057036</c:v>
                </c:pt>
                <c:pt idx="9">
                  <c:v>8.2569277671350712</c:v>
                </c:pt>
                <c:pt idx="10">
                  <c:v>0</c:v>
                </c:pt>
                <c:pt idx="11">
                  <c:v>10.91234642310838</c:v>
                </c:pt>
                <c:pt idx="12">
                  <c:v>12.27</c:v>
                </c:pt>
                <c:pt idx="13">
                  <c:v>7.8</c:v>
                </c:pt>
                <c:pt idx="14">
                  <c:v>0</c:v>
                </c:pt>
                <c:pt idx="15">
                  <c:v>9.14</c:v>
                </c:pt>
                <c:pt idx="16">
                  <c:v>0</c:v>
                </c:pt>
                <c:pt idx="17">
                  <c:v>0</c:v>
                </c:pt>
                <c:pt idx="18">
                  <c:v>19.707163148719228</c:v>
                </c:pt>
                <c:pt idx="19">
                  <c:v>19.706537918605587</c:v>
                </c:pt>
                <c:pt idx="20">
                  <c:v>9.3006753468549679</c:v>
                </c:pt>
                <c:pt idx="21">
                  <c:v>9.3616310745875655</c:v>
                </c:pt>
                <c:pt idx="22">
                  <c:v>12.171706180814814</c:v>
                </c:pt>
                <c:pt idx="23">
                  <c:v>0</c:v>
                </c:pt>
                <c:pt idx="24">
                  <c:v>0</c:v>
                </c:pt>
              </c:numCache>
            </c:numRef>
          </c:xVal>
          <c:yVal>
            <c:numRef>
              <c:f>'Final table of data'!$BS$6:$BS$30</c:f>
              <c:numCache>
                <c:formatCode>General</c:formatCode>
                <c:ptCount val="25"/>
                <c:pt idx="0">
                  <c:v>8.9326002821277228E-2</c:v>
                </c:pt>
                <c:pt idx="1">
                  <c:v>7.9386250294263272E-2</c:v>
                </c:pt>
                <c:pt idx="2">
                  <c:v>-6.0390737222542068E-3</c:v>
                </c:pt>
                <c:pt idx="3">
                  <c:v>8.005881503034451E-2</c:v>
                </c:pt>
                <c:pt idx="4">
                  <c:v>0.1077730540349584</c:v>
                </c:pt>
                <c:pt idx="5">
                  <c:v>-0.1761348651950958</c:v>
                </c:pt>
                <c:pt idx="6">
                  <c:v>-0.18069552706555658</c:v>
                </c:pt>
                <c:pt idx="7">
                  <c:v>-0.21128848512573017</c:v>
                </c:pt>
                <c:pt idx="8">
                  <c:v>-9.3592492012067208E-2</c:v>
                </c:pt>
                <c:pt idx="9">
                  <c:v>-0.15032182880702094</c:v>
                </c:pt>
                <c:pt idx="10">
                  <c:v>0.10438613485358061</c:v>
                </c:pt>
                <c:pt idx="11">
                  <c:v>-0.242332534811323</c:v>
                </c:pt>
                <c:pt idx="12">
                  <c:v>-0.18411937291412284</c:v>
                </c:pt>
                <c:pt idx="13">
                  <c:v>-0.17326962413515656</c:v>
                </c:pt>
                <c:pt idx="14">
                  <c:v>-3.8873829091490952E-2</c:v>
                </c:pt>
                <c:pt idx="15">
                  <c:v>-0.10104678023371583</c:v>
                </c:pt>
                <c:pt idx="16">
                  <c:v>0.16941911419288447</c:v>
                </c:pt>
                <c:pt idx="17">
                  <c:v>0.1681001200152199</c:v>
                </c:pt>
                <c:pt idx="18">
                  <c:v>-5.5743422848295254E-2</c:v>
                </c:pt>
                <c:pt idx="19">
                  <c:v>4.7601949718979131E-2</c:v>
                </c:pt>
                <c:pt idx="20">
                  <c:v>-0.15395885283480926</c:v>
                </c:pt>
                <c:pt idx="21">
                  <c:v>8.5634017281807306E-2</c:v>
                </c:pt>
                <c:pt idx="22">
                  <c:v>-0.16710065119257078</c:v>
                </c:pt>
                <c:pt idx="23">
                  <c:v>0.15391652403530776</c:v>
                </c:pt>
                <c:pt idx="24">
                  <c:v>0.14120705789418242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BE-478F-A47B-5CEE938399BD}"/>
            </c:ext>
          </c:extLst>
        </c:ser>
        <c:ser>
          <c:idx val="0"/>
          <c:order val="1"/>
          <c:tx>
            <c:strRef>
              <c:f>'Final table of data'!$BQ$3</c:f>
              <c:strCache>
                <c:ptCount val="1"/>
                <c:pt idx="0">
                  <c:v>Fe/SiO2 in liquid slag vs wt.% MgO in slag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5875">
                <a:solidFill>
                  <a:schemeClr val="accent1"/>
                </a:solidFill>
              </a:ln>
              <a:effectLst/>
            </c:spPr>
          </c:marker>
          <c:xVal>
            <c:numRef>
              <c:f>'Final table of data'!$BX$6:$BX$30</c:f>
              <c:numCache>
                <c:formatCode>0.00</c:formatCode>
                <c:ptCount val="25"/>
                <c:pt idx="0">
                  <c:v>1.3991401327293371</c:v>
                </c:pt>
                <c:pt idx="1">
                  <c:v>2.849273801191273</c:v>
                </c:pt>
                <c:pt idx="2">
                  <c:v>3.1233102729306181</c:v>
                </c:pt>
                <c:pt idx="3">
                  <c:v>1.96</c:v>
                </c:pt>
                <c:pt idx="4">
                  <c:v>4.1399999999999997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1.8783976759743675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2.184525319834838</c:v>
                </c:pt>
                <c:pt idx="15">
                  <c:v>0</c:v>
                </c:pt>
                <c:pt idx="16">
                  <c:v>5.6863016459060196</c:v>
                </c:pt>
                <c:pt idx="17">
                  <c:v>4.6341304223879538</c:v>
                </c:pt>
                <c:pt idx="18">
                  <c:v>0.1394702055835722</c:v>
                </c:pt>
                <c:pt idx="19">
                  <c:v>0.21330133802196824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2.93</c:v>
                </c:pt>
                <c:pt idx="24">
                  <c:v>2.04</c:v>
                </c:pt>
              </c:numCache>
            </c:numRef>
          </c:xVal>
          <c:yVal>
            <c:numRef>
              <c:f>'Final table of data'!$BS$6:$BS$30</c:f>
              <c:numCache>
                <c:formatCode>General</c:formatCode>
                <c:ptCount val="25"/>
                <c:pt idx="0">
                  <c:v>8.9326002821277228E-2</c:v>
                </c:pt>
                <c:pt idx="1">
                  <c:v>7.9386250294263272E-2</c:v>
                </c:pt>
                <c:pt idx="2">
                  <c:v>-6.0390737222542068E-3</c:v>
                </c:pt>
                <c:pt idx="3">
                  <c:v>8.005881503034451E-2</c:v>
                </c:pt>
                <c:pt idx="4">
                  <c:v>0.1077730540349584</c:v>
                </c:pt>
                <c:pt idx="5">
                  <c:v>-0.1761348651950958</c:v>
                </c:pt>
                <c:pt idx="6">
                  <c:v>-0.18069552706555658</c:v>
                </c:pt>
                <c:pt idx="7">
                  <c:v>-0.21128848512573017</c:v>
                </c:pt>
                <c:pt idx="8">
                  <c:v>-9.3592492012067208E-2</c:v>
                </c:pt>
                <c:pt idx="9">
                  <c:v>-0.15032182880702094</c:v>
                </c:pt>
                <c:pt idx="10">
                  <c:v>0.10438613485358061</c:v>
                </c:pt>
                <c:pt idx="11">
                  <c:v>-0.242332534811323</c:v>
                </c:pt>
                <c:pt idx="12">
                  <c:v>-0.18411937291412284</c:v>
                </c:pt>
                <c:pt idx="13">
                  <c:v>-0.17326962413515656</c:v>
                </c:pt>
                <c:pt idx="14">
                  <c:v>-3.8873829091490952E-2</c:v>
                </c:pt>
                <c:pt idx="15">
                  <c:v>-0.10104678023371583</c:v>
                </c:pt>
                <c:pt idx="16">
                  <c:v>0.16941911419288447</c:v>
                </c:pt>
                <c:pt idx="17">
                  <c:v>0.1681001200152199</c:v>
                </c:pt>
                <c:pt idx="18">
                  <c:v>-5.5743422848295254E-2</c:v>
                </c:pt>
                <c:pt idx="19">
                  <c:v>4.7601949718979131E-2</c:v>
                </c:pt>
                <c:pt idx="20">
                  <c:v>-0.15395885283480926</c:v>
                </c:pt>
                <c:pt idx="21">
                  <c:v>8.5634017281807306E-2</c:v>
                </c:pt>
                <c:pt idx="22">
                  <c:v>-0.16710065119257078</c:v>
                </c:pt>
                <c:pt idx="23">
                  <c:v>0.15391652403530776</c:v>
                </c:pt>
                <c:pt idx="24">
                  <c:v>0.14120705789418242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9BE-478F-A47B-5CEE938399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0084024"/>
        <c:axId val="1030083304"/>
      </c:scatterChart>
      <c:valAx>
        <c:axId val="10300840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 dirty="0">
                    <a:solidFill>
                      <a:schemeClr val="tx1"/>
                    </a:solidFill>
                  </a:rPr>
                  <a:t>wt.% Al</a:t>
                </a:r>
                <a:r>
                  <a:rPr lang="en-AU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AU" dirty="0">
                    <a:solidFill>
                      <a:schemeClr val="tx1"/>
                    </a:solidFill>
                  </a:rPr>
                  <a:t>O</a:t>
                </a:r>
                <a:r>
                  <a:rPr lang="en-AU" baseline="-25000" dirty="0">
                    <a:solidFill>
                      <a:schemeClr val="tx1"/>
                    </a:solidFill>
                  </a:rPr>
                  <a:t>3</a:t>
                </a:r>
                <a:r>
                  <a:rPr lang="en-AU" dirty="0">
                    <a:solidFill>
                      <a:schemeClr val="tx1"/>
                    </a:solidFill>
                  </a:rPr>
                  <a:t> or wt.% MgO</a:t>
                </a:r>
                <a:r>
                  <a:rPr lang="en-AU" baseline="0" dirty="0">
                    <a:solidFill>
                      <a:schemeClr val="tx1"/>
                    </a:solidFill>
                  </a:rPr>
                  <a:t> in slag</a:t>
                </a:r>
                <a:endParaRPr lang="en-AU" dirty="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0.2894725308641975"/>
              <c:y val="0.933194771241830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083304"/>
        <c:crosses val="autoZero"/>
        <c:crossBetween val="midCat"/>
      </c:valAx>
      <c:valAx>
        <c:axId val="1030083304"/>
        <c:scaling>
          <c:orientation val="minMax"/>
          <c:max val="0.25"/>
          <c:min val="-0.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AU">
                    <a:solidFill>
                      <a:schemeClr val="tx1"/>
                    </a:solidFill>
                  </a:rPr>
                  <a:t>Difference between Calculated</a:t>
                </a:r>
                <a:r>
                  <a:rPr lang="en-AU" baseline="0">
                    <a:solidFill>
                      <a:schemeClr val="tx1"/>
                    </a:solidFill>
                  </a:rPr>
                  <a:t> and experimental values</a:t>
                </a:r>
                <a:endParaRPr lang="en-AU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300840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697037037037042"/>
          <c:y val="0.18871274509803918"/>
          <c:w val="0.46027730998760152"/>
          <c:h val="0.18237941176470587"/>
        </c:manualLayout>
      </c:layout>
      <c:overlay val="0"/>
      <c:spPr>
        <a:solidFill>
          <a:schemeClr val="bg1"/>
        </a:solidFill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wt%S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data'!$CE$4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data'!$CE$6:$CE$30</c:f>
              <c:numCache>
                <c:formatCode>0.00</c:formatCode>
                <c:ptCount val="25"/>
                <c:pt idx="0">
                  <c:v>23.672323783567045</c:v>
                </c:pt>
                <c:pt idx="1">
                  <c:v>21.030180018562611</c:v>
                </c:pt>
                <c:pt idx="2">
                  <c:v>20.787500975563141</c:v>
                </c:pt>
                <c:pt idx="3">
                  <c:v>20.874259369892204</c:v>
                </c:pt>
                <c:pt idx="4">
                  <c:v>22.744145046536325</c:v>
                </c:pt>
                <c:pt idx="5">
                  <c:v>24.770133389444755</c:v>
                </c:pt>
                <c:pt idx="6">
                  <c:v>24.227508449650163</c:v>
                </c:pt>
                <c:pt idx="7">
                  <c:v>22.018610572423135</c:v>
                </c:pt>
                <c:pt idx="8">
                  <c:v>20.199920524711363</c:v>
                </c:pt>
                <c:pt idx="9">
                  <c:v>22.071614128918025</c:v>
                </c:pt>
                <c:pt idx="10">
                  <c:v>22.082462155985358</c:v>
                </c:pt>
                <c:pt idx="11">
                  <c:v>22.093608145034164</c:v>
                </c:pt>
                <c:pt idx="12">
                  <c:v>20.830038444314241</c:v>
                </c:pt>
                <c:pt idx="13">
                  <c:v>24.291866495760338</c:v>
                </c:pt>
                <c:pt idx="14">
                  <c:v>24.10724429936036</c:v>
                </c:pt>
                <c:pt idx="15">
                  <c:v>23.114299289110328</c:v>
                </c:pt>
                <c:pt idx="16">
                  <c:v>20.886231001798649</c:v>
                </c:pt>
                <c:pt idx="17">
                  <c:v>21.61716521121993</c:v>
                </c:pt>
                <c:pt idx="18">
                  <c:v>21.221434475147532</c:v>
                </c:pt>
                <c:pt idx="19">
                  <c:v>21.713675183412139</c:v>
                </c:pt>
                <c:pt idx="20">
                  <c:v>23.416287581135567</c:v>
                </c:pt>
                <c:pt idx="21">
                  <c:v>23.856672749367135</c:v>
                </c:pt>
                <c:pt idx="22">
                  <c:v>20.359445787148189</c:v>
                </c:pt>
                <c:pt idx="23">
                  <c:v>20.959550303741224</c:v>
                </c:pt>
                <c:pt idx="24">
                  <c:v>22.925440957862708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1D6-4BCA-98C3-D218012ADC23}"/>
            </c:ext>
          </c:extLst>
        </c:ser>
        <c:ser>
          <c:idx val="1"/>
          <c:order val="1"/>
          <c:tx>
            <c:strRef>
              <c:f>'Final table of data'!$CF$4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data'!$CF$6:$CF$30</c:f>
              <c:numCache>
                <c:formatCode>General</c:formatCode>
                <c:ptCount val="25"/>
                <c:pt idx="0">
                  <c:v>22.841689888851626</c:v>
                </c:pt>
                <c:pt idx="1">
                  <c:v>21.149481123773455</c:v>
                </c:pt>
                <c:pt idx="2">
                  <c:v>20.957593822069434</c:v>
                </c:pt>
                <c:pt idx="3">
                  <c:v>20.449039222680245</c:v>
                </c:pt>
                <c:pt idx="4">
                  <c:v>22.615126092646108</c:v>
                </c:pt>
                <c:pt idx="5">
                  <c:v>23.979971687022147</c:v>
                </c:pt>
                <c:pt idx="6">
                  <c:v>23.56463020111007</c:v>
                </c:pt>
                <c:pt idx="7">
                  <c:v>21.86021401227692</c:v>
                </c:pt>
                <c:pt idx="8">
                  <c:v>21.940267297098721</c:v>
                </c:pt>
                <c:pt idx="9">
                  <c:v>23.951493777780318</c:v>
                </c:pt>
                <c:pt idx="10">
                  <c:v>23.426755016186444</c:v>
                </c:pt>
                <c:pt idx="11">
                  <c:v>22.728248552867953</c:v>
                </c:pt>
                <c:pt idx="12">
                  <c:v>21.673895953027973</c:v>
                </c:pt>
                <c:pt idx="13">
                  <c:v>24.699001012274927</c:v>
                </c:pt>
                <c:pt idx="14">
                  <c:v>24.603583306447643</c:v>
                </c:pt>
                <c:pt idx="15">
                  <c:v>23.410121261568225</c:v>
                </c:pt>
                <c:pt idx="16">
                  <c:v>20.615809719895356</c:v>
                </c:pt>
                <c:pt idx="17">
                  <c:v>21.272614253074249</c:v>
                </c:pt>
                <c:pt idx="18">
                  <c:v>20.623259570892042</c:v>
                </c:pt>
                <c:pt idx="19">
                  <c:v>21.174822816840631</c:v>
                </c:pt>
                <c:pt idx="20">
                  <c:v>23.584217443268923</c:v>
                </c:pt>
                <c:pt idx="21">
                  <c:v>23.570383816359882</c:v>
                </c:pt>
                <c:pt idx="22">
                  <c:v>21.231020897113478</c:v>
                </c:pt>
                <c:pt idx="23">
                  <c:v>21.479142623517959</c:v>
                </c:pt>
                <c:pt idx="24">
                  <c:v>23.482655615898025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1D6-4BCA-98C3-D218012ADC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5"/>
          <c:min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wt%Fe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data'!$DJ$4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data'!$DJ$6:$DJ$30</c:f>
              <c:numCache>
                <c:formatCode>0.00</c:formatCode>
                <c:ptCount val="25"/>
                <c:pt idx="0">
                  <c:v>9.7790526473525983</c:v>
                </c:pt>
                <c:pt idx="1">
                  <c:v>3.4562409223770789</c:v>
                </c:pt>
                <c:pt idx="2">
                  <c:v>3.0178509088702734</c:v>
                </c:pt>
                <c:pt idx="3">
                  <c:v>1.3784342658538458</c:v>
                </c:pt>
                <c:pt idx="4">
                  <c:v>10.511416466594451</c:v>
                </c:pt>
                <c:pt idx="5">
                  <c:v>14.292450599084761</c:v>
                </c:pt>
                <c:pt idx="6">
                  <c:v>14.184700968058291</c:v>
                </c:pt>
                <c:pt idx="7">
                  <c:v>6.1654524038919476</c:v>
                </c:pt>
                <c:pt idx="8">
                  <c:v>2.6411346194287884</c:v>
                </c:pt>
                <c:pt idx="9">
                  <c:v>10.237924648838938</c:v>
                </c:pt>
                <c:pt idx="10">
                  <c:v>6.5798603493708754</c:v>
                </c:pt>
                <c:pt idx="11">
                  <c:v>4.0688249789036091</c:v>
                </c:pt>
                <c:pt idx="12">
                  <c:v>2.3380104716805823</c:v>
                </c:pt>
                <c:pt idx="13">
                  <c:v>10.811535138855769</c:v>
                </c:pt>
                <c:pt idx="14">
                  <c:v>11.05233183271808</c:v>
                </c:pt>
                <c:pt idx="15">
                  <c:v>5.7852599540111092</c:v>
                </c:pt>
                <c:pt idx="16">
                  <c:v>1.586207042200249</c:v>
                </c:pt>
                <c:pt idx="17">
                  <c:v>3.914997336403649</c:v>
                </c:pt>
                <c:pt idx="18">
                  <c:v>1.6908688321384666</c:v>
                </c:pt>
                <c:pt idx="19">
                  <c:v>3.6444057339681994</c:v>
                </c:pt>
                <c:pt idx="20">
                  <c:v>12.233642812077392</c:v>
                </c:pt>
                <c:pt idx="21">
                  <c:v>12.586537959507567</c:v>
                </c:pt>
                <c:pt idx="22">
                  <c:v>2.7140241757589902</c:v>
                </c:pt>
                <c:pt idx="23">
                  <c:v>3.8666562732209906</c:v>
                </c:pt>
                <c:pt idx="24">
                  <c:v>13.261602061065663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D5F-4D4A-80CE-1611F9DE60D2}"/>
            </c:ext>
          </c:extLst>
        </c:ser>
        <c:ser>
          <c:idx val="1"/>
          <c:order val="1"/>
          <c:tx>
            <c:strRef>
              <c:f>'Final table of data'!$DK$4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data'!$DK$6:$DK$30</c:f>
              <c:numCache>
                <c:formatCode>General</c:formatCode>
                <c:ptCount val="25"/>
                <c:pt idx="0">
                  <c:v>10.688223103925345</c:v>
                </c:pt>
                <c:pt idx="1">
                  <c:v>3.5076289525015745</c:v>
                </c:pt>
                <c:pt idx="2">
                  <c:v>2.8081310161968589</c:v>
                </c:pt>
                <c:pt idx="3">
                  <c:v>1.5290279479298461</c:v>
                </c:pt>
                <c:pt idx="4">
                  <c:v>11.040701560921413</c:v>
                </c:pt>
                <c:pt idx="5">
                  <c:v>15.404833009370824</c:v>
                </c:pt>
                <c:pt idx="6">
                  <c:v>14.889946451880363</c:v>
                </c:pt>
                <c:pt idx="7">
                  <c:v>6.4362272051154417</c:v>
                </c:pt>
                <c:pt idx="8">
                  <c:v>3.3328827636104017</c:v>
                </c:pt>
                <c:pt idx="9">
                  <c:v>10.89753651227228</c:v>
                </c:pt>
                <c:pt idx="10">
                  <c:v>6.8745013712849499</c:v>
                </c:pt>
                <c:pt idx="11">
                  <c:v>4.3276711947736555</c:v>
                </c:pt>
                <c:pt idx="12">
                  <c:v>2.9189406882254043</c:v>
                </c:pt>
                <c:pt idx="13">
                  <c:v>11.089249991126515</c:v>
                </c:pt>
                <c:pt idx="14">
                  <c:v>11.617089396399214</c:v>
                </c:pt>
                <c:pt idx="15">
                  <c:v>5.6766080217649666</c:v>
                </c:pt>
                <c:pt idx="16">
                  <c:v>2.2671589688685567</c:v>
                </c:pt>
                <c:pt idx="17">
                  <c:v>4.8802948049449668</c:v>
                </c:pt>
                <c:pt idx="18">
                  <c:v>1.9486471402531982</c:v>
                </c:pt>
                <c:pt idx="19">
                  <c:v>3.943340580828588</c:v>
                </c:pt>
                <c:pt idx="20">
                  <c:v>14.395255734431501</c:v>
                </c:pt>
                <c:pt idx="21">
                  <c:v>14.439251849359042</c:v>
                </c:pt>
                <c:pt idx="22">
                  <c:v>3.7551048628866943</c:v>
                </c:pt>
                <c:pt idx="23">
                  <c:v>4.8898146091015313</c:v>
                </c:pt>
                <c:pt idx="24">
                  <c:v>15.27299575435447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D5F-4D4A-80CE-1611F9DE6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/>
              <a:t>log</a:t>
            </a:r>
            <a:r>
              <a:rPr lang="en-AU" baseline="-25000"/>
              <a:t>10</a:t>
            </a:r>
            <a:r>
              <a:rPr lang="en-AU"/>
              <a:t>[</a:t>
            </a:r>
            <a:r>
              <a:rPr lang="en-AU" i="1"/>
              <a:t>P</a:t>
            </a:r>
            <a:r>
              <a:rPr lang="en-AU"/>
              <a:t>(O2), atm]</a:t>
            </a:r>
            <a:endParaRPr lang="en-AU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data'!$BJ$4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data'!$BJ$6:$BJ$30</c:f>
              <c:numCache>
                <c:formatCode>0.00</c:formatCode>
                <c:ptCount val="25"/>
                <c:pt idx="0">
                  <c:v>-7.95</c:v>
                </c:pt>
                <c:pt idx="1">
                  <c:v>-7.68</c:v>
                </c:pt>
                <c:pt idx="2">
                  <c:v>-7.68</c:v>
                </c:pt>
                <c:pt idx="3">
                  <c:v>-7.52</c:v>
                </c:pt>
                <c:pt idx="4">
                  <c:v>-7.52</c:v>
                </c:pt>
                <c:pt idx="5">
                  <c:v>-8</c:v>
                </c:pt>
                <c:pt idx="6">
                  <c:v>-7.55</c:v>
                </c:pt>
                <c:pt idx="7">
                  <c:v>-7.28</c:v>
                </c:pt>
                <c:pt idx="8" formatCode="General">
                  <c:v>-7.2548899117090953</c:v>
                </c:pt>
                <c:pt idx="9" formatCode="General">
                  <c:v>-7.5547121685989005</c:v>
                </c:pt>
                <c:pt idx="10" formatCode="General">
                  <c:v>-7.9456699034784588</c:v>
                </c:pt>
                <c:pt idx="13" formatCode="General">
                  <c:v>-7.9967013675448495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B1-4133-B47C-0D1CD9035BCD}"/>
            </c:ext>
          </c:extLst>
        </c:ser>
        <c:ser>
          <c:idx val="1"/>
          <c:order val="1"/>
          <c:tx>
            <c:strRef>
              <c:f>'Final table of data'!$BK$4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data'!$BK$6:$BK$30</c:f>
              <c:numCache>
                <c:formatCode>General</c:formatCode>
                <c:ptCount val="25"/>
                <c:pt idx="0">
                  <c:v>-7.9069389639861489</c:v>
                </c:pt>
                <c:pt idx="1">
                  <c:v>-7.6469224841686758</c:v>
                </c:pt>
                <c:pt idx="2">
                  <c:v>-7.5907129856436368</c:v>
                </c:pt>
                <c:pt idx="3">
                  <c:v>-6.9603266903262986</c:v>
                </c:pt>
                <c:pt idx="4">
                  <c:v>-7.4687214155519959</c:v>
                </c:pt>
                <c:pt idx="5">
                  <c:v>-8.068413126396301</c:v>
                </c:pt>
                <c:pt idx="6">
                  <c:v>-7.6257380612246441</c:v>
                </c:pt>
                <c:pt idx="7">
                  <c:v>-7.4463168676005411</c:v>
                </c:pt>
                <c:pt idx="8">
                  <c:v>-7.2516667567915079</c:v>
                </c:pt>
                <c:pt idx="9">
                  <c:v>-7.5044806108211954</c:v>
                </c:pt>
                <c:pt idx="10">
                  <c:v>-7.7701080734419241</c:v>
                </c:pt>
                <c:pt idx="11">
                  <c:v>-7.2305200728941488</c:v>
                </c:pt>
                <c:pt idx="12">
                  <c:v>-7.1578143103798784</c:v>
                </c:pt>
                <c:pt idx="13">
                  <c:v>-7.9432357075774433</c:v>
                </c:pt>
                <c:pt idx="14">
                  <c:v>-7.8562643071521698</c:v>
                </c:pt>
                <c:pt idx="15">
                  <c:v>-7.5915676136151324</c:v>
                </c:pt>
                <c:pt idx="16">
                  <c:v>-6.9228788222470428</c:v>
                </c:pt>
                <c:pt idx="17">
                  <c:v>-7.1226926798463799</c:v>
                </c:pt>
                <c:pt idx="18">
                  <c:v>-6.8042497484575017</c:v>
                </c:pt>
                <c:pt idx="19">
                  <c:v>-6.9768690774949853</c:v>
                </c:pt>
                <c:pt idx="20">
                  <c:v>-7.6402110598333373</c:v>
                </c:pt>
                <c:pt idx="21">
                  <c:v>-7.6462996626682775</c:v>
                </c:pt>
                <c:pt idx="22">
                  <c:v>-7.3213282610566264</c:v>
                </c:pt>
                <c:pt idx="23">
                  <c:v>-7.7550523811413044</c:v>
                </c:pt>
                <c:pt idx="24">
                  <c:v>-8.0147707143223368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B1-4133-B47C-0D1CD9035B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602322731745009"/>
          <c:y val="0.89872630504520268"/>
          <c:w val="0.57820809213663549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/>
              <a:t>Mass slag</a:t>
            </a:r>
            <a:endParaRPr lang="en-AU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data'!$AZ$4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data'!$AZ$6:$AZ$30</c:f>
              <c:numCache>
                <c:formatCode>General</c:formatCode>
                <c:ptCount val="25"/>
                <c:pt idx="0">
                  <c:v>0.9</c:v>
                </c:pt>
                <c:pt idx="1">
                  <c:v>0.9</c:v>
                </c:pt>
                <c:pt idx="2">
                  <c:v>0.9</c:v>
                </c:pt>
                <c:pt idx="3">
                  <c:v>0.9</c:v>
                </c:pt>
                <c:pt idx="4">
                  <c:v>0.9</c:v>
                </c:pt>
                <c:pt idx="5">
                  <c:v>0.9</c:v>
                </c:pt>
                <c:pt idx="6">
                  <c:v>0.9</c:v>
                </c:pt>
                <c:pt idx="7">
                  <c:v>0.9</c:v>
                </c:pt>
                <c:pt idx="8">
                  <c:v>0.9</c:v>
                </c:pt>
                <c:pt idx="9">
                  <c:v>0.9</c:v>
                </c:pt>
                <c:pt idx="10">
                  <c:v>0.9</c:v>
                </c:pt>
                <c:pt idx="11">
                  <c:v>0.9</c:v>
                </c:pt>
                <c:pt idx="12">
                  <c:v>0.9</c:v>
                </c:pt>
                <c:pt idx="13">
                  <c:v>0.9</c:v>
                </c:pt>
                <c:pt idx="14">
                  <c:v>0.9</c:v>
                </c:pt>
                <c:pt idx="15">
                  <c:v>0.9</c:v>
                </c:pt>
                <c:pt idx="16">
                  <c:v>0.9</c:v>
                </c:pt>
                <c:pt idx="17">
                  <c:v>0.9</c:v>
                </c:pt>
                <c:pt idx="18">
                  <c:v>0.9</c:v>
                </c:pt>
                <c:pt idx="19">
                  <c:v>0.9</c:v>
                </c:pt>
                <c:pt idx="20">
                  <c:v>0.9</c:v>
                </c:pt>
                <c:pt idx="21">
                  <c:v>0.9</c:v>
                </c:pt>
                <c:pt idx="22">
                  <c:v>0.9</c:v>
                </c:pt>
                <c:pt idx="23">
                  <c:v>0.9</c:v>
                </c:pt>
                <c:pt idx="24">
                  <c:v>0.9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D29-4156-858F-6C53B87CF782}"/>
            </c:ext>
          </c:extLst>
        </c:ser>
        <c:ser>
          <c:idx val="1"/>
          <c:order val="1"/>
          <c:tx>
            <c:strRef>
              <c:f>'Final table of data'!$BE$4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data'!$BE$6:$BE$30</c:f>
              <c:numCache>
                <c:formatCode>0.00</c:formatCode>
                <c:ptCount val="25"/>
                <c:pt idx="0">
                  <c:v>0.91919802600000011</c:v>
                </c:pt>
                <c:pt idx="1">
                  <c:v>1.0047454044999999</c:v>
                </c:pt>
                <c:pt idx="2">
                  <c:v>0.92984334869999996</c:v>
                </c:pt>
                <c:pt idx="3">
                  <c:v>0.94530163579999993</c:v>
                </c:pt>
                <c:pt idx="4">
                  <c:v>0.97741203939999988</c:v>
                </c:pt>
                <c:pt idx="5">
                  <c:v>0.8326898196000001</c:v>
                </c:pt>
                <c:pt idx="6">
                  <c:v>0.8432628068000001</c:v>
                </c:pt>
                <c:pt idx="7">
                  <c:v>0.82075260770000003</c:v>
                </c:pt>
                <c:pt idx="8">
                  <c:v>0.85963345040409989</c:v>
                </c:pt>
                <c:pt idx="9">
                  <c:v>0.85409594804839994</c:v>
                </c:pt>
                <c:pt idx="10">
                  <c:v>0.94722586424310007</c:v>
                </c:pt>
                <c:pt idx="11">
                  <c:v>0.80052940758460001</c:v>
                </c:pt>
                <c:pt idx="12">
                  <c:v>0.81571230332970002</c:v>
                </c:pt>
                <c:pt idx="13">
                  <c:v>0.84199700318569992</c:v>
                </c:pt>
                <c:pt idx="14">
                  <c:v>0.87521438757970005</c:v>
                </c:pt>
                <c:pt idx="15">
                  <c:v>0.81974864306749995</c:v>
                </c:pt>
                <c:pt idx="16">
                  <c:v>1.0062860827999998</c:v>
                </c:pt>
                <c:pt idx="17">
                  <c:v>1.0021605832</c:v>
                </c:pt>
                <c:pt idx="18">
                  <c:v>0.8660151291699999</c:v>
                </c:pt>
                <c:pt idx="19">
                  <c:v>0.90921885629999988</c:v>
                </c:pt>
                <c:pt idx="20">
                  <c:v>0.82809312605945007</c:v>
                </c:pt>
                <c:pt idx="21">
                  <c:v>0.93096446411470002</c:v>
                </c:pt>
                <c:pt idx="22">
                  <c:v>0.81830439574496205</c:v>
                </c:pt>
                <c:pt idx="23">
                  <c:v>0.93844791188201016</c:v>
                </c:pt>
                <c:pt idx="24">
                  <c:v>0.95592450402419982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D29-4156-858F-6C53B87CF7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/>
              <a:t>Mass Spinel</a:t>
            </a:r>
            <a:endParaRPr lang="en-AU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data'!$AZ$4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data'!$BB$6:$BB$30</c:f>
              <c:numCache>
                <c:formatCode>General</c:formatCode>
                <c:ptCount val="25"/>
                <c:pt idx="0">
                  <c:v>0.1</c:v>
                </c:pt>
                <c:pt idx="1">
                  <c:v>0.08</c:v>
                </c:pt>
                <c:pt idx="2">
                  <c:v>0.08</c:v>
                </c:pt>
                <c:pt idx="3">
                  <c:v>0.1</c:v>
                </c:pt>
                <c:pt idx="4">
                  <c:v>0.08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  <c:pt idx="12">
                  <c:v>0.1</c:v>
                </c:pt>
                <c:pt idx="13">
                  <c:v>0.1</c:v>
                </c:pt>
                <c:pt idx="14">
                  <c:v>0.1</c:v>
                </c:pt>
                <c:pt idx="15">
                  <c:v>0.1</c:v>
                </c:pt>
                <c:pt idx="16">
                  <c:v>0.08</c:v>
                </c:pt>
                <c:pt idx="17">
                  <c:v>0.08</c:v>
                </c:pt>
                <c:pt idx="18">
                  <c:v>0.1</c:v>
                </c:pt>
                <c:pt idx="19">
                  <c:v>0.1</c:v>
                </c:pt>
                <c:pt idx="20">
                  <c:v>0.1</c:v>
                </c:pt>
                <c:pt idx="21">
                  <c:v>0.1</c:v>
                </c:pt>
                <c:pt idx="22">
                  <c:v>0.1</c:v>
                </c:pt>
                <c:pt idx="23">
                  <c:v>0.08</c:v>
                </c:pt>
                <c:pt idx="24">
                  <c:v>0.08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1A-49BE-A3BC-1AFE317E1FD4}"/>
            </c:ext>
          </c:extLst>
        </c:ser>
        <c:ser>
          <c:idx val="1"/>
          <c:order val="1"/>
          <c:tx>
            <c:strRef>
              <c:f>'Final table of data'!$BE$4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data'!$BG$6:$BG$30</c:f>
              <c:numCache>
                <c:formatCode>0.00</c:formatCode>
                <c:ptCount val="25"/>
                <c:pt idx="0">
                  <c:v>6.1415612545000012E-2</c:v>
                </c:pt>
                <c:pt idx="1">
                  <c:v>9.6246853658000005E-3</c:v>
                </c:pt>
                <c:pt idx="2">
                  <c:v>8.9336919715999996E-2</c:v>
                </c:pt>
                <c:pt idx="3">
                  <c:v>7.0796301881199994E-2</c:v>
                </c:pt>
                <c:pt idx="4">
                  <c:v>3.1326226865000001E-2</c:v>
                </c:pt>
                <c:pt idx="5">
                  <c:v>0.1718909384882</c:v>
                </c:pt>
                <c:pt idx="6">
                  <c:v>0.16725632057100001</c:v>
                </c:pt>
                <c:pt idx="7">
                  <c:v>0.19091722202200001</c:v>
                </c:pt>
                <c:pt idx="8">
                  <c:v>0.14493784799600001</c:v>
                </c:pt>
                <c:pt idx="9">
                  <c:v>0.16018320863100002</c:v>
                </c:pt>
                <c:pt idx="10">
                  <c:v>5.8116462260800007E-2</c:v>
                </c:pt>
                <c:pt idx="11">
                  <c:v>0.220144246558</c:v>
                </c:pt>
                <c:pt idx="12">
                  <c:v>0.19446866269800001</c:v>
                </c:pt>
                <c:pt idx="13">
                  <c:v>0.185847536935</c:v>
                </c:pt>
                <c:pt idx="14">
                  <c:v>0.12068340386219999</c:v>
                </c:pt>
                <c:pt idx="15">
                  <c:v>0.19353808388800001</c:v>
                </c:pt>
                <c:pt idx="16">
                  <c:v>0</c:v>
                </c:pt>
                <c:pt idx="17">
                  <c:v>0</c:v>
                </c:pt>
                <c:pt idx="18">
                  <c:v>0.13604373078239998</c:v>
                </c:pt>
                <c:pt idx="19">
                  <c:v>9.599967278341999E-2</c:v>
                </c:pt>
                <c:pt idx="20">
                  <c:v>0.13184335483829998</c:v>
                </c:pt>
                <c:pt idx="21">
                  <c:v>3.6309772913999998E-2</c:v>
                </c:pt>
                <c:pt idx="22">
                  <c:v>0.16158251311300004</c:v>
                </c:pt>
                <c:pt idx="23">
                  <c:v>0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1A-49BE-A3BC-1AFE317E1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46049382716048"/>
          <c:y val="7.9771875000000006E-2"/>
          <c:w val="0.76585679012345675"/>
          <c:h val="0.76410937499999987"/>
        </c:manualLayout>
      </c:layout>
      <c:scatterChart>
        <c:scatterStyle val="lineMarker"/>
        <c:varyColors val="0"/>
        <c:ser>
          <c:idx val="0"/>
          <c:order val="0"/>
          <c:tx>
            <c:strRef>
              <c:f>Blender!$G$97</c:f>
              <c:strCache>
                <c:ptCount val="1"/>
                <c:pt idx="0">
                  <c:v>Copper payable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Blender!$F$98:$F$132</c:f>
              <c:numCache>
                <c:formatCode>General</c:formatCode>
                <c:ptCount val="35"/>
                <c:pt idx="0">
                  <c:v>0</c:v>
                </c:pt>
                <c:pt idx="1">
                  <c:v>10</c:v>
                </c:pt>
                <c:pt idx="2">
                  <c:v>15</c:v>
                </c:pt>
                <c:pt idx="3">
                  <c:v>20.198399999999999</c:v>
                </c:pt>
                <c:pt idx="4">
                  <c:v>20.380400000000002</c:v>
                </c:pt>
                <c:pt idx="5">
                  <c:v>20.785299999999999</c:v>
                </c:pt>
                <c:pt idx="6">
                  <c:v>20.9892</c:v>
                </c:pt>
                <c:pt idx="7">
                  <c:v>21.986499999999999</c:v>
                </c:pt>
                <c:pt idx="8">
                  <c:v>22.994599999999998</c:v>
                </c:pt>
                <c:pt idx="9">
                  <c:v>23.997299999999999</c:v>
                </c:pt>
                <c:pt idx="10">
                  <c:v>24.404900000000001</c:v>
                </c:pt>
                <c:pt idx="11">
                  <c:v>24.587</c:v>
                </c:pt>
                <c:pt idx="12">
                  <c:v>24.788</c:v>
                </c:pt>
                <c:pt idx="13">
                  <c:v>24.994599999999998</c:v>
                </c:pt>
                <c:pt idx="14">
                  <c:v>26.008099999999999</c:v>
                </c:pt>
                <c:pt idx="15">
                  <c:v>26.9999</c:v>
                </c:pt>
                <c:pt idx="16">
                  <c:v>27.9999</c:v>
                </c:pt>
                <c:pt idx="17">
                  <c:v>28.994399999999999</c:v>
                </c:pt>
                <c:pt idx="18">
                  <c:v>29.206299999999999</c:v>
                </c:pt>
                <c:pt idx="19">
                  <c:v>29.402000000000001</c:v>
                </c:pt>
                <c:pt idx="20">
                  <c:v>29.613900000000001</c:v>
                </c:pt>
                <c:pt idx="21">
                  <c:v>29.8123</c:v>
                </c:pt>
                <c:pt idx="22">
                  <c:v>29.9998</c:v>
                </c:pt>
                <c:pt idx="23">
                  <c:v>31.0105</c:v>
                </c:pt>
                <c:pt idx="24">
                  <c:v>32.007599999999996</c:v>
                </c:pt>
                <c:pt idx="25">
                  <c:v>33.0184</c:v>
                </c:pt>
                <c:pt idx="26">
                  <c:v>34.015599999999999</c:v>
                </c:pt>
                <c:pt idx="27">
                  <c:v>35.015500000000003</c:v>
                </c:pt>
                <c:pt idx="28">
                  <c:v>36.012599999999999</c:v>
                </c:pt>
                <c:pt idx="29">
                  <c:v>37.0152</c:v>
                </c:pt>
                <c:pt idx="30">
                  <c:v>38.012300000000003</c:v>
                </c:pt>
                <c:pt idx="31">
                  <c:v>39.020299999999999</c:v>
                </c:pt>
                <c:pt idx="32">
                  <c:v>40.017499999999998</c:v>
                </c:pt>
                <c:pt idx="33">
                  <c:v>45</c:v>
                </c:pt>
                <c:pt idx="34">
                  <c:v>50</c:v>
                </c:pt>
              </c:numCache>
            </c:numRef>
          </c:xVal>
          <c:yVal>
            <c:numRef>
              <c:f>Blender!$G$98:$G$132</c:f>
              <c:numCache>
                <c:formatCode>General</c:formatCode>
                <c:ptCount val="35"/>
                <c:pt idx="0">
                  <c:v>80</c:v>
                </c:pt>
                <c:pt idx="1">
                  <c:v>90</c:v>
                </c:pt>
                <c:pt idx="2">
                  <c:v>93.2</c:v>
                </c:pt>
                <c:pt idx="3">
                  <c:v>95.046400000000006</c:v>
                </c:pt>
                <c:pt idx="4">
                  <c:v>95.097200000000001</c:v>
                </c:pt>
                <c:pt idx="5">
                  <c:v>95.184799999999996</c:v>
                </c:pt>
                <c:pt idx="6">
                  <c:v>95.2303</c:v>
                </c:pt>
                <c:pt idx="7">
                  <c:v>95.452799999999996</c:v>
                </c:pt>
                <c:pt idx="8">
                  <c:v>95.653300000000002</c:v>
                </c:pt>
                <c:pt idx="9">
                  <c:v>95.834699999999998</c:v>
                </c:pt>
                <c:pt idx="10">
                  <c:v>95.903000000000006</c:v>
                </c:pt>
                <c:pt idx="11">
                  <c:v>95.938000000000002</c:v>
                </c:pt>
                <c:pt idx="12">
                  <c:v>95.966899999999995</c:v>
                </c:pt>
                <c:pt idx="13">
                  <c:v>96.002799999999993</c:v>
                </c:pt>
                <c:pt idx="14">
                  <c:v>96.160499999999999</c:v>
                </c:pt>
                <c:pt idx="15">
                  <c:v>96.298900000000003</c:v>
                </c:pt>
                <c:pt idx="16">
                  <c:v>96.431200000000004</c:v>
                </c:pt>
                <c:pt idx="17">
                  <c:v>96.557400000000001</c:v>
                </c:pt>
                <c:pt idx="18">
                  <c:v>96.579300000000003</c:v>
                </c:pt>
                <c:pt idx="19">
                  <c:v>96.601200000000006</c:v>
                </c:pt>
                <c:pt idx="20">
                  <c:v>96.601299999999995</c:v>
                </c:pt>
                <c:pt idx="21">
                  <c:v>96.602199999999996</c:v>
                </c:pt>
                <c:pt idx="22">
                  <c:v>96.654700000000005</c:v>
                </c:pt>
                <c:pt idx="23">
                  <c:v>96.653099999999995</c:v>
                </c:pt>
                <c:pt idx="24">
                  <c:v>96.653199999999998</c:v>
                </c:pt>
                <c:pt idx="25">
                  <c:v>96.703199999999995</c:v>
                </c:pt>
                <c:pt idx="26">
                  <c:v>96.703400000000002</c:v>
                </c:pt>
                <c:pt idx="27">
                  <c:v>96.751599999999996</c:v>
                </c:pt>
                <c:pt idx="28">
                  <c:v>96.756200000000007</c:v>
                </c:pt>
                <c:pt idx="29">
                  <c:v>96.753699999999995</c:v>
                </c:pt>
                <c:pt idx="30">
                  <c:v>96.7547</c:v>
                </c:pt>
                <c:pt idx="31">
                  <c:v>96.753900000000002</c:v>
                </c:pt>
                <c:pt idx="32">
                  <c:v>96.754900000000006</c:v>
                </c:pt>
                <c:pt idx="33">
                  <c:v>97</c:v>
                </c:pt>
                <c:pt idx="3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72-4676-AD62-1A0EF8DB85CA}"/>
            </c:ext>
          </c:extLst>
        </c:ser>
        <c:ser>
          <c:idx val="1"/>
          <c:order val="1"/>
          <c:tx>
            <c:strRef>
              <c:f>Blender!$I$97</c:f>
              <c:strCache>
                <c:ptCount val="1"/>
                <c:pt idx="0">
                  <c:v>Recovery from smelter survey</c:v>
                </c:pt>
              </c:strCache>
            </c:strRef>
          </c:tx>
          <c:spPr>
            <a:ln w="177800" cap="rnd">
              <a:gradFill flip="none" rotWithShape="1">
                <a:gsLst>
                  <a:gs pos="66952">
                    <a:srgbClr val="8E8E8E"/>
                  </a:gs>
                  <a:gs pos="23000">
                    <a:srgbClr val="C2C2C2"/>
                  </a:gs>
                  <a:gs pos="0">
                    <a:schemeClr val="bg1">
                      <a:lumMod val="50000"/>
                    </a:schemeClr>
                  </a:gs>
                  <a:gs pos="64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lin ang="5400000" scaled="0"/>
                <a:tileRect/>
              </a:gradFill>
              <a:round/>
            </a:ln>
            <a:effectLst/>
          </c:spPr>
          <c:marker>
            <c:symbol val="none"/>
          </c:marker>
          <c:xVal>
            <c:numRef>
              <c:f>Blender!$I$99:$I$102</c:f>
              <c:numCache>
                <c:formatCode>General</c:formatCode>
                <c:ptCount val="4"/>
                <c:pt idx="0">
                  <c:v>20</c:v>
                </c:pt>
                <c:pt idx="1">
                  <c:v>25</c:v>
                </c:pt>
                <c:pt idx="2">
                  <c:v>30</c:v>
                </c:pt>
                <c:pt idx="3">
                  <c:v>35</c:v>
                </c:pt>
              </c:numCache>
            </c:numRef>
          </c:xVal>
          <c:yVal>
            <c:numRef>
              <c:f>Blender!$J$99:$J$102</c:f>
              <c:numCache>
                <c:formatCode>General</c:formatCode>
                <c:ptCount val="4"/>
                <c:pt idx="0">
                  <c:v>97.2</c:v>
                </c:pt>
                <c:pt idx="1">
                  <c:v>98.5</c:v>
                </c:pt>
                <c:pt idx="2">
                  <c:v>98.8</c:v>
                </c:pt>
                <c:pt idx="3">
                  <c:v>98.8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172-4676-AD62-1A0EF8DB85CA}"/>
            </c:ext>
          </c:extLst>
        </c:ser>
        <c:ser>
          <c:idx val="2"/>
          <c:order val="2"/>
          <c:tx>
            <c:strRef>
              <c:f>Blender!$M$95</c:f>
              <c:strCache>
                <c:ptCount val="1"/>
                <c:pt idx="0">
                  <c:v>Recovery, this study estimate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9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Blender!$M$96:$M$97</c:f>
              <c:numCache>
                <c:formatCode>General</c:formatCode>
                <c:ptCount val="2"/>
                <c:pt idx="0">
                  <c:v>25</c:v>
                </c:pt>
                <c:pt idx="1">
                  <c:v>21.081798715203426</c:v>
                </c:pt>
              </c:numCache>
            </c:numRef>
          </c:xVal>
          <c:yVal>
            <c:numRef>
              <c:f>Blender!$N$96:$N$97</c:f>
              <c:numCache>
                <c:formatCode>General</c:formatCode>
                <c:ptCount val="2"/>
                <c:pt idx="0">
                  <c:v>98.544299814045687</c:v>
                </c:pt>
                <c:pt idx="1">
                  <c:v>97.480567738724716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172-4676-AD62-1A0EF8DB85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231216"/>
        <c:axId val="1028231576"/>
      </c:scatterChart>
      <c:valAx>
        <c:axId val="1028231216"/>
        <c:scaling>
          <c:orientation val="minMax"/>
          <c:max val="40"/>
          <c:min val="1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AU">
                    <a:solidFill>
                      <a:sysClr val="windowText" lastClr="000000"/>
                    </a:solidFill>
                  </a:rPr>
                  <a:t>wt.% Cu in concentrate</a:t>
                </a:r>
              </a:p>
            </c:rich>
          </c:tx>
          <c:layout>
            <c:manualLayout>
              <c:xMode val="edge"/>
              <c:yMode val="edge"/>
              <c:x val="0.29287284221964288"/>
              <c:y val="0.928280391463033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28231576"/>
        <c:crosses val="autoZero"/>
        <c:crossBetween val="midCat"/>
        <c:majorUnit val="5"/>
      </c:valAx>
      <c:valAx>
        <c:axId val="1028231576"/>
        <c:scaling>
          <c:orientation val="minMax"/>
          <c:max val="100"/>
          <c:min val="9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AU" dirty="0">
                    <a:solidFill>
                      <a:sysClr val="windowText" lastClr="000000"/>
                    </a:solidFill>
                  </a:rPr>
                  <a:t>Payable and Recovery, %</a:t>
                </a:r>
              </a:p>
            </c:rich>
          </c:tx>
          <c:layout>
            <c:manualLayout>
              <c:xMode val="edge"/>
              <c:yMode val="edge"/>
              <c:x val="4.2231481481481495E-3"/>
              <c:y val="0.136763888888888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28231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95519595979552"/>
          <c:y val="2.8908757982277773E-2"/>
          <c:w val="0.89044804040204484"/>
          <c:h val="0.1508597152171290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/>
              <a:t>Mass Olivine</a:t>
            </a:r>
            <a:endParaRPr lang="en-AU" baseline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data'!$AZ$4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data'!$BC$6:$BC$30</c:f>
              <c:numCache>
                <c:formatCode>General</c:formatCode>
                <c:ptCount val="25"/>
                <c:pt idx="0">
                  <c:v>0</c:v>
                </c:pt>
                <c:pt idx="1">
                  <c:v>0.02</c:v>
                </c:pt>
                <c:pt idx="2">
                  <c:v>0.02</c:v>
                </c:pt>
                <c:pt idx="3">
                  <c:v>0</c:v>
                </c:pt>
                <c:pt idx="4">
                  <c:v>0.02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0.02</c:v>
                </c:pt>
                <c:pt idx="17">
                  <c:v>0.02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0.02</c:v>
                </c:pt>
                <c:pt idx="24">
                  <c:v>0.02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809-4D31-9753-CD7865E5BC7C}"/>
            </c:ext>
          </c:extLst>
        </c:ser>
        <c:ser>
          <c:idx val="1"/>
          <c:order val="1"/>
          <c:tx>
            <c:strRef>
              <c:f>'Final table of data'!$BE$4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data'!$BH$6:$BH$30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1.3656597588000001E-2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3.1473987760000002E-2</c:v>
                </c:pt>
                <c:pt idx="15">
                  <c:v>1.3544916000000001E-2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3.7996243139999997E-2</c:v>
                </c:pt>
                <c:pt idx="24">
                  <c:v>4.2377875911999993E-3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809-4D31-9753-CD7865E5BC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wt%Ag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data'!$CN$4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data'!$CN$6:$CN$30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0.34742229175411199</c:v>
                </c:pt>
                <c:pt idx="9">
                  <c:v>0.59528306888172999</c:v>
                </c:pt>
                <c:pt idx="10">
                  <c:v>0.36453284926255602</c:v>
                </c:pt>
                <c:pt idx="11">
                  <c:v>0</c:v>
                </c:pt>
                <c:pt idx="12">
                  <c:v>0</c:v>
                </c:pt>
                <c:pt idx="13">
                  <c:v>0.11118301555492098</c:v>
                </c:pt>
                <c:pt idx="14">
                  <c:v>6.7673881288826607E-2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0.11037071066050504</c:v>
                </c:pt>
                <c:pt idx="21">
                  <c:v>0.21621430063389041</c:v>
                </c:pt>
                <c:pt idx="22">
                  <c:v>9.9555327664245685E-2</c:v>
                </c:pt>
                <c:pt idx="23">
                  <c:v>0.37069053448156697</c:v>
                </c:pt>
                <c:pt idx="24">
                  <c:v>0.66953531896885532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8E8-46A7-9415-64CBAE0CC4E7}"/>
            </c:ext>
          </c:extLst>
        </c:ser>
        <c:ser>
          <c:idx val="1"/>
          <c:order val="1"/>
          <c:tx>
            <c:strRef>
              <c:f>'Final table of data'!$CO$4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data'!$CO$6:$CO$30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0.27565720297622565</c:v>
                </c:pt>
                <c:pt idx="9">
                  <c:v>0.70430473554898321</c:v>
                </c:pt>
                <c:pt idx="10">
                  <c:v>0.50168923977804647</c:v>
                </c:pt>
                <c:pt idx="11">
                  <c:v>4.7963144623859921E-2</c:v>
                </c:pt>
                <c:pt idx="12">
                  <c:v>0.10855606480161574</c:v>
                </c:pt>
                <c:pt idx="13">
                  <c:v>0.33106870801643101</c:v>
                </c:pt>
                <c:pt idx="14">
                  <c:v>0.21922250432015347</c:v>
                </c:pt>
                <c:pt idx="15">
                  <c:v>0.11120898901696237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0.15187094058668282</c:v>
                </c:pt>
                <c:pt idx="21">
                  <c:v>0.26994101350066296</c:v>
                </c:pt>
                <c:pt idx="22">
                  <c:v>0.13665600788720345</c:v>
                </c:pt>
                <c:pt idx="23">
                  <c:v>0.46284935219861911</c:v>
                </c:pt>
                <c:pt idx="24">
                  <c:v>0.79848506199873026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8E8-46A7-9415-64CBAE0CC4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665150596687881"/>
          <c:y val="0.89872630504520268"/>
          <c:w val="0.59757961182316788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wt%Au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data'!$CQ$4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data'!$CQ$6:$CQ$30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9.0838424734226847E-2</c:v>
                </c:pt>
                <c:pt idx="9">
                  <c:v>0.16473194016052026</c:v>
                </c:pt>
                <c:pt idx="10">
                  <c:v>0.19348119248577725</c:v>
                </c:pt>
                <c:pt idx="11">
                  <c:v>7.8999473611148452E-2</c:v>
                </c:pt>
                <c:pt idx="12">
                  <c:v>3.4570583936205414E-2</c:v>
                </c:pt>
                <c:pt idx="13">
                  <c:v>0.09</c:v>
                </c:pt>
                <c:pt idx="14">
                  <c:v>0.13207812038033823</c:v>
                </c:pt>
                <c:pt idx="15">
                  <c:v>0.11301455930724617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0.17381302314559521</c:v>
                </c:pt>
                <c:pt idx="21">
                  <c:v>0.18058082775929585</c:v>
                </c:pt>
                <c:pt idx="22">
                  <c:v>8.9551132313166207E-2</c:v>
                </c:pt>
                <c:pt idx="23">
                  <c:v>0.11853014068130453</c:v>
                </c:pt>
                <c:pt idx="24">
                  <c:v>0.22663458655725829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CF-41F9-A770-06C2F312FF6E}"/>
            </c:ext>
          </c:extLst>
        </c:ser>
        <c:ser>
          <c:idx val="1"/>
          <c:order val="1"/>
          <c:tx>
            <c:strRef>
              <c:f>'Final table of data'!$CR$4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data'!$CR$6:$CR$30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4.3885417626543723E-2</c:v>
                </c:pt>
                <c:pt idx="9">
                  <c:v>0.12159122424697667</c:v>
                </c:pt>
                <c:pt idx="10">
                  <c:v>0.12945730475035394</c:v>
                </c:pt>
                <c:pt idx="11">
                  <c:v>4.5353011179024641E-2</c:v>
                </c:pt>
                <c:pt idx="12">
                  <c:v>2.2715814267135061E-2</c:v>
                </c:pt>
                <c:pt idx="13">
                  <c:v>0.1168276490173239</c:v>
                </c:pt>
                <c:pt idx="14">
                  <c:v>0.16580119068752064</c:v>
                </c:pt>
                <c:pt idx="15">
                  <c:v>7.7766662167721323E-2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0.22176345639399542</c:v>
                </c:pt>
                <c:pt idx="21">
                  <c:v>0.20722546176581588</c:v>
                </c:pt>
                <c:pt idx="22">
                  <c:v>7.7621216118253261E-2</c:v>
                </c:pt>
                <c:pt idx="23">
                  <c:v>0.12366393290887327</c:v>
                </c:pt>
                <c:pt idx="24">
                  <c:v>0.31547390112373686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7CF-41F9-A770-06C2F312FF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18593938865964"/>
          <c:y val="0.89872630504520268"/>
          <c:w val="0.6590451784013871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[wt%Ag in slag / wt% Ag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data'!$EE$4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data'!$EE$6:$EE$30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-2.1694489239426593</c:v>
                </c:pt>
                <c:pt idx="9">
                  <c:v>-2.1757690938246887</c:v>
                </c:pt>
                <c:pt idx="10">
                  <c:v>-2.0822398566836644</c:v>
                </c:pt>
                <c:pt idx="11">
                  <c:v>-1.995965402290526</c:v>
                </c:pt>
                <c:pt idx="12">
                  <c:v>-2.0243293820117918</c:v>
                </c:pt>
                <c:pt idx="13">
                  <c:v>-2.5143190686813739</c:v>
                </c:pt>
                <c:pt idx="14">
                  <c:v>-2.3515582368958539</c:v>
                </c:pt>
                <c:pt idx="15">
                  <c:v>-2.4347479254057536</c:v>
                </c:pt>
                <c:pt idx="20">
                  <c:v>-2.0770411805654443</c:v>
                </c:pt>
                <c:pt idx="21">
                  <c:v>-1.9563551502953467</c:v>
                </c:pt>
                <c:pt idx="22">
                  <c:v>-1.9449002876478951</c:v>
                </c:pt>
                <c:pt idx="23">
                  <c:v>-2.2658131151509537</c:v>
                </c:pt>
                <c:pt idx="24">
                  <c:v>-2.2314523830649033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8C4-41AD-A1FD-B4226ACAB611}"/>
            </c:ext>
          </c:extLst>
        </c:ser>
        <c:ser>
          <c:idx val="1"/>
          <c:order val="1"/>
          <c:tx>
            <c:strRef>
              <c:f>'Final table of data'!$EF$4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data'!$EF$6:$EF$30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-2.0585100844264166</c:v>
                </c:pt>
                <c:pt idx="9">
                  <c:v>-2.1164951478126621</c:v>
                </c:pt>
                <c:pt idx="10">
                  <c:v>-2.2602887683937407</c:v>
                </c:pt>
                <c:pt idx="11">
                  <c:v>-2.0536024916083888</c:v>
                </c:pt>
                <c:pt idx="12">
                  <c:v>-2.0376432843616943</c:v>
                </c:pt>
                <c:pt idx="13">
                  <c:v>-2.2362782011383766</c:v>
                </c:pt>
                <c:pt idx="14">
                  <c:v>-2.2505889933341749</c:v>
                </c:pt>
                <c:pt idx="15">
                  <c:v>-2.1487798493315631</c:v>
                </c:pt>
                <c:pt idx="20">
                  <c:v>-2.1409972475060748</c:v>
                </c:pt>
                <c:pt idx="21">
                  <c:v>-2.1508159625734731</c:v>
                </c:pt>
                <c:pt idx="22">
                  <c:v>-2.1158530871138228</c:v>
                </c:pt>
                <c:pt idx="23">
                  <c:v>-2.3065301773336038</c:v>
                </c:pt>
                <c:pt idx="24">
                  <c:v>-2.1908140888299328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8C4-41AD-A1FD-B4226ACAB611}"/>
            </c:ext>
          </c:extLst>
        </c:ser>
        <c:ser>
          <c:idx val="2"/>
          <c:order val="2"/>
          <c:tx>
            <c:strRef>
              <c:f>'Final table of data'!$EG$4</c:f>
              <c:strCache>
                <c:ptCount val="1"/>
                <c:pt idx="0">
                  <c:v>LA-ICP-MS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'Final table of data'!$AO$6:$AO$30</c:f>
              <c:numCache>
                <c:formatCode>General</c:formatCode>
                <c:ptCount val="25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</c:numCache>
            </c:numRef>
          </c:xVal>
          <c:yVal>
            <c:numRef>
              <c:f>'Final table of data'!$EG$6:$EG$30</c:f>
              <c:numCache>
                <c:formatCode>General</c:formatCode>
                <c:ptCount val="25"/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8C4-41AD-A1FD-B4226ACAB6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47829612359456"/>
          <c:y val="0.91518062330092242"/>
          <c:w val="0.7778630879546925"/>
          <c:h val="6.9417106069081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[wt%Au in slag / wt% Au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data'!$EN$4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data'!$EN$6:$EN$30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-4.47789490041768</c:v>
                </c:pt>
                <c:pt idx="9">
                  <c:v>-3.6906195253101779</c:v>
                </c:pt>
                <c:pt idx="10">
                  <c:v>-3.2636400117668476</c:v>
                </c:pt>
                <c:pt idx="11">
                  <c:v>-3.6982997956327415</c:v>
                </c:pt>
                <c:pt idx="12">
                  <c:v>-4.1952748633171666</c:v>
                </c:pt>
                <c:pt idx="13">
                  <c:v>-3.5700102323500729</c:v>
                </c:pt>
                <c:pt idx="14">
                  <c:v>-4.0515912273218504</c:v>
                </c:pt>
                <c:pt idx="15">
                  <c:v>-3.8626866160372835</c:v>
                </c:pt>
                <c:pt idx="20">
                  <c:v>-3.0189417741784839</c:v>
                </c:pt>
                <c:pt idx="21">
                  <c:v>-2.8968702359370511</c:v>
                </c:pt>
                <c:pt idx="22">
                  <c:v>-3.8574916273349751</c:v>
                </c:pt>
                <c:pt idx="23">
                  <c:v>-3.6257009622917002</c:v>
                </c:pt>
                <c:pt idx="24">
                  <c:v>-2.8802273684492503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3D7-45E7-8A9C-A4B36C6945A3}"/>
            </c:ext>
          </c:extLst>
        </c:ser>
        <c:ser>
          <c:idx val="1"/>
          <c:order val="1"/>
          <c:tx>
            <c:strRef>
              <c:f>'Final table of data'!$EO$4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data'!$EO$6:$EO$30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-3.6901912921648177</c:v>
                </c:pt>
                <c:pt idx="9">
                  <c:v>-3.075449511789667</c:v>
                </c:pt>
                <c:pt idx="10">
                  <c:v>-3.3575608839630782</c:v>
                </c:pt>
                <c:pt idx="11">
                  <c:v>-3.5562483655844348</c:v>
                </c:pt>
                <c:pt idx="12">
                  <c:v>-3.7249420764813452</c:v>
                </c:pt>
                <c:pt idx="13">
                  <c:v>-3.2623156393123223</c:v>
                </c:pt>
                <c:pt idx="14">
                  <c:v>-3.0599569712796333</c:v>
                </c:pt>
                <c:pt idx="15">
                  <c:v>-3.5531844388926141</c:v>
                </c:pt>
                <c:pt idx="20">
                  <c:v>-3.0528146848376081</c:v>
                </c:pt>
                <c:pt idx="21">
                  <c:v>-3.0753616294968809</c:v>
                </c:pt>
                <c:pt idx="22">
                  <c:v>-3.7906331684648662</c:v>
                </c:pt>
                <c:pt idx="23">
                  <c:v>-3.719778153494556</c:v>
                </c:pt>
                <c:pt idx="24">
                  <c:v>-2.9821540018734769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3D7-45E7-8A9C-A4B36C6945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ppm Ag in slag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data'!$EI$4</c:f>
              <c:strCache>
                <c:ptCount val="1"/>
                <c:pt idx="0">
                  <c:v>Ag, exp LA ICP-MS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data'!$EI$6:$EI$30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52.485829439408086</c:v>
                </c:pt>
                <c:pt idx="9">
                  <c:v>42.094385121659045</c:v>
                </c:pt>
                <c:pt idx="10">
                  <c:v>44.966984592167115</c:v>
                </c:pt>
                <c:pt idx="11">
                  <c:v>65.855589295288894</c:v>
                </c:pt>
                <c:pt idx="12">
                  <c:v>62.165297138714095</c:v>
                </c:pt>
                <c:pt idx="13">
                  <c:v>4.4676973874930379</c:v>
                </c:pt>
                <c:pt idx="14">
                  <c:v>22.851079666632749</c:v>
                </c:pt>
                <c:pt idx="15">
                  <c:v>5.1906780547179832</c:v>
                </c:pt>
                <c:pt idx="20">
                  <c:v>45.899365606137408</c:v>
                </c:pt>
                <c:pt idx="21">
                  <c:v>58.045595043954499</c:v>
                </c:pt>
                <c:pt idx="22">
                  <c:v>54.243044333730097</c:v>
                </c:pt>
                <c:pt idx="23">
                  <c:v>32.995549999599</c:v>
                </c:pt>
                <c:pt idx="24">
                  <c:v>43.222258078386901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0EA-43F2-AA0E-7056EF7450C4}"/>
            </c:ext>
          </c:extLst>
        </c:ser>
        <c:ser>
          <c:idx val="1"/>
          <c:order val="1"/>
          <c:tx>
            <c:strRef>
              <c:f>'Final table of data'!$EH$4</c:f>
              <c:strCache>
                <c:ptCount val="1"/>
                <c:pt idx="0">
                  <c:v>Ag, 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data'!$EH$6:$EH$30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67.914573324892984</c:v>
                </c:pt>
                <c:pt idx="9">
                  <c:v>48.497705784283518</c:v>
                </c:pt>
                <c:pt idx="10">
                  <c:v>30.164225955581671</c:v>
                </c:pt>
                <c:pt idx="11">
                  <c:v>57.984329570172001</c:v>
                </c:pt>
                <c:pt idx="12">
                  <c:v>60.591833417550973</c:v>
                </c:pt>
                <c:pt idx="13">
                  <c:v>8.5040673219840368</c:v>
                </c:pt>
                <c:pt idx="14">
                  <c:v>28.987747870734903</c:v>
                </c:pt>
                <c:pt idx="15">
                  <c:v>10.091413349639215</c:v>
                </c:pt>
                <c:pt idx="20">
                  <c:v>39.842405354819192</c:v>
                </c:pt>
                <c:pt idx="21">
                  <c:v>37.520859653023621</c:v>
                </c:pt>
                <c:pt idx="22">
                  <c:v>36.774730963780563</c:v>
                </c:pt>
                <c:pt idx="23">
                  <c:v>30.187514556014932</c:v>
                </c:pt>
                <c:pt idx="24">
                  <c:v>47.684876586076129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0EA-43F2-AA0E-7056EF7450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47829612359456"/>
          <c:y val="0.91518062330092242"/>
          <c:w val="0.7778630879546925"/>
          <c:h val="6.9417106069081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ppm Au in slag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data'!$ER$4</c:f>
              <c:strCache>
                <c:ptCount val="1"/>
                <c:pt idx="0">
                  <c:v>Au, exp LA ICP-MS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data'!$ER$6:$ER$30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0.35995059551476105</c:v>
                </c:pt>
                <c:pt idx="9">
                  <c:v>2.175261719554177</c:v>
                </c:pt>
                <c:pt idx="10">
                  <c:v>4.3562359382482638</c:v>
                </c:pt>
                <c:pt idx="11">
                  <c:v>1.1214598199678041</c:v>
                </c:pt>
                <c:pt idx="12">
                  <c:v>0.53462100261309875</c:v>
                </c:pt>
                <c:pt idx="13">
                  <c:v>1.5300817402087927</c:v>
                </c:pt>
                <c:pt idx="14">
                  <c:v>0.45779031705670664</c:v>
                </c:pt>
                <c:pt idx="15">
                  <c:v>0.82059855744866161</c:v>
                </c:pt>
                <c:pt idx="20">
                  <c:v>4.2583779258130399</c:v>
                </c:pt>
                <c:pt idx="21">
                  <c:v>5.1525035267752601</c:v>
                </c:pt>
                <c:pt idx="22">
                  <c:v>0.544252571019886</c:v>
                </c:pt>
                <c:pt idx="23">
                  <c:v>1.23942214101353</c:v>
                </c:pt>
                <c:pt idx="24">
                  <c:v>6.6317737072455101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EC7-45D2-8E4E-CCA25539567B}"/>
            </c:ext>
          </c:extLst>
        </c:ser>
        <c:ser>
          <c:idx val="1"/>
          <c:order val="1"/>
          <c:tx>
            <c:strRef>
              <c:f>'Final table of data'!$EQ$4</c:f>
              <c:strCache>
                <c:ptCount val="1"/>
                <c:pt idx="0">
                  <c:v>Au, 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data'!$EQ$6:$EQ$30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2.2155921213915994</c:v>
                </c:pt>
                <c:pt idx="9">
                  <c:v>9.0139338766231063</c:v>
                </c:pt>
                <c:pt idx="10">
                  <c:v>3.5393122448983219</c:v>
                </c:pt>
                <c:pt idx="11">
                  <c:v>1.5606913227206656</c:v>
                </c:pt>
                <c:pt idx="12">
                  <c:v>1.5852071799355427</c:v>
                </c:pt>
                <c:pt idx="13">
                  <c:v>3.1242824974993662</c:v>
                </c:pt>
                <c:pt idx="14">
                  <c:v>4.5159343311641793</c:v>
                </c:pt>
                <c:pt idx="15">
                  <c:v>1.688318866648052</c:v>
                </c:pt>
                <c:pt idx="20">
                  <c:v>3.9560530052809693</c:v>
                </c:pt>
                <c:pt idx="21">
                  <c:v>3.4451988487552367</c:v>
                </c:pt>
                <c:pt idx="22">
                  <c:v>0.63549932360631789</c:v>
                </c:pt>
                <c:pt idx="23">
                  <c:v>1.0026470282330409</c:v>
                </c:pt>
                <c:pt idx="24">
                  <c:v>5.2748749286924337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EC7-45D2-8E4E-CCA2553956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47829612359456"/>
          <c:y val="0.91518062330092242"/>
          <c:w val="0.7778630879546925"/>
          <c:h val="6.9417106069081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[wt%Ni in slag / wt% Ni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data'!$DV$4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data'!$DV$6:$DV$30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-1.069193760772515</c:v>
                </c:pt>
                <c:pt idx="9">
                  <c:v>-1.4311152526340645</c:v>
                </c:pt>
                <c:pt idx="10">
                  <c:v>-1.4509547836234347</c:v>
                </c:pt>
                <c:pt idx="11">
                  <c:v>-1.2380028326194115</c:v>
                </c:pt>
                <c:pt idx="12">
                  <c:v>-0.97057198027180347</c:v>
                </c:pt>
                <c:pt idx="13">
                  <c:v>-1.6946363418155044</c:v>
                </c:pt>
                <c:pt idx="14">
                  <c:v>-1.5535275518004328</c:v>
                </c:pt>
                <c:pt idx="15">
                  <c:v>-1.5080934417484768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-1.2952105325570222</c:v>
                </c:pt>
                <c:pt idx="21">
                  <c:v>-1.4605426079113397</c:v>
                </c:pt>
                <c:pt idx="22">
                  <c:v>-0.94305456232136164</c:v>
                </c:pt>
                <c:pt idx="23">
                  <c:v>-0.85466613337943786</c:v>
                </c:pt>
                <c:pt idx="24">
                  <c:v>-1.2757507204165524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E5C-4EFA-B515-17096A9FCCB4}"/>
            </c:ext>
          </c:extLst>
        </c:ser>
        <c:ser>
          <c:idx val="1"/>
          <c:order val="1"/>
          <c:tx>
            <c:strRef>
              <c:f>'Final table of data'!$DW$4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data'!$DW$6:$DW$30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-1.1805366962010559</c:v>
                </c:pt>
                <c:pt idx="9">
                  <c:v>-1.4497865099726899</c:v>
                </c:pt>
                <c:pt idx="10">
                  <c:v>-1.2471788977689491</c:v>
                </c:pt>
                <c:pt idx="11">
                  <c:v>-1.2314345925648043</c:v>
                </c:pt>
                <c:pt idx="12">
                  <c:v>-1.0712674083356788</c:v>
                </c:pt>
                <c:pt idx="13">
                  <c:v>-1.6014315612237018</c:v>
                </c:pt>
                <c:pt idx="14">
                  <c:v>-1.3877032794042414</c:v>
                </c:pt>
                <c:pt idx="15">
                  <c:v>-1.3678813667162821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-1.474670290586573</c:v>
                </c:pt>
                <c:pt idx="21">
                  <c:v>-1.4975617390767324</c:v>
                </c:pt>
                <c:pt idx="22">
                  <c:v>-1.1762008450371579</c:v>
                </c:pt>
                <c:pt idx="23">
                  <c:v>-1.0484284659631264</c:v>
                </c:pt>
                <c:pt idx="24">
                  <c:v>-1.3048725623348647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E5C-4EFA-B515-17096A9FC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wt%Ni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data'!$CH$4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data'!$CH$6:$CH$30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7.705786787950597</c:v>
                </c:pt>
                <c:pt idx="9">
                  <c:v>11.404246672810352</c:v>
                </c:pt>
                <c:pt idx="10">
                  <c:v>11.291215172460374</c:v>
                </c:pt>
                <c:pt idx="11">
                  <c:v>10.729189651391797</c:v>
                </c:pt>
                <c:pt idx="12">
                  <c:v>5.8984806057998354</c:v>
                </c:pt>
                <c:pt idx="13">
                  <c:v>12.783231497022678</c:v>
                </c:pt>
                <c:pt idx="14">
                  <c:v>12.308652803590789</c:v>
                </c:pt>
                <c:pt idx="15">
                  <c:v>11.755155790431829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1.1460729335069637</c:v>
                </c:pt>
                <c:pt idx="21">
                  <c:v>1.1742618256005759</c:v>
                </c:pt>
                <c:pt idx="22">
                  <c:v>0.8388343242090659</c:v>
                </c:pt>
                <c:pt idx="23">
                  <c:v>0.80535172295484758</c:v>
                </c:pt>
                <c:pt idx="24">
                  <c:v>1.0720254211280389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221-4155-B128-5B59058953F0}"/>
            </c:ext>
          </c:extLst>
        </c:ser>
        <c:ser>
          <c:idx val="1"/>
          <c:order val="1"/>
          <c:tx>
            <c:strRef>
              <c:f>'Final table of data'!$CI$4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data'!$CI$6:$CI$30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7.3408534311564315</c:v>
                </c:pt>
                <c:pt idx="9">
                  <c:v>11.313450012206369</c:v>
                </c:pt>
                <c:pt idx="10">
                  <c:v>10.972574735570483</c:v>
                </c:pt>
                <c:pt idx="11">
                  <c:v>10.217137276708273</c:v>
                </c:pt>
                <c:pt idx="12">
                  <c:v>5.6404132921859311</c:v>
                </c:pt>
                <c:pt idx="13">
                  <c:v>12.569901723241786</c:v>
                </c:pt>
                <c:pt idx="14">
                  <c:v>11.908143304932013</c:v>
                </c:pt>
                <c:pt idx="15">
                  <c:v>11.078777376455861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1.1711626610858967</c:v>
                </c:pt>
                <c:pt idx="21">
                  <c:v>1.1859149383265861</c:v>
                </c:pt>
                <c:pt idx="22">
                  <c:v>0.84263476024191286</c:v>
                </c:pt>
                <c:pt idx="23">
                  <c:v>0.85363796461615271</c:v>
                </c:pt>
                <c:pt idx="24">
                  <c:v>1.0932871397739004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221-4155-B128-5B59058953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795810857989949"/>
          <c:y val="0.89872630504520268"/>
          <c:w val="0.65627271525301245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[wt%Co in slag / wt% Co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data'!$DY$4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data'!$DY$6:$DY$30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0.40776282655144669</c:v>
                </c:pt>
                <c:pt idx="9">
                  <c:v>-4.3924136072322926E-3</c:v>
                </c:pt>
                <c:pt idx="10">
                  <c:v>0.10782373041104716</c:v>
                </c:pt>
                <c:pt idx="11">
                  <c:v>0.2400093140273922</c:v>
                </c:pt>
                <c:pt idx="12">
                  <c:v>0.3898098027358966</c:v>
                </c:pt>
                <c:pt idx="13">
                  <c:v>-0.26181917888030465</c:v>
                </c:pt>
                <c:pt idx="14">
                  <c:v>-0.22629479305662703</c:v>
                </c:pt>
                <c:pt idx="15">
                  <c:v>-6.26677135557384E-2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-4.8511413165976201E-2</c:v>
                </c:pt>
                <c:pt idx="21">
                  <c:v>-0.13070157244388367</c:v>
                </c:pt>
                <c:pt idx="22">
                  <c:v>0.63815992749394046</c:v>
                </c:pt>
                <c:pt idx="23">
                  <c:v>0.42646703884071929</c:v>
                </c:pt>
                <c:pt idx="24">
                  <c:v>-7.9442597936789885E-2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C43-4D19-ACA9-32F172EFD7DF}"/>
            </c:ext>
          </c:extLst>
        </c:ser>
        <c:ser>
          <c:idx val="1"/>
          <c:order val="1"/>
          <c:tx>
            <c:strRef>
              <c:f>'Final table of data'!$DZ$4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data'!$DZ$6:$DZ$30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0.5069830111736513</c:v>
                </c:pt>
                <c:pt idx="9">
                  <c:v>3.8118897942494255E-2</c:v>
                </c:pt>
                <c:pt idx="10">
                  <c:v>3.2710249637208623E-2</c:v>
                </c:pt>
                <c:pt idx="11">
                  <c:v>0.42275108570772463</c:v>
                </c:pt>
                <c:pt idx="12">
                  <c:v>0.57772775421417499</c:v>
                </c:pt>
                <c:pt idx="13">
                  <c:v>-2.3425289446269062E-2</c:v>
                </c:pt>
                <c:pt idx="14">
                  <c:v>-0.17416160844724238</c:v>
                </c:pt>
                <c:pt idx="15">
                  <c:v>0.28006983818489817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-5.8067929159936763E-2</c:v>
                </c:pt>
                <c:pt idx="21">
                  <c:v>-6.1465416075301919E-2</c:v>
                </c:pt>
                <c:pt idx="22">
                  <c:v>0.46292759467000882</c:v>
                </c:pt>
                <c:pt idx="23">
                  <c:v>0.15443050252600454</c:v>
                </c:pt>
                <c:pt idx="24">
                  <c:v>-0.25319423767107646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C43-4D19-ACA9-32F172EFD7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446049382716048"/>
          <c:y val="7.9771875000000006E-2"/>
          <c:w val="0.76585679012345675"/>
          <c:h val="0.76410937499999987"/>
        </c:manualLayout>
      </c:layout>
      <c:scatterChart>
        <c:scatterStyle val="lineMarker"/>
        <c:varyColors val="0"/>
        <c:ser>
          <c:idx val="0"/>
          <c:order val="0"/>
          <c:tx>
            <c:strRef>
              <c:f>Blender!$W$97</c:f>
              <c:strCache>
                <c:ptCount val="1"/>
                <c:pt idx="0">
                  <c:v>Gold payable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8"/>
            <c:spPr>
              <a:noFill/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Blender!$V$98:$V$119</c:f>
              <c:numCache>
                <c:formatCode>General</c:formatCode>
                <c:ptCount val="22"/>
                <c:pt idx="0">
                  <c:v>0</c:v>
                </c:pt>
                <c:pt idx="1">
                  <c:v>1</c:v>
                </c:pt>
                <c:pt idx="2">
                  <c:v>1.9911099999999999</c:v>
                </c:pt>
                <c:pt idx="3">
                  <c:v>2.9801500000000001</c:v>
                </c:pt>
                <c:pt idx="4">
                  <c:v>3.0024500000000001</c:v>
                </c:pt>
                <c:pt idx="5">
                  <c:v>3.9914900000000002</c:v>
                </c:pt>
                <c:pt idx="6">
                  <c:v>4.9888199999999996</c:v>
                </c:pt>
                <c:pt idx="7">
                  <c:v>4.9927099999999998</c:v>
                </c:pt>
                <c:pt idx="8">
                  <c:v>5.9962600000000004</c:v>
                </c:pt>
                <c:pt idx="9">
                  <c:v>6.9832299999999998</c:v>
                </c:pt>
                <c:pt idx="10">
                  <c:v>6.9933300000000003</c:v>
                </c:pt>
                <c:pt idx="11">
                  <c:v>7.9948100000000002</c:v>
                </c:pt>
                <c:pt idx="12">
                  <c:v>8.9942200000000003</c:v>
                </c:pt>
                <c:pt idx="13">
                  <c:v>9.9874100000000006</c:v>
                </c:pt>
                <c:pt idx="14">
                  <c:v>9.9954499999999999</c:v>
                </c:pt>
                <c:pt idx="15">
                  <c:v>10.999000000000001</c:v>
                </c:pt>
                <c:pt idx="16">
                  <c:v>12.000500000000001</c:v>
                </c:pt>
                <c:pt idx="17">
                  <c:v>12.9999</c:v>
                </c:pt>
                <c:pt idx="18">
                  <c:v>14.0014</c:v>
                </c:pt>
                <c:pt idx="19">
                  <c:v>14.9946</c:v>
                </c:pt>
                <c:pt idx="20">
                  <c:v>20</c:v>
                </c:pt>
                <c:pt idx="21">
                  <c:v>30</c:v>
                </c:pt>
              </c:numCache>
            </c:numRef>
          </c:xVal>
          <c:yVal>
            <c:numRef>
              <c:f>Blender!$W$98:$W$119</c:f>
              <c:numCache>
                <c:formatCode>General</c:formatCode>
                <c:ptCount val="22"/>
                <c:pt idx="0">
                  <c:v>92</c:v>
                </c:pt>
                <c:pt idx="1">
                  <c:v>92</c:v>
                </c:pt>
                <c:pt idx="2">
                  <c:v>92.000500000000002</c:v>
                </c:pt>
                <c:pt idx="3">
                  <c:v>91.997299999999996</c:v>
                </c:pt>
                <c:pt idx="4">
                  <c:v>93.993600000000001</c:v>
                </c:pt>
                <c:pt idx="5">
                  <c:v>93.9923</c:v>
                </c:pt>
                <c:pt idx="6">
                  <c:v>93.992800000000003</c:v>
                </c:pt>
                <c:pt idx="7">
                  <c:v>94.998400000000004</c:v>
                </c:pt>
                <c:pt idx="8">
                  <c:v>95.000799999999998</c:v>
                </c:pt>
                <c:pt idx="9">
                  <c:v>95.003200000000007</c:v>
                </c:pt>
                <c:pt idx="10">
                  <c:v>96.003200000000007</c:v>
                </c:pt>
                <c:pt idx="11">
                  <c:v>96.005600000000001</c:v>
                </c:pt>
                <c:pt idx="12">
                  <c:v>96.006100000000004</c:v>
                </c:pt>
                <c:pt idx="13">
                  <c:v>95.999200000000002</c:v>
                </c:pt>
                <c:pt idx="14">
                  <c:v>96.999200000000002</c:v>
                </c:pt>
                <c:pt idx="15">
                  <c:v>97.001599999999996</c:v>
                </c:pt>
                <c:pt idx="16">
                  <c:v>97.004000000000005</c:v>
                </c:pt>
                <c:pt idx="17">
                  <c:v>97.004000000000005</c:v>
                </c:pt>
                <c:pt idx="18">
                  <c:v>97.004000000000005</c:v>
                </c:pt>
                <c:pt idx="19">
                  <c:v>97.004000000000005</c:v>
                </c:pt>
                <c:pt idx="20">
                  <c:v>97.004000000000005</c:v>
                </c:pt>
                <c:pt idx="21">
                  <c:v>97.004000000000005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794-4F9E-9302-141695ADAF97}"/>
            </c:ext>
          </c:extLst>
        </c:ser>
        <c:ser>
          <c:idx val="1"/>
          <c:order val="1"/>
          <c:tx>
            <c:strRef>
              <c:f>Blender!$AD$99</c:f>
              <c:strCache>
                <c:ptCount val="1"/>
                <c:pt idx="0">
                  <c:v>Recovery at  21 wt%Cu in conc.</c:v>
                </c:pt>
              </c:strCache>
            </c:strRef>
          </c:tx>
          <c:spPr>
            <a:ln w="177800" cap="rnd">
              <a:gradFill flip="none" rotWithShape="1">
                <a:gsLst>
                  <a:gs pos="33000">
                    <a:schemeClr val="accent2">
                      <a:lumMod val="40000"/>
                      <a:lumOff val="60000"/>
                    </a:schemeClr>
                  </a:gs>
                  <a:gs pos="0">
                    <a:schemeClr val="accent2"/>
                  </a:gs>
                  <a:gs pos="54000">
                    <a:schemeClr val="accent2">
                      <a:lumMod val="20000"/>
                      <a:lumOff val="80000"/>
                    </a:schemeClr>
                  </a:gs>
                  <a:gs pos="100000">
                    <a:schemeClr val="accent2">
                      <a:lumMod val="100000"/>
                    </a:schemeClr>
                  </a:gs>
                </a:gsLst>
                <a:lin ang="5400000" scaled="0"/>
                <a:tileRect/>
              </a:gradFill>
              <a:round/>
            </a:ln>
            <a:effectLst/>
          </c:spPr>
          <c:marker>
            <c:symbol val="none"/>
          </c:marker>
          <c:xVal>
            <c:numRef>
              <c:f>Blender!$AB$99:$AB$100</c:f>
              <c:numCache>
                <c:formatCode>General</c:formatCode>
                <c:ptCount val="2"/>
                <c:pt idx="0">
                  <c:v>0</c:v>
                </c:pt>
                <c:pt idx="1">
                  <c:v>30</c:v>
                </c:pt>
              </c:numCache>
            </c:numRef>
          </c:xVal>
          <c:yVal>
            <c:numRef>
              <c:f>Blender!$AC$99:$AC$100</c:f>
              <c:numCache>
                <c:formatCode>General</c:formatCode>
                <c:ptCount val="2"/>
                <c:pt idx="0">
                  <c:v>98</c:v>
                </c:pt>
                <c:pt idx="1">
                  <c:v>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794-4F9E-9302-141695ADAF97}"/>
            </c:ext>
          </c:extLst>
        </c:ser>
        <c:ser>
          <c:idx val="2"/>
          <c:order val="2"/>
          <c:tx>
            <c:strRef>
              <c:f>Blender!$AD$103</c:f>
              <c:strCache>
                <c:ptCount val="1"/>
                <c:pt idx="0">
                  <c:v>Recovery at  25 wt%Cu in conc.</c:v>
                </c:pt>
              </c:strCache>
            </c:strRef>
          </c:tx>
          <c:spPr>
            <a:ln w="177800" cap="rnd"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77000">
                    <a:srgbClr val="868686"/>
                  </a:gs>
                  <a:gs pos="44000">
                    <a:schemeClr val="accent3">
                      <a:lumMod val="95000"/>
                      <a:lumOff val="5000"/>
                    </a:schemeClr>
                  </a:gs>
                  <a:gs pos="100000">
                    <a:schemeClr val="accent3">
                      <a:lumMod val="60000"/>
                    </a:schemeClr>
                  </a:gs>
                </a:gsLst>
                <a:lin ang="5400000" scaled="0"/>
                <a:tileRect/>
              </a:gradFill>
              <a:round/>
            </a:ln>
            <a:effectLst/>
          </c:spPr>
          <c:marker>
            <c:symbol val="none"/>
          </c:marker>
          <c:xVal>
            <c:numRef>
              <c:f>Blender!$AB$103:$AB$104</c:f>
              <c:numCache>
                <c:formatCode>General</c:formatCode>
                <c:ptCount val="2"/>
                <c:pt idx="0">
                  <c:v>0</c:v>
                </c:pt>
                <c:pt idx="1">
                  <c:v>30</c:v>
                </c:pt>
              </c:numCache>
            </c:numRef>
          </c:xVal>
          <c:yVal>
            <c:numRef>
              <c:f>Blender!$AC$103:$AC$104</c:f>
              <c:numCache>
                <c:formatCode>General</c:formatCode>
                <c:ptCount val="2"/>
                <c:pt idx="0">
                  <c:v>99</c:v>
                </c:pt>
                <c:pt idx="1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794-4F9E-9302-141695ADAF97}"/>
            </c:ext>
          </c:extLst>
        </c:ser>
        <c:ser>
          <c:idx val="3"/>
          <c:order val="3"/>
          <c:tx>
            <c:strRef>
              <c:f>Blender!$M$95</c:f>
              <c:strCache>
                <c:ptCount val="1"/>
                <c:pt idx="0">
                  <c:v>Recovery, this study estimate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8"/>
            <c:spPr>
              <a:noFill/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Blender!$P$96:$P$97</c:f>
              <c:numCache>
                <c:formatCode>General</c:formatCode>
                <c:ptCount val="2"/>
                <c:pt idx="0">
                  <c:v>4</c:v>
                </c:pt>
                <c:pt idx="1">
                  <c:v>26.513918629550322</c:v>
                </c:pt>
              </c:numCache>
            </c:numRef>
          </c:xVal>
          <c:yVal>
            <c:numRef>
              <c:f>Blender!$Q$96:$Q$97</c:f>
              <c:numCache>
                <c:formatCode>General</c:formatCode>
                <c:ptCount val="2"/>
                <c:pt idx="0">
                  <c:v>99.194388696927632</c:v>
                </c:pt>
                <c:pt idx="1">
                  <c:v>98.232869178865769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794-4F9E-9302-141695ADAF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8231216"/>
        <c:axId val="1028231576"/>
      </c:scatterChart>
      <c:valAx>
        <c:axId val="1028231216"/>
        <c:scaling>
          <c:orientation val="minMax"/>
          <c:max val="3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AU">
                    <a:solidFill>
                      <a:sysClr val="windowText" lastClr="000000"/>
                    </a:solidFill>
                  </a:rPr>
                  <a:t>ppm Au in concentrate</a:t>
                </a:r>
              </a:p>
            </c:rich>
          </c:tx>
          <c:layout>
            <c:manualLayout>
              <c:xMode val="edge"/>
              <c:yMode val="edge"/>
              <c:x val="0.28894907407407405"/>
              <c:y val="0.9258944444444444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28231576"/>
        <c:crosses val="autoZero"/>
        <c:crossBetween val="midCat"/>
        <c:majorUnit val="5"/>
      </c:valAx>
      <c:valAx>
        <c:axId val="1028231576"/>
        <c:scaling>
          <c:orientation val="minMax"/>
          <c:max val="100"/>
          <c:min val="9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AU" dirty="0">
                    <a:solidFill>
                      <a:sysClr val="windowText" lastClr="000000"/>
                    </a:solidFill>
                  </a:rPr>
                  <a:t>Payable and Recovery, %</a:t>
                </a:r>
              </a:p>
            </c:rich>
          </c:tx>
          <c:layout>
            <c:manualLayout>
              <c:xMode val="edge"/>
              <c:yMode val="edge"/>
              <c:x val="4.2231481481481495E-3"/>
              <c:y val="0.136763888888888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028231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47027338435453"/>
          <c:y val="0.4420280723473366"/>
          <c:w val="0.48680211329376005"/>
          <c:h val="0.385423671059754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wt%Co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data'!$CK$4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data'!$CK$6:$CK$30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8.8449822660870842E-2</c:v>
                </c:pt>
                <c:pt idx="9">
                  <c:v>0.25153742234378706</c:v>
                </c:pt>
                <c:pt idx="10">
                  <c:v>0.20911956924010161</c:v>
                </c:pt>
                <c:pt idx="11">
                  <c:v>0.12229459405895635</c:v>
                </c:pt>
                <c:pt idx="12">
                  <c:v>6.4238118051138687E-2</c:v>
                </c:pt>
                <c:pt idx="13">
                  <c:v>0.26500806895647161</c:v>
                </c:pt>
                <c:pt idx="14">
                  <c:v>0.23551377799877754</c:v>
                </c:pt>
                <c:pt idx="15">
                  <c:v>0.16594520729942636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0.19746873374968477</c:v>
                </c:pt>
                <c:pt idx="21">
                  <c:v>0.21396199182079489</c:v>
                </c:pt>
                <c:pt idx="22">
                  <c:v>5.7782297317912956E-2</c:v>
                </c:pt>
                <c:pt idx="23">
                  <c:v>8.6323980314132673E-2</c:v>
                </c:pt>
                <c:pt idx="24">
                  <c:v>0.21371778663393756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CBC-4C3A-99D6-9CC92EBAF64A}"/>
            </c:ext>
          </c:extLst>
        </c:ser>
        <c:ser>
          <c:idx val="1"/>
          <c:order val="1"/>
          <c:tx>
            <c:strRef>
              <c:f>'Final table of data'!$CL$4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data'!$CL$6:$CL$30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7.539095109574101E-2</c:v>
                </c:pt>
                <c:pt idx="9">
                  <c:v>0.23724832093595399</c:v>
                </c:pt>
                <c:pt idx="10">
                  <c:v>0.22471509773751261</c:v>
                </c:pt>
                <c:pt idx="11">
                  <c:v>9.2947064794622211E-2</c:v>
                </c:pt>
                <c:pt idx="12">
                  <c:v>4.6016778727118915E-2</c:v>
                </c:pt>
                <c:pt idx="13">
                  <c:v>0.20825066075600412</c:v>
                </c:pt>
                <c:pt idx="14">
                  <c:v>0.21422727979045403</c:v>
                </c:pt>
                <c:pt idx="15">
                  <c:v>0.15718367329915436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0.20516827964156462</c:v>
                </c:pt>
                <c:pt idx="21">
                  <c:v>0.20762363926227415</c:v>
                </c:pt>
                <c:pt idx="22">
                  <c:v>8.2164616570030824E-2</c:v>
                </c:pt>
                <c:pt idx="23">
                  <c:v>0.13248198696194841</c:v>
                </c:pt>
                <c:pt idx="24">
                  <c:v>0.25746498886620262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CBC-4C3A-99D6-9CC92EBAF6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759126239858468"/>
          <c:y val="0.89872630504520268"/>
          <c:w val="0.63663962257841922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wt%S in slag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data'!$CB$4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data'!$CB$6:$CB$30</c:f>
              <c:numCache>
                <c:formatCode>0.00</c:formatCode>
                <c:ptCount val="25"/>
                <c:pt idx="0">
                  <c:v>1</c:v>
                </c:pt>
                <c:pt idx="1">
                  <c:v>0.28000000000000003</c:v>
                </c:pt>
                <c:pt idx="2">
                  <c:v>0.28628741741791836</c:v>
                </c:pt>
                <c:pt idx="3">
                  <c:v>0.15</c:v>
                </c:pt>
                <c:pt idx="4">
                  <c:v>0.82</c:v>
                </c:pt>
                <c:pt idx="5">
                  <c:v>0.78</c:v>
                </c:pt>
                <c:pt idx="6">
                  <c:v>0.97</c:v>
                </c:pt>
                <c:pt idx="7">
                  <c:v>0.33</c:v>
                </c:pt>
                <c:pt idx="8">
                  <c:v>0.12532654845431565</c:v>
                </c:pt>
                <c:pt idx="9">
                  <c:v>0.73764056575230474</c:v>
                </c:pt>
                <c:pt idx="10">
                  <c:v>0.60670347107201084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0.10963912553483675</c:v>
                </c:pt>
                <c:pt idx="17">
                  <c:v>0.38470193186067203</c:v>
                </c:pt>
                <c:pt idx="18">
                  <c:v>6.1873917328170804E-2</c:v>
                </c:pt>
                <c:pt idx="19">
                  <c:v>6.2912982869371692E-2</c:v>
                </c:pt>
                <c:pt idx="20">
                  <c:v>0.84209932040369029</c:v>
                </c:pt>
                <c:pt idx="21">
                  <c:v>0.62927302059241363</c:v>
                </c:pt>
                <c:pt idx="22">
                  <c:v>0.17584581789643605</c:v>
                </c:pt>
                <c:pt idx="23">
                  <c:v>0.34287560126696742</c:v>
                </c:pt>
                <c:pt idx="24">
                  <c:v>1.4459094659105731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3C-4A8D-8CCB-F870A6A0EA8F}"/>
            </c:ext>
          </c:extLst>
        </c:ser>
        <c:ser>
          <c:idx val="1"/>
          <c:order val="1"/>
          <c:tx>
            <c:strRef>
              <c:f>'Final table of data'!$CC$4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data'!$CC$6:$CC$30</c:f>
              <c:numCache>
                <c:formatCode>General</c:formatCode>
                <c:ptCount val="25"/>
                <c:pt idx="0">
                  <c:v>1.105811230277816</c:v>
                </c:pt>
                <c:pt idx="1">
                  <c:v>0.31906755538686321</c:v>
                </c:pt>
                <c:pt idx="2">
                  <c:v>0.24274084480527081</c:v>
                </c:pt>
                <c:pt idx="3">
                  <c:v>0.15663241699004793</c:v>
                </c:pt>
                <c:pt idx="4">
                  <c:v>0.90334821386281372</c:v>
                </c:pt>
                <c:pt idx="5">
                  <c:v>0.84876361324977578</c:v>
                </c:pt>
                <c:pt idx="6">
                  <c:v>1.0627197153408234</c:v>
                </c:pt>
                <c:pt idx="7">
                  <c:v>0.3594820622340863</c:v>
                </c:pt>
                <c:pt idx="8">
                  <c:v>0.16484815700620409</c:v>
                </c:pt>
                <c:pt idx="9">
                  <c:v>0.76369228947921119</c:v>
                </c:pt>
                <c:pt idx="10">
                  <c:v>0.60056812369093182</c:v>
                </c:pt>
                <c:pt idx="11">
                  <c:v>0.23048662329185057</c:v>
                </c:pt>
                <c:pt idx="12">
                  <c:v>0.15950837013109276</c:v>
                </c:pt>
                <c:pt idx="13">
                  <c:v>0.59813392220462158</c:v>
                </c:pt>
                <c:pt idx="14">
                  <c:v>0.99524174003672805</c:v>
                </c:pt>
                <c:pt idx="15">
                  <c:v>0.29063293000215712</c:v>
                </c:pt>
                <c:pt idx="16">
                  <c:v>0.19574183064514108</c:v>
                </c:pt>
                <c:pt idx="17">
                  <c:v>0.46532214279568762</c:v>
                </c:pt>
                <c:pt idx="18">
                  <c:v>5.8025444714991443E-2</c:v>
                </c:pt>
                <c:pt idx="19">
                  <c:v>0.13239548340414242</c:v>
                </c:pt>
                <c:pt idx="20">
                  <c:v>1.0033223122544703</c:v>
                </c:pt>
                <c:pt idx="21">
                  <c:v>0.95479861397855093</c:v>
                </c:pt>
                <c:pt idx="22">
                  <c:v>0.20592778295733288</c:v>
                </c:pt>
                <c:pt idx="23">
                  <c:v>0.44125973829441928</c:v>
                </c:pt>
                <c:pt idx="24">
                  <c:v>1.5604710348153572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43C-4A8D-8CCB-F870A6A0EA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418008692259933"/>
          <c:y val="0.89872630504520268"/>
          <c:w val="0.61005098262585855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wt%Zn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data'!$CQ$4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data'!$CQ$6:$CQ$30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9.0838424734226847E-2</c:v>
                </c:pt>
                <c:pt idx="9">
                  <c:v>0.16473194016052026</c:v>
                </c:pt>
                <c:pt idx="10">
                  <c:v>0.19348119248577725</c:v>
                </c:pt>
                <c:pt idx="11">
                  <c:v>7.8999473611148452E-2</c:v>
                </c:pt>
                <c:pt idx="12">
                  <c:v>3.4570583936205414E-2</c:v>
                </c:pt>
                <c:pt idx="13">
                  <c:v>0.09</c:v>
                </c:pt>
                <c:pt idx="14">
                  <c:v>0.13207812038033823</c:v>
                </c:pt>
                <c:pt idx="15">
                  <c:v>0.11301455930724617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0.17381302314559521</c:v>
                </c:pt>
                <c:pt idx="21">
                  <c:v>0.18058082775929585</c:v>
                </c:pt>
                <c:pt idx="22">
                  <c:v>8.9551132313166207E-2</c:v>
                </c:pt>
                <c:pt idx="23">
                  <c:v>0.11853014068130453</c:v>
                </c:pt>
                <c:pt idx="24">
                  <c:v>0.22663458655725829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408-435C-9515-D399881ABC2B}"/>
            </c:ext>
          </c:extLst>
        </c:ser>
        <c:ser>
          <c:idx val="1"/>
          <c:order val="1"/>
          <c:tx>
            <c:strRef>
              <c:f>'Final table of data'!$CR$4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data'!$CR$6:$CR$30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4.3885417626543723E-2</c:v>
                </c:pt>
                <c:pt idx="9">
                  <c:v>0.12159122424697667</c:v>
                </c:pt>
                <c:pt idx="10">
                  <c:v>0.12945730475035394</c:v>
                </c:pt>
                <c:pt idx="11">
                  <c:v>4.5353011179024641E-2</c:v>
                </c:pt>
                <c:pt idx="12">
                  <c:v>2.2715814267135061E-2</c:v>
                </c:pt>
                <c:pt idx="13">
                  <c:v>0.1168276490173239</c:v>
                </c:pt>
                <c:pt idx="14">
                  <c:v>0.16580119068752064</c:v>
                </c:pt>
                <c:pt idx="15">
                  <c:v>7.7766662167721323E-2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0.22176345639399542</c:v>
                </c:pt>
                <c:pt idx="21">
                  <c:v>0.20722546176581588</c:v>
                </c:pt>
                <c:pt idx="22">
                  <c:v>7.7621216118253261E-2</c:v>
                </c:pt>
                <c:pt idx="23">
                  <c:v>0.12366393290887327</c:v>
                </c:pt>
                <c:pt idx="24">
                  <c:v>0.31547390112373686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408-435C-9515-D399881ABC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[wt%Zn in slag / wt% Zn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data'!$DP$4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data'!$DP$6:$DP$30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0.58579845001310926</c:v>
                </c:pt>
                <c:pt idx="9">
                  <c:v>0.36341278689112555</c:v>
                </c:pt>
                <c:pt idx="10">
                  <c:v>0.47066345981936147</c:v>
                </c:pt>
                <c:pt idx="11">
                  <c:v>0.55923486166217984</c:v>
                </c:pt>
                <c:pt idx="12">
                  <c:v>0.77248655417543766</c:v>
                </c:pt>
                <c:pt idx="13">
                  <c:v>0.6155486122649857</c:v>
                </c:pt>
                <c:pt idx="14">
                  <c:v>0.60559580282683367</c:v>
                </c:pt>
                <c:pt idx="15">
                  <c:v>0.53016870617049427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0.51417420095583644</c:v>
                </c:pt>
                <c:pt idx="21">
                  <c:v>0.47966017568848501</c:v>
                </c:pt>
                <c:pt idx="22">
                  <c:v>0.72557177563693032</c:v>
                </c:pt>
                <c:pt idx="23">
                  <c:v>0.78977203224685177</c:v>
                </c:pt>
                <c:pt idx="24">
                  <c:v>0.54798660846029135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E4-4D68-AC13-6DD696AD4302}"/>
            </c:ext>
          </c:extLst>
        </c:ser>
        <c:ser>
          <c:idx val="1"/>
          <c:order val="1"/>
          <c:tx>
            <c:strRef>
              <c:f>'Final table of data'!$DQ$4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data'!$DQ$6:$DQ$30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0.94149616669500336</c:v>
                </c:pt>
                <c:pt idx="9">
                  <c:v>0.5590180602035062</c:v>
                </c:pt>
                <c:pt idx="10">
                  <c:v>0.6794543845533213</c:v>
                </c:pt>
                <c:pt idx="11">
                  <c:v>0.88989726216823029</c:v>
                </c:pt>
                <c:pt idx="12">
                  <c:v>1.018491455304688</c:v>
                </c:pt>
                <c:pt idx="13">
                  <c:v>0.48552898202375327</c:v>
                </c:pt>
                <c:pt idx="14">
                  <c:v>0.47075995670768295</c:v>
                </c:pt>
                <c:pt idx="15">
                  <c:v>0.74566353909964567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0.42818951226509261</c:v>
                </c:pt>
                <c:pt idx="21">
                  <c:v>0.42199788335344907</c:v>
                </c:pt>
                <c:pt idx="22">
                  <c:v>0.88414024719807249</c:v>
                </c:pt>
                <c:pt idx="23">
                  <c:v>0.7648314195085576</c:v>
                </c:pt>
                <c:pt idx="24">
                  <c:v>0.34686564726353619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E4-4D68-AC13-6DD696AD4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[wt%Pb in slag / wt% Pb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data'!$DM$4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data'!$DM$6:$DM$30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-0.10738031072438026</c:v>
                </c:pt>
                <c:pt idx="9">
                  <c:v>-0.2485053220499793</c:v>
                </c:pt>
                <c:pt idx="10">
                  <c:v>-4.1550556358360746E-2</c:v>
                </c:pt>
                <c:pt idx="11">
                  <c:v>#N/A</c:v>
                </c:pt>
                <c:pt idx="12">
                  <c:v>#N/A</c:v>
                </c:pt>
                <c:pt idx="13">
                  <c:v>0.5005271545448553</c:v>
                </c:pt>
                <c:pt idx="14">
                  <c:v>0.49703729517211337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-0.11702072266791012</c:v>
                </c:pt>
                <c:pt idx="21">
                  <c:v>-0.18465550090525285</c:v>
                </c:pt>
                <c:pt idx="22">
                  <c:v>0.2311351107038318</c:v>
                </c:pt>
                <c:pt idx="23">
                  <c:v>-9.7651605932639954E-2</c:v>
                </c:pt>
                <c:pt idx="24">
                  <c:v>-0.38030516638482442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B7-44CA-808E-A8DC106096D3}"/>
            </c:ext>
          </c:extLst>
        </c:ser>
        <c:ser>
          <c:idx val="1"/>
          <c:order val="1"/>
          <c:tx>
            <c:strRef>
              <c:f>'Final table of data'!$DN$4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data'!$DN$6:$DN$30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0.12633353508388176</c:v>
                </c:pt>
                <c:pt idx="9">
                  <c:v>-0.48417798079277807</c:v>
                </c:pt>
                <c:pt idx="10">
                  <c:v>-0.45876657753234035</c:v>
                </c:pt>
                <c:pt idx="11">
                  <c:v>7.7505658299111138E-3</c:v>
                </c:pt>
                <c:pt idx="12">
                  <c:v>0.17360373439455756</c:v>
                </c:pt>
                <c:pt idx="13">
                  <c:v>-0.45054438009415254</c:v>
                </c:pt>
                <c:pt idx="14">
                  <c:v>-0.66887804305064824</c:v>
                </c:pt>
                <c:pt idx="15">
                  <c:v>-0.11494687428659284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-0.52249445809333028</c:v>
                </c:pt>
                <c:pt idx="21">
                  <c:v>-0.50836279880463808</c:v>
                </c:pt>
                <c:pt idx="22">
                  <c:v>2.0702598395554512E-2</c:v>
                </c:pt>
                <c:pt idx="23">
                  <c:v>-0.3832488071180622</c:v>
                </c:pt>
                <c:pt idx="24">
                  <c:v>-0.77028726856760743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B7-44CA-808E-A8DC106096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wt%Pb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data'!$CN$4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data'!$CN$6:$CN$30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0.34742229175411199</c:v>
                </c:pt>
                <c:pt idx="9">
                  <c:v>0.59528306888172999</c:v>
                </c:pt>
                <c:pt idx="10">
                  <c:v>0.36453284926255602</c:v>
                </c:pt>
                <c:pt idx="11">
                  <c:v>0</c:v>
                </c:pt>
                <c:pt idx="12">
                  <c:v>0</c:v>
                </c:pt>
                <c:pt idx="13">
                  <c:v>0.11118301555492098</c:v>
                </c:pt>
                <c:pt idx="14">
                  <c:v>6.7673881288826607E-2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0.11037071066050504</c:v>
                </c:pt>
                <c:pt idx="21">
                  <c:v>0.21621430063389041</c:v>
                </c:pt>
                <c:pt idx="22">
                  <c:v>9.9555327664245685E-2</c:v>
                </c:pt>
                <c:pt idx="23">
                  <c:v>0.37069053448156697</c:v>
                </c:pt>
                <c:pt idx="24">
                  <c:v>0.66953531896885532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21D-4A69-A4E1-44676EE0FCFB}"/>
            </c:ext>
          </c:extLst>
        </c:ser>
        <c:ser>
          <c:idx val="1"/>
          <c:order val="1"/>
          <c:tx>
            <c:strRef>
              <c:f>'Final table of data'!$CO$4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data'!$CO$6:$CO$30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0.27565720297622565</c:v>
                </c:pt>
                <c:pt idx="9">
                  <c:v>0.70430473554898321</c:v>
                </c:pt>
                <c:pt idx="10">
                  <c:v>0.50168923977804647</c:v>
                </c:pt>
                <c:pt idx="11">
                  <c:v>4.7963144623859921E-2</c:v>
                </c:pt>
                <c:pt idx="12">
                  <c:v>0.10855606480161574</c:v>
                </c:pt>
                <c:pt idx="13">
                  <c:v>0.33106870801643101</c:v>
                </c:pt>
                <c:pt idx="14">
                  <c:v>0.21922250432015347</c:v>
                </c:pt>
                <c:pt idx="15">
                  <c:v>0.11120898901696237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0.15187094058668282</c:v>
                </c:pt>
                <c:pt idx="21">
                  <c:v>0.26994101350066296</c:v>
                </c:pt>
                <c:pt idx="22">
                  <c:v>0.13665600788720345</c:v>
                </c:pt>
                <c:pt idx="23">
                  <c:v>0.46284935219861911</c:v>
                </c:pt>
                <c:pt idx="24">
                  <c:v>0.79848506199873026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21D-4A69-A4E1-44676EE0FC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wt%Bi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data'!$DG$4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data'!$DG$6:$DG$30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2.8745146716689065E-2</c:v>
                </c:pt>
                <c:pt idx="9">
                  <c:v>0.3294553563413431</c:v>
                </c:pt>
                <c:pt idx="10">
                  <c:v>0.45585331735408507</c:v>
                </c:pt>
                <c:pt idx="11">
                  <c:v>1.0283529229040567E-3</c:v>
                </c:pt>
                <c:pt idx="12">
                  <c:v>1.1822735526402751E-3</c:v>
                </c:pt>
                <c:pt idx="13">
                  <c:v>0.62351393294106117</c:v>
                </c:pt>
                <c:pt idx="14">
                  <c:v>2.0962420922444026E-2</c:v>
                </c:pt>
                <c:pt idx="15">
                  <c:v>2.7732991784038159E-2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4.9526437980241319E-4</c:v>
                </c:pt>
                <c:pt idx="21">
                  <c:v>0.21057831185275636</c:v>
                </c:pt>
                <c:pt idx="22">
                  <c:v>3.3258068027205775E-5</c:v>
                </c:pt>
                <c:pt idx="23">
                  <c:v>0.26306761030842074</c:v>
                </c:pt>
                <c:pt idx="24">
                  <c:v>0.72379609948126389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D4E-4F30-815A-729879E5F37F}"/>
            </c:ext>
          </c:extLst>
        </c:ser>
        <c:ser>
          <c:idx val="1"/>
          <c:order val="1"/>
          <c:tx>
            <c:strRef>
              <c:f>'Final table of data'!$DH$4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data'!$DH$6:$DH$30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2.4416324023609066E-2</c:v>
                </c:pt>
                <c:pt idx="9">
                  <c:v>0.33286739353646794</c:v>
                </c:pt>
                <c:pt idx="10">
                  <c:v>0.37959458303922888</c:v>
                </c:pt>
                <c:pt idx="11">
                  <c:v>8.8538228558680376E-4</c:v>
                </c:pt>
                <c:pt idx="12">
                  <c:v>1.1161945906583268E-3</c:v>
                </c:pt>
                <c:pt idx="13">
                  <c:v>0.53570323531962538</c:v>
                </c:pt>
                <c:pt idx="14">
                  <c:v>1.8431745023008674E-2</c:v>
                </c:pt>
                <c:pt idx="15">
                  <c:v>2.2543480061166476E-2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4.5886255467469077E-4</c:v>
                </c:pt>
                <c:pt idx="21">
                  <c:v>0.18917852923770997</c:v>
                </c:pt>
                <c:pt idx="22">
                  <c:v>2.8000702546098323E-5</c:v>
                </c:pt>
                <c:pt idx="23">
                  <c:v>0.21174259733964798</c:v>
                </c:pt>
                <c:pt idx="24">
                  <c:v>0.66463054795166931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D4E-4F30-815A-729879E5F3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[wt%Bi in slag / wt% Bi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data'!$EB$4</c:f>
              <c:strCache>
                <c:ptCount val="1"/>
                <c:pt idx="0">
                  <c:v>LA-ICP-MS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data'!$EB$6:$EB$30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-1.2478216600012737</c:v>
                </c:pt>
                <c:pt idx="9">
                  <c:v>-0.73614072321622426</c:v>
                </c:pt>
                <c:pt idx="10">
                  <c:v>-1.5003556061659757</c:v>
                </c:pt>
                <c:pt idx="11">
                  <c:v>-1.0879965714171356</c:v>
                </c:pt>
                <c:pt idx="12">
                  <c:v>-0.60948959556900961</c:v>
                </c:pt>
                <c:pt idx="13">
                  <c:v>-1.7044122626238283</c:v>
                </c:pt>
                <c:pt idx="14">
                  <c:v>-1.2061180919775252</c:v>
                </c:pt>
                <c:pt idx="15">
                  <c:v>-1.5122126010848744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-1.1790058004786459</c:v>
                </c:pt>
                <c:pt idx="21">
                  <c:v>-1.3979467372933392</c:v>
                </c:pt>
                <c:pt idx="22">
                  <c:v>-0.90747608672319147</c:v>
                </c:pt>
                <c:pt idx="23">
                  <c:v>-1.0178188133286648</c:v>
                </c:pt>
                <c:pt idx="24">
                  <c:v>-1.3412993450943134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998-42E3-94E0-E67B1D254956}"/>
            </c:ext>
          </c:extLst>
        </c:ser>
        <c:ser>
          <c:idx val="1"/>
          <c:order val="1"/>
          <c:tx>
            <c:strRef>
              <c:f>'Final table of data'!$EC$4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data'!$EC$6:$EC$30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-0.55253378167766176</c:v>
                </c:pt>
                <c:pt idx="9">
                  <c:v>-0.73023474618498829</c:v>
                </c:pt>
                <c:pt idx="10">
                  <c:v>-0.58991362690128846</c:v>
                </c:pt>
                <c:pt idx="11">
                  <c:v>-0.50493556037149745</c:v>
                </c:pt>
                <c:pt idx="12">
                  <c:v>-0.43805347024354313</c:v>
                </c:pt>
                <c:pt idx="13">
                  <c:v>-0.64609634777549441</c:v>
                </c:pt>
                <c:pt idx="14">
                  <c:v>-0.62555643551587603</c:v>
                </c:pt>
                <c:pt idx="15">
                  <c:v>-0.47734444722541663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-0.74708229884440625</c:v>
                </c:pt>
                <c:pt idx="21">
                  <c:v>-0.76130054062368724</c:v>
                </c:pt>
                <c:pt idx="22">
                  <c:v>-0.40628029707136126</c:v>
                </c:pt>
                <c:pt idx="23">
                  <c:v>-0.42303867980105397</c:v>
                </c:pt>
                <c:pt idx="24">
                  <c:v>-0.83656972733064305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998-42E3-94E0-E67B1D2549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wt%As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data'!$CZ$4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data'!$CZ$6:$CZ$30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0.19519936978796032</c:v>
                </c:pt>
                <c:pt idx="9">
                  <c:v>0.44166118324010012</c:v>
                </c:pt>
                <c:pt idx="10">
                  <c:v>0.12968681379326305</c:v>
                </c:pt>
                <c:pt idx="11">
                  <c:v>2.8786818177495507E-2</c:v>
                </c:pt>
                <c:pt idx="12">
                  <c:v>0.1303286105354739</c:v>
                </c:pt>
                <c:pt idx="13">
                  <c:v>0.57999999999999996</c:v>
                </c:pt>
                <c:pt idx="14">
                  <c:v>0.67</c:v>
                </c:pt>
                <c:pt idx="15">
                  <c:v>0.06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7.0656862308392382E-3</c:v>
                </c:pt>
                <c:pt idx="21">
                  <c:v>1.4937785139661677E-2</c:v>
                </c:pt>
                <c:pt idx="22">
                  <c:v>3.8770688199467403E-3</c:v>
                </c:pt>
                <c:pt idx="23">
                  <c:v>1.6333083650380931E-2</c:v>
                </c:pt>
                <c:pt idx="24">
                  <c:v>0.1025179768286949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245-4E99-83E3-A34DE9869FEB}"/>
            </c:ext>
          </c:extLst>
        </c:ser>
        <c:ser>
          <c:idx val="1"/>
          <c:order val="1"/>
          <c:tx>
            <c:strRef>
              <c:f>'Final table of data'!$DA$4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data'!$DA$6:$DA$30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9.2691433324270309E-2</c:v>
                </c:pt>
                <c:pt idx="9">
                  <c:v>0.12844487949216796</c:v>
                </c:pt>
                <c:pt idx="10">
                  <c:v>9.4112532863553269E-2</c:v>
                </c:pt>
                <c:pt idx="11">
                  <c:v>1.7223021826394097E-2</c:v>
                </c:pt>
                <c:pt idx="12">
                  <c:v>4.7492994836031636E-2</c:v>
                </c:pt>
                <c:pt idx="13">
                  <c:v>0.16737270518605998</c:v>
                </c:pt>
                <c:pt idx="14">
                  <c:v>0.25367615414629829</c:v>
                </c:pt>
                <c:pt idx="15">
                  <c:v>4.2261359260428594E-2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1.6983099672766768E-3</c:v>
                </c:pt>
                <c:pt idx="21">
                  <c:v>4.3047773159201209E-3</c:v>
                </c:pt>
                <c:pt idx="22">
                  <c:v>4.7569632853456468E-3</c:v>
                </c:pt>
                <c:pt idx="23">
                  <c:v>2.1816453878195193E-2</c:v>
                </c:pt>
                <c:pt idx="24">
                  <c:v>7.484433492065283E-2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245-4E99-83E3-A34DE9869F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0670785343608229E-2"/>
          <c:y val="0.89872631332439579"/>
          <c:w val="0.87475483345614347"/>
          <c:h val="6.91504344770642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[wt%As in slag / wt% As in matte)</a:t>
            </a:r>
          </a:p>
        </c:rich>
      </c:tx>
      <c:layout>
        <c:manualLayout>
          <c:xMode val="edge"/>
          <c:yMode val="edge"/>
          <c:x val="0.12623172983565306"/>
          <c:y val="3.702219744718506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data'!$DS$4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data'!$DS$6:$DS$30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-1.6790831123856986E-2</c:v>
                </c:pt>
                <c:pt idx="9">
                  <c:v>-0.27394119477399187</c:v>
                </c:pt>
                <c:pt idx="10">
                  <c:v>0.15585023736960857</c:v>
                </c:pt>
                <c:pt idx="11">
                  <c:v>4.9620381759801886E-2</c:v>
                </c:pt>
                <c:pt idx="12">
                  <c:v>-6.164991450439531E-2</c:v>
                </c:pt>
                <c:pt idx="13">
                  <c:v>-0.32280984177822097</c:v>
                </c:pt>
                <c:pt idx="14">
                  <c:v>-0.32448257241603568</c:v>
                </c:pt>
                <c:pt idx="15">
                  <c:v>0.26324143477458145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0.24025172672007222</c:v>
                </c:pt>
                <c:pt idx="21">
                  <c:v>0.50869993079879339</c:v>
                </c:pt>
                <c:pt idx="22">
                  <c:v>0.97053899654706521</c:v>
                </c:pt>
                <c:pt idx="23">
                  <c:v>1.0301946680315401</c:v>
                </c:pt>
                <c:pt idx="24">
                  <c:v>0.73215119577079824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B9C-40CE-B661-84EF12B784D1}"/>
            </c:ext>
          </c:extLst>
        </c:ser>
        <c:ser>
          <c:idx val="1"/>
          <c:order val="1"/>
          <c:tx>
            <c:strRef>
              <c:f>'Final table of data'!$DT$4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data'!$DT$6:$DT$30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0.53300378209656418</c:v>
                </c:pt>
                <c:pt idx="9">
                  <c:v>0.68033503995341749</c:v>
                </c:pt>
                <c:pt idx="10">
                  <c:v>0.35841388916978378</c:v>
                </c:pt>
                <c:pt idx="11">
                  <c:v>0.46975771462613347</c:v>
                </c:pt>
                <c:pt idx="12">
                  <c:v>0.67853417565767316</c:v>
                </c:pt>
                <c:pt idx="13">
                  <c:v>0.67172991468282151</c:v>
                </c:pt>
                <c:pt idx="14">
                  <c:v>0.5009148122285062</c:v>
                </c:pt>
                <c:pt idx="15">
                  <c:v>0.52898245885302553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1.0715654175054072</c:v>
                </c:pt>
                <c:pt idx="21">
                  <c:v>1.14598969833384</c:v>
                </c:pt>
                <c:pt idx="22">
                  <c:v>0.9257802629817411</c:v>
                </c:pt>
                <c:pt idx="23">
                  <c:v>0.88719857902483457</c:v>
                </c:pt>
                <c:pt idx="24">
                  <c:v>0.86941960894359926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9C-40CE-B661-84EF12B784D1}"/>
            </c:ext>
          </c:extLst>
        </c:ser>
        <c:ser>
          <c:idx val="2"/>
          <c:order val="2"/>
          <c:tx>
            <c:strRef>
              <c:f>'Final table of data'!$DU$4</c:f>
              <c:strCache>
                <c:ptCount val="1"/>
                <c:pt idx="0">
                  <c:v>LA-ICP-MS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'Final table of data'!$AO$6:$AO$21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xVal>
          <c:yVal>
            <c:numRef>
              <c:f>'Final table of data'!$DU$6:$DU$21</c:f>
              <c:numCache>
                <c:formatCode>General</c:formatCode>
                <c:ptCount val="16"/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B9C-40CE-B661-84EF12B784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208723349011733"/>
          <c:y val="0.89872619445102819"/>
          <c:w val="0.67115054396119023"/>
          <c:h val="6.9417106069081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i="1" dirty="0">
                <a:solidFill>
                  <a:schemeClr val="tx1"/>
                </a:solidFill>
              </a:rPr>
              <a:t>P</a:t>
            </a:r>
            <a:r>
              <a:rPr lang="en-AU" dirty="0">
                <a:solidFill>
                  <a:schemeClr val="tx1"/>
                </a:solidFill>
              </a:rPr>
              <a:t>(SO</a:t>
            </a:r>
            <a:r>
              <a:rPr lang="en-AU" baseline="-25000" dirty="0">
                <a:solidFill>
                  <a:schemeClr val="tx1"/>
                </a:solidFill>
              </a:rPr>
              <a:t>2</a:t>
            </a:r>
            <a:r>
              <a:rPr lang="en-AU" dirty="0">
                <a:solidFill>
                  <a:schemeClr val="tx1"/>
                </a:solidFill>
              </a:rPr>
              <a:t>), atm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data'!$AQ$4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data'!$AQ$6:$AQ$30</c:f>
              <c:numCache>
                <c:formatCode>0.00</c:formatCode>
                <c:ptCount val="25"/>
                <c:pt idx="0">
                  <c:v>0.85772417999999995</c:v>
                </c:pt>
                <c:pt idx="1">
                  <c:v>0.82993275</c:v>
                </c:pt>
                <c:pt idx="2">
                  <c:v>0.82993275</c:v>
                </c:pt>
                <c:pt idx="3">
                  <c:v>0.85731621000000002</c:v>
                </c:pt>
                <c:pt idx="4">
                  <c:v>0.85731621000000002</c:v>
                </c:pt>
                <c:pt idx="5">
                  <c:v>0.83286134000000001</c:v>
                </c:pt>
                <c:pt idx="6">
                  <c:v>0.83956536999999998</c:v>
                </c:pt>
                <c:pt idx="7">
                  <c:v>0.80927008</c:v>
                </c:pt>
                <c:pt idx="8" formatCode="General">
                  <c:v>0.82284181000000001</c:v>
                </c:pt>
                <c:pt idx="9" formatCode="General">
                  <c:v>0.83956536999999998</c:v>
                </c:pt>
                <c:pt idx="10" formatCode="General">
                  <c:v>0.85772417999999995</c:v>
                </c:pt>
                <c:pt idx="11" formatCode="General">
                  <c:v>0.999</c:v>
                </c:pt>
                <c:pt idx="12" formatCode="General">
                  <c:v>0.999</c:v>
                </c:pt>
                <c:pt idx="13" formatCode="General">
                  <c:v>0.83286134000000001</c:v>
                </c:pt>
                <c:pt idx="14" formatCode="General">
                  <c:v>0.999</c:v>
                </c:pt>
                <c:pt idx="15" formatCode="General">
                  <c:v>0.999</c:v>
                </c:pt>
                <c:pt idx="16">
                  <c:v>0.8</c:v>
                </c:pt>
                <c:pt idx="17">
                  <c:v>0.8</c:v>
                </c:pt>
                <c:pt idx="18">
                  <c:v>0.8</c:v>
                </c:pt>
                <c:pt idx="19">
                  <c:v>0.8</c:v>
                </c:pt>
                <c:pt idx="20">
                  <c:v>0.8</c:v>
                </c:pt>
                <c:pt idx="21">
                  <c:v>0.8</c:v>
                </c:pt>
                <c:pt idx="22">
                  <c:v>0.8</c:v>
                </c:pt>
                <c:pt idx="23">
                  <c:v>0.8</c:v>
                </c:pt>
                <c:pt idx="24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6C6-4DED-BE90-159547B2F7A7}"/>
            </c:ext>
          </c:extLst>
        </c:ser>
        <c:ser>
          <c:idx val="1"/>
          <c:order val="1"/>
          <c:tx>
            <c:strRef>
              <c:f>'Final table of data'!$AR$4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data'!$AR$6:$AR$30</c:f>
              <c:numCache>
                <c:formatCode>General</c:formatCode>
                <c:ptCount val="25"/>
                <c:pt idx="0">
                  <c:v>0.85706744999999995</c:v>
                </c:pt>
                <c:pt idx="1">
                  <c:v>0.82927066999999999</c:v>
                </c:pt>
                <c:pt idx="2">
                  <c:v>0.82920305000000005</c:v>
                </c:pt>
                <c:pt idx="3">
                  <c:v>0.85669635</c:v>
                </c:pt>
                <c:pt idx="4">
                  <c:v>0.85661304999999999</c:v>
                </c:pt>
                <c:pt idx="5">
                  <c:v>0.83213331000000001</c:v>
                </c:pt>
                <c:pt idx="6">
                  <c:v>0.83887853999999995</c:v>
                </c:pt>
                <c:pt idx="7">
                  <c:v>0.80859970999999997</c:v>
                </c:pt>
                <c:pt idx="8">
                  <c:v>0.82218009000000003</c:v>
                </c:pt>
                <c:pt idx="9">
                  <c:v>0.83878330999999995</c:v>
                </c:pt>
                <c:pt idx="10">
                  <c:v>0.85708547000000002</c:v>
                </c:pt>
                <c:pt idx="11">
                  <c:v>0.99558901</c:v>
                </c:pt>
                <c:pt idx="12">
                  <c:v>0.99637885999999998</c:v>
                </c:pt>
                <c:pt idx="13">
                  <c:v>0.83238911000000004</c:v>
                </c:pt>
                <c:pt idx="14">
                  <c:v>0.99241615000000005</c:v>
                </c:pt>
                <c:pt idx="15">
                  <c:v>0.99504762999999996</c:v>
                </c:pt>
                <c:pt idx="16">
                  <c:v>0.79927727999999998</c:v>
                </c:pt>
                <c:pt idx="17">
                  <c:v>0.79931463999999997</c:v>
                </c:pt>
                <c:pt idx="18">
                  <c:v>0.79878864999999999</c:v>
                </c:pt>
                <c:pt idx="19">
                  <c:v>0.79878205999999996</c:v>
                </c:pt>
                <c:pt idx="20">
                  <c:v>0.79867533000000002</c:v>
                </c:pt>
                <c:pt idx="21">
                  <c:v>0.79850494999999999</c:v>
                </c:pt>
                <c:pt idx="22">
                  <c:v>0.79874995999999998</c:v>
                </c:pt>
                <c:pt idx="23">
                  <c:v>0.79878961999999998</c:v>
                </c:pt>
                <c:pt idx="24">
                  <c:v>0.79880032000000001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6C6-4DED-BE90-159547B2F7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1014253534136778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wt%Sb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data'!$DD$4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data'!$DD$6:$DD$30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8.267461941416876E-2</c:v>
                </c:pt>
                <c:pt idx="21">
                  <c:v>8.9998900949110339E-2</c:v>
                </c:pt>
                <c:pt idx="22">
                  <c:v>0.11237108104300153</c:v>
                </c:pt>
                <c:pt idx="23">
                  <c:v>4.3173128620157354E-2</c:v>
                </c:pt>
                <c:pt idx="24">
                  <c:v>0.18893687041835544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572-478F-88EE-C919FE7D1C51}"/>
            </c:ext>
          </c:extLst>
        </c:ser>
        <c:ser>
          <c:idx val="1"/>
          <c:order val="1"/>
          <c:tx>
            <c:strRef>
              <c:f>'Final table of data'!$DE$4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data'!$DE$6:$DE$30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0.12924036623606155</c:v>
                </c:pt>
                <c:pt idx="21">
                  <c:v>0.10368861598268871</c:v>
                </c:pt>
                <c:pt idx="22">
                  <c:v>9.1642508035138223E-2</c:v>
                </c:pt>
                <c:pt idx="23">
                  <c:v>0.10151097948972515</c:v>
                </c:pt>
                <c:pt idx="24">
                  <c:v>0.24317708375291791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572-478F-88EE-C919FE7D1C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 baseline="0"/>
              <a:t>Log</a:t>
            </a:r>
            <a:r>
              <a:rPr lang="en-AU" baseline="-25000"/>
              <a:t>10</a:t>
            </a:r>
            <a:r>
              <a:rPr lang="en-AU" baseline="0"/>
              <a:t>[wt%Sb in slag / wt% Sb in matte)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data'!$EL$4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data'!$EL$6:$EL$30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20">
                  <c:v>0.47227854373776895</c:v>
                </c:pt>
                <c:pt idx="21">
                  <c:v>0.46777506179201161</c:v>
                </c:pt>
                <c:pt idx="22">
                  <c:v>0.83679443416566823</c:v>
                </c:pt>
                <c:pt idx="23">
                  <c:v>0.6804858052103222</c:v>
                </c:pt>
                <c:pt idx="24">
                  <c:v>0.32770818727815948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F48-4DE9-B160-96856746BAD6}"/>
            </c:ext>
          </c:extLst>
        </c:ser>
        <c:ser>
          <c:idx val="1"/>
          <c:order val="1"/>
          <c:tx>
            <c:strRef>
              <c:f>'Final table of data'!$EK$4</c:f>
              <c:strCache>
                <c:ptCount val="1"/>
                <c:pt idx="0">
                  <c:v>EPMA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data'!$EK$6:$EK$30</c:f>
              <c:numCache>
                <c:formatCode>General</c:formatCode>
                <c:ptCount val="25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20">
                  <c:v>0.68892470035061348</c:v>
                </c:pt>
                <c:pt idx="21">
                  <c:v>0.5616070466206774</c:v>
                </c:pt>
                <c:pt idx="22">
                  <c:v>0.68848976398005612</c:v>
                </c:pt>
                <c:pt idx="23">
                  <c:v>1.1213036925024849</c:v>
                </c:pt>
                <c:pt idx="24">
                  <c:v>0.50759725626823449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F48-4DE9-B160-96856746BA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2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dirty="0">
                <a:solidFill>
                  <a:schemeClr val="tx1"/>
                </a:solidFill>
              </a:rPr>
              <a:t>Matte</a:t>
            </a:r>
            <a:r>
              <a:rPr lang="en-AU" baseline="0" dirty="0">
                <a:solidFill>
                  <a:schemeClr val="tx1"/>
                </a:solidFill>
              </a:rPr>
              <a:t> grade, wt. % Cu in matte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data'!$AT$4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data'!$AT$6:$AT$30</c:f>
              <c:numCache>
                <c:formatCode>0.00</c:formatCode>
                <c:ptCount val="25"/>
                <c:pt idx="0">
                  <c:v>65.669263430536049</c:v>
                </c:pt>
                <c:pt idx="1">
                  <c:v>74.891881740251321</c:v>
                </c:pt>
                <c:pt idx="2">
                  <c:v>75.763107737414089</c:v>
                </c:pt>
                <c:pt idx="3">
                  <c:v>77.51580341005878</c:v>
                </c:pt>
                <c:pt idx="4">
                  <c:v>65.407074182864193</c:v>
                </c:pt>
                <c:pt idx="5">
                  <c:v>59.67171043303906</c:v>
                </c:pt>
                <c:pt idx="6">
                  <c:v>60.527949682128629</c:v>
                </c:pt>
                <c:pt idx="7">
                  <c:v>71.224646596906297</c:v>
                </c:pt>
                <c:pt idx="8">
                  <c:v>64.50541329411277</c:v>
                </c:pt>
                <c:pt idx="9">
                  <c:v>49.552477977937585</c:v>
                </c:pt>
                <c:pt idx="10">
                  <c:v>55.300062987160949</c:v>
                </c:pt>
                <c:pt idx="11">
                  <c:v>60.767425681915689</c:v>
                </c:pt>
                <c:pt idx="12">
                  <c:v>67.581626001050068</c:v>
                </c:pt>
                <c:pt idx="13">
                  <c:v>48.757961763242719</c:v>
                </c:pt>
                <c:pt idx="14">
                  <c:v>48.964402070152659</c:v>
                </c:pt>
                <c:pt idx="15">
                  <c:v>57.825902248946136</c:v>
                </c:pt>
                <c:pt idx="16">
                  <c:v>76.656126324818501</c:v>
                </c:pt>
                <c:pt idx="17">
                  <c:v>73.310402196468161</c:v>
                </c:pt>
                <c:pt idx="18">
                  <c:v>77.058327610268563</c:v>
                </c:pt>
                <c:pt idx="19">
                  <c:v>74.412001706437707</c:v>
                </c:pt>
                <c:pt idx="20">
                  <c:v>58.016221366989278</c:v>
                </c:pt>
                <c:pt idx="21">
                  <c:v>57.730973450056766</c:v>
                </c:pt>
                <c:pt idx="22">
                  <c:v>72.442506471476705</c:v>
                </c:pt>
                <c:pt idx="23">
                  <c:v>70.027019887056099</c:v>
                </c:pt>
                <c:pt idx="24">
                  <c:v>55.296350446952083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ECC-4AC2-B4EE-BAE2049AC6B7}"/>
            </c:ext>
          </c:extLst>
        </c:ser>
        <c:ser>
          <c:idx val="1"/>
          <c:order val="1"/>
          <c:tx>
            <c:strRef>
              <c:f>'Final table of data'!$AU$4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data'!$AU$6:$AU$30</c:f>
              <c:numCache>
                <c:formatCode>General</c:formatCode>
                <c:ptCount val="25"/>
                <c:pt idx="0">
                  <c:v>66.040952487702882</c:v>
                </c:pt>
                <c:pt idx="1">
                  <c:v>75.220462395421251</c:v>
                </c:pt>
                <c:pt idx="2">
                  <c:v>76.130430966106346</c:v>
                </c:pt>
                <c:pt idx="3">
                  <c:v>77.907787366368808</c:v>
                </c:pt>
                <c:pt idx="4">
                  <c:v>65.767776427860369</c:v>
                </c:pt>
                <c:pt idx="5">
                  <c:v>59.986451684727868</c:v>
                </c:pt>
                <c:pt idx="6">
                  <c:v>60.814897085460132</c:v>
                </c:pt>
                <c:pt idx="7">
                  <c:v>71.474154275257476</c:v>
                </c:pt>
                <c:pt idx="8">
                  <c:v>64.782961293080689</c:v>
                </c:pt>
                <c:pt idx="9">
                  <c:v>49.913195240283834</c:v>
                </c:pt>
                <c:pt idx="10">
                  <c:v>55.659869334426034</c:v>
                </c:pt>
                <c:pt idx="11">
                  <c:v>60.996387751696659</c:v>
                </c:pt>
                <c:pt idx="12">
                  <c:v>67.837018956395042</c:v>
                </c:pt>
                <c:pt idx="13">
                  <c:v>49.014160304219253</c:v>
                </c:pt>
                <c:pt idx="14">
                  <c:v>49.286994602987136</c:v>
                </c:pt>
                <c:pt idx="15">
                  <c:v>58.3689955494239</c:v>
                </c:pt>
                <c:pt idx="16">
                  <c:v>76.970218329147727</c:v>
                </c:pt>
                <c:pt idx="17">
                  <c:v>73.601376026343317</c:v>
                </c:pt>
                <c:pt idx="18">
                  <c:v>77.323584316979094</c:v>
                </c:pt>
                <c:pt idx="19">
                  <c:v>74.722680703224469</c:v>
                </c:pt>
                <c:pt idx="20">
                  <c:v>58.408569942063295</c:v>
                </c:pt>
                <c:pt idx="21">
                  <c:v>58.147826247112164</c:v>
                </c:pt>
                <c:pt idx="22">
                  <c:v>72.752204346422516</c:v>
                </c:pt>
                <c:pt idx="23">
                  <c:v>70.401993744122223</c:v>
                </c:pt>
                <c:pt idx="24">
                  <c:v>55.686828130818085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ECC-4AC2-B4EE-BAE2049AC6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80"/>
          <c:min val="4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0538112761778986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dirty="0">
                <a:solidFill>
                  <a:schemeClr val="tx1"/>
                </a:solidFill>
              </a:rPr>
              <a:t>Temperature,</a:t>
            </a:r>
            <a:r>
              <a:rPr lang="en-AU" baseline="0" dirty="0">
                <a:solidFill>
                  <a:schemeClr val="tx1"/>
                </a:solidFill>
              </a:rPr>
              <a:t> °C</a:t>
            </a:r>
            <a:endParaRPr lang="en-AU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3166354938271605"/>
          <c:y val="3.72009803921568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data'!$AQ$4</c:f>
              <c:strCache>
                <c:ptCount val="1"/>
                <c:pt idx="0">
                  <c:v>Target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data'!$FQ$6:$FQ$30</c:f>
              <c:numCache>
                <c:formatCode>General</c:formatCode>
                <c:ptCount val="25"/>
                <c:pt idx="0">
                  <c:v>1200</c:v>
                </c:pt>
                <c:pt idx="1">
                  <c:v>1200</c:v>
                </c:pt>
                <c:pt idx="2">
                  <c:v>1200</c:v>
                </c:pt>
                <c:pt idx="3">
                  <c:v>1250</c:v>
                </c:pt>
                <c:pt idx="4">
                  <c:v>1250</c:v>
                </c:pt>
                <c:pt idx="5">
                  <c:v>1200</c:v>
                </c:pt>
                <c:pt idx="6">
                  <c:v>1250</c:v>
                </c:pt>
                <c:pt idx="7">
                  <c:v>1250</c:v>
                </c:pt>
                <c:pt idx="8">
                  <c:v>1250</c:v>
                </c:pt>
                <c:pt idx="9">
                  <c:v>1250</c:v>
                </c:pt>
                <c:pt idx="10">
                  <c:v>1200</c:v>
                </c:pt>
                <c:pt idx="11">
                  <c:v>1250</c:v>
                </c:pt>
                <c:pt idx="12">
                  <c:v>1250</c:v>
                </c:pt>
                <c:pt idx="13">
                  <c:v>1200</c:v>
                </c:pt>
                <c:pt idx="14">
                  <c:v>1200</c:v>
                </c:pt>
                <c:pt idx="15">
                  <c:v>1200</c:v>
                </c:pt>
                <c:pt idx="16">
                  <c:v>1270</c:v>
                </c:pt>
                <c:pt idx="17">
                  <c:v>1270</c:v>
                </c:pt>
                <c:pt idx="18">
                  <c:v>1300</c:v>
                </c:pt>
                <c:pt idx="19">
                  <c:v>1300</c:v>
                </c:pt>
                <c:pt idx="20">
                  <c:v>1250</c:v>
                </c:pt>
                <c:pt idx="21">
                  <c:v>1250</c:v>
                </c:pt>
                <c:pt idx="22">
                  <c:v>1250</c:v>
                </c:pt>
                <c:pt idx="23">
                  <c:v>1200</c:v>
                </c:pt>
                <c:pt idx="24">
                  <c:v>1200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07F-4CD2-B675-F2B35316600B}"/>
            </c:ext>
          </c:extLst>
        </c:ser>
        <c:ser>
          <c:idx val="1"/>
          <c:order val="1"/>
          <c:tx>
            <c:strRef>
              <c:f>'Final table of data'!$AR$4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data'!$FQ$6:$FQ$30</c:f>
              <c:numCache>
                <c:formatCode>General</c:formatCode>
                <c:ptCount val="25"/>
                <c:pt idx="0">
                  <c:v>1200</c:v>
                </c:pt>
                <c:pt idx="1">
                  <c:v>1200</c:v>
                </c:pt>
                <c:pt idx="2">
                  <c:v>1200</c:v>
                </c:pt>
                <c:pt idx="3">
                  <c:v>1250</c:v>
                </c:pt>
                <c:pt idx="4">
                  <c:v>1250</c:v>
                </c:pt>
                <c:pt idx="5">
                  <c:v>1200</c:v>
                </c:pt>
                <c:pt idx="6">
                  <c:v>1250</c:v>
                </c:pt>
                <c:pt idx="7">
                  <c:v>1250</c:v>
                </c:pt>
                <c:pt idx="8">
                  <c:v>1250</c:v>
                </c:pt>
                <c:pt idx="9">
                  <c:v>1250</c:v>
                </c:pt>
                <c:pt idx="10">
                  <c:v>1200</c:v>
                </c:pt>
                <c:pt idx="11">
                  <c:v>1250</c:v>
                </c:pt>
                <c:pt idx="12">
                  <c:v>1250</c:v>
                </c:pt>
                <c:pt idx="13">
                  <c:v>1200</c:v>
                </c:pt>
                <c:pt idx="14">
                  <c:v>1200</c:v>
                </c:pt>
                <c:pt idx="15">
                  <c:v>1200</c:v>
                </c:pt>
                <c:pt idx="16">
                  <c:v>1270</c:v>
                </c:pt>
                <c:pt idx="17">
                  <c:v>1270</c:v>
                </c:pt>
                <c:pt idx="18">
                  <c:v>1300</c:v>
                </c:pt>
                <c:pt idx="19">
                  <c:v>1300</c:v>
                </c:pt>
                <c:pt idx="20">
                  <c:v>1250</c:v>
                </c:pt>
                <c:pt idx="21">
                  <c:v>1250</c:v>
                </c:pt>
                <c:pt idx="22">
                  <c:v>1250</c:v>
                </c:pt>
                <c:pt idx="23">
                  <c:v>1200</c:v>
                </c:pt>
                <c:pt idx="24">
                  <c:v>1200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07F-4CD2-B675-F2B353166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  <c:max val="1300"/>
          <c:min val="1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84995625546809"/>
          <c:y val="0.89872630504520268"/>
          <c:w val="0.51014253534136778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 dirty="0" err="1">
                <a:solidFill>
                  <a:schemeClr val="tx1"/>
                </a:solidFill>
              </a:rPr>
              <a:t>wt</a:t>
            </a:r>
            <a:r>
              <a:rPr lang="en-AU" baseline="0" dirty="0">
                <a:solidFill>
                  <a:schemeClr val="tx1"/>
                </a:solidFill>
              </a:rPr>
              <a:t>% Al</a:t>
            </a:r>
            <a:r>
              <a:rPr lang="en-AU" baseline="-25000" dirty="0">
                <a:solidFill>
                  <a:schemeClr val="tx1"/>
                </a:solidFill>
              </a:rPr>
              <a:t>2</a:t>
            </a:r>
            <a:r>
              <a:rPr lang="en-AU" baseline="0" dirty="0">
                <a:solidFill>
                  <a:schemeClr val="tx1"/>
                </a:solidFill>
              </a:rPr>
              <a:t>O</a:t>
            </a:r>
            <a:r>
              <a:rPr lang="en-AU" baseline="-25000" dirty="0">
                <a:solidFill>
                  <a:schemeClr val="tx1"/>
                </a:solidFill>
              </a:rPr>
              <a:t>3</a:t>
            </a:r>
            <a:r>
              <a:rPr lang="en-AU" baseline="0" dirty="0">
                <a:solidFill>
                  <a:schemeClr val="tx1"/>
                </a:solidFill>
              </a:rPr>
              <a:t> in slag</a:t>
            </a:r>
          </a:p>
        </c:rich>
      </c:tx>
      <c:layout>
        <c:manualLayout>
          <c:xMode val="edge"/>
          <c:yMode val="edge"/>
          <c:x val="0.25203718844196432"/>
          <c:y val="4.54131130445185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data'!$BS$4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data'!$BS$6:$BS$30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8.75</c:v>
                </c:pt>
                <c:pt idx="6">
                  <c:v>9.2100000000000009</c:v>
                </c:pt>
                <c:pt idx="7">
                  <c:v>11.58</c:v>
                </c:pt>
                <c:pt idx="8">
                  <c:v>12.901721627057036</c:v>
                </c:pt>
                <c:pt idx="9">
                  <c:v>8.2569277671350712</c:v>
                </c:pt>
                <c:pt idx="10">
                  <c:v>0</c:v>
                </c:pt>
                <c:pt idx="11">
                  <c:v>10.91234642310838</c:v>
                </c:pt>
                <c:pt idx="12">
                  <c:v>12.27</c:v>
                </c:pt>
                <c:pt idx="13">
                  <c:v>7.8</c:v>
                </c:pt>
                <c:pt idx="14">
                  <c:v>0</c:v>
                </c:pt>
                <c:pt idx="15">
                  <c:v>9.14</c:v>
                </c:pt>
                <c:pt idx="16">
                  <c:v>0</c:v>
                </c:pt>
                <c:pt idx="17">
                  <c:v>0</c:v>
                </c:pt>
                <c:pt idx="18">
                  <c:v>19.707163148719228</c:v>
                </c:pt>
                <c:pt idx="19">
                  <c:v>19.706537918605587</c:v>
                </c:pt>
                <c:pt idx="20">
                  <c:v>9.3006753468549679</c:v>
                </c:pt>
                <c:pt idx="21">
                  <c:v>9.3616310745875655</c:v>
                </c:pt>
                <c:pt idx="22">
                  <c:v>12.171706180814814</c:v>
                </c:pt>
                <c:pt idx="23">
                  <c:v>0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FD5-4AC3-9E79-B07A7B8D8040}"/>
            </c:ext>
          </c:extLst>
        </c:ser>
        <c:ser>
          <c:idx val="1"/>
          <c:order val="1"/>
          <c:tx>
            <c:strRef>
              <c:f>'Final table of data'!$BT$4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data'!$BT$6:$BT$30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7.9346917173462801</c:v>
                </c:pt>
                <c:pt idx="6">
                  <c:v>8.5390507419496018</c:v>
                </c:pt>
                <c:pt idx="7">
                  <c:v>11.392801913912502</c:v>
                </c:pt>
                <c:pt idx="8">
                  <c:v>12.506491294748951</c:v>
                </c:pt>
                <c:pt idx="9">
                  <c:v>7.5772113481250498</c:v>
                </c:pt>
                <c:pt idx="10">
                  <c:v>0</c:v>
                </c:pt>
                <c:pt idx="11">
                  <c:v>10.578154561267135</c:v>
                </c:pt>
                <c:pt idx="12">
                  <c:v>11.505530198255304</c:v>
                </c:pt>
                <c:pt idx="13">
                  <c:v>6.8739314827549469</c:v>
                </c:pt>
                <c:pt idx="14">
                  <c:v>0</c:v>
                </c:pt>
                <c:pt idx="15">
                  <c:v>8.2816635988087448</c:v>
                </c:pt>
                <c:pt idx="16">
                  <c:v>0</c:v>
                </c:pt>
                <c:pt idx="17">
                  <c:v>0</c:v>
                </c:pt>
                <c:pt idx="18">
                  <c:v>18.916915956140002</c:v>
                </c:pt>
                <c:pt idx="19">
                  <c:v>17.505164710109806</c:v>
                </c:pt>
                <c:pt idx="20">
                  <c:v>9.1735820779402655</c:v>
                </c:pt>
                <c:pt idx="21">
                  <c:v>9.7114321967407484</c:v>
                </c:pt>
                <c:pt idx="22">
                  <c:v>12.241636559185691</c:v>
                </c:pt>
                <c:pt idx="23">
                  <c:v>0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FD5-4AC3-9E79-B07A7B8D80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4085547153418893"/>
          <c:y val="0.89872630504520268"/>
          <c:w val="0.59337568074478098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>
                <a:solidFill>
                  <a:schemeClr val="tx1"/>
                </a:solidFill>
              </a:rPr>
              <a:t>wt% MgO in slag</a:t>
            </a:r>
          </a:p>
        </c:rich>
      </c:tx>
      <c:layout>
        <c:manualLayout>
          <c:xMode val="edge"/>
          <c:yMode val="edge"/>
          <c:x val="0.29951550413917555"/>
          <c:y val="4.54131130445185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data'!$BV$4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data'!$BV$6:$BV$30</c:f>
              <c:numCache>
                <c:formatCode>0.00</c:formatCode>
                <c:ptCount val="25"/>
                <c:pt idx="0">
                  <c:v>1.3991401327293371</c:v>
                </c:pt>
                <c:pt idx="1">
                  <c:v>2.849273801191273</c:v>
                </c:pt>
                <c:pt idx="2">
                  <c:v>3.1233102729306181</c:v>
                </c:pt>
                <c:pt idx="3">
                  <c:v>1.96</c:v>
                </c:pt>
                <c:pt idx="4">
                  <c:v>4.1399999999999997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1.8783976759743675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2.184525319834838</c:v>
                </c:pt>
                <c:pt idx="15">
                  <c:v>0</c:v>
                </c:pt>
                <c:pt idx="16">
                  <c:v>5.6863016459060196</c:v>
                </c:pt>
                <c:pt idx="17">
                  <c:v>4.6341304223879538</c:v>
                </c:pt>
                <c:pt idx="18">
                  <c:v>0.1394702055835722</c:v>
                </c:pt>
                <c:pt idx="19">
                  <c:v>0.21330133802196824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2.93</c:v>
                </c:pt>
                <c:pt idx="24">
                  <c:v>2.04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A6-40C0-AC68-6C0F06ECC4C8}"/>
            </c:ext>
          </c:extLst>
        </c:ser>
        <c:ser>
          <c:idx val="1"/>
          <c:order val="1"/>
          <c:tx>
            <c:strRef>
              <c:f>'Final table of data'!$BW$4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data'!$BW$6:$BW$30</c:f>
              <c:numCache>
                <c:formatCode>General</c:formatCode>
                <c:ptCount val="25"/>
                <c:pt idx="0">
                  <c:v>1.3786442061392175</c:v>
                </c:pt>
                <c:pt idx="1">
                  <c:v>2.5935413453768605</c:v>
                </c:pt>
                <c:pt idx="2">
                  <c:v>3.2925437118652288</c:v>
                </c:pt>
                <c:pt idx="3">
                  <c:v>1.911863818942575</c:v>
                </c:pt>
                <c:pt idx="4">
                  <c:v>4.3454961168863822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1.7231627913624352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1.9196523223679827</c:v>
                </c:pt>
                <c:pt idx="15">
                  <c:v>0</c:v>
                </c:pt>
                <c:pt idx="16">
                  <c:v>5.6693668772175094</c:v>
                </c:pt>
                <c:pt idx="17">
                  <c:v>4.7137996863877785</c:v>
                </c:pt>
                <c:pt idx="18">
                  <c:v>0.1630179924469832</c:v>
                </c:pt>
                <c:pt idx="19">
                  <c:v>0.21362998896559854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2.843509156625605</c:v>
                </c:pt>
                <c:pt idx="24">
                  <c:v>2.1419730819194926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A6-40C0-AC68-6C0F06ECC4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2535923709633271"/>
          <c:y val="0.89872630504520268"/>
          <c:w val="0.60887183057825933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AU" baseline="0">
                <a:solidFill>
                  <a:schemeClr val="tx1"/>
                </a:solidFill>
              </a:rPr>
              <a:t>wt% CaO in slag</a:t>
            </a:r>
          </a:p>
        </c:rich>
      </c:tx>
      <c:layout>
        <c:manualLayout>
          <c:xMode val="edge"/>
          <c:yMode val="edge"/>
          <c:x val="0.29396970872385147"/>
          <c:y val="4.54131130445185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'Final table of data'!$BY$4</c:f>
              <c:strCache>
                <c:ptCount val="1"/>
                <c:pt idx="0">
                  <c:v>Experiment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data'!$BY$6:$BY$30</c:f>
              <c:numCache>
                <c:formatCode>0.00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5.16</c:v>
                </c:pt>
                <c:pt idx="4">
                  <c:v>5.76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3.9322343257925967</c:v>
                </c:pt>
                <c:pt idx="17">
                  <c:v>3.4830065693358896</c:v>
                </c:pt>
                <c:pt idx="18">
                  <c:v>2.8316601443972291</c:v>
                </c:pt>
                <c:pt idx="19">
                  <c:v>2.797552146698628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425-42B0-BB2C-5016A899354A}"/>
            </c:ext>
          </c:extLst>
        </c:ser>
        <c:ser>
          <c:idx val="1"/>
          <c:order val="1"/>
          <c:tx>
            <c:strRef>
              <c:f>'Final table of data'!$BZ$4</c:f>
              <c:strCache>
                <c:ptCount val="1"/>
                <c:pt idx="0">
                  <c:v>Calculated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'Final table of data'!$AP$6:$AP$30</c:f>
              <c:strCache>
                <c:ptCount val="25"/>
                <c:pt idx="0">
                  <c:v>RSM1</c:v>
                </c:pt>
                <c:pt idx="1">
                  <c:v>RSM3</c:v>
                </c:pt>
                <c:pt idx="2">
                  <c:v>RSM3</c:v>
                </c:pt>
                <c:pt idx="3">
                  <c:v>RSM6</c:v>
                </c:pt>
                <c:pt idx="4">
                  <c:v>RSM6</c:v>
                </c:pt>
                <c:pt idx="5">
                  <c:v>RSM8</c:v>
                </c:pt>
                <c:pt idx="6">
                  <c:v>RSM10</c:v>
                </c:pt>
                <c:pt idx="7">
                  <c:v>RSM12</c:v>
                </c:pt>
                <c:pt idx="8">
                  <c:v>RSM13 new</c:v>
                </c:pt>
                <c:pt idx="9">
                  <c:v>RSM11 new</c:v>
                </c:pt>
                <c:pt idx="10">
                  <c:v>RSM2 new</c:v>
                </c:pt>
                <c:pt idx="11">
                  <c:v>RSM11 old (pure SO2)</c:v>
                </c:pt>
                <c:pt idx="12">
                  <c:v>RSM13old (pure SO2)</c:v>
                </c:pt>
                <c:pt idx="13">
                  <c:v>RSM9 </c:v>
                </c:pt>
                <c:pt idx="14">
                  <c:v>RSM2 pure SO2</c:v>
                </c:pt>
                <c:pt idx="15">
                  <c:v>RSM9 (pure SO2</c:v>
                </c:pt>
                <c:pt idx="16">
                  <c:v>RSM14 new</c:v>
                </c:pt>
                <c:pt idx="17">
                  <c:v>RSM15 new</c:v>
                </c:pt>
                <c:pt idx="18">
                  <c:v>RSM17</c:v>
                </c:pt>
                <c:pt idx="19">
                  <c:v>RSM6</c:v>
                </c:pt>
                <c:pt idx="20">
                  <c:v>RSM11 new</c:v>
                </c:pt>
                <c:pt idx="21">
                  <c:v>RSM9 new</c:v>
                </c:pt>
                <c:pt idx="22">
                  <c:v>RSM13 new</c:v>
                </c:pt>
                <c:pt idx="23">
                  <c:v>RSM4 new</c:v>
                </c:pt>
                <c:pt idx="24">
                  <c:v>RSM2 new</c:v>
                </c:pt>
              </c:strCache>
            </c:strRef>
          </c:xVal>
          <c:yVal>
            <c:numRef>
              <c:f>'Final table of data'!$BZ$6:$BZ$30</c:f>
              <c:numCache>
                <c:formatCode>General</c:formatCode>
                <c:ptCount val="2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4.9122451290018203</c:v>
                </c:pt>
                <c:pt idx="4">
                  <c:v>5.3134244379286661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3.5230710385495203</c:v>
                </c:pt>
                <c:pt idx="17">
                  <c:v>3.1387941366880061</c:v>
                </c:pt>
                <c:pt idx="18">
                  <c:v>2.9447800520398935</c:v>
                </c:pt>
                <c:pt idx="19">
                  <c:v>2.7696343017838245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425-42B0-BB2C-5016A8993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59212592"/>
        <c:axId val="759211512"/>
      </c:scatterChart>
      <c:valAx>
        <c:axId val="759212592"/>
        <c:scaling>
          <c:orientation val="minMax"/>
          <c:max val="25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1512"/>
        <c:crosses val="autoZero"/>
        <c:crossBetween val="midCat"/>
        <c:majorUnit val="2"/>
        <c:minorUnit val="1"/>
      </c:valAx>
      <c:valAx>
        <c:axId val="7592115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59212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046934338832912"/>
          <c:y val="0.89872630504520268"/>
          <c:w val="0.62376184333570872"/>
          <c:h val="6.975247787383080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DBBC0-E717-4632-A25E-107177947061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12CEF-6068-49AC-A2C0-03ABADECAB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6317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E12CEF-6068-49AC-A2C0-03ABADECABDA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8686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5BB8C-409A-82D5-08D4-842CCF3830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1DFB1C-2E6D-6EA7-4386-44DC24AD8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95350-7635-8F8E-CF4A-CB6E4C9C4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2FEC2-EF30-816C-AD1B-14EC8C919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7A302C-DBD8-425F-9F3D-56271D7A5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863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F48D1-EF6E-3A20-52A7-CCA24DEBA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C8670E-B70B-0858-4B3F-01C76BC4B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04B37-115F-4B97-7FFF-2E107294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3D2F6-7080-9ABD-12E5-EFFB5E25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07136C-B696-FDB1-3F57-D74999D6D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4642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AA6784-EE1B-D721-773F-D7CEC6335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4F297E-B20C-02F4-47F7-382C78AE6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636C96-1525-E727-77C2-BA555819AC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0558F-00AF-719C-79C9-C5EEFACD4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DEB89-E7B4-2F72-7178-5FD297220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66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10B5-8C93-C9C9-2C29-7F8424ACC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1B5B3-7525-D98D-58C8-D32E22858B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B7285-7C8F-50FB-A559-3CD4C80DF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21F0F-AD66-68CE-D133-8A7C34656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CDF6F-749B-EFCC-9BF4-197D29000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398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FAAAB-AF49-964C-B23A-8087B5967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C7C1EA-9556-8D96-6889-8A947E851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5EACC-1AE2-63D4-861D-40F1B2F87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49C72-F82A-CF06-0649-DC14F3C2D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017001-ED83-D041-949D-FA23B9631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4743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6DF2F-A06E-F35F-B816-AFF343383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C34A8-1A1D-2280-D055-C2984B60C0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37D1F3-9950-265D-DBF6-AEC54081C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FD6BC0-4940-9126-141F-BDE7E5F96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60008F-1B59-76E5-19A1-90BAF50A5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5BD358-7A37-3472-0F7D-894FBBA97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8464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AA65A-5B09-E3B5-CEF5-9C393ECF5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D60B4A-9C6F-8561-1C74-6CD847883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CDB079-D9EC-0B4D-2E2B-47EC6AFCF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7E9991-7D51-C3C8-2058-5F11593FF9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199B5-96B0-7742-B6AD-3AA947636D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AEFCF7-89EE-6135-CB0E-F867B8AC2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1DD0C5-46A8-7340-9F04-FF9BD79E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ED0DF5-B810-93BA-56BD-B5E0FDCD6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06655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FA67C-1353-6042-36AE-63D8C8CC6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E07ABF-4B7D-B59D-2854-6C8F53BC5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CC8568-248E-2307-F327-BA91EA29C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17CEED-E1F1-01CA-EC6A-CF746FC6F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78287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AB0565-0391-7F7D-9ACF-AC112D83C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4B40EA-A676-8DF0-3001-43BEAC7E0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66782-97B5-4FC3-C2DD-C8A5D579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109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77E73E-26AA-1113-8506-40A996344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D10AB-096F-D1FB-508E-B04C47324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A5CFFE-3028-CE37-1570-81C6EED2D8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B2C68B-84F2-4EEA-A005-BB97E3DED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513E1-4EE8-1AE2-A5FA-5AC5B6BD6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ADE6E3-7F4A-813F-22FB-4640E0B9F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250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64830-0FAA-3845-8BE4-4C44D030F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A67870-2386-A35B-FAF7-CE7C7A7F5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DB9F2B-0E4A-141D-0A0A-4A75E3F9F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81E39-8779-E81C-417A-DA87135B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56ED8-7E9A-DBCF-7739-5919366C5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19B84-D4AA-95B6-5A5C-0EFC10D6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21232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F7CF93-6B1F-7768-EE03-7245AC3CA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09EA90-9B6A-18D8-3DF4-9682DBA9D0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80F850-E72B-E13A-C34B-976B2FE866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DA5925-7A39-4E3E-B6CA-C6C3B84333A8}" type="datetimeFigureOut">
              <a:rPr lang="en-AU" smtClean="0"/>
              <a:t>18/10/2024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426C1A-499E-08E5-F36C-54420581B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6F94C-1467-ADB4-BA8E-474702D420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EC88D69-7F88-42E2-AC70-F0F009EA94A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1896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7" Type="http://schemas.openxmlformats.org/officeDocument/2006/relationships/chart" Target="../charts/chart20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9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7" Type="http://schemas.openxmlformats.org/officeDocument/2006/relationships/chart" Target="../charts/chart26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5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7" Type="http://schemas.openxmlformats.org/officeDocument/2006/relationships/chart" Target="../charts/chart3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0.xml"/><Relationship Id="rId5" Type="http://schemas.openxmlformats.org/officeDocument/2006/relationships/chart" Target="../charts/chart29.xml"/><Relationship Id="rId4" Type="http://schemas.openxmlformats.org/officeDocument/2006/relationships/chart" Target="../charts/char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7" Type="http://schemas.openxmlformats.org/officeDocument/2006/relationships/chart" Target="../charts/chart37.xml"/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6.xml"/><Relationship Id="rId5" Type="http://schemas.openxmlformats.org/officeDocument/2006/relationships/chart" Target="../charts/chart35.xml"/><Relationship Id="rId4" Type="http://schemas.openxmlformats.org/officeDocument/2006/relationships/chart" Target="../charts/char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9.xml"/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1.xml"/><Relationship Id="rId4" Type="http://schemas.openxmlformats.org/officeDocument/2006/relationships/chart" Target="../charts/chart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7" Type="http://schemas.openxmlformats.org/officeDocument/2006/relationships/chart" Target="../charts/chart9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9C620-9E0F-0766-3DF2-CB26F81A5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Figure 1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5AB4D5E-A2E6-4ADD-A239-2D9F3CA88C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2039779"/>
              </p:ext>
            </p:extLst>
          </p:nvPr>
        </p:nvGraphicFramePr>
        <p:xfrm>
          <a:off x="3597502" y="2046341"/>
          <a:ext cx="4996995" cy="2765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7039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B0280F-454E-1275-1EC6-9882EFED7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FDA09F8-6307-9464-D846-FC44224CF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41" y="-111706"/>
            <a:ext cx="10515600" cy="1325563"/>
          </a:xfrm>
        </p:spPr>
        <p:txBody>
          <a:bodyPr/>
          <a:lstStyle/>
          <a:p>
            <a:r>
              <a:rPr lang="en-AU" dirty="0"/>
              <a:t>Figure 10</a:t>
            </a: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BE6F5D0-5253-48DA-AA71-32A906C529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871538"/>
              </p:ext>
            </p:extLst>
          </p:nvPr>
        </p:nvGraphicFramePr>
        <p:xfrm>
          <a:off x="5207845" y="1479708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D840C96-B16B-4560-90E5-58F695643D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566432"/>
              </p:ext>
            </p:extLst>
          </p:nvPr>
        </p:nvGraphicFramePr>
        <p:xfrm>
          <a:off x="1967845" y="1479708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95759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42D6C-8F3B-2934-B14A-6583B52C5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Table S1. Experiments #1-8. EPMA data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2CC1E9B-EA2E-8172-8C10-72D9D53BFFB9}"/>
              </a:ext>
            </a:extLst>
          </p:cNvPr>
          <p:cNvGraphicFramePr>
            <a:graphicFrameLocks noGrp="1"/>
          </p:cNvGraphicFramePr>
          <p:nvPr/>
        </p:nvGraphicFramePr>
        <p:xfrm>
          <a:off x="1993026" y="1825631"/>
          <a:ext cx="8205947" cy="4351326"/>
        </p:xfrm>
        <a:graphic>
          <a:graphicData uri="http://schemas.openxmlformats.org/drawingml/2006/table">
            <a:tbl>
              <a:tblPr/>
              <a:tblGrid>
                <a:gridCol w="563458">
                  <a:extLst>
                    <a:ext uri="{9D8B030D-6E8A-4147-A177-3AD203B41FA5}">
                      <a16:colId xmlns:a16="http://schemas.microsoft.com/office/drawing/2014/main" val="2150604706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1641673898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4196851137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206883032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494048309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245666017"/>
                    </a:ext>
                  </a:extLst>
                </a:gridCol>
                <a:gridCol w="458406">
                  <a:extLst>
                    <a:ext uri="{9D8B030D-6E8A-4147-A177-3AD203B41FA5}">
                      <a16:colId xmlns:a16="http://schemas.microsoft.com/office/drawing/2014/main" val="2995791726"/>
                    </a:ext>
                  </a:extLst>
                </a:gridCol>
                <a:gridCol w="467956">
                  <a:extLst>
                    <a:ext uri="{9D8B030D-6E8A-4147-A177-3AD203B41FA5}">
                      <a16:colId xmlns:a16="http://schemas.microsoft.com/office/drawing/2014/main" val="3004662009"/>
                    </a:ext>
                  </a:extLst>
                </a:gridCol>
                <a:gridCol w="563458">
                  <a:extLst>
                    <a:ext uri="{9D8B030D-6E8A-4147-A177-3AD203B41FA5}">
                      <a16:colId xmlns:a16="http://schemas.microsoft.com/office/drawing/2014/main" val="252705533"/>
                    </a:ext>
                  </a:extLst>
                </a:gridCol>
                <a:gridCol w="558682">
                  <a:extLst>
                    <a:ext uri="{9D8B030D-6E8A-4147-A177-3AD203B41FA5}">
                      <a16:colId xmlns:a16="http://schemas.microsoft.com/office/drawing/2014/main" val="2552964432"/>
                    </a:ext>
                  </a:extLst>
                </a:gridCol>
                <a:gridCol w="467956">
                  <a:extLst>
                    <a:ext uri="{9D8B030D-6E8A-4147-A177-3AD203B41FA5}">
                      <a16:colId xmlns:a16="http://schemas.microsoft.com/office/drawing/2014/main" val="3073437024"/>
                    </a:ext>
                  </a:extLst>
                </a:gridCol>
                <a:gridCol w="525257">
                  <a:extLst>
                    <a:ext uri="{9D8B030D-6E8A-4147-A177-3AD203B41FA5}">
                      <a16:colId xmlns:a16="http://schemas.microsoft.com/office/drawing/2014/main" val="420363180"/>
                    </a:ext>
                  </a:extLst>
                </a:gridCol>
                <a:gridCol w="563458">
                  <a:extLst>
                    <a:ext uri="{9D8B030D-6E8A-4147-A177-3AD203B41FA5}">
                      <a16:colId xmlns:a16="http://schemas.microsoft.com/office/drawing/2014/main" val="1835772783"/>
                    </a:ext>
                  </a:extLst>
                </a:gridCol>
                <a:gridCol w="565845">
                  <a:extLst>
                    <a:ext uri="{9D8B030D-6E8A-4147-A177-3AD203B41FA5}">
                      <a16:colId xmlns:a16="http://schemas.microsoft.com/office/drawing/2014/main" val="1050965966"/>
                    </a:ext>
                  </a:extLst>
                </a:gridCol>
                <a:gridCol w="592108">
                  <a:extLst>
                    <a:ext uri="{9D8B030D-6E8A-4147-A177-3AD203B41FA5}">
                      <a16:colId xmlns:a16="http://schemas.microsoft.com/office/drawing/2014/main" val="2360229998"/>
                    </a:ext>
                  </a:extLst>
                </a:gridCol>
                <a:gridCol w="587333">
                  <a:extLst>
                    <a:ext uri="{9D8B030D-6E8A-4147-A177-3AD203B41FA5}">
                      <a16:colId xmlns:a16="http://schemas.microsoft.com/office/drawing/2014/main" val="858085551"/>
                    </a:ext>
                  </a:extLst>
                </a:gridCol>
              </a:tblGrid>
              <a:tr h="1490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exp.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Exp. name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 (°C)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Substrate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logP(O</a:t>
                      </a:r>
                      <a:r>
                        <a:rPr lang="en-AU" sz="7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</a:t>
                      </a:r>
                      <a:r>
                        <a:rPr lang="en-AU" sz="7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logP(SO</a:t>
                      </a:r>
                      <a:r>
                        <a:rPr lang="en-AU" sz="7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Composition (wt%)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368573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Cu/Cu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Fe/FeO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O/SiO2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"Old" total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4875897"/>
                  </a:ext>
                </a:extLst>
              </a:tr>
              <a:tr h="149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-7.95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-2.17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65.04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29.47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6301758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65.67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9.78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23.67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477901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99.32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944613"/>
                  </a:ext>
                </a:extLst>
              </a:tr>
              <a:tr h="14901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-7.68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61.93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34.31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8810613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74.89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21.03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8386251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98.86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892096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tridymite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98.67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5216925"/>
                  </a:ext>
                </a:extLst>
              </a:tr>
              <a:tr h="14901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-7.68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-2.68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61.94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33.76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3.12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3087334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75.76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3.02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20.79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9842671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98.43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97.6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8607129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oivine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55.88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31.73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12.24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3672052"/>
                  </a:ext>
                </a:extLst>
              </a:tr>
              <a:tr h="149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-7.52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-2.20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58.11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33.33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5.16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4456163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77.52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20.87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5206421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98.86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8043612"/>
                  </a:ext>
                </a:extLst>
              </a:tr>
              <a:tr h="149018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-7.52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-2.20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59.68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28.98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4.14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5.76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3577617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65.41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10.51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22.74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8192893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97.76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97.0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36555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oivine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43.28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34.45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946827"/>
                  </a:ext>
                </a:extLst>
              </a:tr>
              <a:tr h="15646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-8.00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-2.09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58.74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31.89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8.75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4171914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59.67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14.29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24.77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6638810"/>
                  </a:ext>
                </a:extLst>
              </a:tr>
              <a:tr h="156469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84.09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15.54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398382"/>
                  </a:ext>
                </a:extLst>
              </a:tr>
              <a:tr h="149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-7.55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-2.11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27.96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9.21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813139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60.53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14.18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24.23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103.1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3722102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76.96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22.58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8523567"/>
                  </a:ext>
                </a:extLst>
              </a:tr>
              <a:tr h="149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7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7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-7.28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-2.65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56.55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31.02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11.58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100.3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65568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71.22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6.17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22.02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0.59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212697"/>
                  </a:ext>
                </a:extLst>
              </a:tr>
              <a:tr h="149018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65.61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34.17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99.6</a:t>
                      </a:r>
                    </a:p>
                  </a:txBody>
                  <a:tcPr marL="7451" marR="7451" marT="74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9768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4548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A128-8410-D081-7ED0-55D8086A0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Table S2. Experiments #9-16. EPMA data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1B3D33C-AF61-5524-A858-FBDA4B482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1495425"/>
            <a:ext cx="969645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38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F77F8-FD00-0444-4783-CCD7A4D98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BE5BA9-BFD0-1E23-9BBF-703481656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Table S3. Experiments #9-16. LA-ICP-MS data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DB2B8F2-74B7-1839-3E41-1427CBC784E6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146667"/>
          <a:ext cx="10515601" cy="3709253"/>
        </p:xfrm>
        <a:graphic>
          <a:graphicData uri="http://schemas.openxmlformats.org/drawingml/2006/table">
            <a:tbl>
              <a:tblPr/>
              <a:tblGrid>
                <a:gridCol w="435006">
                  <a:extLst>
                    <a:ext uri="{9D8B030D-6E8A-4147-A177-3AD203B41FA5}">
                      <a16:colId xmlns:a16="http://schemas.microsoft.com/office/drawing/2014/main" val="3151260302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1193597154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700265933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2145478281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1161848478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1108931624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588690293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2337052771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2624504533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3189617255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3981881621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628744352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1355984738"/>
                    </a:ext>
                  </a:extLst>
                </a:gridCol>
                <a:gridCol w="526002">
                  <a:extLst>
                    <a:ext uri="{9D8B030D-6E8A-4147-A177-3AD203B41FA5}">
                      <a16:colId xmlns:a16="http://schemas.microsoft.com/office/drawing/2014/main" val="1509824360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2217916949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3305547475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2203092801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747308594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1695061601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2400122240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1514789788"/>
                    </a:ext>
                  </a:extLst>
                </a:gridCol>
                <a:gridCol w="499369">
                  <a:extLst>
                    <a:ext uri="{9D8B030D-6E8A-4147-A177-3AD203B41FA5}">
                      <a16:colId xmlns:a16="http://schemas.microsoft.com/office/drawing/2014/main" val="221132687"/>
                    </a:ext>
                  </a:extLst>
                </a:gridCol>
              </a:tblGrid>
              <a:tr h="20104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exp.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Exp. name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 (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Substrate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Composition (ppm)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3580400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Ni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Bi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Pb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Zn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Au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567311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RSM13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-7.25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9050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375682.88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1012.58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68282.45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433.92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165993.17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6570.88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1426.86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1066.12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16.25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2299.65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52.49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5215.19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590743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645054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37444.23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201999.21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49308.00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765.67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1826.34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287.45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240.10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5931.80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8590.96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1971.77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7625458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98030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RSM11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-7.55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468620.52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5835.32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43699.85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173.93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132864.35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4226.21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1531.15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1983.09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604.86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3673.47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3842.46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19956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495525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131841.53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220716.14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84525.84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2467.47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3938.59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3294.55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783.07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4611.82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7145.00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2658.58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957889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632338.53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232.28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69050.33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44.39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1679.49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8274.14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1783.55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1.90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2926.72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1041986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RSM2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-7.95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476859.84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9719.04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85.70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13776.88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158204.46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3997.48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1956.90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909.89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144.04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7830.71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4.36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44.97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7247.94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51993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553001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105666.47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220824.62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84317.41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2439.99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662.13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4558.53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1291.02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5782.42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7215.07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3234.47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1748551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739318.21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258.50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111.00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4430.49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4734.33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9748.09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2142.80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23.81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3045.61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720930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RSM11 old (pure SO2)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7731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419211.02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1695.51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57753.67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410.83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152430.53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6202.46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2181.04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226.74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3421.46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65.86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5081.35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406279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607674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44369.07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220936.08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90602.97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1425.32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490.45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10.28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309.05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8344.68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9273.98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2611.31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9086865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314969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RSM13old (pure SO2)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8813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397384.38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1035.30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64939.06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297.87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152430.53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6312.02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1979.04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681.00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3667.14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5371.93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246967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675816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23264.61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208300.38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61022.77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618.34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1003.89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11.82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5416.99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7831.00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936706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568780.60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145.77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76105.66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66.60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2026.04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22332.24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2412.69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3134.21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56.40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965446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RSM9 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4078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453032.26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4521.70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41281.55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145.45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149438.94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2582.29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1603.90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2950.11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123.15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4161.12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5187.19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631882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487580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149567.24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242918.66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97746.58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3063.43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5861.37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6235.14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970.55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5251.99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948.69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4022.42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997311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799415"/>
                  </a:ext>
                </a:extLst>
              </a:tr>
              <a:tr h="13493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RSM2 pure SO2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5266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513715.32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5949.21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14775.26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136724.71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3440.99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2271.68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4812.17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7054.31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22.85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6141.86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157963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489644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52520.11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241072.44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55634.93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1131.98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4809.57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209.62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692.13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3011.42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5461.39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1250.54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541048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753830.24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343.04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143.82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3315.31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5955.35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13116.70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2091.98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2571.09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184.96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583765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olivine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427473.49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242.79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66653.11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147242.00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14945.14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3841.48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4808.96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7.43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989744"/>
                  </a:ext>
                </a:extLst>
              </a:tr>
              <a:tr h="13493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RSM9 (pure SO2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6231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405918.20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1633.83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48373.51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230.81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169959.34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3648.67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1569.18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488.80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4048.74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5.19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5002.72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477380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578259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72377.84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231142.99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96471.39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1872.18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913.50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277.33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571.42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6180.99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1038.53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2739.06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4280635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669259.47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198.32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49598.55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37.46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2464.67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11467.80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2126.13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0.92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2808.69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bdl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6.19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33001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5844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B62CD2-4045-F454-79EF-75139E01D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BDD36C-90E7-1CB1-C133-6BA739319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Table S4. Experiments #17-20. EPMA data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1E4297B-FBD0-5A3E-C461-AEA740384B1A}"/>
              </a:ext>
            </a:extLst>
          </p:cNvPr>
          <p:cNvGraphicFramePr>
            <a:graphicFrameLocks noGrp="1"/>
          </p:cNvGraphicFramePr>
          <p:nvPr/>
        </p:nvGraphicFramePr>
        <p:xfrm>
          <a:off x="850899" y="2477294"/>
          <a:ext cx="10490201" cy="3048000"/>
        </p:xfrm>
        <a:graphic>
          <a:graphicData uri="http://schemas.openxmlformats.org/drawingml/2006/table">
            <a:tbl>
              <a:tblPr/>
              <a:tblGrid>
                <a:gridCol w="719886">
                  <a:extLst>
                    <a:ext uri="{9D8B030D-6E8A-4147-A177-3AD203B41FA5}">
                      <a16:colId xmlns:a16="http://schemas.microsoft.com/office/drawing/2014/main" val="542865936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3853287092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1074976913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236105751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3617065924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1467442589"/>
                    </a:ext>
                  </a:extLst>
                </a:gridCol>
                <a:gridCol w="585670">
                  <a:extLst>
                    <a:ext uri="{9D8B030D-6E8A-4147-A177-3AD203B41FA5}">
                      <a16:colId xmlns:a16="http://schemas.microsoft.com/office/drawing/2014/main" val="2392414073"/>
                    </a:ext>
                  </a:extLst>
                </a:gridCol>
                <a:gridCol w="597871">
                  <a:extLst>
                    <a:ext uri="{9D8B030D-6E8A-4147-A177-3AD203B41FA5}">
                      <a16:colId xmlns:a16="http://schemas.microsoft.com/office/drawing/2014/main" val="2154517933"/>
                    </a:ext>
                  </a:extLst>
                </a:gridCol>
                <a:gridCol w="719886">
                  <a:extLst>
                    <a:ext uri="{9D8B030D-6E8A-4147-A177-3AD203B41FA5}">
                      <a16:colId xmlns:a16="http://schemas.microsoft.com/office/drawing/2014/main" val="1836480610"/>
                    </a:ext>
                  </a:extLst>
                </a:gridCol>
                <a:gridCol w="713785">
                  <a:extLst>
                    <a:ext uri="{9D8B030D-6E8A-4147-A177-3AD203B41FA5}">
                      <a16:colId xmlns:a16="http://schemas.microsoft.com/office/drawing/2014/main" val="2978833794"/>
                    </a:ext>
                  </a:extLst>
                </a:gridCol>
                <a:gridCol w="597871">
                  <a:extLst>
                    <a:ext uri="{9D8B030D-6E8A-4147-A177-3AD203B41FA5}">
                      <a16:colId xmlns:a16="http://schemas.microsoft.com/office/drawing/2014/main" val="163532741"/>
                    </a:ext>
                  </a:extLst>
                </a:gridCol>
                <a:gridCol w="671080">
                  <a:extLst>
                    <a:ext uri="{9D8B030D-6E8A-4147-A177-3AD203B41FA5}">
                      <a16:colId xmlns:a16="http://schemas.microsoft.com/office/drawing/2014/main" val="3211847597"/>
                    </a:ext>
                  </a:extLst>
                </a:gridCol>
                <a:gridCol w="719886">
                  <a:extLst>
                    <a:ext uri="{9D8B030D-6E8A-4147-A177-3AD203B41FA5}">
                      <a16:colId xmlns:a16="http://schemas.microsoft.com/office/drawing/2014/main" val="904403314"/>
                    </a:ext>
                  </a:extLst>
                </a:gridCol>
                <a:gridCol w="722936">
                  <a:extLst>
                    <a:ext uri="{9D8B030D-6E8A-4147-A177-3AD203B41FA5}">
                      <a16:colId xmlns:a16="http://schemas.microsoft.com/office/drawing/2014/main" val="4008243462"/>
                    </a:ext>
                  </a:extLst>
                </a:gridCol>
                <a:gridCol w="756490">
                  <a:extLst>
                    <a:ext uri="{9D8B030D-6E8A-4147-A177-3AD203B41FA5}">
                      <a16:colId xmlns:a16="http://schemas.microsoft.com/office/drawing/2014/main" val="3344129611"/>
                    </a:ext>
                  </a:extLst>
                </a:gridCol>
                <a:gridCol w="756490">
                  <a:extLst>
                    <a:ext uri="{9D8B030D-6E8A-4147-A177-3AD203B41FA5}">
                      <a16:colId xmlns:a16="http://schemas.microsoft.com/office/drawing/2014/main" val="3397461077"/>
                    </a:ext>
                  </a:extLst>
                </a:gridCol>
              </a:tblGrid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exp.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Exp. name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 (°C)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Substrate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logP(O</a:t>
                      </a:r>
                      <a:r>
                        <a:rPr lang="en-AU" sz="9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</a:t>
                      </a:r>
                      <a:r>
                        <a:rPr lang="en-AU" sz="9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logP(SO</a:t>
                      </a:r>
                      <a:r>
                        <a:rPr lang="en-AU" sz="900" b="0" i="0" u="none" strike="noStrike" baseline="-25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Composition (wt%)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60109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Cu/Cu</a:t>
                      </a:r>
                      <a:r>
                        <a:rPr lang="en-AU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Fe/FeO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O/SiO2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"Old" 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859063"/>
                  </a:ext>
                </a:extLst>
              </a:tr>
              <a:tr h="1905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RSM14 new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56.28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74911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76.66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1.59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81056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97.88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835423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olivine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42.67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22.65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683559"/>
                  </a:ext>
                </a:extLst>
              </a:tr>
              <a:tr h="1905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RSM15 new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60.35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174472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73.31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33979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97.82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386263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oivine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44.04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34.42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6301443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9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39.19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3584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77.06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101.9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972018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53.99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45.57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4545100"/>
                  </a:ext>
                </a:extLst>
              </a:tr>
              <a:tr h="19050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Al2O3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39.91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36.55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98.3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09195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74.41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613974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78.56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21.07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35251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7551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185B1-1248-E68C-34E9-308B71FBC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5175" cy="1325563"/>
          </a:xfrm>
        </p:spPr>
        <p:txBody>
          <a:bodyPr/>
          <a:lstStyle/>
          <a:p>
            <a:r>
              <a:rPr lang="en-AU" dirty="0"/>
              <a:t>Table S5. Experiments #21-25. EPMA + LA-ICP-MS data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38D341A-6E94-9D36-8E20-06434FCD1F92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652661"/>
          <a:ext cx="10515601" cy="2697265"/>
        </p:xfrm>
        <a:graphic>
          <a:graphicData uri="http://schemas.openxmlformats.org/drawingml/2006/table">
            <a:tbl>
              <a:tblPr/>
              <a:tblGrid>
                <a:gridCol w="435006">
                  <a:extLst>
                    <a:ext uri="{9D8B030D-6E8A-4147-A177-3AD203B41FA5}">
                      <a16:colId xmlns:a16="http://schemas.microsoft.com/office/drawing/2014/main" val="946918773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389557512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1077582344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798328491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812534677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1067828805"/>
                    </a:ext>
                  </a:extLst>
                </a:gridCol>
                <a:gridCol w="426128">
                  <a:extLst>
                    <a:ext uri="{9D8B030D-6E8A-4147-A177-3AD203B41FA5}">
                      <a16:colId xmlns:a16="http://schemas.microsoft.com/office/drawing/2014/main" val="3182572215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937181464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2140092929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4069441221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1721857616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3849422889"/>
                    </a:ext>
                  </a:extLst>
                </a:gridCol>
                <a:gridCol w="523783">
                  <a:extLst>
                    <a:ext uri="{9D8B030D-6E8A-4147-A177-3AD203B41FA5}">
                      <a16:colId xmlns:a16="http://schemas.microsoft.com/office/drawing/2014/main" val="4237963902"/>
                    </a:ext>
                  </a:extLst>
                </a:gridCol>
                <a:gridCol w="526002">
                  <a:extLst>
                    <a:ext uri="{9D8B030D-6E8A-4147-A177-3AD203B41FA5}">
                      <a16:colId xmlns:a16="http://schemas.microsoft.com/office/drawing/2014/main" val="2819629706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2205188597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264249480"/>
                    </a:ext>
                  </a:extLst>
                </a:gridCol>
                <a:gridCol w="577049">
                  <a:extLst>
                    <a:ext uri="{9D8B030D-6E8A-4147-A177-3AD203B41FA5}">
                      <a16:colId xmlns:a16="http://schemas.microsoft.com/office/drawing/2014/main" val="1171991471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2995945389"/>
                    </a:ext>
                  </a:extLst>
                </a:gridCol>
                <a:gridCol w="435006">
                  <a:extLst>
                    <a:ext uri="{9D8B030D-6E8A-4147-A177-3AD203B41FA5}">
                      <a16:colId xmlns:a16="http://schemas.microsoft.com/office/drawing/2014/main" val="1287272703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1791042321"/>
                    </a:ext>
                  </a:extLst>
                </a:gridCol>
                <a:gridCol w="550415">
                  <a:extLst>
                    <a:ext uri="{9D8B030D-6E8A-4147-A177-3AD203B41FA5}">
                      <a16:colId xmlns:a16="http://schemas.microsoft.com/office/drawing/2014/main" val="2254582816"/>
                    </a:ext>
                  </a:extLst>
                </a:gridCol>
                <a:gridCol w="499369">
                  <a:extLst>
                    <a:ext uri="{9D8B030D-6E8A-4147-A177-3AD203B41FA5}">
                      <a16:colId xmlns:a16="http://schemas.microsoft.com/office/drawing/2014/main" val="3393718073"/>
                    </a:ext>
                  </a:extLst>
                </a:gridCol>
              </a:tblGrid>
              <a:tr h="20104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# exp.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Exp. name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Temp (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°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Substrate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logP(SO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), atm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Composition (wt%)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070550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Cu/Cu</a:t>
                      </a:r>
                      <a:r>
                        <a:rPr lang="en-AU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Fe/FeO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O/Al</a:t>
                      </a:r>
                      <a:r>
                        <a:rPr lang="en-AU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SiO</a:t>
                      </a:r>
                      <a:r>
                        <a:rPr lang="en-AU" sz="6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endParaRPr lang="en-AU" sz="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Ni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Co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Bi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Pb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Zn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Au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Sb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1822632"/>
                  </a:ext>
                </a:extLst>
              </a:tr>
              <a:tr h="1416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6747" marR="6747" marT="6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RSM11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9.30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27.76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1.23E-02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3.28E-05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4.26E-04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4.59E-03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8289059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12.23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23.42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7.07E-03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4.95E-04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0212934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73.54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21.72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1.51E-03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1.71E-06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821317"/>
                  </a:ext>
                </a:extLst>
              </a:tr>
              <a:tr h="1416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</a:t>
                      </a:r>
                    </a:p>
                  </a:txBody>
                  <a:tcPr marL="6747" marR="6747" marT="6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RSM9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54.49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9.36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31.59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5.15E-04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5.80E-03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5354404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57.73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12.59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23.86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1.49E-02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2.11E-01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5514266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80.39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14.78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6758670"/>
                  </a:ext>
                </a:extLst>
              </a:tr>
              <a:tr h="14167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</a:t>
                      </a:r>
                    </a:p>
                  </a:txBody>
                  <a:tcPr marL="6747" marR="6747" marT="6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RSM13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1250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Al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lang="en-AU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endParaRPr lang="en-AU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50.97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32.12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5.44E-05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5.42E-03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2819215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72.44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2.71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20.36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3.88E-03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3.33E-05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7629882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62.95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31.70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1424915"/>
                  </a:ext>
                </a:extLst>
              </a:tr>
              <a:tr h="13493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24</a:t>
                      </a:r>
                    </a:p>
                  </a:txBody>
                  <a:tcPr marL="6747" marR="6747" marT="6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RSM4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57.48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2.93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34.16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1.24E-04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3.30E-03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86208044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3.87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20.96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1.63E-02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2.63E-01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8603236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91.60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3.27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75541549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olivine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52.28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11.49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32.24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0.48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0.58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8649460"/>
                  </a:ext>
                </a:extLst>
              </a:tr>
              <a:tr h="13493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6747" marR="6747" marT="674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RSM2 new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MgO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A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slag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27.63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0.55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6.63E-04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4.32E-03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4568814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matte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55.30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13.26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22.93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1.44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0.21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0.72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0.74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0.19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029226"/>
                  </a:ext>
                </a:extLst>
              </a:tr>
              <a:tr h="134931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spinel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94.27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0.78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41078547"/>
                  </a:ext>
                </a:extLst>
              </a:tr>
              <a:tr h="141677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olivine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53.83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10.71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32.01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0.33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0.11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0.63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AU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0.00</a:t>
                      </a:r>
                    </a:p>
                  </a:txBody>
                  <a:tcPr marL="6747" marR="6747" marT="67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0580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2325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F91D39C-33ED-473F-91C7-CD8C48DCD1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7704615"/>
              </p:ext>
            </p:extLst>
          </p:nvPr>
        </p:nvGraphicFramePr>
        <p:xfrm>
          <a:off x="4334831" y="715488"/>
          <a:ext cx="3217588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6E4ECDC-94E6-4C7C-B036-498E32134BD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92451"/>
              </p:ext>
            </p:extLst>
          </p:nvPr>
        </p:nvGraphicFramePr>
        <p:xfrm>
          <a:off x="7888286" y="709198"/>
          <a:ext cx="3213106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C6C8603-219F-B5E8-6089-AA29E1708C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6331403"/>
              </p:ext>
            </p:extLst>
          </p:nvPr>
        </p:nvGraphicFramePr>
        <p:xfrm>
          <a:off x="1065208" y="630037"/>
          <a:ext cx="3313340" cy="30724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0214AC2-67AB-61C8-7E20-D5BE4D6ABB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569417"/>
              </p:ext>
            </p:extLst>
          </p:nvPr>
        </p:nvGraphicFramePr>
        <p:xfrm>
          <a:off x="7552419" y="3800351"/>
          <a:ext cx="3319525" cy="305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FE8395D-C4BC-972D-09FF-4C8B92F322C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3174786"/>
              </p:ext>
            </p:extLst>
          </p:nvPr>
        </p:nvGraphicFramePr>
        <p:xfrm>
          <a:off x="4443720" y="3800351"/>
          <a:ext cx="3313339" cy="305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F2CBCC2E-7661-795D-D9F2-EE5CA9A462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1275199"/>
              </p:ext>
            </p:extLst>
          </p:nvPr>
        </p:nvGraphicFramePr>
        <p:xfrm>
          <a:off x="1130381" y="3753564"/>
          <a:ext cx="3313339" cy="3057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5C38C853-3B05-E1D5-D60B-C824C8FCA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" y="-311150"/>
            <a:ext cx="10925175" cy="1325563"/>
          </a:xfrm>
        </p:spPr>
        <p:txBody>
          <a:bodyPr/>
          <a:lstStyle/>
          <a:p>
            <a:r>
              <a:rPr lang="en-AU" dirty="0"/>
              <a:t>Figure S1. FactSage predictions for experiments</a:t>
            </a:r>
          </a:p>
        </p:txBody>
      </p:sp>
    </p:spTree>
    <p:extLst>
      <p:ext uri="{BB962C8B-B14F-4D97-AF65-F5344CB8AC3E}">
        <p14:creationId xmlns:p14="http://schemas.microsoft.com/office/powerpoint/2010/main" val="407681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D6B8883-846A-4DF2-B19A-87536A4A18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564297"/>
              </p:ext>
            </p:extLst>
          </p:nvPr>
        </p:nvGraphicFramePr>
        <p:xfrm>
          <a:off x="887941" y="798863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C190315-ED47-449F-BD82-46987849DB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5219488"/>
              </p:ext>
            </p:extLst>
          </p:nvPr>
        </p:nvGraphicFramePr>
        <p:xfrm>
          <a:off x="887941" y="3677330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7413D4F-1CD3-4109-B1B4-C541D58CD5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9145756"/>
              </p:ext>
            </p:extLst>
          </p:nvPr>
        </p:nvGraphicFramePr>
        <p:xfrm>
          <a:off x="7645534" y="798863"/>
          <a:ext cx="3314431" cy="2747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0911D8BC-8A47-4893-AEBB-5B67AFDB38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840802"/>
              </p:ext>
            </p:extLst>
          </p:nvPr>
        </p:nvGraphicFramePr>
        <p:xfrm>
          <a:off x="7675442" y="3842249"/>
          <a:ext cx="3284523" cy="2730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05E9E33-8389-4487-991C-A19A6151BF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0802748"/>
              </p:ext>
            </p:extLst>
          </p:nvPr>
        </p:nvGraphicFramePr>
        <p:xfrm>
          <a:off x="4127941" y="800544"/>
          <a:ext cx="3314431" cy="2745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D672B774-764D-4925-8B89-952CC4E39BA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5509113"/>
              </p:ext>
            </p:extLst>
          </p:nvPr>
        </p:nvGraphicFramePr>
        <p:xfrm>
          <a:off x="4331103" y="3991532"/>
          <a:ext cx="3314431" cy="2745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FF08C5AF-06FB-6DE0-C5DC-A3F7F518852D}"/>
              </a:ext>
            </a:extLst>
          </p:cNvPr>
          <p:cNvSpPr txBox="1">
            <a:spLocks/>
          </p:cNvSpPr>
          <p:nvPr/>
        </p:nvSpPr>
        <p:spPr>
          <a:xfrm>
            <a:off x="633412" y="-311150"/>
            <a:ext cx="109251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Figure S2. FactSage predictions for experiments</a:t>
            </a:r>
          </a:p>
        </p:txBody>
      </p:sp>
    </p:spTree>
    <p:extLst>
      <p:ext uri="{BB962C8B-B14F-4D97-AF65-F5344CB8AC3E}">
        <p14:creationId xmlns:p14="http://schemas.microsoft.com/office/powerpoint/2010/main" val="35802429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E4012D6-6C89-4640-A3C8-54137CEA12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415775"/>
              </p:ext>
            </p:extLst>
          </p:nvPr>
        </p:nvGraphicFramePr>
        <p:xfrm>
          <a:off x="4045788" y="3841455"/>
          <a:ext cx="3282487" cy="271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1C6878B-499D-4237-89B3-E43471A1B5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4127622"/>
              </p:ext>
            </p:extLst>
          </p:nvPr>
        </p:nvGraphicFramePr>
        <p:xfrm>
          <a:off x="4062305" y="672230"/>
          <a:ext cx="3282486" cy="3098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0E6FA97-A7C6-461B-AF88-7ABB996A37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819612"/>
              </p:ext>
            </p:extLst>
          </p:nvPr>
        </p:nvGraphicFramePr>
        <p:xfrm>
          <a:off x="7361309" y="3863941"/>
          <a:ext cx="3283506" cy="277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A5956C8-CFF1-4128-A805-7ACE1AB86B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8114078"/>
              </p:ext>
            </p:extLst>
          </p:nvPr>
        </p:nvGraphicFramePr>
        <p:xfrm>
          <a:off x="7355125" y="672230"/>
          <a:ext cx="3289690" cy="3098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DB9CB815-C464-6FD0-D4DC-544B0C39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" y="-311150"/>
            <a:ext cx="10925175" cy="1325563"/>
          </a:xfrm>
        </p:spPr>
        <p:txBody>
          <a:bodyPr/>
          <a:lstStyle/>
          <a:p>
            <a:r>
              <a:rPr lang="en-AU" dirty="0"/>
              <a:t>Figure S3. FactSage predictions for experiments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593D5FD4-83F0-84E5-8CCC-459C06E171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2217990"/>
              </p:ext>
            </p:extLst>
          </p:nvPr>
        </p:nvGraphicFramePr>
        <p:xfrm>
          <a:off x="786287" y="1801931"/>
          <a:ext cx="3276018" cy="306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050427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F633F4E-1FD7-4461-873A-30955A60C1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3604177"/>
              </p:ext>
            </p:extLst>
          </p:nvPr>
        </p:nvGraphicFramePr>
        <p:xfrm>
          <a:off x="677727" y="530472"/>
          <a:ext cx="3292745" cy="310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A277BF4-FAA6-4D4F-ABCA-25CCDD7D31A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3624600"/>
              </p:ext>
            </p:extLst>
          </p:nvPr>
        </p:nvGraphicFramePr>
        <p:xfrm>
          <a:off x="685148" y="3635127"/>
          <a:ext cx="3285324" cy="308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3066ECA-A938-4832-B590-4343E0FC79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044356"/>
              </p:ext>
            </p:extLst>
          </p:nvPr>
        </p:nvGraphicFramePr>
        <p:xfrm>
          <a:off x="3977893" y="3635127"/>
          <a:ext cx="3286561" cy="30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8ED10CE-6117-4199-B54E-460A4DBE33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6811414"/>
              </p:ext>
            </p:extLst>
          </p:nvPr>
        </p:nvGraphicFramePr>
        <p:xfrm>
          <a:off x="3986333" y="530472"/>
          <a:ext cx="3285542" cy="310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3FE8F2C-54AD-459D-B757-7741010396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0861397"/>
              </p:ext>
            </p:extLst>
          </p:nvPr>
        </p:nvGraphicFramePr>
        <p:xfrm>
          <a:off x="7602950" y="530472"/>
          <a:ext cx="3285300" cy="310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DA607E4-A33B-4098-98CC-225800CF51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3929605"/>
              </p:ext>
            </p:extLst>
          </p:nvPr>
        </p:nvGraphicFramePr>
        <p:xfrm>
          <a:off x="7480849" y="3632726"/>
          <a:ext cx="3275501" cy="308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4E9DB3E3-BBD0-B54B-0D59-423053E43B0C}"/>
              </a:ext>
            </a:extLst>
          </p:cNvPr>
          <p:cNvSpPr txBox="1">
            <a:spLocks/>
          </p:cNvSpPr>
          <p:nvPr/>
        </p:nvSpPr>
        <p:spPr>
          <a:xfrm>
            <a:off x="633412" y="-311150"/>
            <a:ext cx="1092517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dirty="0"/>
              <a:t>Figure S4. FactSage predictions for experiments</a:t>
            </a:r>
          </a:p>
        </p:txBody>
      </p:sp>
    </p:spTree>
    <p:extLst>
      <p:ext uri="{BB962C8B-B14F-4D97-AF65-F5344CB8AC3E}">
        <p14:creationId xmlns:p14="http://schemas.microsoft.com/office/powerpoint/2010/main" val="2343691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F588E8F-2D28-35F2-1421-55DBA3F85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/>
              <a:t>Figure 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8043141-5C52-4A24-98CB-7EAEA6E6E00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7906192"/>
              </p:ext>
            </p:extLst>
          </p:nvPr>
        </p:nvGraphicFramePr>
        <p:xfrm>
          <a:off x="2842462" y="1935491"/>
          <a:ext cx="3239440" cy="2975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73F3518-80A6-4C1D-B601-E47364F8B1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7191973"/>
              </p:ext>
            </p:extLst>
          </p:nvPr>
        </p:nvGraphicFramePr>
        <p:xfrm>
          <a:off x="6114019" y="1946697"/>
          <a:ext cx="3235518" cy="2975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60620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ACF0FF0-AF34-4F82-B2F4-FB2A5DB7AF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4318612"/>
              </p:ext>
            </p:extLst>
          </p:nvPr>
        </p:nvGraphicFramePr>
        <p:xfrm>
          <a:off x="2977873" y="513731"/>
          <a:ext cx="3283504" cy="3087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4CB7358-CC8B-408C-B835-DE2288D9FC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639462"/>
              </p:ext>
            </p:extLst>
          </p:nvPr>
        </p:nvGraphicFramePr>
        <p:xfrm>
          <a:off x="2977873" y="3601068"/>
          <a:ext cx="3320616" cy="3098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E27E061-414B-44E7-95CB-081220D66E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4937206"/>
              </p:ext>
            </p:extLst>
          </p:nvPr>
        </p:nvGraphicFramePr>
        <p:xfrm>
          <a:off x="6533255" y="513731"/>
          <a:ext cx="3284740" cy="31046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ED82DF1-E154-40C5-BBC2-C40052AF60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846828"/>
              </p:ext>
            </p:extLst>
          </p:nvPr>
        </p:nvGraphicFramePr>
        <p:xfrm>
          <a:off x="6570367" y="3608526"/>
          <a:ext cx="3270117" cy="3083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itle 1">
            <a:extLst>
              <a:ext uri="{FF2B5EF4-FFF2-40B4-BE49-F238E27FC236}">
                <a16:creationId xmlns:a16="http://schemas.microsoft.com/office/drawing/2014/main" id="{F0055C16-F17E-1F4A-A546-4CFDD74F5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412" y="-311150"/>
            <a:ext cx="10925175" cy="1325563"/>
          </a:xfrm>
        </p:spPr>
        <p:txBody>
          <a:bodyPr/>
          <a:lstStyle/>
          <a:p>
            <a:r>
              <a:rPr lang="en-AU" dirty="0"/>
              <a:t>Figure S5. FactSage predictions for experiments</a:t>
            </a:r>
          </a:p>
        </p:txBody>
      </p:sp>
    </p:spTree>
    <p:extLst>
      <p:ext uri="{BB962C8B-B14F-4D97-AF65-F5344CB8AC3E}">
        <p14:creationId xmlns:p14="http://schemas.microsoft.com/office/powerpoint/2010/main" val="4225206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D9107-39BF-4439-F6DB-E657709B5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-212217"/>
            <a:ext cx="10515600" cy="1325563"/>
          </a:xfrm>
        </p:spPr>
        <p:txBody>
          <a:bodyPr/>
          <a:lstStyle/>
          <a:p>
            <a:r>
              <a:rPr lang="en-AU" dirty="0"/>
              <a:t>Figure S6. Case 1. Smelter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19C202-1F65-7DCE-6972-DC8D37FB4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925" y="5951509"/>
            <a:ext cx="9000000" cy="8329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B0A73E-93EA-E23A-D8CD-3D0E09C6D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7314"/>
            <a:ext cx="12192000" cy="462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0992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79E32-4BB0-F463-0A9D-9E0675A94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B26AB-3E63-49E5-5F99-4BE0A4719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5433"/>
            <a:ext cx="10515600" cy="1325563"/>
          </a:xfrm>
        </p:spPr>
        <p:txBody>
          <a:bodyPr/>
          <a:lstStyle/>
          <a:p>
            <a:r>
              <a:rPr lang="en-AU" dirty="0"/>
              <a:t>Figure S7. Case 1. Converter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9AD143A-93E3-9AEB-E615-D9B72BFB4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0996"/>
            <a:ext cx="12192000" cy="463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03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2A926-7614-4CAB-546F-B4156A5638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0D604-AF3B-33A9-A7B7-B009108F9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5433"/>
            <a:ext cx="10515600" cy="1325563"/>
          </a:xfrm>
        </p:spPr>
        <p:txBody>
          <a:bodyPr/>
          <a:lstStyle/>
          <a:p>
            <a:r>
              <a:rPr lang="en-AU" dirty="0"/>
              <a:t>Figure S8. Case 1. Anode refining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0E548-2580-B691-94FB-AE182FF44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2950"/>
            <a:ext cx="12192000" cy="44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761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BEA39-15D3-E90E-1529-00E667303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031D5-916E-B711-A87F-9D788E560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5433"/>
            <a:ext cx="10515600" cy="1325563"/>
          </a:xfrm>
        </p:spPr>
        <p:txBody>
          <a:bodyPr/>
          <a:lstStyle/>
          <a:p>
            <a:r>
              <a:rPr lang="en-AU" dirty="0"/>
              <a:t>Figure S9. Case 2. Smelter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998F08-8938-F19B-BA64-6B461FC11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528"/>
            <a:ext cx="12192000" cy="44329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43C91B-5D81-C69A-2AB3-8A9881ABC7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300" y="5818418"/>
            <a:ext cx="9000000" cy="812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347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6ABFB-EE86-A42E-862A-437362A13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6AA0E-EEA7-5F3C-2F30-13ED73E8D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5433"/>
            <a:ext cx="10515600" cy="1325563"/>
          </a:xfrm>
        </p:spPr>
        <p:txBody>
          <a:bodyPr/>
          <a:lstStyle/>
          <a:p>
            <a:r>
              <a:rPr lang="en-AU" dirty="0"/>
              <a:t>Figure S9. Case 2. Converter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756705-4C6A-2ABF-742F-D2FC45B0C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0405"/>
            <a:ext cx="12192000" cy="449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150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63DF9E-A587-2456-FD49-8BE36FBDB9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E2C98-F395-FFB7-E90D-DED45996C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5433"/>
            <a:ext cx="10515600" cy="1325563"/>
          </a:xfrm>
        </p:spPr>
        <p:txBody>
          <a:bodyPr/>
          <a:lstStyle/>
          <a:p>
            <a:r>
              <a:rPr lang="en-AU" dirty="0"/>
              <a:t>Figure S10. Case 2. Anode refining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2E5AF8-77DB-23D3-F0AA-565FCC95B0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2950"/>
            <a:ext cx="12192000" cy="44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69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B0FFD8-302A-78B6-D382-8417ADCD6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256" y="1804761"/>
            <a:ext cx="10307488" cy="32484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0862D9-5A75-B429-2F37-FA95E4455F65}"/>
              </a:ext>
            </a:extLst>
          </p:cNvPr>
          <p:cNvSpPr/>
          <p:nvPr/>
        </p:nvSpPr>
        <p:spPr>
          <a:xfrm>
            <a:off x="4581236" y="4424218"/>
            <a:ext cx="2890982" cy="11083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8CFA5E-2B1B-F98E-DB53-FDE03F04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AU" dirty="0"/>
              <a:t>Figure 3</a:t>
            </a:r>
          </a:p>
        </p:txBody>
      </p:sp>
    </p:spTree>
    <p:extLst>
      <p:ext uri="{BB962C8B-B14F-4D97-AF65-F5344CB8AC3E}">
        <p14:creationId xmlns:p14="http://schemas.microsoft.com/office/powerpoint/2010/main" val="46457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63EAFFE-FD9A-26DD-BFD8-05A660FB70B5}"/>
              </a:ext>
            </a:extLst>
          </p:cNvPr>
          <p:cNvGrpSpPr/>
          <p:nvPr/>
        </p:nvGrpSpPr>
        <p:grpSpPr>
          <a:xfrm>
            <a:off x="2319437" y="1296939"/>
            <a:ext cx="3598894" cy="5158974"/>
            <a:chOff x="733477" y="458395"/>
            <a:chExt cx="3598894" cy="515897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F71D202-09BD-9199-1348-B97E98A66043}"/>
                </a:ext>
              </a:extLst>
            </p:cNvPr>
            <p:cNvSpPr/>
            <p:nvPr/>
          </p:nvSpPr>
          <p:spPr>
            <a:xfrm>
              <a:off x="1496829" y="1676399"/>
              <a:ext cx="1660914" cy="2587229"/>
            </a:xfrm>
            <a:prstGeom prst="rect">
              <a:avLst/>
            </a:prstGeom>
            <a:solidFill>
              <a:srgbClr val="E7E6E6">
                <a:alpha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48AC348-66EF-3539-8FB8-781C18D8819D}"/>
                </a:ext>
              </a:extLst>
            </p:cNvPr>
            <p:cNvSpPr/>
            <p:nvPr/>
          </p:nvSpPr>
          <p:spPr>
            <a:xfrm>
              <a:off x="1622547" y="1775030"/>
              <a:ext cx="1392706" cy="238996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3BA1854-281B-80E3-1539-DFDDD1732586}"/>
                </a:ext>
              </a:extLst>
            </p:cNvPr>
            <p:cNvSpPr/>
            <p:nvPr/>
          </p:nvSpPr>
          <p:spPr>
            <a:xfrm>
              <a:off x="2146082" y="1376613"/>
              <a:ext cx="312717" cy="3238622"/>
            </a:xfrm>
            <a:prstGeom prst="rect">
              <a:avLst/>
            </a:prstGeom>
            <a:solidFill>
              <a:srgbClr val="FFC000">
                <a:lumMod val="20000"/>
                <a:lumOff val="8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4D2DFAC-7440-A058-D392-9FD70CC7BE91}"/>
                </a:ext>
              </a:extLst>
            </p:cNvPr>
            <p:cNvSpPr/>
            <p:nvPr/>
          </p:nvSpPr>
          <p:spPr>
            <a:xfrm>
              <a:off x="2117938" y="4885287"/>
              <a:ext cx="365392" cy="260806"/>
            </a:xfrm>
            <a:custGeom>
              <a:avLst/>
              <a:gdLst>
                <a:gd name="connsiteX0" fmla="*/ 22225 w 561975"/>
                <a:gd name="connsiteY0" fmla="*/ 0 h 415925"/>
                <a:gd name="connsiteX1" fmla="*/ 25400 w 561975"/>
                <a:gd name="connsiteY1" fmla="*/ 365125 h 415925"/>
                <a:gd name="connsiteX2" fmla="*/ 0 w 561975"/>
                <a:gd name="connsiteY2" fmla="*/ 365125 h 415925"/>
                <a:gd name="connsiteX3" fmla="*/ 0 w 561975"/>
                <a:gd name="connsiteY3" fmla="*/ 415925 h 415925"/>
                <a:gd name="connsiteX4" fmla="*/ 561975 w 561975"/>
                <a:gd name="connsiteY4" fmla="*/ 415925 h 415925"/>
                <a:gd name="connsiteX5" fmla="*/ 561975 w 561975"/>
                <a:gd name="connsiteY5" fmla="*/ 365125 h 415925"/>
                <a:gd name="connsiteX6" fmla="*/ 536575 w 561975"/>
                <a:gd name="connsiteY6" fmla="*/ 365125 h 415925"/>
                <a:gd name="connsiteX7" fmla="*/ 539750 w 561975"/>
                <a:gd name="connsiteY7" fmla="*/ 0 h 415925"/>
                <a:gd name="connsiteX8" fmla="*/ 22225 w 561975"/>
                <a:gd name="connsiteY8" fmla="*/ 0 h 41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61975" h="415925">
                  <a:moveTo>
                    <a:pt x="22225" y="0"/>
                  </a:moveTo>
                  <a:cubicBezTo>
                    <a:pt x="23283" y="121708"/>
                    <a:pt x="24342" y="243417"/>
                    <a:pt x="25400" y="365125"/>
                  </a:cubicBezTo>
                  <a:lnTo>
                    <a:pt x="0" y="365125"/>
                  </a:lnTo>
                  <a:lnTo>
                    <a:pt x="0" y="415925"/>
                  </a:lnTo>
                  <a:lnTo>
                    <a:pt x="561975" y="415925"/>
                  </a:lnTo>
                  <a:lnTo>
                    <a:pt x="561975" y="365125"/>
                  </a:lnTo>
                  <a:lnTo>
                    <a:pt x="536575" y="365125"/>
                  </a:lnTo>
                  <a:cubicBezTo>
                    <a:pt x="537633" y="243417"/>
                    <a:pt x="538692" y="121708"/>
                    <a:pt x="539750" y="0"/>
                  </a:cubicBezTo>
                  <a:lnTo>
                    <a:pt x="22225" y="0"/>
                  </a:lnTo>
                  <a:close/>
                </a:path>
              </a:pathLst>
            </a:custGeom>
            <a:solidFill>
              <a:srgbClr val="A5A5A5">
                <a:alpha val="50000"/>
              </a:srgbClr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F2AE268-9555-C9AA-CC9E-0ADA9D99755E}"/>
                </a:ext>
              </a:extLst>
            </p:cNvPr>
            <p:cNvSpPr/>
            <p:nvPr/>
          </p:nvSpPr>
          <p:spPr>
            <a:xfrm>
              <a:off x="2665966" y="1785118"/>
              <a:ext cx="146641" cy="2379877"/>
            </a:xfrm>
            <a:prstGeom prst="rect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B09780F-A5D0-9CAB-BF4B-15FE5A084020}"/>
                </a:ext>
              </a:extLst>
            </p:cNvPr>
            <p:cNvSpPr/>
            <p:nvPr/>
          </p:nvSpPr>
          <p:spPr>
            <a:xfrm>
              <a:off x="1792261" y="1785118"/>
              <a:ext cx="146641" cy="2379877"/>
            </a:xfrm>
            <a:prstGeom prst="rect">
              <a:avLst/>
            </a:prstGeom>
            <a:solidFill>
              <a:srgbClr val="44546A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B906180-5EA2-28EF-C6C9-4C0E445ECF62}"/>
                </a:ext>
              </a:extLst>
            </p:cNvPr>
            <p:cNvSpPr/>
            <p:nvPr/>
          </p:nvSpPr>
          <p:spPr>
            <a:xfrm>
              <a:off x="2211695" y="816390"/>
              <a:ext cx="60040" cy="2203493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6289CF3-A17E-6AB7-1017-455217FCFFA4}"/>
                </a:ext>
              </a:extLst>
            </p:cNvPr>
            <p:cNvSpPr/>
            <p:nvPr/>
          </p:nvSpPr>
          <p:spPr>
            <a:xfrm rot="5400000">
              <a:off x="2914969" y="2509972"/>
              <a:ext cx="23829" cy="898864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E79929B-0C1F-DE0B-C231-8FE0328BC84D}"/>
                </a:ext>
              </a:extLst>
            </p:cNvPr>
            <p:cNvSpPr/>
            <p:nvPr/>
          </p:nvSpPr>
          <p:spPr>
            <a:xfrm>
              <a:off x="2357577" y="724485"/>
              <a:ext cx="23638" cy="1646229"/>
            </a:xfrm>
            <a:prstGeom prst="rect">
              <a:avLst/>
            </a:prstGeom>
            <a:solidFill>
              <a:sysClr val="window" lastClr="FFFFFF"/>
            </a:solidFill>
            <a:ln w="952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C13FCAD-DEC4-CA99-8655-1FD020DE7F4D}"/>
                </a:ext>
              </a:extLst>
            </p:cNvPr>
            <p:cNvCxnSpPr>
              <a:cxnSpLocks/>
            </p:cNvCxnSpPr>
            <p:nvPr/>
          </p:nvCxnSpPr>
          <p:spPr>
            <a:xfrm>
              <a:off x="2368455" y="567354"/>
              <a:ext cx="6335" cy="2317952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0B751E7-44B3-5814-E621-6E1B61DF94EB}"/>
                </a:ext>
              </a:extLst>
            </p:cNvPr>
            <p:cNvSpPr/>
            <p:nvPr/>
          </p:nvSpPr>
          <p:spPr>
            <a:xfrm>
              <a:off x="2341953" y="2895032"/>
              <a:ext cx="60040" cy="91418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C863EAD-EAF7-1191-9B70-0149E52E9F33}"/>
                </a:ext>
              </a:extLst>
            </p:cNvPr>
            <p:cNvSpPr txBox="1"/>
            <p:nvPr/>
          </p:nvSpPr>
          <p:spPr>
            <a:xfrm>
              <a:off x="2312046" y="467430"/>
              <a:ext cx="6994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Pt wire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4F8246E-5423-173D-A75C-CAA9BD858CDC}"/>
                </a:ext>
              </a:extLst>
            </p:cNvPr>
            <p:cNvSpPr txBox="1"/>
            <p:nvPr/>
          </p:nvSpPr>
          <p:spPr>
            <a:xfrm>
              <a:off x="872406" y="458395"/>
              <a:ext cx="1218732" cy="36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Working</a:t>
              </a:r>
            </a:p>
            <a:p>
              <a:pPr marL="0" marR="0" lvl="0" indent="0" algn="r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thermocouple</a:t>
              </a: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1A57916-B4A4-DCC1-8C40-6E4B8DBB75BB}"/>
                </a:ext>
              </a:extLst>
            </p:cNvPr>
            <p:cNvSpPr/>
            <p:nvPr/>
          </p:nvSpPr>
          <p:spPr>
            <a:xfrm>
              <a:off x="2202952" y="515923"/>
              <a:ext cx="41766" cy="2480278"/>
            </a:xfrm>
            <a:custGeom>
              <a:avLst/>
              <a:gdLst>
                <a:gd name="connsiteX0" fmla="*/ 38100 w 41766"/>
                <a:gd name="connsiteY0" fmla="*/ 2480278 h 2480278"/>
                <a:gd name="connsiteX1" fmla="*/ 38100 w 41766"/>
                <a:gd name="connsiteY1" fmla="*/ 265716 h 2480278"/>
                <a:gd name="connsiteX2" fmla="*/ 0 w 41766"/>
                <a:gd name="connsiteY2" fmla="*/ 122841 h 2480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766" h="2480278">
                  <a:moveTo>
                    <a:pt x="38100" y="2480278"/>
                  </a:moveTo>
                  <a:cubicBezTo>
                    <a:pt x="41275" y="1569450"/>
                    <a:pt x="44450" y="658622"/>
                    <a:pt x="38100" y="265716"/>
                  </a:cubicBezTo>
                  <a:cubicBezTo>
                    <a:pt x="31750" y="-127190"/>
                    <a:pt x="15875" y="-2175"/>
                    <a:pt x="0" y="122841"/>
                  </a:cubicBez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064549C-2C38-9730-23E5-9CBDA4CD4208}"/>
                </a:ext>
              </a:extLst>
            </p:cNvPr>
            <p:cNvSpPr txBox="1"/>
            <p:nvPr/>
          </p:nvSpPr>
          <p:spPr>
            <a:xfrm>
              <a:off x="2624519" y="1295432"/>
              <a:ext cx="14717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Heating elements</a:t>
              </a: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AB19F07B-255E-CBB4-186E-A7A702B6BC66}"/>
                </a:ext>
              </a:extLst>
            </p:cNvPr>
            <p:cNvCxnSpPr/>
            <p:nvPr/>
          </p:nvCxnSpPr>
          <p:spPr>
            <a:xfrm>
              <a:off x="2626630" y="1206324"/>
              <a:ext cx="426806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03F6876-F46E-E0B7-0208-E938C5807140}"/>
                </a:ext>
              </a:extLst>
            </p:cNvPr>
            <p:cNvSpPr txBox="1"/>
            <p:nvPr/>
          </p:nvSpPr>
          <p:spPr>
            <a:xfrm>
              <a:off x="2990468" y="1043307"/>
              <a:ext cx="9371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Gas outlet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406A5CF-AF05-6513-EBF1-B730197CAFB2}"/>
                </a:ext>
              </a:extLst>
            </p:cNvPr>
            <p:cNvCxnSpPr/>
            <p:nvPr/>
          </p:nvCxnSpPr>
          <p:spPr>
            <a:xfrm>
              <a:off x="1559830" y="4800424"/>
              <a:ext cx="426806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3D60C4D-C1C7-3F37-1FF6-3CC1C4A5A19A}"/>
                </a:ext>
              </a:extLst>
            </p:cNvPr>
            <p:cNvSpPr txBox="1"/>
            <p:nvPr/>
          </p:nvSpPr>
          <p:spPr>
            <a:xfrm>
              <a:off x="787145" y="4331111"/>
              <a:ext cx="13220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400" dirty="0"/>
                <a:t>Ar-CO-CO</a:t>
              </a:r>
              <a:r>
                <a:rPr lang="en-AU" sz="1400" baseline="-25000" dirty="0"/>
                <a:t>2</a:t>
              </a:r>
              <a:r>
                <a:rPr lang="en-AU" sz="1400" dirty="0"/>
                <a:t>-SO</a:t>
              </a:r>
              <a:r>
                <a:rPr lang="en-AU" sz="1400" baseline="-25000" dirty="0"/>
                <a:t>2</a:t>
              </a:r>
              <a:r>
                <a:rPr lang="en-AU" sz="1400" dirty="0"/>
                <a:t> gas flow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3C12559-B7AB-4CB7-DF8C-26D73899FC58}"/>
                </a:ext>
              </a:extLst>
            </p:cNvPr>
            <p:cNvSpPr txBox="1"/>
            <p:nvPr/>
          </p:nvSpPr>
          <p:spPr>
            <a:xfrm>
              <a:off x="3113639" y="2591994"/>
              <a:ext cx="1218732" cy="36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Controller </a:t>
              </a:r>
            </a:p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thermocouple</a:t>
              </a: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6F73B74-722D-1EB6-6760-CC2FB06846D6}"/>
                </a:ext>
              </a:extLst>
            </p:cNvPr>
            <p:cNvCxnSpPr>
              <a:cxnSpLocks/>
            </p:cNvCxnSpPr>
            <p:nvPr/>
          </p:nvCxnSpPr>
          <p:spPr>
            <a:xfrm>
              <a:off x="1297124" y="2849656"/>
              <a:ext cx="1327395" cy="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8C6C5D4C-67D4-AB52-2DA8-32AE7214DB62}"/>
                </a:ext>
              </a:extLst>
            </p:cNvPr>
            <p:cNvCxnSpPr>
              <a:cxnSpLocks/>
            </p:cNvCxnSpPr>
            <p:nvPr/>
          </p:nvCxnSpPr>
          <p:spPr>
            <a:xfrm>
              <a:off x="1289504" y="3101116"/>
              <a:ext cx="1306266" cy="1737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dash"/>
              <a:miter lim="800000"/>
            </a:ln>
            <a:effectLst/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7709BCF-778D-CE36-0C81-037E7EF29CFF}"/>
                </a:ext>
              </a:extLst>
            </p:cNvPr>
            <p:cNvSpPr txBox="1"/>
            <p:nvPr/>
          </p:nvSpPr>
          <p:spPr>
            <a:xfrm>
              <a:off x="736516" y="2812966"/>
              <a:ext cx="8379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Hot zone</a:t>
              </a: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C2A8CE6-9D1C-09B8-2261-9FD5231D154B}"/>
                </a:ext>
              </a:extLst>
            </p:cNvPr>
            <p:cNvSpPr/>
            <p:nvPr/>
          </p:nvSpPr>
          <p:spPr>
            <a:xfrm>
              <a:off x="2485525" y="2955721"/>
              <a:ext cx="1110457" cy="115094"/>
            </a:xfrm>
            <a:custGeom>
              <a:avLst/>
              <a:gdLst>
                <a:gd name="connsiteX0" fmla="*/ 0 w 1014177"/>
                <a:gd name="connsiteY0" fmla="*/ 0 h 101600"/>
                <a:gd name="connsiteX1" fmla="*/ 933450 w 1014177"/>
                <a:gd name="connsiteY1" fmla="*/ 6350 h 101600"/>
                <a:gd name="connsiteX2" fmla="*/ 971550 w 1014177"/>
                <a:gd name="connsiteY2" fmla="*/ 10160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4177" h="101600">
                  <a:moveTo>
                    <a:pt x="0" y="0"/>
                  </a:moveTo>
                  <a:lnTo>
                    <a:pt x="933450" y="6350"/>
                  </a:lnTo>
                  <a:cubicBezTo>
                    <a:pt x="1095375" y="23283"/>
                    <a:pt x="962025" y="81492"/>
                    <a:pt x="971550" y="101600"/>
                  </a:cubicBezTo>
                </a:path>
              </a:pathLst>
            </a:custGeom>
            <a:noFill/>
            <a:ln w="31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1D7814B-EE56-5D39-E6D9-81F8196137C0}"/>
                </a:ext>
              </a:extLst>
            </p:cNvPr>
            <p:cNvSpPr txBox="1"/>
            <p:nvPr/>
          </p:nvSpPr>
          <p:spPr>
            <a:xfrm>
              <a:off x="733477" y="5099599"/>
              <a:ext cx="1007116" cy="364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Quenching bucket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3FF741D-FEC7-FA5F-0659-9C332A242F07}"/>
                </a:ext>
              </a:extLst>
            </p:cNvPr>
            <p:cNvGrpSpPr/>
            <p:nvPr/>
          </p:nvGrpSpPr>
          <p:grpSpPr>
            <a:xfrm>
              <a:off x="2058806" y="1132699"/>
              <a:ext cx="536969" cy="488929"/>
              <a:chOff x="8332682" y="1780209"/>
              <a:chExt cx="726284" cy="640554"/>
            </a:xfrm>
          </p:grpSpPr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A316103-D80D-BD09-418F-1D762494EA04}"/>
                  </a:ext>
                </a:extLst>
              </p:cNvPr>
              <p:cNvSpPr/>
              <p:nvPr/>
            </p:nvSpPr>
            <p:spPr>
              <a:xfrm>
                <a:off x="8332684" y="1780209"/>
                <a:ext cx="726282" cy="321469"/>
              </a:xfrm>
              <a:custGeom>
                <a:avLst/>
                <a:gdLst>
                  <a:gd name="connsiteX0" fmla="*/ 0 w 726282"/>
                  <a:gd name="connsiteY0" fmla="*/ 321469 h 321469"/>
                  <a:gd name="connsiteX1" fmla="*/ 2382 w 726282"/>
                  <a:gd name="connsiteY1" fmla="*/ 188119 h 321469"/>
                  <a:gd name="connsiteX2" fmla="*/ 80963 w 726282"/>
                  <a:gd name="connsiteY2" fmla="*/ 188119 h 321469"/>
                  <a:gd name="connsiteX3" fmla="*/ 80963 w 726282"/>
                  <a:gd name="connsiteY3" fmla="*/ 2381 h 321469"/>
                  <a:gd name="connsiteX4" fmla="*/ 559594 w 726282"/>
                  <a:gd name="connsiteY4" fmla="*/ 0 h 321469"/>
                  <a:gd name="connsiteX5" fmla="*/ 559594 w 726282"/>
                  <a:gd name="connsiteY5" fmla="*/ 69056 h 321469"/>
                  <a:gd name="connsiteX6" fmla="*/ 723900 w 726282"/>
                  <a:gd name="connsiteY6" fmla="*/ 69056 h 321469"/>
                  <a:gd name="connsiteX7" fmla="*/ 726282 w 726282"/>
                  <a:gd name="connsiteY7" fmla="*/ 133350 h 321469"/>
                  <a:gd name="connsiteX8" fmla="*/ 559594 w 726282"/>
                  <a:gd name="connsiteY8" fmla="*/ 133350 h 321469"/>
                  <a:gd name="connsiteX9" fmla="*/ 559594 w 726282"/>
                  <a:gd name="connsiteY9" fmla="*/ 190500 h 321469"/>
                  <a:gd name="connsiteX10" fmla="*/ 645319 w 726282"/>
                  <a:gd name="connsiteY10" fmla="*/ 190500 h 321469"/>
                  <a:gd name="connsiteX11" fmla="*/ 647700 w 726282"/>
                  <a:gd name="connsiteY11" fmla="*/ 321469 h 321469"/>
                  <a:gd name="connsiteX12" fmla="*/ 0 w 726282"/>
                  <a:gd name="connsiteY12" fmla="*/ 321469 h 321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6282" h="321469">
                    <a:moveTo>
                      <a:pt x="0" y="321469"/>
                    </a:moveTo>
                    <a:lnTo>
                      <a:pt x="2382" y="188119"/>
                    </a:lnTo>
                    <a:lnTo>
                      <a:pt x="80963" y="188119"/>
                    </a:lnTo>
                    <a:lnTo>
                      <a:pt x="80963" y="2381"/>
                    </a:lnTo>
                    <a:lnTo>
                      <a:pt x="559594" y="0"/>
                    </a:lnTo>
                    <a:lnTo>
                      <a:pt x="559594" y="69056"/>
                    </a:lnTo>
                    <a:lnTo>
                      <a:pt x="723900" y="69056"/>
                    </a:lnTo>
                    <a:lnTo>
                      <a:pt x="726282" y="133350"/>
                    </a:lnTo>
                    <a:lnTo>
                      <a:pt x="559594" y="133350"/>
                    </a:lnTo>
                    <a:lnTo>
                      <a:pt x="559594" y="190500"/>
                    </a:lnTo>
                    <a:lnTo>
                      <a:pt x="645319" y="190500"/>
                    </a:lnTo>
                    <a:cubicBezTo>
                      <a:pt x="646113" y="234156"/>
                      <a:pt x="646906" y="277813"/>
                      <a:pt x="647700" y="321469"/>
                    </a:cubicBezTo>
                    <a:lnTo>
                      <a:pt x="0" y="321469"/>
                    </a:lnTo>
                    <a:close/>
                  </a:path>
                </a:pathLst>
              </a:custGeom>
              <a:solidFill>
                <a:srgbClr val="A5A5A5">
                  <a:alpha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2571A8CB-30BD-D485-840B-0838FB476AC2}"/>
                  </a:ext>
                </a:extLst>
              </p:cNvPr>
              <p:cNvSpPr/>
              <p:nvPr/>
            </p:nvSpPr>
            <p:spPr>
              <a:xfrm>
                <a:off x="8332682" y="2101676"/>
                <a:ext cx="650081" cy="319087"/>
              </a:xfrm>
              <a:custGeom>
                <a:avLst/>
                <a:gdLst>
                  <a:gd name="connsiteX0" fmla="*/ 0 w 650081"/>
                  <a:gd name="connsiteY0" fmla="*/ 0 h 319087"/>
                  <a:gd name="connsiteX1" fmla="*/ 650081 w 650081"/>
                  <a:gd name="connsiteY1" fmla="*/ 0 h 319087"/>
                  <a:gd name="connsiteX2" fmla="*/ 650081 w 650081"/>
                  <a:gd name="connsiteY2" fmla="*/ 133350 h 319087"/>
                  <a:gd name="connsiteX3" fmla="*/ 564356 w 650081"/>
                  <a:gd name="connsiteY3" fmla="*/ 133350 h 319087"/>
                  <a:gd name="connsiteX4" fmla="*/ 561975 w 650081"/>
                  <a:gd name="connsiteY4" fmla="*/ 319087 h 319087"/>
                  <a:gd name="connsiteX5" fmla="*/ 88106 w 650081"/>
                  <a:gd name="connsiteY5" fmla="*/ 319087 h 319087"/>
                  <a:gd name="connsiteX6" fmla="*/ 83344 w 650081"/>
                  <a:gd name="connsiteY6" fmla="*/ 135731 h 319087"/>
                  <a:gd name="connsiteX7" fmla="*/ 4762 w 650081"/>
                  <a:gd name="connsiteY7" fmla="*/ 135731 h 319087"/>
                  <a:gd name="connsiteX8" fmla="*/ 0 w 650081"/>
                  <a:gd name="connsiteY8" fmla="*/ 0 h 319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0081" h="319087">
                    <a:moveTo>
                      <a:pt x="0" y="0"/>
                    </a:moveTo>
                    <a:lnTo>
                      <a:pt x="650081" y="0"/>
                    </a:lnTo>
                    <a:lnTo>
                      <a:pt x="650081" y="133350"/>
                    </a:lnTo>
                    <a:lnTo>
                      <a:pt x="564356" y="133350"/>
                    </a:lnTo>
                    <a:cubicBezTo>
                      <a:pt x="563562" y="195262"/>
                      <a:pt x="562769" y="257175"/>
                      <a:pt x="561975" y="319087"/>
                    </a:cubicBezTo>
                    <a:lnTo>
                      <a:pt x="88106" y="319087"/>
                    </a:lnTo>
                    <a:lnTo>
                      <a:pt x="83344" y="135731"/>
                    </a:lnTo>
                    <a:lnTo>
                      <a:pt x="4762" y="1357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A5A5">
                  <a:alpha val="50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89070F2-378A-7123-AC26-3A55CE9C3BFD}"/>
                </a:ext>
              </a:extLst>
            </p:cNvPr>
            <p:cNvGrpSpPr/>
            <p:nvPr/>
          </p:nvGrpSpPr>
          <p:grpSpPr>
            <a:xfrm>
              <a:off x="2033907" y="4368820"/>
              <a:ext cx="514403" cy="721160"/>
              <a:chOff x="9622631" y="4900613"/>
              <a:chExt cx="683419" cy="923925"/>
            </a:xfrm>
          </p:grpSpPr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86513913-5A63-7238-186C-A015B002391C}"/>
                  </a:ext>
                </a:extLst>
              </p:cNvPr>
              <p:cNvCxnSpPr/>
              <p:nvPr/>
            </p:nvCxnSpPr>
            <p:spPr>
              <a:xfrm>
                <a:off x="9660731" y="5214938"/>
                <a:ext cx="645319" cy="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03A1E9A-9F9A-FB7A-3900-76C5BC8939C8}"/>
                  </a:ext>
                </a:extLst>
              </p:cNvPr>
              <p:cNvSpPr/>
              <p:nvPr/>
            </p:nvSpPr>
            <p:spPr>
              <a:xfrm>
                <a:off x="9622631" y="4900613"/>
                <a:ext cx="681038" cy="923925"/>
              </a:xfrm>
              <a:custGeom>
                <a:avLst/>
                <a:gdLst>
                  <a:gd name="connsiteX0" fmla="*/ 114300 w 681038"/>
                  <a:gd name="connsiteY0" fmla="*/ 2381 h 923925"/>
                  <a:gd name="connsiteX1" fmla="*/ 116682 w 681038"/>
                  <a:gd name="connsiteY1" fmla="*/ 188118 h 923925"/>
                  <a:gd name="connsiteX2" fmla="*/ 40482 w 681038"/>
                  <a:gd name="connsiteY2" fmla="*/ 188118 h 923925"/>
                  <a:gd name="connsiteX3" fmla="*/ 40482 w 681038"/>
                  <a:gd name="connsiteY3" fmla="*/ 452437 h 923925"/>
                  <a:gd name="connsiteX4" fmla="*/ 119063 w 681038"/>
                  <a:gd name="connsiteY4" fmla="*/ 452437 h 923925"/>
                  <a:gd name="connsiteX5" fmla="*/ 116682 w 681038"/>
                  <a:gd name="connsiteY5" fmla="*/ 516731 h 923925"/>
                  <a:gd name="connsiteX6" fmla="*/ 0 w 681038"/>
                  <a:gd name="connsiteY6" fmla="*/ 519112 h 923925"/>
                  <a:gd name="connsiteX7" fmla="*/ 0 w 681038"/>
                  <a:gd name="connsiteY7" fmla="*/ 585787 h 923925"/>
                  <a:gd name="connsiteX8" fmla="*/ 116682 w 681038"/>
                  <a:gd name="connsiteY8" fmla="*/ 585787 h 923925"/>
                  <a:gd name="connsiteX9" fmla="*/ 116682 w 681038"/>
                  <a:gd name="connsiteY9" fmla="*/ 640556 h 923925"/>
                  <a:gd name="connsiteX10" fmla="*/ 154782 w 681038"/>
                  <a:gd name="connsiteY10" fmla="*/ 640556 h 923925"/>
                  <a:gd name="connsiteX11" fmla="*/ 157163 w 681038"/>
                  <a:gd name="connsiteY11" fmla="*/ 923925 h 923925"/>
                  <a:gd name="connsiteX12" fmla="*/ 557213 w 681038"/>
                  <a:gd name="connsiteY12" fmla="*/ 921543 h 923925"/>
                  <a:gd name="connsiteX13" fmla="*/ 557213 w 681038"/>
                  <a:gd name="connsiteY13" fmla="*/ 638175 h 923925"/>
                  <a:gd name="connsiteX14" fmla="*/ 592932 w 681038"/>
                  <a:gd name="connsiteY14" fmla="*/ 638175 h 923925"/>
                  <a:gd name="connsiteX15" fmla="*/ 595313 w 681038"/>
                  <a:gd name="connsiteY15" fmla="*/ 452437 h 923925"/>
                  <a:gd name="connsiteX16" fmla="*/ 681038 w 681038"/>
                  <a:gd name="connsiteY16" fmla="*/ 452437 h 923925"/>
                  <a:gd name="connsiteX17" fmla="*/ 681038 w 681038"/>
                  <a:gd name="connsiteY17" fmla="*/ 185737 h 923925"/>
                  <a:gd name="connsiteX18" fmla="*/ 595313 w 681038"/>
                  <a:gd name="connsiteY18" fmla="*/ 185737 h 923925"/>
                  <a:gd name="connsiteX19" fmla="*/ 592932 w 681038"/>
                  <a:gd name="connsiteY19" fmla="*/ 0 h 923925"/>
                  <a:gd name="connsiteX20" fmla="*/ 114300 w 681038"/>
                  <a:gd name="connsiteY20" fmla="*/ 2381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681038" h="923925">
                    <a:moveTo>
                      <a:pt x="114300" y="2381"/>
                    </a:moveTo>
                    <a:lnTo>
                      <a:pt x="116682" y="188118"/>
                    </a:lnTo>
                    <a:lnTo>
                      <a:pt x="40482" y="188118"/>
                    </a:lnTo>
                    <a:lnTo>
                      <a:pt x="40482" y="452437"/>
                    </a:lnTo>
                    <a:lnTo>
                      <a:pt x="119063" y="452437"/>
                    </a:lnTo>
                    <a:cubicBezTo>
                      <a:pt x="118269" y="473868"/>
                      <a:pt x="117476" y="495300"/>
                      <a:pt x="116682" y="516731"/>
                    </a:cubicBezTo>
                    <a:lnTo>
                      <a:pt x="0" y="519112"/>
                    </a:lnTo>
                    <a:lnTo>
                      <a:pt x="0" y="585787"/>
                    </a:lnTo>
                    <a:lnTo>
                      <a:pt x="116682" y="585787"/>
                    </a:lnTo>
                    <a:lnTo>
                      <a:pt x="116682" y="640556"/>
                    </a:lnTo>
                    <a:lnTo>
                      <a:pt x="154782" y="640556"/>
                    </a:lnTo>
                    <a:cubicBezTo>
                      <a:pt x="155576" y="735012"/>
                      <a:pt x="156369" y="829469"/>
                      <a:pt x="157163" y="923925"/>
                    </a:cubicBezTo>
                    <a:lnTo>
                      <a:pt x="557213" y="921543"/>
                    </a:lnTo>
                    <a:lnTo>
                      <a:pt x="557213" y="638175"/>
                    </a:lnTo>
                    <a:lnTo>
                      <a:pt x="592932" y="638175"/>
                    </a:lnTo>
                    <a:cubicBezTo>
                      <a:pt x="593726" y="576262"/>
                      <a:pt x="594519" y="514350"/>
                      <a:pt x="595313" y="452437"/>
                    </a:cubicBezTo>
                    <a:lnTo>
                      <a:pt x="681038" y="452437"/>
                    </a:lnTo>
                    <a:lnTo>
                      <a:pt x="681038" y="185737"/>
                    </a:lnTo>
                    <a:lnTo>
                      <a:pt x="595313" y="185737"/>
                    </a:lnTo>
                    <a:cubicBezTo>
                      <a:pt x="594519" y="123825"/>
                      <a:pt x="593726" y="61912"/>
                      <a:pt x="592932" y="0"/>
                    </a:cubicBezTo>
                    <a:lnTo>
                      <a:pt x="114300" y="2381"/>
                    </a:lnTo>
                    <a:close/>
                  </a:path>
                </a:pathLst>
              </a:custGeom>
              <a:solidFill>
                <a:srgbClr val="A5A5A5">
                  <a:alpha val="52000"/>
                </a:srgb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2A69BC6B-AE50-7C7A-F84B-34D605FA6C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0594" y="4681538"/>
              <a:ext cx="500244" cy="23253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87E8266-2F87-EE4E-2F27-3D27C1C57AF7}"/>
                </a:ext>
              </a:extLst>
            </p:cNvPr>
            <p:cNvCxnSpPr>
              <a:endCxn id="16" idx="0"/>
            </p:cNvCxnSpPr>
            <p:nvPr/>
          </p:nvCxnSpPr>
          <p:spPr>
            <a:xfrm flipH="1">
              <a:off x="2729684" y="1538876"/>
              <a:ext cx="68580" cy="35814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8458E8D-BDB7-0140-2534-7010B9B5BC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45764" y="1531256"/>
              <a:ext cx="845820" cy="35814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87863C9-7666-5CF3-1E05-89443B403D5C}"/>
                </a:ext>
              </a:extLst>
            </p:cNvPr>
            <p:cNvSpPr/>
            <p:nvPr/>
          </p:nvSpPr>
          <p:spPr>
            <a:xfrm>
              <a:off x="1826419" y="4936331"/>
              <a:ext cx="973931" cy="681038"/>
            </a:xfrm>
            <a:custGeom>
              <a:avLst/>
              <a:gdLst>
                <a:gd name="connsiteX0" fmla="*/ 11907 w 969169"/>
                <a:gd name="connsiteY0" fmla="*/ 0 h 681038"/>
                <a:gd name="connsiteX1" fmla="*/ 969169 w 969169"/>
                <a:gd name="connsiteY1" fmla="*/ 7144 h 681038"/>
                <a:gd name="connsiteX2" fmla="*/ 969169 w 969169"/>
                <a:gd name="connsiteY2" fmla="*/ 59532 h 681038"/>
                <a:gd name="connsiteX3" fmla="*/ 933450 w 969169"/>
                <a:gd name="connsiteY3" fmla="*/ 54769 h 681038"/>
                <a:gd name="connsiteX4" fmla="*/ 895350 w 969169"/>
                <a:gd name="connsiteY4" fmla="*/ 681038 h 681038"/>
                <a:gd name="connsiteX5" fmla="*/ 61913 w 969169"/>
                <a:gd name="connsiteY5" fmla="*/ 676275 h 681038"/>
                <a:gd name="connsiteX6" fmla="*/ 28575 w 969169"/>
                <a:gd name="connsiteY6" fmla="*/ 52388 h 681038"/>
                <a:gd name="connsiteX7" fmla="*/ 0 w 969169"/>
                <a:gd name="connsiteY7" fmla="*/ 52388 h 681038"/>
                <a:gd name="connsiteX8" fmla="*/ 11907 w 969169"/>
                <a:gd name="connsiteY8" fmla="*/ 0 h 681038"/>
                <a:gd name="connsiteX0" fmla="*/ 0 w 973931"/>
                <a:gd name="connsiteY0" fmla="*/ 0 h 681038"/>
                <a:gd name="connsiteX1" fmla="*/ 973931 w 973931"/>
                <a:gd name="connsiteY1" fmla="*/ 7144 h 681038"/>
                <a:gd name="connsiteX2" fmla="*/ 973931 w 973931"/>
                <a:gd name="connsiteY2" fmla="*/ 59532 h 681038"/>
                <a:gd name="connsiteX3" fmla="*/ 938212 w 973931"/>
                <a:gd name="connsiteY3" fmla="*/ 54769 h 681038"/>
                <a:gd name="connsiteX4" fmla="*/ 900112 w 973931"/>
                <a:gd name="connsiteY4" fmla="*/ 681038 h 681038"/>
                <a:gd name="connsiteX5" fmla="*/ 66675 w 973931"/>
                <a:gd name="connsiteY5" fmla="*/ 676275 h 681038"/>
                <a:gd name="connsiteX6" fmla="*/ 33337 w 973931"/>
                <a:gd name="connsiteY6" fmla="*/ 52388 h 681038"/>
                <a:gd name="connsiteX7" fmla="*/ 4762 w 973931"/>
                <a:gd name="connsiteY7" fmla="*/ 52388 h 681038"/>
                <a:gd name="connsiteX8" fmla="*/ 0 w 973931"/>
                <a:gd name="connsiteY8" fmla="*/ 0 h 681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3931" h="681038">
                  <a:moveTo>
                    <a:pt x="0" y="0"/>
                  </a:moveTo>
                  <a:lnTo>
                    <a:pt x="973931" y="7144"/>
                  </a:lnTo>
                  <a:lnTo>
                    <a:pt x="973931" y="59532"/>
                  </a:lnTo>
                  <a:lnTo>
                    <a:pt x="938212" y="54769"/>
                  </a:lnTo>
                  <a:lnTo>
                    <a:pt x="900112" y="681038"/>
                  </a:lnTo>
                  <a:lnTo>
                    <a:pt x="66675" y="676275"/>
                  </a:lnTo>
                  <a:lnTo>
                    <a:pt x="33337" y="52388"/>
                  </a:lnTo>
                  <a:lnTo>
                    <a:pt x="4762" y="523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0D0D0">
                <a:alpha val="6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62A71C5-BB91-EDB4-708B-FA60A67076B4}"/>
                </a:ext>
              </a:extLst>
            </p:cNvPr>
            <p:cNvSpPr/>
            <p:nvPr/>
          </p:nvSpPr>
          <p:spPr>
            <a:xfrm>
              <a:off x="1862138" y="4998244"/>
              <a:ext cx="902493" cy="619125"/>
            </a:xfrm>
            <a:custGeom>
              <a:avLst/>
              <a:gdLst>
                <a:gd name="connsiteX0" fmla="*/ 35718 w 902493"/>
                <a:gd name="connsiteY0" fmla="*/ 611981 h 619125"/>
                <a:gd name="connsiteX1" fmla="*/ 0 w 902493"/>
                <a:gd name="connsiteY1" fmla="*/ 0 h 619125"/>
                <a:gd name="connsiteX2" fmla="*/ 902493 w 902493"/>
                <a:gd name="connsiteY2" fmla="*/ 0 h 619125"/>
                <a:gd name="connsiteX3" fmla="*/ 859631 w 902493"/>
                <a:gd name="connsiteY3" fmla="*/ 619125 h 619125"/>
                <a:gd name="connsiteX4" fmla="*/ 35718 w 902493"/>
                <a:gd name="connsiteY4" fmla="*/ 611981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2493" h="619125">
                  <a:moveTo>
                    <a:pt x="35718" y="611981"/>
                  </a:moveTo>
                  <a:lnTo>
                    <a:pt x="0" y="0"/>
                  </a:lnTo>
                  <a:lnTo>
                    <a:pt x="902493" y="0"/>
                  </a:lnTo>
                  <a:lnTo>
                    <a:pt x="859631" y="619125"/>
                  </a:lnTo>
                  <a:lnTo>
                    <a:pt x="35718" y="611981"/>
                  </a:lnTo>
                  <a:close/>
                </a:path>
              </a:pathLst>
            </a:custGeom>
            <a:solidFill>
              <a:srgbClr val="00B0F0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37F6DBD3-839A-BCB3-7581-74084DC55224}"/>
                </a:ext>
              </a:extLst>
            </p:cNvPr>
            <p:cNvSpPr/>
            <p:nvPr/>
          </p:nvSpPr>
          <p:spPr>
            <a:xfrm>
              <a:off x="2115326" y="5237125"/>
              <a:ext cx="367587" cy="377748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  <a:alpha val="6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20FA000-7075-CF26-86E3-AA26DB7931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5357" y="5291138"/>
              <a:ext cx="500244" cy="23253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6621F5A-64A2-6130-C110-3FD7DF8FBF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90619" y="5014913"/>
              <a:ext cx="500244" cy="23253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24BB795C-731A-3105-99B5-89B4C41A3CD1}"/>
                </a:ext>
              </a:extLst>
            </p:cNvPr>
            <p:cNvCxnSpPr>
              <a:cxnSpLocks/>
            </p:cNvCxnSpPr>
            <p:nvPr/>
          </p:nvCxnSpPr>
          <p:spPr>
            <a:xfrm>
              <a:off x="1662113" y="5267149"/>
              <a:ext cx="21974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F59EAB8-F096-1B47-6940-95D32CA1D099}"/>
                </a:ext>
              </a:extLst>
            </p:cNvPr>
            <p:cNvCxnSpPr>
              <a:cxnSpLocks/>
            </p:cNvCxnSpPr>
            <p:nvPr/>
          </p:nvCxnSpPr>
          <p:spPr>
            <a:xfrm>
              <a:off x="2005013" y="585788"/>
              <a:ext cx="210223" cy="6174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1FF1826-019E-E1AB-6F72-3C4D51626723}"/>
                </a:ext>
              </a:extLst>
            </p:cNvPr>
            <p:cNvSpPr txBox="1"/>
            <p:nvPr/>
          </p:nvSpPr>
          <p:spPr>
            <a:xfrm>
              <a:off x="3227940" y="3330182"/>
              <a:ext cx="790601" cy="36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Alumina</a:t>
              </a:r>
            </a:p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tube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F1DEA619-8326-68A1-F1E8-CD21F582EFD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81056" y="3500438"/>
              <a:ext cx="1024119" cy="189667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6E4F024-60A6-AFEF-8D79-5F40AFA99595}"/>
                </a:ext>
              </a:extLst>
            </p:cNvPr>
            <p:cNvSpPr txBox="1"/>
            <p:nvPr/>
          </p:nvSpPr>
          <p:spPr>
            <a:xfrm>
              <a:off x="2818365" y="4525570"/>
              <a:ext cx="997261" cy="364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Removable</a:t>
              </a:r>
            </a:p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cap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12A3FD1-00B8-E156-0A7D-3DAD5D8AF2BF}"/>
                </a:ext>
              </a:extLst>
            </p:cNvPr>
            <p:cNvSpPr txBox="1"/>
            <p:nvPr/>
          </p:nvSpPr>
          <p:spPr>
            <a:xfrm>
              <a:off x="3099351" y="4901808"/>
              <a:ext cx="790281" cy="27180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Quenching</a:t>
              </a:r>
            </a:p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solution</a:t>
              </a: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D04BB1F8-D9D0-E9EB-3725-B83CCBEF67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20173" y="2895600"/>
              <a:ext cx="56477" cy="110949"/>
            </a:xfrm>
            <a:prstGeom prst="straightConnector1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E929AAB-C615-8D12-9A0D-C2FE19F0CD7C}"/>
                </a:ext>
              </a:extLst>
            </p:cNvPr>
            <p:cNvSpPr txBox="1"/>
            <p:nvPr/>
          </p:nvSpPr>
          <p:spPr>
            <a:xfrm>
              <a:off x="2923139" y="5249471"/>
              <a:ext cx="789960" cy="14356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Steel block</a:t>
              </a: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0F85FA89-A6B6-8C7E-BFDB-A8E6827897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82656" y="2338388"/>
              <a:ext cx="1024119" cy="189667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0245442-475B-E97A-E6B0-F4392B86EDE7}"/>
                </a:ext>
              </a:extLst>
            </p:cNvPr>
            <p:cNvCxnSpPr>
              <a:cxnSpLocks/>
            </p:cNvCxnSpPr>
            <p:nvPr/>
          </p:nvCxnSpPr>
          <p:spPr>
            <a:xfrm>
              <a:off x="1371600" y="2549525"/>
              <a:ext cx="1004706" cy="391280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  <a:tailEnd type="oval" w="sm" len="sm"/>
            </a:ln>
            <a:effectLst/>
          </p:spPr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01C228E-78E9-9DEB-0003-59B4CEEC2627}"/>
                </a:ext>
              </a:extLst>
            </p:cNvPr>
            <p:cNvSpPr txBox="1"/>
            <p:nvPr/>
          </p:nvSpPr>
          <p:spPr>
            <a:xfrm>
              <a:off x="3316839" y="2160194"/>
              <a:ext cx="700833" cy="235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Pt wire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AEB4697-3D7E-E4FE-6096-5DA32FD77198}"/>
                </a:ext>
              </a:extLst>
            </p:cNvPr>
            <p:cNvSpPr txBox="1"/>
            <p:nvPr/>
          </p:nvSpPr>
          <p:spPr>
            <a:xfrm>
              <a:off x="738739" y="2436419"/>
              <a:ext cx="721672" cy="2358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Sample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6D0E862-711C-84EF-6E59-BDDF905604DE}"/>
              </a:ext>
            </a:extLst>
          </p:cNvPr>
          <p:cNvSpPr txBox="1"/>
          <p:nvPr/>
        </p:nvSpPr>
        <p:spPr>
          <a:xfrm>
            <a:off x="-882303" y="7403815"/>
            <a:ext cx="1571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Ar-CO-CO</a:t>
            </a:r>
            <a:r>
              <a:rPr lang="en-AU" baseline="-25000" dirty="0"/>
              <a:t>2</a:t>
            </a:r>
            <a:r>
              <a:rPr lang="en-AU" dirty="0"/>
              <a:t>-SO</a:t>
            </a:r>
            <a:r>
              <a:rPr lang="en-AU" baseline="-25000" dirty="0"/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1FE0A1-5FAD-0E94-588C-94EB29874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39" y="1454607"/>
            <a:ext cx="2229859" cy="47463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1E3F4A9-0673-1144-0276-9AAF454A3B79}"/>
              </a:ext>
            </a:extLst>
          </p:cNvPr>
          <p:cNvSpPr/>
          <p:nvPr/>
        </p:nvSpPr>
        <p:spPr>
          <a:xfrm>
            <a:off x="3886217" y="3600844"/>
            <a:ext cx="150525" cy="431434"/>
          </a:xfrm>
          <a:prstGeom prst="rect">
            <a:avLst/>
          </a:prstGeom>
          <a:noFill/>
          <a:ln w="3175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3127BED-671D-5C1C-2E71-893EC52A623F}"/>
              </a:ext>
            </a:extLst>
          </p:cNvPr>
          <p:cNvCxnSpPr>
            <a:cxnSpLocks/>
          </p:cNvCxnSpPr>
          <p:nvPr/>
        </p:nvCxnSpPr>
        <p:spPr>
          <a:xfrm>
            <a:off x="4063411" y="3913758"/>
            <a:ext cx="3266721" cy="320533"/>
          </a:xfrm>
          <a:prstGeom prst="straightConnector1">
            <a:avLst/>
          </a:prstGeom>
          <a:ln w="317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row: Right 8">
            <a:extLst>
              <a:ext uri="{FF2B5EF4-FFF2-40B4-BE49-F238E27FC236}">
                <a16:creationId xmlns:a16="http://schemas.microsoft.com/office/drawing/2014/main" id="{489BAAAD-DC62-01F4-0275-8C13609D5811}"/>
              </a:ext>
            </a:extLst>
          </p:cNvPr>
          <p:cNvSpPr/>
          <p:nvPr/>
        </p:nvSpPr>
        <p:spPr>
          <a:xfrm rot="16200000">
            <a:off x="6839416" y="5337123"/>
            <a:ext cx="1325561" cy="420688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182D7E-A3B5-6762-878F-7519F68DB837}"/>
              </a:ext>
            </a:extLst>
          </p:cNvPr>
          <p:cNvSpPr txBox="1"/>
          <p:nvPr/>
        </p:nvSpPr>
        <p:spPr>
          <a:xfrm>
            <a:off x="6169677" y="6298244"/>
            <a:ext cx="2392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Ar-CO-CO</a:t>
            </a:r>
            <a:r>
              <a:rPr lang="en-AU" baseline="-25000" dirty="0"/>
              <a:t>2</a:t>
            </a:r>
            <a:r>
              <a:rPr lang="en-AU" dirty="0"/>
              <a:t>-SO</a:t>
            </a:r>
            <a:r>
              <a:rPr lang="en-AU" baseline="-25000" dirty="0"/>
              <a:t>2</a:t>
            </a:r>
            <a:r>
              <a:rPr lang="en-AU" dirty="0"/>
              <a:t> gas flow</a:t>
            </a:r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D756EE80-FAB5-DC05-2FFF-8082D58A4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531" y="-169273"/>
            <a:ext cx="10515600" cy="1325563"/>
          </a:xfrm>
        </p:spPr>
        <p:txBody>
          <a:bodyPr/>
          <a:lstStyle/>
          <a:p>
            <a:r>
              <a:rPr lang="en-AU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234978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3DFBD1-0B7B-BA30-5995-A76D0D50E0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19" y="856754"/>
            <a:ext cx="5421313" cy="54213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2428DF2-BD2E-7566-7225-DF14E60C698D}"/>
              </a:ext>
            </a:extLst>
          </p:cNvPr>
          <p:cNvSpPr txBox="1"/>
          <p:nvPr/>
        </p:nvSpPr>
        <p:spPr>
          <a:xfrm>
            <a:off x="2509257" y="4038484"/>
            <a:ext cx="1741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matte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94D5B6-28DF-7C80-E5D4-C41BA268FD00}"/>
              </a:ext>
            </a:extLst>
          </p:cNvPr>
          <p:cNvSpPr txBox="1"/>
          <p:nvPr/>
        </p:nvSpPr>
        <p:spPr>
          <a:xfrm>
            <a:off x="2036947" y="2310474"/>
            <a:ext cx="1346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B2E067-94C2-970C-8BEE-00FB0BAE1389}"/>
              </a:ext>
            </a:extLst>
          </p:cNvPr>
          <p:cNvSpPr txBox="1"/>
          <p:nvPr/>
        </p:nvSpPr>
        <p:spPr>
          <a:xfrm>
            <a:off x="4243588" y="1954864"/>
            <a:ext cx="1483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spinel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464F93-0982-91FC-C57C-C5840A2E15F2}"/>
              </a:ext>
            </a:extLst>
          </p:cNvPr>
          <p:cNvSpPr txBox="1"/>
          <p:nvPr/>
        </p:nvSpPr>
        <p:spPr>
          <a:xfrm>
            <a:off x="624572" y="5852978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</a:t>
            </a:r>
            <a:r>
              <a:rPr lang="en-AU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en-A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417E564-7CF6-100C-654C-66671BE7C9B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457"/>
          <a:stretch/>
        </p:blipFill>
        <p:spPr>
          <a:xfrm>
            <a:off x="5975732" y="856754"/>
            <a:ext cx="5615442" cy="54213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CAEAEE1-6325-1F39-F11C-8388CCB7C864}"/>
              </a:ext>
            </a:extLst>
          </p:cNvPr>
          <p:cNvSpPr txBox="1"/>
          <p:nvPr/>
        </p:nvSpPr>
        <p:spPr>
          <a:xfrm>
            <a:off x="6151693" y="2916457"/>
            <a:ext cx="1277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matte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1CF119-8D77-270D-5093-7AFFB2D0622F}"/>
              </a:ext>
            </a:extLst>
          </p:cNvPr>
          <p:cNvSpPr txBox="1"/>
          <p:nvPr/>
        </p:nvSpPr>
        <p:spPr>
          <a:xfrm>
            <a:off x="8506589" y="3075337"/>
            <a:ext cx="10038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882155-CC4A-86A5-4C01-EE08A5C0809F}"/>
              </a:ext>
            </a:extLst>
          </p:cNvPr>
          <p:cNvSpPr txBox="1"/>
          <p:nvPr/>
        </p:nvSpPr>
        <p:spPr>
          <a:xfrm>
            <a:off x="8357685" y="3992491"/>
            <a:ext cx="13676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latin typeface="Arial" panose="020B0604020202020204" pitchFamily="34" charset="0"/>
                <a:cs typeface="Arial" panose="020B0604020202020204" pitchFamily="34" charset="0"/>
              </a:rPr>
              <a:t>spinel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9A395F-5BCF-CC09-1E8C-04B5255935D1}"/>
              </a:ext>
            </a:extLst>
          </p:cNvPr>
          <p:cNvSpPr txBox="1"/>
          <p:nvPr/>
        </p:nvSpPr>
        <p:spPr>
          <a:xfrm>
            <a:off x="8769642" y="5135279"/>
            <a:ext cx="1481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olivine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35CBDDE-785D-ADFC-F682-84AA367C58E5}"/>
              </a:ext>
            </a:extLst>
          </p:cNvPr>
          <p:cNvCxnSpPr>
            <a:cxnSpLocks/>
          </p:cNvCxnSpPr>
          <p:nvPr/>
        </p:nvCxnSpPr>
        <p:spPr>
          <a:xfrm>
            <a:off x="9635016" y="5647042"/>
            <a:ext cx="359232" cy="168427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0E94755-F2A6-A07B-7167-B6671A8735DE}"/>
              </a:ext>
            </a:extLst>
          </p:cNvPr>
          <p:cNvSpPr txBox="1"/>
          <p:nvPr/>
        </p:nvSpPr>
        <p:spPr>
          <a:xfrm>
            <a:off x="6382525" y="5852978"/>
            <a:ext cx="1218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 </a:t>
            </a:r>
            <a:r>
              <a:rPr lang="en-AU"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en-A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6134F3-82F2-3D78-9855-66CB4CBAC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332" y="-206763"/>
            <a:ext cx="10515600" cy="1325563"/>
          </a:xfrm>
        </p:spPr>
        <p:txBody>
          <a:bodyPr/>
          <a:lstStyle/>
          <a:p>
            <a:r>
              <a:rPr lang="en-AU" dirty="0"/>
              <a:t>Figure 5</a:t>
            </a:r>
          </a:p>
        </p:txBody>
      </p:sp>
    </p:spTree>
    <p:extLst>
      <p:ext uri="{BB962C8B-B14F-4D97-AF65-F5344CB8AC3E}">
        <p14:creationId xmlns:p14="http://schemas.microsoft.com/office/powerpoint/2010/main" val="154092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>
            <a:extLst>
              <a:ext uri="{FF2B5EF4-FFF2-40B4-BE49-F238E27FC236}">
                <a16:creationId xmlns:a16="http://schemas.microsoft.com/office/drawing/2014/main" id="{BE6CFA8E-02D3-F6BE-CD51-CD36D10AED2F}"/>
              </a:ext>
            </a:extLst>
          </p:cNvPr>
          <p:cNvGrpSpPr/>
          <p:nvPr/>
        </p:nvGrpSpPr>
        <p:grpSpPr>
          <a:xfrm>
            <a:off x="384696" y="1622371"/>
            <a:ext cx="11422608" cy="4235932"/>
            <a:chOff x="166363" y="1540012"/>
            <a:chExt cx="11422608" cy="4235932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19613EDD-4688-170C-6FF0-8DD40D64F153}"/>
                </a:ext>
              </a:extLst>
            </p:cNvPr>
            <p:cNvGrpSpPr/>
            <p:nvPr/>
          </p:nvGrpSpPr>
          <p:grpSpPr>
            <a:xfrm>
              <a:off x="166363" y="1586007"/>
              <a:ext cx="11377958" cy="4189937"/>
              <a:chOff x="166363" y="1586007"/>
              <a:chExt cx="11377958" cy="4189937"/>
            </a:xfrm>
          </p:grpSpPr>
          <p:sp>
            <p:nvSpPr>
              <p:cNvPr id="119" name="Rectangle: Rounded Corners 118">
                <a:extLst>
                  <a:ext uri="{FF2B5EF4-FFF2-40B4-BE49-F238E27FC236}">
                    <a16:creationId xmlns:a16="http://schemas.microsoft.com/office/drawing/2014/main" id="{06DCBCF4-F4A2-673D-3D87-D83728C02867}"/>
                  </a:ext>
                </a:extLst>
              </p:cNvPr>
              <p:cNvSpPr/>
              <p:nvPr/>
            </p:nvSpPr>
            <p:spPr>
              <a:xfrm>
                <a:off x="6418370" y="3276047"/>
                <a:ext cx="585185" cy="653605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0" name="Rectangle: Rounded Corners 119">
                <a:extLst>
                  <a:ext uri="{FF2B5EF4-FFF2-40B4-BE49-F238E27FC236}">
                    <a16:creationId xmlns:a16="http://schemas.microsoft.com/office/drawing/2014/main" id="{FF58019C-7B73-5550-FD50-2E56673A50B8}"/>
                  </a:ext>
                </a:extLst>
              </p:cNvPr>
              <p:cNvSpPr/>
              <p:nvPr/>
            </p:nvSpPr>
            <p:spPr>
              <a:xfrm>
                <a:off x="1779378" y="2209013"/>
                <a:ext cx="820865" cy="1209675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Flash </a:t>
                </a:r>
                <a:r>
                  <a:rPr kumimoji="0" lang="en-A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smelting</a:t>
                </a:r>
              </a:p>
            </p:txBody>
          </p:sp>
          <p:sp>
            <p:nvSpPr>
              <p:cNvPr id="121" name="Rectangle: Rounded Corners 120">
                <a:extLst>
                  <a:ext uri="{FF2B5EF4-FFF2-40B4-BE49-F238E27FC236}">
                    <a16:creationId xmlns:a16="http://schemas.microsoft.com/office/drawing/2014/main" id="{5599BB70-AC0D-3105-2A43-DE3687A53C7F}"/>
                  </a:ext>
                </a:extLst>
              </p:cNvPr>
              <p:cNvSpPr/>
              <p:nvPr/>
            </p:nvSpPr>
            <p:spPr>
              <a:xfrm>
                <a:off x="1779378" y="3323438"/>
                <a:ext cx="1936433" cy="428624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1300 °C, -30 MW, 85 vol% 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 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 blast</a:t>
                </a: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657CFC61-40A2-271F-6659-EEA456119DF5}"/>
                  </a:ext>
                </a:extLst>
              </p:cNvPr>
              <p:cNvSpPr/>
              <p:nvPr/>
            </p:nvSpPr>
            <p:spPr>
              <a:xfrm>
                <a:off x="1500867" y="2590013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C6492A74-8CD5-78BE-8800-134F1ECB2C87}"/>
                  </a:ext>
                </a:extLst>
              </p:cNvPr>
              <p:cNvSpPr/>
              <p:nvPr/>
            </p:nvSpPr>
            <p:spPr>
              <a:xfrm>
                <a:off x="1491342" y="2904338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5890EAAF-0535-74DA-7868-D68CF00CACCC}"/>
                  </a:ext>
                </a:extLst>
              </p:cNvPr>
              <p:cNvSpPr/>
              <p:nvPr/>
            </p:nvSpPr>
            <p:spPr>
              <a:xfrm>
                <a:off x="1500867" y="3228188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5" name="Rectangle: Rounded Corners 124">
                <a:extLst>
                  <a:ext uri="{FF2B5EF4-FFF2-40B4-BE49-F238E27FC236}">
                    <a16:creationId xmlns:a16="http://schemas.microsoft.com/office/drawing/2014/main" id="{F64C42FE-F34E-2BFF-1935-7AADBC37D771}"/>
                  </a:ext>
                </a:extLst>
              </p:cNvPr>
              <p:cNvSpPr/>
              <p:nvPr/>
            </p:nvSpPr>
            <p:spPr>
              <a:xfrm>
                <a:off x="3130626" y="2669833"/>
                <a:ext cx="585185" cy="653605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6" name="Rectangle: Rounded Corners 125">
                <a:extLst>
                  <a:ext uri="{FF2B5EF4-FFF2-40B4-BE49-F238E27FC236}">
                    <a16:creationId xmlns:a16="http://schemas.microsoft.com/office/drawing/2014/main" id="{F8BB2573-0A36-6C07-41B5-88BD27BA7F6B}"/>
                  </a:ext>
                </a:extLst>
              </p:cNvPr>
              <p:cNvSpPr/>
              <p:nvPr/>
            </p:nvSpPr>
            <p:spPr>
              <a:xfrm>
                <a:off x="5067122" y="2815227"/>
                <a:ext cx="820865" cy="1209675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Flash </a:t>
                </a:r>
                <a:r>
                  <a:rPr kumimoji="0" lang="en-AU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converting</a:t>
                </a:r>
                <a:endPara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7" name="Rectangle: Rounded Corners 126">
                <a:extLst>
                  <a:ext uri="{FF2B5EF4-FFF2-40B4-BE49-F238E27FC236}">
                    <a16:creationId xmlns:a16="http://schemas.microsoft.com/office/drawing/2014/main" id="{33661C9A-659B-E6C4-249B-79F8E6F9C99F}"/>
                  </a:ext>
                </a:extLst>
              </p:cNvPr>
              <p:cNvSpPr/>
              <p:nvPr/>
            </p:nvSpPr>
            <p:spPr>
              <a:xfrm>
                <a:off x="5067820" y="3886910"/>
                <a:ext cx="1936433" cy="428624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1260 °C, -7 MW, 85 vol% 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 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in blast</a:t>
                </a:r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A86A585-64CC-07FC-3BDD-9EB77699146E}"/>
                  </a:ext>
                </a:extLst>
              </p:cNvPr>
              <p:cNvSpPr/>
              <p:nvPr/>
            </p:nvSpPr>
            <p:spPr>
              <a:xfrm>
                <a:off x="4866009" y="3312325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773356B4-FD9D-6EF9-001D-EA961DA5D7DF}"/>
                  </a:ext>
                </a:extLst>
              </p:cNvPr>
              <p:cNvSpPr/>
              <p:nvPr/>
            </p:nvSpPr>
            <p:spPr>
              <a:xfrm>
                <a:off x="4866393" y="3653755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DFB4AECA-F6D9-497E-3E84-4F2619866F94}"/>
                  </a:ext>
                </a:extLst>
              </p:cNvPr>
              <p:cNvSpPr/>
              <p:nvPr/>
            </p:nvSpPr>
            <p:spPr>
              <a:xfrm>
                <a:off x="4863345" y="3909718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1" name="Rectangle: Rounded Corners 130">
                <a:extLst>
                  <a:ext uri="{FF2B5EF4-FFF2-40B4-BE49-F238E27FC236}">
                    <a16:creationId xmlns:a16="http://schemas.microsoft.com/office/drawing/2014/main" id="{6FDA9A21-4148-F058-B235-813C1B94EDA3}"/>
                  </a:ext>
                </a:extLst>
              </p:cNvPr>
              <p:cNvSpPr/>
              <p:nvPr/>
            </p:nvSpPr>
            <p:spPr>
              <a:xfrm>
                <a:off x="8533370" y="3708720"/>
                <a:ext cx="1680129" cy="97268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Anode furnace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Oxidation and Reduction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1190 °C , -0.2 MW</a:t>
                </a:r>
              </a:p>
            </p:txBody>
          </p:sp>
          <p:sp>
            <p:nvSpPr>
              <p:cNvPr id="132" name="Rectangle: Rounded Corners 131">
                <a:extLst>
                  <a:ext uri="{FF2B5EF4-FFF2-40B4-BE49-F238E27FC236}">
                    <a16:creationId xmlns:a16="http://schemas.microsoft.com/office/drawing/2014/main" id="{BF1B0B3A-A595-6EE9-1821-B92F3D05AFFC}"/>
                  </a:ext>
                </a:extLst>
              </p:cNvPr>
              <p:cNvSpPr/>
              <p:nvPr/>
            </p:nvSpPr>
            <p:spPr>
              <a:xfrm>
                <a:off x="1779378" y="3520804"/>
                <a:ext cx="1936433" cy="125963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rgbClr val="A5A5A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Fe/SiO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1.4 (0% solids)</a:t>
                </a:r>
                <a:endPara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3" name="Rectangle: Rounded Corners 132">
                <a:extLst>
                  <a:ext uri="{FF2B5EF4-FFF2-40B4-BE49-F238E27FC236}">
                    <a16:creationId xmlns:a16="http://schemas.microsoft.com/office/drawing/2014/main" id="{93BE91C2-D7F5-E051-790A-B90E3DA1E7C6}"/>
                  </a:ext>
                </a:extLst>
              </p:cNvPr>
              <p:cNvSpPr/>
              <p:nvPr/>
            </p:nvSpPr>
            <p:spPr>
              <a:xfrm>
                <a:off x="1779378" y="3644906"/>
                <a:ext cx="1936433" cy="109017"/>
              </a:xfrm>
              <a:prstGeom prst="round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rgbClr val="70AD47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70 </a:t>
                </a:r>
                <a:r>
                  <a:rPr kumimoji="0" lang="en-AU" sz="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wt</a:t>
                </a:r>
                <a:r>
                  <a:rPr kumimoji="0" lang="en-AU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% Cu in matte</a:t>
                </a:r>
              </a:p>
            </p:txBody>
          </p:sp>
          <p:sp>
            <p:nvSpPr>
              <p:cNvPr id="134" name="Rectangle: Rounded Corners 133">
                <a:extLst>
                  <a:ext uri="{FF2B5EF4-FFF2-40B4-BE49-F238E27FC236}">
                    <a16:creationId xmlns:a16="http://schemas.microsoft.com/office/drawing/2014/main" id="{1B1D4393-90B9-8DC2-B0B4-ECF4D8A845D7}"/>
                  </a:ext>
                </a:extLst>
              </p:cNvPr>
              <p:cNvSpPr/>
              <p:nvPr/>
            </p:nvSpPr>
            <p:spPr>
              <a:xfrm>
                <a:off x="5067122" y="4242081"/>
                <a:ext cx="1936433" cy="109017"/>
              </a:xfrm>
              <a:prstGeom prst="roundRect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1900 ppm S</a:t>
                </a:r>
              </a:p>
            </p:txBody>
          </p:sp>
          <p:sp>
            <p:nvSpPr>
              <p:cNvPr id="135" name="Rectangle: Rounded Corners 134">
                <a:extLst>
                  <a:ext uri="{FF2B5EF4-FFF2-40B4-BE49-F238E27FC236}">
                    <a16:creationId xmlns:a16="http://schemas.microsoft.com/office/drawing/2014/main" id="{5015CAEC-4C3F-1DE3-F352-BB36870CAE6E}"/>
                  </a:ext>
                </a:extLst>
              </p:cNvPr>
              <p:cNvSpPr/>
              <p:nvPr/>
            </p:nvSpPr>
            <p:spPr>
              <a:xfrm>
                <a:off x="8576433" y="4500254"/>
                <a:ext cx="1585599" cy="156350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20 ppm S, 1490 ppm O</a:t>
                </a:r>
              </a:p>
            </p:txBody>
          </p:sp>
          <p:sp>
            <p:nvSpPr>
              <p:cNvPr id="136" name="Rectangle: Rounded Corners 135">
                <a:extLst>
                  <a:ext uri="{FF2B5EF4-FFF2-40B4-BE49-F238E27FC236}">
                    <a16:creationId xmlns:a16="http://schemas.microsoft.com/office/drawing/2014/main" id="{D61FD932-085D-5493-0FA0-B40A840EC4C2}"/>
                  </a:ext>
                </a:extLst>
              </p:cNvPr>
              <p:cNvSpPr/>
              <p:nvPr/>
            </p:nvSpPr>
            <p:spPr>
              <a:xfrm>
                <a:off x="8576433" y="4436246"/>
                <a:ext cx="1585599" cy="54508"/>
              </a:xfrm>
              <a:prstGeom prst="roundRect">
                <a:avLst/>
              </a:prstGeom>
              <a:solidFill>
                <a:srgbClr val="A5A5A5"/>
              </a:solidFill>
              <a:ln w="12700" cap="flat" cmpd="sng" algn="ctr">
                <a:solidFill>
                  <a:srgbClr val="A5A5A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7" name="Arrow: Right 136">
                <a:extLst>
                  <a:ext uri="{FF2B5EF4-FFF2-40B4-BE49-F238E27FC236}">
                    <a16:creationId xmlns:a16="http://schemas.microsoft.com/office/drawing/2014/main" id="{6C870F94-FBDD-7730-7921-56DF00A6607F}"/>
                  </a:ext>
                </a:extLst>
              </p:cNvPr>
              <p:cNvSpPr/>
              <p:nvPr/>
            </p:nvSpPr>
            <p:spPr>
              <a:xfrm>
                <a:off x="881171" y="2590013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8" name="Arrow: Right 137">
                <a:extLst>
                  <a:ext uri="{FF2B5EF4-FFF2-40B4-BE49-F238E27FC236}">
                    <a16:creationId xmlns:a16="http://schemas.microsoft.com/office/drawing/2014/main" id="{DC7B2E06-C459-FB02-F53B-F351ABA094F5}"/>
                  </a:ext>
                </a:extLst>
              </p:cNvPr>
              <p:cNvSpPr/>
              <p:nvPr/>
            </p:nvSpPr>
            <p:spPr>
              <a:xfrm>
                <a:off x="877170" y="2904338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9" name="Arrow: Right 138">
                <a:extLst>
                  <a:ext uri="{FF2B5EF4-FFF2-40B4-BE49-F238E27FC236}">
                    <a16:creationId xmlns:a16="http://schemas.microsoft.com/office/drawing/2014/main" id="{F9677AED-4C07-4DC1-F9D4-350441396D99}"/>
                  </a:ext>
                </a:extLst>
              </p:cNvPr>
              <p:cNvSpPr/>
              <p:nvPr/>
            </p:nvSpPr>
            <p:spPr>
              <a:xfrm>
                <a:off x="877169" y="3243150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40" name="Connector: Elbow 139">
                <a:extLst>
                  <a:ext uri="{FF2B5EF4-FFF2-40B4-BE49-F238E27FC236}">
                    <a16:creationId xmlns:a16="http://schemas.microsoft.com/office/drawing/2014/main" id="{9B199A27-B959-20FE-7AA1-305713867C37}"/>
                  </a:ext>
                </a:extLst>
              </p:cNvPr>
              <p:cNvCxnSpPr>
                <a:cxnSpLocks/>
                <a:stCxn id="207" idx="3"/>
                <a:endCxn id="203" idx="2"/>
              </p:cNvCxnSpPr>
              <p:nvPr/>
            </p:nvCxnSpPr>
            <p:spPr>
              <a:xfrm flipH="1" flipV="1">
                <a:off x="1518078" y="3901390"/>
                <a:ext cx="5502699" cy="269209"/>
              </a:xfrm>
              <a:prstGeom prst="bentConnector5">
                <a:avLst>
                  <a:gd name="adj1" fmla="val -4154"/>
                  <a:gd name="adj2" fmla="val -250109"/>
                  <a:gd name="adj3" fmla="val 104154"/>
                </a:avLst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41" name="Oval 140">
                <a:extLst>
                  <a:ext uri="{FF2B5EF4-FFF2-40B4-BE49-F238E27FC236}">
                    <a16:creationId xmlns:a16="http://schemas.microsoft.com/office/drawing/2014/main" id="{68C3AE9D-7703-2519-4201-32BEE5803836}"/>
                  </a:ext>
                </a:extLst>
              </p:cNvPr>
              <p:cNvSpPr/>
              <p:nvPr/>
            </p:nvSpPr>
            <p:spPr>
              <a:xfrm>
                <a:off x="1511440" y="3521604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42" name="Connector: Elbow 141">
                <a:extLst>
                  <a:ext uri="{FF2B5EF4-FFF2-40B4-BE49-F238E27FC236}">
                    <a16:creationId xmlns:a16="http://schemas.microsoft.com/office/drawing/2014/main" id="{25ED8D6A-6FC2-5003-D1A0-648F1AF6D23F}"/>
                  </a:ext>
                </a:extLst>
              </p:cNvPr>
              <p:cNvCxnSpPr>
                <a:cxnSpLocks/>
                <a:stCxn id="136" idx="3"/>
                <a:endCxn id="206" idx="2"/>
              </p:cNvCxnSpPr>
              <p:nvPr/>
            </p:nvCxnSpPr>
            <p:spPr>
              <a:xfrm flipH="1" flipV="1">
                <a:off x="4863345" y="4328814"/>
                <a:ext cx="5298687" cy="134686"/>
              </a:xfrm>
              <a:prstGeom prst="bentConnector5">
                <a:avLst>
                  <a:gd name="adj1" fmla="val -4314"/>
                  <a:gd name="adj2" fmla="val -550431"/>
                  <a:gd name="adj3" fmla="val 104314"/>
                </a:avLst>
              </a:prstGeom>
              <a:noFill/>
              <a:ln w="63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221AC65D-32E1-9B68-4FC0-B080C65ADCBE}"/>
                  </a:ext>
                </a:extLst>
              </p:cNvPr>
              <p:cNvSpPr/>
              <p:nvPr/>
            </p:nvSpPr>
            <p:spPr>
              <a:xfrm>
                <a:off x="8333746" y="3521761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2A88B321-DA43-90B8-0901-D683505143B4}"/>
                  </a:ext>
                </a:extLst>
              </p:cNvPr>
              <p:cNvSpPr/>
              <p:nvPr/>
            </p:nvSpPr>
            <p:spPr>
              <a:xfrm>
                <a:off x="8333746" y="3755880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5" name="Oval 144">
                <a:extLst>
                  <a:ext uri="{FF2B5EF4-FFF2-40B4-BE49-F238E27FC236}">
                    <a16:creationId xmlns:a16="http://schemas.microsoft.com/office/drawing/2014/main" id="{CA70AA2F-C002-1582-52B4-CDAD31922D35}"/>
                  </a:ext>
                </a:extLst>
              </p:cNvPr>
              <p:cNvSpPr/>
              <p:nvPr/>
            </p:nvSpPr>
            <p:spPr>
              <a:xfrm>
                <a:off x="8333746" y="4531128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6" name="Oval 145">
                <a:extLst>
                  <a:ext uri="{FF2B5EF4-FFF2-40B4-BE49-F238E27FC236}">
                    <a16:creationId xmlns:a16="http://schemas.microsoft.com/office/drawing/2014/main" id="{86A69F60-7DD3-2D37-F256-3B6E1C8A49C3}"/>
                  </a:ext>
                </a:extLst>
              </p:cNvPr>
              <p:cNvSpPr/>
              <p:nvPr/>
            </p:nvSpPr>
            <p:spPr>
              <a:xfrm>
                <a:off x="1500867" y="2237588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E412AC7E-8FBA-F5F9-4BB7-F952180818F9}"/>
                  </a:ext>
                </a:extLst>
              </p:cNvPr>
              <p:cNvSpPr/>
              <p:nvPr/>
            </p:nvSpPr>
            <p:spPr>
              <a:xfrm>
                <a:off x="3048329" y="1721697"/>
                <a:ext cx="1430613" cy="507923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Gas </a:t>
                </a: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cleaning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-101 MW, 250 °C</a:t>
                </a:r>
                <a:endPara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Oval 147">
                <a:extLst>
                  <a:ext uri="{FF2B5EF4-FFF2-40B4-BE49-F238E27FC236}">
                    <a16:creationId xmlns:a16="http://schemas.microsoft.com/office/drawing/2014/main" id="{0F846B57-5F56-5197-D02F-4247746D4E39}"/>
                  </a:ext>
                </a:extLst>
              </p:cNvPr>
              <p:cNvSpPr/>
              <p:nvPr/>
            </p:nvSpPr>
            <p:spPr>
              <a:xfrm>
                <a:off x="4476307" y="1868145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49" name="Connector: Elbow 148">
                <a:extLst>
                  <a:ext uri="{FF2B5EF4-FFF2-40B4-BE49-F238E27FC236}">
                    <a16:creationId xmlns:a16="http://schemas.microsoft.com/office/drawing/2014/main" id="{4EA788BB-BDDD-CC9C-EC4E-811E0A7703C1}"/>
                  </a:ext>
                </a:extLst>
              </p:cNvPr>
              <p:cNvCxnSpPr>
                <a:cxnSpLocks/>
                <a:stCxn id="147" idx="1"/>
                <a:endCxn id="120" idx="0"/>
              </p:cNvCxnSpPr>
              <p:nvPr/>
            </p:nvCxnSpPr>
            <p:spPr>
              <a:xfrm rot="10800000" flipV="1">
                <a:off x="2189811" y="1975659"/>
                <a:ext cx="858518" cy="233354"/>
              </a:xfrm>
              <a:prstGeom prst="bentConnector2">
                <a:avLst/>
              </a:prstGeom>
              <a:noFill/>
              <a:ln w="38100" cap="flat" cmpd="sng" algn="ctr">
                <a:solidFill>
                  <a:srgbClr val="70AD47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50" name="Oval 149">
                <a:extLst>
                  <a:ext uri="{FF2B5EF4-FFF2-40B4-BE49-F238E27FC236}">
                    <a16:creationId xmlns:a16="http://schemas.microsoft.com/office/drawing/2014/main" id="{88F0AF07-03BF-F7B8-038E-664E684F374E}"/>
                  </a:ext>
                </a:extLst>
              </p:cNvPr>
              <p:cNvSpPr/>
              <p:nvPr/>
            </p:nvSpPr>
            <p:spPr>
              <a:xfrm>
                <a:off x="7765460" y="2422763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1" name="Connector: Elbow 150">
                <a:extLst>
                  <a:ext uri="{FF2B5EF4-FFF2-40B4-BE49-F238E27FC236}">
                    <a16:creationId xmlns:a16="http://schemas.microsoft.com/office/drawing/2014/main" id="{54594B3C-CD6F-A214-9013-6D1B98B623C7}"/>
                  </a:ext>
                </a:extLst>
              </p:cNvPr>
              <p:cNvCxnSpPr>
                <a:cxnSpLocks/>
                <a:endCxn id="126" idx="0"/>
              </p:cNvCxnSpPr>
              <p:nvPr/>
            </p:nvCxnSpPr>
            <p:spPr>
              <a:xfrm rot="10800000" flipV="1">
                <a:off x="5477555" y="2536103"/>
                <a:ext cx="857860" cy="279123"/>
              </a:xfrm>
              <a:prstGeom prst="bentConnector2">
                <a:avLst/>
              </a:prstGeom>
              <a:noFill/>
              <a:ln w="6350" cap="flat" cmpd="sng" algn="ctr">
                <a:solidFill>
                  <a:srgbClr val="70AD47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52" name="Oval 151">
                <a:extLst>
                  <a:ext uri="{FF2B5EF4-FFF2-40B4-BE49-F238E27FC236}">
                    <a16:creationId xmlns:a16="http://schemas.microsoft.com/office/drawing/2014/main" id="{C6DF4E6C-175A-8952-16A3-F8A6382D8661}"/>
                  </a:ext>
                </a:extLst>
              </p:cNvPr>
              <p:cNvSpPr/>
              <p:nvPr/>
            </p:nvSpPr>
            <p:spPr>
              <a:xfrm>
                <a:off x="4869605" y="2951757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1072EB1B-D7A9-95F0-B9A9-8E412C209082}"/>
                  </a:ext>
                </a:extLst>
              </p:cNvPr>
              <p:cNvSpPr/>
              <p:nvPr/>
            </p:nvSpPr>
            <p:spPr>
              <a:xfrm>
                <a:off x="8994344" y="2684147"/>
                <a:ext cx="749777" cy="507923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Gas </a:t>
                </a:r>
                <a:r>
                  <a:rPr kumimoji="0" lang="en-A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cleaning</a:t>
                </a:r>
                <a:endPara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Oval 153">
                <a:extLst>
                  <a:ext uri="{FF2B5EF4-FFF2-40B4-BE49-F238E27FC236}">
                    <a16:creationId xmlns:a16="http://schemas.microsoft.com/office/drawing/2014/main" id="{F6A05BBD-E0B7-7813-A419-6C062D4722DD}"/>
                  </a:ext>
                </a:extLst>
              </p:cNvPr>
              <p:cNvSpPr/>
              <p:nvPr/>
            </p:nvSpPr>
            <p:spPr>
              <a:xfrm>
                <a:off x="9762600" y="2650358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5" name="Connector: Elbow 154">
                <a:extLst>
                  <a:ext uri="{FF2B5EF4-FFF2-40B4-BE49-F238E27FC236}">
                    <a16:creationId xmlns:a16="http://schemas.microsoft.com/office/drawing/2014/main" id="{2CA28354-731D-7FB3-D52B-4809CB4EE86E}"/>
                  </a:ext>
                </a:extLst>
              </p:cNvPr>
              <p:cNvCxnSpPr>
                <a:cxnSpLocks/>
                <a:stCxn id="153" idx="1"/>
                <a:endCxn id="156" idx="0"/>
              </p:cNvCxnSpPr>
              <p:nvPr/>
            </p:nvCxnSpPr>
            <p:spPr>
              <a:xfrm rot="10800000" flipV="1">
                <a:off x="8709590" y="2938108"/>
                <a:ext cx="284755" cy="583495"/>
              </a:xfrm>
              <a:prstGeom prst="bentConnector2">
                <a:avLst/>
              </a:prstGeom>
              <a:noFill/>
              <a:ln w="6350" cap="flat" cmpd="sng" algn="ctr">
                <a:solidFill>
                  <a:srgbClr val="00B05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56" name="Oval 155">
                <a:extLst>
                  <a:ext uri="{FF2B5EF4-FFF2-40B4-BE49-F238E27FC236}">
                    <a16:creationId xmlns:a16="http://schemas.microsoft.com/office/drawing/2014/main" id="{FF8E067A-E0D1-CAC9-F341-D662ADE272ED}"/>
                  </a:ext>
                </a:extLst>
              </p:cNvPr>
              <p:cNvSpPr/>
              <p:nvPr/>
            </p:nvSpPr>
            <p:spPr>
              <a:xfrm>
                <a:off x="8614339" y="3521604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5132008F-B051-ED83-BFE5-7E540E2E41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9950" y="1942630"/>
                <a:ext cx="6540146" cy="14594"/>
              </a:xfrm>
              <a:prstGeom prst="straightConnector1">
                <a:avLst/>
              </a:prstGeom>
              <a:noFill/>
              <a:ln w="254000" cap="flat" cmpd="sng" algn="ctr">
                <a:solidFill>
                  <a:srgbClr val="00B0F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D23EF1CB-A232-E964-D1B1-474503B6083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954828" y="2508200"/>
                <a:ext cx="3265268" cy="15460"/>
              </a:xfrm>
              <a:prstGeom prst="straightConnector1">
                <a:avLst/>
              </a:prstGeom>
              <a:noFill/>
              <a:ln w="76200" cap="flat" cmpd="sng" algn="ctr">
                <a:solidFill>
                  <a:srgbClr val="00B0F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CE8985B6-C2BE-85F2-97B4-CC17DDD86562}"/>
                  </a:ext>
                </a:extLst>
              </p:cNvPr>
              <p:cNvCxnSpPr>
                <a:cxnSpLocks/>
                <a:stCxn id="154" idx="6"/>
              </p:cNvCxnSpPr>
              <p:nvPr/>
            </p:nvCxnSpPr>
            <p:spPr>
              <a:xfrm>
                <a:off x="9953100" y="2745608"/>
                <a:ext cx="1121530" cy="0"/>
              </a:xfrm>
              <a:prstGeom prst="straightConnector1">
                <a:avLst/>
              </a:prstGeom>
              <a:noFill/>
              <a:ln w="1270" cap="flat" cmpd="sng" algn="ctr">
                <a:solidFill>
                  <a:srgbClr val="00B0F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418727F8-07AC-7147-F1AB-5702ECDF957B}"/>
                  </a:ext>
                </a:extLst>
              </p:cNvPr>
              <p:cNvSpPr/>
              <p:nvPr/>
            </p:nvSpPr>
            <p:spPr>
              <a:xfrm>
                <a:off x="9762600" y="2973237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D2CF0574-720F-9A95-1650-935A21836B74}"/>
                  </a:ext>
                </a:extLst>
              </p:cNvPr>
              <p:cNvCxnSpPr>
                <a:cxnSpLocks/>
                <a:stCxn id="160" idx="6"/>
              </p:cNvCxnSpPr>
              <p:nvPr/>
            </p:nvCxnSpPr>
            <p:spPr>
              <a:xfrm>
                <a:off x="9953100" y="3068487"/>
                <a:ext cx="1121530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00B0F0"/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sp>
            <p:nvSpPr>
              <p:cNvPr id="162" name="Rectangle: Rounded Corners 161">
                <a:extLst>
                  <a:ext uri="{FF2B5EF4-FFF2-40B4-BE49-F238E27FC236}">
                    <a16:creationId xmlns:a16="http://schemas.microsoft.com/office/drawing/2014/main" id="{6889D42E-E0B9-40B7-9BD1-8B1B463FE2A5}"/>
                  </a:ext>
                </a:extLst>
              </p:cNvPr>
              <p:cNvSpPr/>
              <p:nvPr/>
            </p:nvSpPr>
            <p:spPr>
              <a:xfrm>
                <a:off x="1487340" y="5090275"/>
                <a:ext cx="1469867" cy="685669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Slag crushing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and flotation</a:t>
                </a:r>
              </a:p>
            </p:txBody>
          </p: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EAC671DB-58AD-C4CC-AB5B-F8504FF6E821}"/>
                  </a:ext>
                </a:extLst>
              </p:cNvPr>
              <p:cNvCxnSpPr>
                <a:cxnSpLocks/>
                <a:stCxn id="162" idx="3"/>
              </p:cNvCxnSpPr>
              <p:nvPr/>
            </p:nvCxnSpPr>
            <p:spPr>
              <a:xfrm flipV="1">
                <a:off x="2957207" y="5410430"/>
                <a:ext cx="8262889" cy="22680"/>
              </a:xfrm>
              <a:prstGeom prst="straightConnector1">
                <a:avLst/>
              </a:prstGeom>
              <a:noFill/>
              <a:ln w="1905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F9E562A9-C770-E92C-BCFB-ECE973B3D8D4}"/>
                  </a:ext>
                </a:extLst>
              </p:cNvPr>
              <p:cNvSpPr/>
              <p:nvPr/>
            </p:nvSpPr>
            <p:spPr>
              <a:xfrm>
                <a:off x="1288049" y="5209564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65" name="Connector: Elbow 164">
                <a:extLst>
                  <a:ext uri="{FF2B5EF4-FFF2-40B4-BE49-F238E27FC236}">
                    <a16:creationId xmlns:a16="http://schemas.microsoft.com/office/drawing/2014/main" id="{E105BFE6-2B30-9458-3F34-4926AA4AF065}"/>
                  </a:ext>
                </a:extLst>
              </p:cNvPr>
              <p:cNvCxnSpPr>
                <a:cxnSpLocks/>
                <a:stCxn id="132" idx="3"/>
                <a:endCxn id="162" idx="0"/>
              </p:cNvCxnSpPr>
              <p:nvPr/>
            </p:nvCxnSpPr>
            <p:spPr>
              <a:xfrm flipH="1">
                <a:off x="2222274" y="3583786"/>
                <a:ext cx="1493537" cy="1506489"/>
              </a:xfrm>
              <a:prstGeom prst="bentConnector4">
                <a:avLst>
                  <a:gd name="adj1" fmla="val -15306"/>
                  <a:gd name="adj2" fmla="val 52090"/>
                </a:avLst>
              </a:prstGeom>
              <a:noFill/>
              <a:ln w="1905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miter lim="800000"/>
                <a:tailEnd type="triangle" w="sm" len="sm"/>
              </a:ln>
              <a:effectLst/>
            </p:spPr>
          </p:cxnSp>
          <p:cxnSp>
            <p:nvCxnSpPr>
              <p:cNvPr id="166" name="Connector: Elbow 165">
                <a:extLst>
                  <a:ext uri="{FF2B5EF4-FFF2-40B4-BE49-F238E27FC236}">
                    <a16:creationId xmlns:a16="http://schemas.microsoft.com/office/drawing/2014/main" id="{9207F43D-E40F-BF3B-8E84-FF187CE993E3}"/>
                  </a:ext>
                </a:extLst>
              </p:cNvPr>
              <p:cNvCxnSpPr>
                <a:stCxn id="164" idx="2"/>
                <a:endCxn id="141" idx="2"/>
              </p:cNvCxnSpPr>
              <p:nvPr/>
            </p:nvCxnSpPr>
            <p:spPr>
              <a:xfrm rot="10800000" flipH="1">
                <a:off x="1288048" y="3616854"/>
                <a:ext cx="223391" cy="1687960"/>
              </a:xfrm>
              <a:prstGeom prst="bentConnector3">
                <a:avLst>
                  <a:gd name="adj1" fmla="val -102332"/>
                </a:avLst>
              </a:prstGeom>
              <a:noFill/>
              <a:ln w="1905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9B0445E4-EB62-EFA9-3453-AFE7BE472058}"/>
                  </a:ext>
                </a:extLst>
              </p:cNvPr>
              <p:cNvCxnSpPr>
                <a:cxnSpLocks/>
                <a:stCxn id="125" idx="0"/>
              </p:cNvCxnSpPr>
              <p:nvPr/>
            </p:nvCxnSpPr>
            <p:spPr>
              <a:xfrm flipV="1">
                <a:off x="3423219" y="2237588"/>
                <a:ext cx="0" cy="432245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8C7EB345-83EA-09A0-C68A-36CAA60AB104}"/>
                  </a:ext>
                </a:extLst>
              </p:cNvPr>
              <p:cNvSpPr txBox="1"/>
              <p:nvPr/>
            </p:nvSpPr>
            <p:spPr>
              <a:xfrm>
                <a:off x="188399" y="1750794"/>
                <a:ext cx="1413028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Concentrate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+ 0.5 t/h H</a:t>
                </a:r>
                <a:r>
                  <a:rPr kumimoji="0" lang="en-AU" sz="12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  <a:r>
                  <a:rPr kumimoji="0" lang="en-AU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O</a:t>
                </a:r>
              </a:p>
            </p:txBody>
          </p:sp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60121B2-D898-CDBF-D879-55E7282E8690}"/>
                  </a:ext>
                </a:extLst>
              </p:cNvPr>
              <p:cNvSpPr txBox="1"/>
              <p:nvPr/>
            </p:nvSpPr>
            <p:spPr>
              <a:xfrm>
                <a:off x="166363" y="2329353"/>
                <a:ext cx="15007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30 t/h  SiO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  <a:endPara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F265E338-BA19-3652-74B0-22FA9FB35DAF}"/>
                  </a:ext>
                </a:extLst>
              </p:cNvPr>
              <p:cNvSpPr txBox="1"/>
              <p:nvPr/>
            </p:nvSpPr>
            <p:spPr>
              <a:xfrm>
                <a:off x="171145" y="2671063"/>
                <a:ext cx="178395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61 kNm</a:t>
                </a:r>
                <a:r>
                  <a:rPr kumimoji="0" lang="en-AU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/h Blast</a:t>
                </a:r>
              </a:p>
            </p:txBody>
          </p:sp>
          <p:sp>
            <p:nvSpPr>
              <p:cNvPr id="171" name="Arrow: Right 170">
                <a:extLst>
                  <a:ext uri="{FF2B5EF4-FFF2-40B4-BE49-F238E27FC236}">
                    <a16:creationId xmlns:a16="http://schemas.microsoft.com/office/drawing/2014/main" id="{6E88D96B-9B7F-64BC-7431-5C2A68C5CFD2}"/>
                  </a:ext>
                </a:extLst>
              </p:cNvPr>
              <p:cNvSpPr/>
              <p:nvPr/>
            </p:nvSpPr>
            <p:spPr>
              <a:xfrm>
                <a:off x="882897" y="2230107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4C819287-19C5-B8B3-45C8-785B6C128F92}"/>
                  </a:ext>
                </a:extLst>
              </p:cNvPr>
              <p:cNvSpPr txBox="1"/>
              <p:nvPr/>
            </p:nvSpPr>
            <p:spPr>
              <a:xfrm>
                <a:off x="201670" y="2987272"/>
                <a:ext cx="116743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 t/h Coal</a:t>
                </a:r>
              </a:p>
            </p:txBody>
          </p:sp>
          <p:sp>
            <p:nvSpPr>
              <p:cNvPr id="173" name="Oval 172">
                <a:extLst>
                  <a:ext uri="{FF2B5EF4-FFF2-40B4-BE49-F238E27FC236}">
                    <a16:creationId xmlns:a16="http://schemas.microsoft.com/office/drawing/2014/main" id="{DDE71D84-CC6A-7B54-D358-0C5BCE3AA619}"/>
                  </a:ext>
                </a:extLst>
              </p:cNvPr>
              <p:cNvSpPr/>
              <p:nvPr/>
            </p:nvSpPr>
            <p:spPr>
              <a:xfrm>
                <a:off x="6740422" y="2996354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4" name="Arrow: Right 173">
                <a:extLst>
                  <a:ext uri="{FF2B5EF4-FFF2-40B4-BE49-F238E27FC236}">
                    <a16:creationId xmlns:a16="http://schemas.microsoft.com/office/drawing/2014/main" id="{3E2791C5-C482-B6F9-3A29-AA5971FE9423}"/>
                  </a:ext>
                </a:extLst>
              </p:cNvPr>
              <p:cNvSpPr/>
              <p:nvPr/>
            </p:nvSpPr>
            <p:spPr>
              <a:xfrm rot="10800000">
                <a:off x="6949145" y="2999566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5" name="Straight Arrow Connector 174">
                <a:extLst>
                  <a:ext uri="{FF2B5EF4-FFF2-40B4-BE49-F238E27FC236}">
                    <a16:creationId xmlns:a16="http://schemas.microsoft.com/office/drawing/2014/main" id="{D6857AA0-EA03-4240-9F02-AC6EF195BB60}"/>
                  </a:ext>
                </a:extLst>
              </p:cNvPr>
              <p:cNvCxnSpPr>
                <a:cxnSpLocks/>
                <a:stCxn id="119" idx="0"/>
              </p:cNvCxnSpPr>
              <p:nvPr/>
            </p:nvCxnSpPr>
            <p:spPr>
              <a:xfrm flipH="1" flipV="1">
                <a:off x="6710304" y="2790065"/>
                <a:ext cx="659" cy="485982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76" name="Oval 175">
                <a:extLst>
                  <a:ext uri="{FF2B5EF4-FFF2-40B4-BE49-F238E27FC236}">
                    <a16:creationId xmlns:a16="http://schemas.microsoft.com/office/drawing/2014/main" id="{F4F154CC-898B-523A-22A7-352305FDD557}"/>
                  </a:ext>
                </a:extLst>
              </p:cNvPr>
              <p:cNvSpPr/>
              <p:nvPr/>
            </p:nvSpPr>
            <p:spPr>
              <a:xfrm>
                <a:off x="3444861" y="2424182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7" name="Arrow: Right 176">
                <a:extLst>
                  <a:ext uri="{FF2B5EF4-FFF2-40B4-BE49-F238E27FC236}">
                    <a16:creationId xmlns:a16="http://schemas.microsoft.com/office/drawing/2014/main" id="{C3B8337E-A3E6-A7BC-20E0-0375F0431DCC}"/>
                  </a:ext>
                </a:extLst>
              </p:cNvPr>
              <p:cNvSpPr/>
              <p:nvPr/>
            </p:nvSpPr>
            <p:spPr>
              <a:xfrm rot="10800000">
                <a:off x="3641329" y="2432233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3DE6E193-708E-2E50-B7FF-30065FEBE476}"/>
                  </a:ext>
                </a:extLst>
              </p:cNvPr>
              <p:cNvSpPr txBox="1"/>
              <p:nvPr/>
            </p:nvSpPr>
            <p:spPr>
              <a:xfrm>
                <a:off x="3689813" y="2154624"/>
                <a:ext cx="155430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50 kNm</a:t>
                </a:r>
                <a:r>
                  <a:rPr kumimoji="0" lang="en-AU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 </a:t>
                </a: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Air</a:t>
                </a:r>
              </a:p>
            </p:txBody>
          </p:sp>
          <p:cxnSp>
            <p:nvCxnSpPr>
              <p:cNvPr id="179" name="Connector: Elbow 178">
                <a:extLst>
                  <a:ext uri="{FF2B5EF4-FFF2-40B4-BE49-F238E27FC236}">
                    <a16:creationId xmlns:a16="http://schemas.microsoft.com/office/drawing/2014/main" id="{4FD94A2F-38E9-3BD5-5BBC-C0452AAEB22A}"/>
                  </a:ext>
                </a:extLst>
              </p:cNvPr>
              <p:cNvCxnSpPr>
                <a:cxnSpLocks/>
                <a:stCxn id="133" idx="2"/>
                <a:endCxn id="130" idx="2"/>
              </p:cNvCxnSpPr>
              <p:nvPr/>
            </p:nvCxnSpPr>
            <p:spPr>
              <a:xfrm rot="16200000" flipH="1">
                <a:off x="3679948" y="2821570"/>
                <a:ext cx="251045" cy="2115750"/>
              </a:xfrm>
              <a:prstGeom prst="bentConnector2">
                <a:avLst/>
              </a:prstGeom>
              <a:noFill/>
              <a:ln w="101600" cap="flat" cmpd="sng" algn="ctr">
                <a:solidFill>
                  <a:srgbClr val="FFC000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80" name="Arrow: Right 179">
                <a:extLst>
                  <a:ext uri="{FF2B5EF4-FFF2-40B4-BE49-F238E27FC236}">
                    <a16:creationId xmlns:a16="http://schemas.microsoft.com/office/drawing/2014/main" id="{49A1FAA3-BD92-0B2C-82E5-AE66752A1097}"/>
                  </a:ext>
                </a:extLst>
              </p:cNvPr>
              <p:cNvSpPr/>
              <p:nvPr/>
            </p:nvSpPr>
            <p:spPr>
              <a:xfrm>
                <a:off x="4253371" y="2951757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48D7CC7F-E917-1D71-CBDB-7F15EC4B41DD}"/>
                  </a:ext>
                </a:extLst>
              </p:cNvPr>
              <p:cNvSpPr txBox="1"/>
              <p:nvPr/>
            </p:nvSpPr>
            <p:spPr>
              <a:xfrm>
                <a:off x="3932185" y="2626225"/>
                <a:ext cx="133852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 t/h CaCO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</a:p>
            </p:txBody>
          </p:sp>
          <p:cxnSp>
            <p:nvCxnSpPr>
              <p:cNvPr id="182" name="Straight Arrow Connector 181">
                <a:extLst>
                  <a:ext uri="{FF2B5EF4-FFF2-40B4-BE49-F238E27FC236}">
                    <a16:creationId xmlns:a16="http://schemas.microsoft.com/office/drawing/2014/main" id="{55A3D439-E3F2-4700-CBF6-6BFEDE7269D3}"/>
                  </a:ext>
                </a:extLst>
              </p:cNvPr>
              <p:cNvCxnSpPr>
                <a:cxnSpLocks/>
                <a:endCxn id="153" idx="2"/>
              </p:cNvCxnSpPr>
              <p:nvPr/>
            </p:nvCxnSpPr>
            <p:spPr>
              <a:xfrm>
                <a:off x="9368993" y="3098896"/>
                <a:ext cx="240" cy="93174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83" name="TextBox 182">
                <a:extLst>
                  <a:ext uri="{FF2B5EF4-FFF2-40B4-BE49-F238E27FC236}">
                    <a16:creationId xmlns:a16="http://schemas.microsoft.com/office/drawing/2014/main" id="{37E400FA-B031-1B7F-882B-1D55A6CDE8E2}"/>
                  </a:ext>
                </a:extLst>
              </p:cNvPr>
              <p:cNvSpPr txBox="1"/>
              <p:nvPr/>
            </p:nvSpPr>
            <p:spPr>
              <a:xfrm>
                <a:off x="3678588" y="4022677"/>
                <a:ext cx="143135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85.5 t/h Matte</a:t>
                </a:r>
              </a:p>
            </p:txBody>
          </p:sp>
          <p:cxnSp>
            <p:nvCxnSpPr>
              <p:cNvPr id="184" name="Connector: Elbow 183">
                <a:extLst>
                  <a:ext uri="{FF2B5EF4-FFF2-40B4-BE49-F238E27FC236}">
                    <a16:creationId xmlns:a16="http://schemas.microsoft.com/office/drawing/2014/main" id="{57899BB2-24E2-ED7E-C7EB-B1070AD35539}"/>
                  </a:ext>
                </a:extLst>
              </p:cNvPr>
              <p:cNvCxnSpPr>
                <a:cxnSpLocks/>
                <a:stCxn id="134" idx="2"/>
                <a:endCxn id="145" idx="2"/>
              </p:cNvCxnSpPr>
              <p:nvPr/>
            </p:nvCxnSpPr>
            <p:spPr>
              <a:xfrm rot="16200000" flipH="1">
                <a:off x="7046902" y="3339534"/>
                <a:ext cx="275280" cy="2298407"/>
              </a:xfrm>
              <a:prstGeom prst="bentConnector2">
                <a:avLst/>
              </a:prstGeom>
              <a:noFill/>
              <a:ln w="762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3832C1E9-8C98-FAC6-C7BC-35DA5B665E5A}"/>
                  </a:ext>
                </a:extLst>
              </p:cNvPr>
              <p:cNvSpPr txBox="1"/>
              <p:nvPr/>
            </p:nvSpPr>
            <p:spPr>
              <a:xfrm>
                <a:off x="7211465" y="4642429"/>
                <a:ext cx="160809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57.4 t/h Blister copper</a:t>
                </a:r>
              </a:p>
            </p:txBody>
          </p:sp>
          <p:sp>
            <p:nvSpPr>
              <p:cNvPr id="186" name="Arrow: Right 185">
                <a:extLst>
                  <a:ext uri="{FF2B5EF4-FFF2-40B4-BE49-F238E27FC236}">
                    <a16:creationId xmlns:a16="http://schemas.microsoft.com/office/drawing/2014/main" id="{80758D65-C4F1-1C79-5F0C-1E3E0BE7999B}"/>
                  </a:ext>
                </a:extLst>
              </p:cNvPr>
              <p:cNvSpPr/>
              <p:nvPr/>
            </p:nvSpPr>
            <p:spPr>
              <a:xfrm>
                <a:off x="7713014" y="3518220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7" name="Oval 186">
                <a:extLst>
                  <a:ext uri="{FF2B5EF4-FFF2-40B4-BE49-F238E27FC236}">
                    <a16:creationId xmlns:a16="http://schemas.microsoft.com/office/drawing/2014/main" id="{814E1745-553E-6A50-FB4F-1277B2916E2E}"/>
                  </a:ext>
                </a:extLst>
              </p:cNvPr>
              <p:cNvSpPr/>
              <p:nvPr/>
            </p:nvSpPr>
            <p:spPr>
              <a:xfrm>
                <a:off x="8333746" y="4005985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8" name="TextBox 187">
                <a:extLst>
                  <a:ext uri="{FF2B5EF4-FFF2-40B4-BE49-F238E27FC236}">
                    <a16:creationId xmlns:a16="http://schemas.microsoft.com/office/drawing/2014/main" id="{B940D611-9442-E01E-73CB-97F5CC685025}"/>
                  </a:ext>
                </a:extLst>
              </p:cNvPr>
              <p:cNvSpPr txBox="1"/>
              <p:nvPr/>
            </p:nvSpPr>
            <p:spPr>
              <a:xfrm>
                <a:off x="7196692" y="3257800"/>
                <a:ext cx="140283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0.2 t/h Scrap</a:t>
                </a:r>
              </a:p>
            </p:txBody>
          </p:sp>
          <p:sp>
            <p:nvSpPr>
              <p:cNvPr id="189" name="TextBox 188">
                <a:extLst>
                  <a:ext uri="{FF2B5EF4-FFF2-40B4-BE49-F238E27FC236}">
                    <a16:creationId xmlns:a16="http://schemas.microsoft.com/office/drawing/2014/main" id="{EB4DBF22-8263-6FFB-F9B8-0888209D898C}"/>
                  </a:ext>
                </a:extLst>
              </p:cNvPr>
              <p:cNvSpPr txBox="1"/>
              <p:nvPr/>
            </p:nvSpPr>
            <p:spPr>
              <a:xfrm>
                <a:off x="7240876" y="3633107"/>
                <a:ext cx="100440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SiO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  <a:endPara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90" name="Arrow: Right 189">
                <a:extLst>
                  <a:ext uri="{FF2B5EF4-FFF2-40B4-BE49-F238E27FC236}">
                    <a16:creationId xmlns:a16="http://schemas.microsoft.com/office/drawing/2014/main" id="{20067AF0-2AAA-B1E5-9467-0A65DF0A83B3}"/>
                  </a:ext>
                </a:extLst>
              </p:cNvPr>
              <p:cNvSpPr/>
              <p:nvPr/>
            </p:nvSpPr>
            <p:spPr>
              <a:xfrm>
                <a:off x="7713014" y="3749605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1" name="Arrow: Right 190">
                <a:extLst>
                  <a:ext uri="{FF2B5EF4-FFF2-40B4-BE49-F238E27FC236}">
                    <a16:creationId xmlns:a16="http://schemas.microsoft.com/office/drawing/2014/main" id="{9452828E-E6A0-0E9B-64BC-02360E09E69E}"/>
                  </a:ext>
                </a:extLst>
              </p:cNvPr>
              <p:cNvSpPr/>
              <p:nvPr/>
            </p:nvSpPr>
            <p:spPr>
              <a:xfrm>
                <a:off x="7713013" y="4012168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2" name="TextBox 191">
                <a:extLst>
                  <a:ext uri="{FF2B5EF4-FFF2-40B4-BE49-F238E27FC236}">
                    <a16:creationId xmlns:a16="http://schemas.microsoft.com/office/drawing/2014/main" id="{FDE23150-7CD8-1477-A71F-BFA468197EF3}"/>
                  </a:ext>
                </a:extLst>
              </p:cNvPr>
              <p:cNvSpPr txBox="1"/>
              <p:nvPr/>
            </p:nvSpPr>
            <p:spPr>
              <a:xfrm>
                <a:off x="7061793" y="3916509"/>
                <a:ext cx="7402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Air, N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</a:p>
            </p:txBody>
          </p:sp>
          <p:cxnSp>
            <p:nvCxnSpPr>
              <p:cNvPr id="193" name="Straight Arrow Connector 192">
                <a:extLst>
                  <a:ext uri="{FF2B5EF4-FFF2-40B4-BE49-F238E27FC236}">
                    <a16:creationId xmlns:a16="http://schemas.microsoft.com/office/drawing/2014/main" id="{3CF73F18-C3F5-15DF-474C-2432BC030B1F}"/>
                  </a:ext>
                </a:extLst>
              </p:cNvPr>
              <p:cNvCxnSpPr>
                <a:cxnSpLocks/>
                <a:stCxn id="131" idx="0"/>
                <a:endCxn id="153" idx="2"/>
              </p:cNvCxnSpPr>
              <p:nvPr/>
            </p:nvCxnSpPr>
            <p:spPr>
              <a:xfrm flipH="1" flipV="1">
                <a:off x="9369233" y="3192070"/>
                <a:ext cx="4202" cy="51665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94" name="Arrow: Right 193">
                <a:extLst>
                  <a:ext uri="{FF2B5EF4-FFF2-40B4-BE49-F238E27FC236}">
                    <a16:creationId xmlns:a16="http://schemas.microsoft.com/office/drawing/2014/main" id="{5BD3AAA9-1B2F-138C-515C-E6FA1B484B20}"/>
                  </a:ext>
                </a:extLst>
              </p:cNvPr>
              <p:cNvSpPr/>
              <p:nvPr/>
            </p:nvSpPr>
            <p:spPr>
              <a:xfrm>
                <a:off x="4243709" y="3308682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95" name="Connector: Elbow 194">
                <a:extLst>
                  <a:ext uri="{FF2B5EF4-FFF2-40B4-BE49-F238E27FC236}">
                    <a16:creationId xmlns:a16="http://schemas.microsoft.com/office/drawing/2014/main" id="{7BE4DCF6-A7FB-E27F-A22E-47F59877419E}"/>
                  </a:ext>
                </a:extLst>
              </p:cNvPr>
              <p:cNvCxnSpPr>
                <a:cxnSpLocks/>
                <a:stCxn id="135" idx="2"/>
              </p:cNvCxnSpPr>
              <p:nvPr/>
            </p:nvCxnSpPr>
            <p:spPr>
              <a:xfrm rot="16200000" flipH="1">
                <a:off x="10175852" y="3849984"/>
                <a:ext cx="237627" cy="1850865"/>
              </a:xfrm>
              <a:prstGeom prst="bentConnector2">
                <a:avLst/>
              </a:prstGeom>
              <a:noFill/>
              <a:ln w="76200" cap="flat" cmpd="sng" algn="ctr">
                <a:solidFill>
                  <a:srgbClr val="ED7D31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96" name="TextBox 195">
                <a:extLst>
                  <a:ext uri="{FF2B5EF4-FFF2-40B4-BE49-F238E27FC236}">
                    <a16:creationId xmlns:a16="http://schemas.microsoft.com/office/drawing/2014/main" id="{F4E5BE51-D355-3032-BA5B-F6F81A764B1B}"/>
                  </a:ext>
                </a:extLst>
              </p:cNvPr>
              <p:cNvSpPr txBox="1"/>
              <p:nvPr/>
            </p:nvSpPr>
            <p:spPr>
              <a:xfrm>
                <a:off x="10019095" y="4847251"/>
                <a:ext cx="15252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Anode copper</a:t>
                </a:r>
              </a:p>
            </p:txBody>
          </p:sp>
          <p:sp>
            <p:nvSpPr>
              <p:cNvPr id="197" name="TextBox 196">
                <a:extLst>
                  <a:ext uri="{FF2B5EF4-FFF2-40B4-BE49-F238E27FC236}">
                    <a16:creationId xmlns:a16="http://schemas.microsoft.com/office/drawing/2014/main" id="{0B1337FE-BCF6-E7CF-F888-D8620F1073CC}"/>
                  </a:ext>
                </a:extLst>
              </p:cNvPr>
              <p:cNvSpPr txBox="1"/>
              <p:nvPr/>
            </p:nvSpPr>
            <p:spPr>
              <a:xfrm>
                <a:off x="8041181" y="1773353"/>
                <a:ext cx="282320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AU" sz="1600" kern="0" dirty="0">
                    <a:solidFill>
                      <a:prstClr val="black"/>
                    </a:solidFill>
                    <a:latin typeface="Calibri" panose="020F0502020204030204"/>
                  </a:rPr>
                  <a:t>97</a:t>
                </a: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 kNm</a:t>
                </a:r>
                <a:r>
                  <a:rPr kumimoji="0" lang="en-AU" sz="16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/h Off-gas, 40 vol% SO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</a:p>
            </p:txBody>
          </p:sp>
          <p:sp>
            <p:nvSpPr>
              <p:cNvPr id="198" name="Arrow: Right 197">
                <a:extLst>
                  <a:ext uri="{FF2B5EF4-FFF2-40B4-BE49-F238E27FC236}">
                    <a16:creationId xmlns:a16="http://schemas.microsoft.com/office/drawing/2014/main" id="{E70318F7-4974-89A0-7036-F3804A8A64F4}"/>
                  </a:ext>
                </a:extLst>
              </p:cNvPr>
              <p:cNvSpPr/>
              <p:nvPr/>
            </p:nvSpPr>
            <p:spPr>
              <a:xfrm>
                <a:off x="4251500" y="3641734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95E8CE4F-6C38-189F-667E-DBECAEABBCEF}"/>
                  </a:ext>
                </a:extLst>
              </p:cNvPr>
              <p:cNvSpPr/>
              <p:nvPr/>
            </p:nvSpPr>
            <p:spPr>
              <a:xfrm>
                <a:off x="8333746" y="4242618"/>
                <a:ext cx="190500" cy="190500"/>
              </a:xfrm>
              <a:prstGeom prst="ellipse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Arrow: Right 199">
                <a:extLst>
                  <a:ext uri="{FF2B5EF4-FFF2-40B4-BE49-F238E27FC236}">
                    <a16:creationId xmlns:a16="http://schemas.microsoft.com/office/drawing/2014/main" id="{D2C68B51-4CD8-55EF-D8CB-6EBFB63E2DEF}"/>
                  </a:ext>
                </a:extLst>
              </p:cNvPr>
              <p:cNvSpPr/>
              <p:nvPr/>
            </p:nvSpPr>
            <p:spPr>
              <a:xfrm>
                <a:off x="7714451" y="4248801"/>
                <a:ext cx="610171" cy="190500"/>
              </a:xfrm>
              <a:prstGeom prst="rightArrow">
                <a:avLst/>
              </a:prstGeom>
              <a:solidFill>
                <a:srgbClr val="00B050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TextBox 200">
                <a:extLst>
                  <a:ext uri="{FF2B5EF4-FFF2-40B4-BE49-F238E27FC236}">
                    <a16:creationId xmlns:a16="http://schemas.microsoft.com/office/drawing/2014/main" id="{BAB77856-334E-94C1-DC41-084630A01230}"/>
                  </a:ext>
                </a:extLst>
              </p:cNvPr>
              <p:cNvSpPr txBox="1"/>
              <p:nvPr/>
            </p:nvSpPr>
            <p:spPr>
              <a:xfrm>
                <a:off x="7252002" y="4163486"/>
                <a:ext cx="5569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CH</a:t>
                </a:r>
                <a:r>
                  <a:rPr kumimoji="0" lang="en-AU" sz="16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4</a:t>
                </a:r>
              </a:p>
            </p:txBody>
          </p:sp>
          <p:sp>
            <p:nvSpPr>
              <p:cNvPr id="202" name="TextBox 201">
                <a:extLst>
                  <a:ext uri="{FF2B5EF4-FFF2-40B4-BE49-F238E27FC236}">
                    <a16:creationId xmlns:a16="http://schemas.microsoft.com/office/drawing/2014/main" id="{2284EA94-CCC4-A5E5-19A4-46B3C253D863}"/>
                  </a:ext>
                </a:extLst>
              </p:cNvPr>
              <p:cNvSpPr txBox="1"/>
              <p:nvPr/>
            </p:nvSpPr>
            <p:spPr>
              <a:xfrm>
                <a:off x="191058" y="3493542"/>
                <a:ext cx="101011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10.2 t/h Slag conc.</a:t>
                </a:r>
              </a:p>
            </p:txBody>
          </p:sp>
          <p:sp>
            <p:nvSpPr>
              <p:cNvPr id="203" name="Oval 202">
                <a:extLst>
                  <a:ext uri="{FF2B5EF4-FFF2-40B4-BE49-F238E27FC236}">
                    <a16:creationId xmlns:a16="http://schemas.microsoft.com/office/drawing/2014/main" id="{7A7C886D-D0DB-2183-D6BC-2541334855FC}"/>
                  </a:ext>
                </a:extLst>
              </p:cNvPr>
              <p:cNvSpPr/>
              <p:nvPr/>
            </p:nvSpPr>
            <p:spPr>
              <a:xfrm>
                <a:off x="1518078" y="3806140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TextBox 203">
                <a:extLst>
                  <a:ext uri="{FF2B5EF4-FFF2-40B4-BE49-F238E27FC236}">
                    <a16:creationId xmlns:a16="http://schemas.microsoft.com/office/drawing/2014/main" id="{CB1F0702-36B8-2A4F-E484-2381A31F842E}"/>
                  </a:ext>
                </a:extLst>
              </p:cNvPr>
              <p:cNvSpPr txBox="1"/>
              <p:nvPr/>
            </p:nvSpPr>
            <p:spPr>
              <a:xfrm>
                <a:off x="1233130" y="3920076"/>
                <a:ext cx="17346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15.2 t/h Converter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slag</a:t>
                </a:r>
              </a:p>
            </p:txBody>
          </p:sp>
          <p:sp>
            <p:nvSpPr>
              <p:cNvPr id="205" name="TextBox 204">
                <a:extLst>
                  <a:ext uri="{FF2B5EF4-FFF2-40B4-BE49-F238E27FC236}">
                    <a16:creationId xmlns:a16="http://schemas.microsoft.com/office/drawing/2014/main" id="{4F129903-C62A-3138-59AA-B2B67552FE29}"/>
                  </a:ext>
                </a:extLst>
              </p:cNvPr>
              <p:cNvSpPr txBox="1"/>
              <p:nvPr/>
            </p:nvSpPr>
            <p:spPr>
              <a:xfrm>
                <a:off x="4666807" y="4942702"/>
                <a:ext cx="18311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0.3 t/h Anode slag</a:t>
                </a:r>
              </a:p>
            </p:txBody>
          </p:sp>
          <p:sp>
            <p:nvSpPr>
              <p:cNvPr id="206" name="Oval 205">
                <a:extLst>
                  <a:ext uri="{FF2B5EF4-FFF2-40B4-BE49-F238E27FC236}">
                    <a16:creationId xmlns:a16="http://schemas.microsoft.com/office/drawing/2014/main" id="{E9C92E0B-4514-1229-D684-34CFCC99E094}"/>
                  </a:ext>
                </a:extLst>
              </p:cNvPr>
              <p:cNvSpPr/>
              <p:nvPr/>
            </p:nvSpPr>
            <p:spPr>
              <a:xfrm>
                <a:off x="4863345" y="4233564"/>
                <a:ext cx="190500" cy="190500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Rectangle: Rounded Corners 206">
                <a:extLst>
                  <a:ext uri="{FF2B5EF4-FFF2-40B4-BE49-F238E27FC236}">
                    <a16:creationId xmlns:a16="http://schemas.microsoft.com/office/drawing/2014/main" id="{27BD7453-743E-62CE-1C7F-5387491B2F7B}"/>
                  </a:ext>
                </a:extLst>
              </p:cNvPr>
              <p:cNvSpPr/>
              <p:nvPr/>
            </p:nvSpPr>
            <p:spPr>
              <a:xfrm>
                <a:off x="5084344" y="4093397"/>
                <a:ext cx="1936433" cy="154403"/>
              </a:xfrm>
              <a:prstGeom prst="round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rgbClr val="A5A5A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22wt% Cu in slag, Fe/</a:t>
                </a:r>
                <a:r>
                  <a:rPr kumimoji="0" lang="en-AU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CaO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3.0</a:t>
                </a:r>
                <a:endParaRPr kumimoji="0" lang="en-AU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TextBox 207">
                <a:extLst>
                  <a:ext uri="{FF2B5EF4-FFF2-40B4-BE49-F238E27FC236}">
                    <a16:creationId xmlns:a16="http://schemas.microsoft.com/office/drawing/2014/main" id="{B0144904-EABE-CB60-9AA4-AD5223483A70}"/>
                  </a:ext>
                </a:extLst>
              </p:cNvPr>
              <p:cNvSpPr txBox="1"/>
              <p:nvPr/>
            </p:nvSpPr>
            <p:spPr>
              <a:xfrm>
                <a:off x="1665395" y="1586007"/>
                <a:ext cx="15702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34 t/h Smelter dust</a:t>
                </a:r>
              </a:p>
            </p:txBody>
          </p:sp>
          <p:sp>
            <p:nvSpPr>
              <p:cNvPr id="209" name="TextBox 208">
                <a:extLst>
                  <a:ext uri="{FF2B5EF4-FFF2-40B4-BE49-F238E27FC236}">
                    <a16:creationId xmlns:a16="http://schemas.microsoft.com/office/drawing/2014/main" id="{B517C2B0-7A8B-4FBC-45C8-490B0DDD8E23}"/>
                  </a:ext>
                </a:extLst>
              </p:cNvPr>
              <p:cNvSpPr txBox="1"/>
              <p:nvPr/>
            </p:nvSpPr>
            <p:spPr>
              <a:xfrm>
                <a:off x="4976576" y="2034810"/>
                <a:ext cx="143061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9.2 t/h Converter Dust</a:t>
                </a:r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5F942972-D324-87E9-0FB3-6FEB288F4A8F}"/>
                  </a:ext>
                </a:extLst>
              </p:cNvPr>
              <p:cNvSpPr txBox="1"/>
              <p:nvPr/>
            </p:nvSpPr>
            <p:spPr>
              <a:xfrm>
                <a:off x="8242695" y="2567215"/>
                <a:ext cx="91978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0.1 t/h Dust</a:t>
                </a:r>
              </a:p>
            </p:txBody>
          </p:sp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B9F11585-1E4D-4E27-C2A4-3C9E7721F75C}"/>
                  </a:ext>
                </a:extLst>
              </p:cNvPr>
              <p:cNvSpPr/>
              <p:nvPr/>
            </p:nvSpPr>
            <p:spPr>
              <a:xfrm>
                <a:off x="2944936" y="3814722"/>
                <a:ext cx="921754" cy="380494"/>
              </a:xfrm>
              <a:prstGeom prst="ellipse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Cooling</a:t>
                </a:r>
                <a:endParaRPr kumimoji="0" lang="en-AU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D5E49D2B-F160-3F24-F2BA-BC2D6A212CA6}"/>
                </a:ext>
              </a:extLst>
            </p:cNvPr>
            <p:cNvSpPr txBox="1"/>
            <p:nvPr/>
          </p:nvSpPr>
          <p:spPr>
            <a:xfrm>
              <a:off x="203962" y="1540012"/>
              <a:ext cx="12373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230 t/h dry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0D1BC9E-BA5B-8138-5206-0D33633E3D69}"/>
                </a:ext>
              </a:extLst>
            </p:cNvPr>
            <p:cNvSpPr txBox="1"/>
            <p:nvPr/>
          </p:nvSpPr>
          <p:spPr>
            <a:xfrm>
              <a:off x="10194037" y="4190235"/>
              <a:ext cx="13949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57.1 t/h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(56.9 t/h Cu)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E859547E-3FC2-B443-01B7-B63666D66734}"/>
                </a:ext>
              </a:extLst>
            </p:cNvPr>
            <p:cNvSpPr txBox="1"/>
            <p:nvPr/>
          </p:nvSpPr>
          <p:spPr>
            <a:xfrm>
              <a:off x="3633459" y="3048811"/>
              <a:ext cx="17839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17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Blast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60E6BDC-4AF5-FE5C-A68F-12968EEF4853}"/>
                </a:ext>
              </a:extLst>
            </p:cNvPr>
            <p:cNvSpPr txBox="1"/>
            <p:nvPr/>
          </p:nvSpPr>
          <p:spPr>
            <a:xfrm>
              <a:off x="3972870" y="3398980"/>
              <a:ext cx="11674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0.7 t/h Coal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961D1CD7-25FA-0909-0731-F68CC5CE2F65}"/>
                </a:ext>
              </a:extLst>
            </p:cNvPr>
            <p:cNvSpPr txBox="1"/>
            <p:nvPr/>
          </p:nvSpPr>
          <p:spPr>
            <a:xfrm>
              <a:off x="6963990" y="2745150"/>
              <a:ext cx="1554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 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Air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4B9C73C7-06CD-DE09-A55B-D2F21EC30F7C}"/>
                </a:ext>
              </a:extLst>
            </p:cNvPr>
            <p:cNvSpPr txBox="1"/>
            <p:nvPr/>
          </p:nvSpPr>
          <p:spPr>
            <a:xfrm>
              <a:off x="8182108" y="2165623"/>
              <a:ext cx="28155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26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Off-gas, 49 vol% SO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BC1E4562-667C-E994-AA1A-5C8F6D62213F}"/>
                </a:ext>
              </a:extLst>
            </p:cNvPr>
            <p:cNvSpPr txBox="1"/>
            <p:nvPr/>
          </p:nvSpPr>
          <p:spPr>
            <a:xfrm>
              <a:off x="2305227" y="4298085"/>
              <a:ext cx="13644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158.1 t/h Slag</a:t>
              </a:r>
            </a:p>
          </p:txBody>
        </p:sp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A7EA78B4-8489-F666-F9C5-A6483CFE2158}"/>
                </a:ext>
              </a:extLst>
            </p:cNvPr>
            <p:cNvSpPr/>
            <p:nvPr/>
          </p:nvSpPr>
          <p:spPr>
            <a:xfrm>
              <a:off x="6338107" y="2250693"/>
              <a:ext cx="1430613" cy="50792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Gas </a:t>
              </a: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cleaning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-23 MW, 250 °C</a:t>
              </a: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A046C337-01E9-AE8C-9B90-5DDB659BE8D9}"/>
                </a:ext>
              </a:extLst>
            </p:cNvPr>
            <p:cNvSpPr txBox="1"/>
            <p:nvPr/>
          </p:nvSpPr>
          <p:spPr>
            <a:xfrm>
              <a:off x="7560783" y="5231407"/>
              <a:ext cx="35138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147.9 t/h Discard slag (0.6 </a:t>
              </a:r>
              <a:r>
                <a:rPr kumimoji="0" lang="en-AU" sz="1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wt</a:t>
              </a: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% Cu)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DFD17F5-7538-714A-954D-A1275CA25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891" y="50219"/>
            <a:ext cx="10515600" cy="1325563"/>
          </a:xfrm>
        </p:spPr>
        <p:txBody>
          <a:bodyPr/>
          <a:lstStyle/>
          <a:p>
            <a:r>
              <a:rPr lang="en-AU" dirty="0"/>
              <a:t>Figure 6</a:t>
            </a:r>
          </a:p>
        </p:txBody>
      </p:sp>
    </p:spTree>
    <p:extLst>
      <p:ext uri="{BB962C8B-B14F-4D97-AF65-F5344CB8AC3E}">
        <p14:creationId xmlns:p14="http://schemas.microsoft.com/office/powerpoint/2010/main" val="1346226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F642538-A9B0-21D3-E6D0-2E60383D0B96}"/>
              </a:ext>
            </a:extLst>
          </p:cNvPr>
          <p:cNvGrpSpPr/>
          <p:nvPr/>
        </p:nvGrpSpPr>
        <p:grpSpPr>
          <a:xfrm>
            <a:off x="150730" y="1557595"/>
            <a:ext cx="11891654" cy="4484656"/>
            <a:chOff x="154785" y="1302654"/>
            <a:chExt cx="11891654" cy="448465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86FDC97-642B-E564-8054-B8DC5F30E3BD}"/>
                </a:ext>
              </a:extLst>
            </p:cNvPr>
            <p:cNvGrpSpPr/>
            <p:nvPr/>
          </p:nvGrpSpPr>
          <p:grpSpPr>
            <a:xfrm>
              <a:off x="198622" y="1302654"/>
              <a:ext cx="11847817" cy="4484656"/>
              <a:chOff x="209345" y="1548265"/>
              <a:chExt cx="11847817" cy="4484656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FD18FDE3-371C-95B7-F365-F189C7AD4023}"/>
                  </a:ext>
                </a:extLst>
              </p:cNvPr>
              <p:cNvSpPr/>
              <p:nvPr/>
            </p:nvSpPr>
            <p:spPr>
              <a:xfrm>
                <a:off x="8527181" y="3717039"/>
                <a:ext cx="2073056" cy="97268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Bottom-blown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Refining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1240 °C , 0 MW, 31 vol%O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 blast</a:t>
                </a:r>
              </a:p>
            </p:txBody>
          </p:sp>
          <p:sp>
            <p:nvSpPr>
              <p:cNvPr id="33" name="Rectangle: Rounded Corners 32">
                <a:extLst>
                  <a:ext uri="{FF2B5EF4-FFF2-40B4-BE49-F238E27FC236}">
                    <a16:creationId xmlns:a16="http://schemas.microsoft.com/office/drawing/2014/main" id="{E5277220-B209-911A-5494-0D11CB069086}"/>
                  </a:ext>
                </a:extLst>
              </p:cNvPr>
              <p:cNvSpPr/>
              <p:nvPr/>
            </p:nvSpPr>
            <p:spPr>
              <a:xfrm>
                <a:off x="5066135" y="3383069"/>
                <a:ext cx="1999736" cy="97268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Bottom-blown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Converting furnace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1250 °C , -4 MW, 24 vol%O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 blast</a:t>
                </a:r>
              </a:p>
            </p:txBody>
          </p:sp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7028CF49-E109-9F5A-5D20-D8458124C836}"/>
                  </a:ext>
                </a:extLst>
              </p:cNvPr>
              <p:cNvSpPr/>
              <p:nvPr/>
            </p:nvSpPr>
            <p:spPr>
              <a:xfrm>
                <a:off x="1697932" y="2773880"/>
                <a:ext cx="1999736" cy="972683"/>
              </a:xfrm>
              <a:prstGeom prst="round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Bottom-blown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Smelting furnace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1200 °C , -15 MW, 68 vol%O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in blast</a:t>
                </a:r>
              </a:p>
            </p:txBody>
          </p:sp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D0204F3D-BCCF-71ED-AE05-EBDB58FCDB7D}"/>
                  </a:ext>
                </a:extLst>
              </p:cNvPr>
              <p:cNvSpPr/>
              <p:nvPr/>
            </p:nvSpPr>
            <p:spPr>
              <a:xfrm>
                <a:off x="1747989" y="3454019"/>
                <a:ext cx="1913440" cy="123001"/>
              </a:xfrm>
              <a:prstGeom prst="roundRect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rgbClr val="A5A5A5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Fe/SiO</a:t>
                </a:r>
                <a:r>
                  <a:rPr kumimoji="0" lang="en-AU" sz="9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en-AU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= 1.55 (8% solid spinel)</a:t>
                </a:r>
                <a:endParaRPr kumimoji="0" lang="en-AU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30A992AC-CCB8-D98E-E0CF-41CBFD029CAB}"/>
                  </a:ext>
                </a:extLst>
              </p:cNvPr>
              <p:cNvSpPr/>
              <p:nvPr/>
            </p:nvSpPr>
            <p:spPr>
              <a:xfrm>
                <a:off x="1747100" y="3572614"/>
                <a:ext cx="1883632" cy="123001"/>
              </a:xfrm>
              <a:prstGeom prst="round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rgbClr val="70AD47">
                    <a:shade val="1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74 </a:t>
                </a:r>
                <a:r>
                  <a:rPr kumimoji="0" lang="en-AU" sz="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wt</a:t>
                </a:r>
                <a:r>
                  <a:rPr kumimoji="0" lang="en-AU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% Cu in matte</a:t>
                </a: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7F0BE5F-8CA1-60E0-5C9F-84F301D7572D}"/>
                  </a:ext>
                </a:extLst>
              </p:cNvPr>
              <p:cNvGrpSpPr/>
              <p:nvPr/>
            </p:nvGrpSpPr>
            <p:grpSpPr>
              <a:xfrm>
                <a:off x="862222" y="1865011"/>
                <a:ext cx="11194940" cy="3910933"/>
                <a:chOff x="877169" y="1865011"/>
                <a:chExt cx="11194940" cy="3910933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3632A64A-80B5-C11D-A8D6-58AD48E35F2C}"/>
                    </a:ext>
                  </a:extLst>
                </p:cNvPr>
                <p:cNvSpPr/>
                <p:nvPr/>
              </p:nvSpPr>
              <p:spPr>
                <a:xfrm>
                  <a:off x="1500867" y="2590013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865B90FD-05E0-784D-D4B8-6EC5247DFF58}"/>
                    </a:ext>
                  </a:extLst>
                </p:cNvPr>
                <p:cNvSpPr/>
                <p:nvPr/>
              </p:nvSpPr>
              <p:spPr>
                <a:xfrm>
                  <a:off x="1491342" y="290433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03C2AE56-8045-A599-E6AD-24CE2BA4D49B}"/>
                    </a:ext>
                  </a:extLst>
                </p:cNvPr>
                <p:cNvSpPr/>
                <p:nvPr/>
              </p:nvSpPr>
              <p:spPr>
                <a:xfrm>
                  <a:off x="1500867" y="322818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C3B9A4DF-B52E-7413-8F47-DC42E482AFFF}"/>
                    </a:ext>
                  </a:extLst>
                </p:cNvPr>
                <p:cNvSpPr/>
                <p:nvPr/>
              </p:nvSpPr>
              <p:spPr>
                <a:xfrm>
                  <a:off x="4866009" y="3312325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C0FCA799-14A2-2F01-34B9-21AF1D89D69A}"/>
                    </a:ext>
                  </a:extLst>
                </p:cNvPr>
                <p:cNvSpPr/>
                <p:nvPr/>
              </p:nvSpPr>
              <p:spPr>
                <a:xfrm>
                  <a:off x="4866009" y="3625491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B91B31D8-C222-FA72-E4F6-CD9B647F1A01}"/>
                    </a:ext>
                  </a:extLst>
                </p:cNvPr>
                <p:cNvSpPr/>
                <p:nvPr/>
              </p:nvSpPr>
              <p:spPr>
                <a:xfrm>
                  <a:off x="4863345" y="3909718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Rectangle: Rounded Corners 46">
                  <a:extLst>
                    <a:ext uri="{FF2B5EF4-FFF2-40B4-BE49-F238E27FC236}">
                      <a16:creationId xmlns:a16="http://schemas.microsoft.com/office/drawing/2014/main" id="{5ECFCF46-8DDA-53FD-40DB-0222780C4B99}"/>
                    </a:ext>
                  </a:extLst>
                </p:cNvPr>
                <p:cNvSpPr/>
                <p:nvPr/>
              </p:nvSpPr>
              <p:spPr>
                <a:xfrm>
                  <a:off x="5168132" y="4243222"/>
                  <a:ext cx="1768856" cy="109017"/>
                </a:xfrm>
                <a:prstGeom prst="roundRect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750 ppm S</a:t>
                  </a:r>
                </a:p>
              </p:txBody>
            </p:sp>
            <p:sp>
              <p:nvSpPr>
                <p:cNvPr id="48" name="Rectangle: Rounded Corners 47">
                  <a:extLst>
                    <a:ext uri="{FF2B5EF4-FFF2-40B4-BE49-F238E27FC236}">
                      <a16:creationId xmlns:a16="http://schemas.microsoft.com/office/drawing/2014/main" id="{F2878060-78E3-9F72-BB2F-FC3546FF5737}"/>
                    </a:ext>
                  </a:extLst>
                </p:cNvPr>
                <p:cNvSpPr/>
                <p:nvPr/>
              </p:nvSpPr>
              <p:spPr>
                <a:xfrm>
                  <a:off x="8614339" y="4500254"/>
                  <a:ext cx="1927525" cy="94580"/>
                </a:xfrm>
                <a:prstGeom prst="roundRect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1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20 ppm S, 45 ppm O</a:t>
                  </a:r>
                </a:p>
              </p:txBody>
            </p:sp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F28D5BBF-11B8-8C88-580E-618F6B417BDD}"/>
                    </a:ext>
                  </a:extLst>
                </p:cNvPr>
                <p:cNvSpPr/>
                <p:nvPr/>
              </p:nvSpPr>
              <p:spPr>
                <a:xfrm>
                  <a:off x="8576433" y="4436246"/>
                  <a:ext cx="1965431" cy="64008"/>
                </a:xfrm>
                <a:prstGeom prst="roundRect">
                  <a:avLst/>
                </a:prstGeom>
                <a:solidFill>
                  <a:srgbClr val="A5A5A5"/>
                </a:solidFill>
                <a:ln w="12700" cap="flat" cmpd="sng" algn="ctr">
                  <a:solidFill>
                    <a:srgbClr val="A5A5A5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Arrow: Right 49">
                  <a:extLst>
                    <a:ext uri="{FF2B5EF4-FFF2-40B4-BE49-F238E27FC236}">
                      <a16:creationId xmlns:a16="http://schemas.microsoft.com/office/drawing/2014/main" id="{A45341C0-BD4B-25DF-143C-B851F9BFE4C8}"/>
                    </a:ext>
                  </a:extLst>
                </p:cNvPr>
                <p:cNvSpPr/>
                <p:nvPr/>
              </p:nvSpPr>
              <p:spPr>
                <a:xfrm>
                  <a:off x="881171" y="2590013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Arrow: Right 50">
                  <a:extLst>
                    <a:ext uri="{FF2B5EF4-FFF2-40B4-BE49-F238E27FC236}">
                      <a16:creationId xmlns:a16="http://schemas.microsoft.com/office/drawing/2014/main" id="{7D434412-140C-0B52-B9BE-8BF41D136E8A}"/>
                    </a:ext>
                  </a:extLst>
                </p:cNvPr>
                <p:cNvSpPr/>
                <p:nvPr/>
              </p:nvSpPr>
              <p:spPr>
                <a:xfrm>
                  <a:off x="877170" y="2904338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Arrow: Right 51">
                  <a:extLst>
                    <a:ext uri="{FF2B5EF4-FFF2-40B4-BE49-F238E27FC236}">
                      <a16:creationId xmlns:a16="http://schemas.microsoft.com/office/drawing/2014/main" id="{27CA2CE2-D743-549C-BF03-2BE3C9382641}"/>
                    </a:ext>
                  </a:extLst>
                </p:cNvPr>
                <p:cNvSpPr/>
                <p:nvPr/>
              </p:nvSpPr>
              <p:spPr>
                <a:xfrm>
                  <a:off x="877169" y="3243150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53" name="Connector: Elbow 52">
                  <a:extLst>
                    <a:ext uri="{FF2B5EF4-FFF2-40B4-BE49-F238E27FC236}">
                      <a16:creationId xmlns:a16="http://schemas.microsoft.com/office/drawing/2014/main" id="{B6EA82EB-67E3-C318-C355-EECAF68789D0}"/>
                    </a:ext>
                  </a:extLst>
                </p:cNvPr>
                <p:cNvCxnSpPr>
                  <a:cxnSpLocks/>
                  <a:stCxn id="105" idx="3"/>
                  <a:endCxn id="103" idx="2"/>
                </p:cNvCxnSpPr>
                <p:nvPr/>
              </p:nvCxnSpPr>
              <p:spPr>
                <a:xfrm flipH="1" flipV="1">
                  <a:off x="1518078" y="3901390"/>
                  <a:ext cx="5502699" cy="269209"/>
                </a:xfrm>
                <a:prstGeom prst="bentConnector5">
                  <a:avLst>
                    <a:gd name="adj1" fmla="val -4154"/>
                    <a:gd name="adj2" fmla="val -250109"/>
                    <a:gd name="adj3" fmla="val 104154"/>
                  </a:avLst>
                </a:prstGeom>
                <a:noFill/>
                <a:ln w="1905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1109F1AD-DCAF-B03A-D05A-1BBB8C0CEE39}"/>
                    </a:ext>
                  </a:extLst>
                </p:cNvPr>
                <p:cNvSpPr/>
                <p:nvPr/>
              </p:nvSpPr>
              <p:spPr>
                <a:xfrm>
                  <a:off x="1511440" y="3521604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55" name="Connector: Elbow 54">
                  <a:extLst>
                    <a:ext uri="{FF2B5EF4-FFF2-40B4-BE49-F238E27FC236}">
                      <a16:creationId xmlns:a16="http://schemas.microsoft.com/office/drawing/2014/main" id="{3CFDB20B-0C5B-45C1-AEDB-AB5728C8DD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4893798" y="4329033"/>
                  <a:ext cx="5678519" cy="139436"/>
                </a:xfrm>
                <a:prstGeom prst="bentConnector5">
                  <a:avLst>
                    <a:gd name="adj1" fmla="val -4026"/>
                    <a:gd name="adj2" fmla="val -502772"/>
                    <a:gd name="adj3" fmla="val 104026"/>
                  </a:avLst>
                </a:prstGeom>
                <a:noFill/>
                <a:ln w="635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42ADB995-0CD3-ED44-E7D8-4FF91EC9D6F7}"/>
                    </a:ext>
                  </a:extLst>
                </p:cNvPr>
                <p:cNvSpPr/>
                <p:nvPr/>
              </p:nvSpPr>
              <p:spPr>
                <a:xfrm>
                  <a:off x="8333746" y="3521761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4A748AAD-A1FC-6ABF-FDA0-8C04449CA0F0}"/>
                    </a:ext>
                  </a:extLst>
                </p:cNvPr>
                <p:cNvSpPr/>
                <p:nvPr/>
              </p:nvSpPr>
              <p:spPr>
                <a:xfrm>
                  <a:off x="8333746" y="3755880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71B310BE-212A-0FF0-7024-A344963FC1BB}"/>
                    </a:ext>
                  </a:extLst>
                </p:cNvPr>
                <p:cNvSpPr/>
                <p:nvPr/>
              </p:nvSpPr>
              <p:spPr>
                <a:xfrm>
                  <a:off x="8333746" y="4531128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1816AAFB-7E38-43EC-CF2D-9304A4D57714}"/>
                    </a:ext>
                  </a:extLst>
                </p:cNvPr>
                <p:cNvSpPr/>
                <p:nvPr/>
              </p:nvSpPr>
              <p:spPr>
                <a:xfrm>
                  <a:off x="1500867" y="223758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A45D3A03-896F-7263-0871-3C64D39D84E4}"/>
                    </a:ext>
                  </a:extLst>
                </p:cNvPr>
                <p:cNvSpPr/>
                <p:nvPr/>
              </p:nvSpPr>
              <p:spPr>
                <a:xfrm>
                  <a:off x="4487999" y="1865011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1" name="Connector: Elbow 60">
                  <a:extLst>
                    <a:ext uri="{FF2B5EF4-FFF2-40B4-BE49-F238E27FC236}">
                      <a16:creationId xmlns:a16="http://schemas.microsoft.com/office/drawing/2014/main" id="{FBB429D2-BAFB-4E0D-02A4-57D3C83F7E5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2197465" y="1975658"/>
                  <a:ext cx="850865" cy="800279"/>
                </a:xfrm>
                <a:prstGeom prst="bentConnector3">
                  <a:avLst>
                    <a:gd name="adj1" fmla="val 99256"/>
                  </a:avLst>
                </a:prstGeom>
                <a:noFill/>
                <a:ln w="12700" cap="flat" cmpd="sng" algn="ctr">
                  <a:solidFill>
                    <a:srgbClr val="70AD47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778E8D57-724A-46AB-5455-6D49663D0527}"/>
                    </a:ext>
                  </a:extLst>
                </p:cNvPr>
                <p:cNvSpPr/>
                <p:nvPr/>
              </p:nvSpPr>
              <p:spPr>
                <a:xfrm>
                  <a:off x="7801542" y="2448993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3" name="Connector: Elbow 62">
                  <a:extLst>
                    <a:ext uri="{FF2B5EF4-FFF2-40B4-BE49-F238E27FC236}">
                      <a16:creationId xmlns:a16="http://schemas.microsoft.com/office/drawing/2014/main" id="{2F14CF4E-D680-20F6-D699-8BB78EB3A7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 flipV="1">
                  <a:off x="5470159" y="2536103"/>
                  <a:ext cx="865256" cy="776221"/>
                </a:xfrm>
                <a:prstGeom prst="bentConnector3">
                  <a:avLst>
                    <a:gd name="adj1" fmla="val 98437"/>
                  </a:avLst>
                </a:prstGeom>
                <a:noFill/>
                <a:ln w="6350" cap="flat" cmpd="sng" algn="ctr">
                  <a:solidFill>
                    <a:srgbClr val="70AD47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04DFF11F-7211-6A81-9F08-83F165C54C29}"/>
                    </a:ext>
                  </a:extLst>
                </p:cNvPr>
                <p:cNvSpPr/>
                <p:nvPr/>
              </p:nvSpPr>
              <p:spPr>
                <a:xfrm>
                  <a:off x="4876270" y="296174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FE58D369-DE92-F856-B245-7E5ADCABC625}"/>
                    </a:ext>
                  </a:extLst>
                </p:cNvPr>
                <p:cNvSpPr/>
                <p:nvPr/>
              </p:nvSpPr>
              <p:spPr>
                <a:xfrm>
                  <a:off x="8994344" y="2684147"/>
                  <a:ext cx="749777" cy="507923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Gas </a:t>
                  </a:r>
                  <a:r>
                    <a:rPr kumimoji="0" lang="en-AU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cleaning</a:t>
                  </a:r>
                  <a:endPara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F995A698-A4F8-9C52-2B79-6D6C49496895}"/>
                    </a:ext>
                  </a:extLst>
                </p:cNvPr>
                <p:cNvSpPr/>
                <p:nvPr/>
              </p:nvSpPr>
              <p:spPr>
                <a:xfrm>
                  <a:off x="9762600" y="2650358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7" name="Connector: Elbow 66">
                  <a:extLst>
                    <a:ext uri="{FF2B5EF4-FFF2-40B4-BE49-F238E27FC236}">
                      <a16:creationId xmlns:a16="http://schemas.microsoft.com/office/drawing/2014/main" id="{F1768160-7EBF-C16D-58BB-3E5D6878E7A7}"/>
                    </a:ext>
                  </a:extLst>
                </p:cNvPr>
                <p:cNvCxnSpPr>
                  <a:cxnSpLocks/>
                  <a:stCxn id="65" idx="1"/>
                  <a:endCxn id="68" idx="0"/>
                </p:cNvCxnSpPr>
                <p:nvPr/>
              </p:nvCxnSpPr>
              <p:spPr>
                <a:xfrm rot="10800000" flipV="1">
                  <a:off x="8709590" y="2938108"/>
                  <a:ext cx="284755" cy="583495"/>
                </a:xfrm>
                <a:prstGeom prst="bentConnector2">
                  <a:avLst/>
                </a:prstGeom>
                <a:noFill/>
                <a:ln w="6350" cap="flat" cmpd="sng" algn="ctr">
                  <a:solidFill>
                    <a:srgbClr val="00B050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9D8D2896-1FCA-C7EC-ABFC-B2C8562D2513}"/>
                    </a:ext>
                  </a:extLst>
                </p:cNvPr>
                <p:cNvSpPr/>
                <p:nvPr/>
              </p:nvSpPr>
              <p:spPr>
                <a:xfrm>
                  <a:off x="8614339" y="3521604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69" name="Straight Arrow Connector 68">
                  <a:extLst>
                    <a:ext uri="{FF2B5EF4-FFF2-40B4-BE49-F238E27FC236}">
                      <a16:creationId xmlns:a16="http://schemas.microsoft.com/office/drawing/2014/main" id="{209F51EF-360A-1EC9-0240-D50F88F24C6C}"/>
                    </a:ext>
                  </a:extLst>
                </p:cNvPr>
                <p:cNvCxnSpPr>
                  <a:cxnSpLocks/>
                  <a:stCxn id="60" idx="6"/>
                </p:cNvCxnSpPr>
                <p:nvPr/>
              </p:nvCxnSpPr>
              <p:spPr>
                <a:xfrm flipV="1">
                  <a:off x="4678499" y="1957224"/>
                  <a:ext cx="6541597" cy="3037"/>
                </a:xfrm>
                <a:prstGeom prst="straightConnector1">
                  <a:avLst/>
                </a:prstGeom>
                <a:noFill/>
                <a:ln w="254000" cap="flat" cmpd="sng" algn="ctr">
                  <a:solidFill>
                    <a:srgbClr val="00B0F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9F88ECDA-6E6D-1119-20E7-012E036AFB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995579" y="2525235"/>
                  <a:ext cx="3205904" cy="7006"/>
                </a:xfrm>
                <a:prstGeom prst="straightConnector1">
                  <a:avLst/>
                </a:prstGeom>
                <a:noFill/>
                <a:ln w="76200" cap="flat" cmpd="sng" algn="ctr">
                  <a:solidFill>
                    <a:srgbClr val="00B0F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E17ABD84-8AA5-0EC1-73F8-7E1D01F66394}"/>
                    </a:ext>
                  </a:extLst>
                </p:cNvPr>
                <p:cNvCxnSpPr>
                  <a:cxnSpLocks/>
                  <a:stCxn id="66" idx="6"/>
                </p:cNvCxnSpPr>
                <p:nvPr/>
              </p:nvCxnSpPr>
              <p:spPr>
                <a:xfrm>
                  <a:off x="9953100" y="2745608"/>
                  <a:ext cx="1121530" cy="0"/>
                </a:xfrm>
                <a:prstGeom prst="straightConnector1">
                  <a:avLst/>
                </a:prstGeom>
                <a:noFill/>
                <a:ln w="1270" cap="flat" cmpd="sng" algn="ctr">
                  <a:solidFill>
                    <a:srgbClr val="00B0F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B79D3A20-0FFB-638F-CEAC-E213DBDAA365}"/>
                    </a:ext>
                  </a:extLst>
                </p:cNvPr>
                <p:cNvSpPr/>
                <p:nvPr/>
              </p:nvSpPr>
              <p:spPr>
                <a:xfrm>
                  <a:off x="9762600" y="2973237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D18FF3CB-5756-FA62-1804-1307B4D92B64}"/>
                    </a:ext>
                  </a:extLst>
                </p:cNvPr>
                <p:cNvCxnSpPr>
                  <a:cxnSpLocks/>
                  <a:stCxn id="72" idx="6"/>
                </p:cNvCxnSpPr>
                <p:nvPr/>
              </p:nvCxnSpPr>
              <p:spPr>
                <a:xfrm>
                  <a:off x="9953100" y="3068487"/>
                  <a:ext cx="1121530" cy="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00B0F0"/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sp>
              <p:nvSpPr>
                <p:cNvPr id="74" name="Rectangle: Rounded Corners 73">
                  <a:extLst>
                    <a:ext uri="{FF2B5EF4-FFF2-40B4-BE49-F238E27FC236}">
                      <a16:creationId xmlns:a16="http://schemas.microsoft.com/office/drawing/2014/main" id="{BD94BA27-0B6E-0754-956E-5EA4F1BAAFD6}"/>
                    </a:ext>
                  </a:extLst>
                </p:cNvPr>
                <p:cNvSpPr/>
                <p:nvPr/>
              </p:nvSpPr>
              <p:spPr>
                <a:xfrm>
                  <a:off x="1487340" y="5090275"/>
                  <a:ext cx="1469867" cy="685669"/>
                </a:xfrm>
                <a:prstGeom prst="round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Slag crushing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and flotation</a:t>
                  </a:r>
                </a:p>
              </p:txBody>
            </p:sp>
            <p:cxnSp>
              <p:nvCxnSpPr>
                <p:cNvPr id="75" name="Straight Arrow Connector 74">
                  <a:extLst>
                    <a:ext uri="{FF2B5EF4-FFF2-40B4-BE49-F238E27FC236}">
                      <a16:creationId xmlns:a16="http://schemas.microsoft.com/office/drawing/2014/main" id="{0C2A27C5-4B97-6624-2D65-4287BB2FF338}"/>
                    </a:ext>
                  </a:extLst>
                </p:cNvPr>
                <p:cNvCxnSpPr>
                  <a:cxnSpLocks/>
                  <a:stCxn id="74" idx="3"/>
                </p:cNvCxnSpPr>
                <p:nvPr/>
              </p:nvCxnSpPr>
              <p:spPr>
                <a:xfrm flipV="1">
                  <a:off x="2957207" y="5410430"/>
                  <a:ext cx="8262889" cy="22680"/>
                </a:xfrm>
                <a:prstGeom prst="straightConnector1">
                  <a:avLst/>
                </a:prstGeom>
                <a:noFill/>
                <a:ln w="1905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sp>
              <p:nvSpPr>
                <p:cNvPr id="76" name="Oval 75">
                  <a:extLst>
                    <a:ext uri="{FF2B5EF4-FFF2-40B4-BE49-F238E27FC236}">
                      <a16:creationId xmlns:a16="http://schemas.microsoft.com/office/drawing/2014/main" id="{486519D7-D58B-417B-27BA-D21D3AD36E31}"/>
                    </a:ext>
                  </a:extLst>
                </p:cNvPr>
                <p:cNvSpPr/>
                <p:nvPr/>
              </p:nvSpPr>
              <p:spPr>
                <a:xfrm>
                  <a:off x="1288049" y="5209564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77" name="Connector: Elbow 76">
                  <a:extLst>
                    <a:ext uri="{FF2B5EF4-FFF2-40B4-BE49-F238E27FC236}">
                      <a16:creationId xmlns:a16="http://schemas.microsoft.com/office/drawing/2014/main" id="{65FF77FF-9D0C-54F7-AF71-B3B9EAC130F7}"/>
                    </a:ext>
                  </a:extLst>
                </p:cNvPr>
                <p:cNvCxnSpPr>
                  <a:cxnSpLocks/>
                  <a:stCxn id="35" idx="3"/>
                  <a:endCxn id="74" idx="0"/>
                </p:cNvCxnSpPr>
                <p:nvPr/>
              </p:nvCxnSpPr>
              <p:spPr>
                <a:xfrm flipH="1">
                  <a:off x="2222274" y="3515520"/>
                  <a:ext cx="1454102" cy="1574755"/>
                </a:xfrm>
                <a:prstGeom prst="bentConnector4">
                  <a:avLst>
                    <a:gd name="adj1" fmla="val -15721"/>
                    <a:gd name="adj2" fmla="val 51953"/>
                  </a:avLst>
                </a:prstGeom>
                <a:noFill/>
                <a:ln w="190500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  <a:miter lim="800000"/>
                  <a:tailEnd type="triangle" w="sm" len="sm"/>
                </a:ln>
                <a:effectLst/>
              </p:spPr>
            </p:cxnSp>
            <p:cxnSp>
              <p:nvCxnSpPr>
                <p:cNvPr id="78" name="Connector: Elbow 77">
                  <a:extLst>
                    <a:ext uri="{FF2B5EF4-FFF2-40B4-BE49-F238E27FC236}">
                      <a16:creationId xmlns:a16="http://schemas.microsoft.com/office/drawing/2014/main" id="{897C4761-C3D2-BAAF-6E3A-C3B348E28C13}"/>
                    </a:ext>
                  </a:extLst>
                </p:cNvPr>
                <p:cNvCxnSpPr>
                  <a:stCxn id="76" idx="2"/>
                  <a:endCxn id="54" idx="2"/>
                </p:cNvCxnSpPr>
                <p:nvPr/>
              </p:nvCxnSpPr>
              <p:spPr>
                <a:xfrm rot="10800000" flipH="1">
                  <a:off x="1288048" y="3616854"/>
                  <a:ext cx="223391" cy="1687960"/>
                </a:xfrm>
                <a:prstGeom prst="bentConnector3">
                  <a:avLst>
                    <a:gd name="adj1" fmla="val -102332"/>
                  </a:avLst>
                </a:prstGeom>
                <a:noFill/>
                <a:ln w="1905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440B13F6-DF3B-5898-3C55-0D3309F9640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423218" y="2229620"/>
                  <a:ext cx="0" cy="530828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80" name="Arrow: Right 79">
                  <a:extLst>
                    <a:ext uri="{FF2B5EF4-FFF2-40B4-BE49-F238E27FC236}">
                      <a16:creationId xmlns:a16="http://schemas.microsoft.com/office/drawing/2014/main" id="{CADFE919-34B0-B9EA-6E26-C0B2CAA862A0}"/>
                    </a:ext>
                  </a:extLst>
                </p:cNvPr>
                <p:cNvSpPr/>
                <p:nvPr/>
              </p:nvSpPr>
              <p:spPr>
                <a:xfrm>
                  <a:off x="882897" y="2230107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FF0000"/>
                    </a:solidFill>
                    <a:effectLst/>
                    <a:highlight>
                      <a:srgbClr val="FF0000"/>
                    </a:highlight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Oval 80">
                  <a:extLst>
                    <a:ext uri="{FF2B5EF4-FFF2-40B4-BE49-F238E27FC236}">
                      <a16:creationId xmlns:a16="http://schemas.microsoft.com/office/drawing/2014/main" id="{01BE0255-4CA3-B6D5-43F0-835C857E60E9}"/>
                    </a:ext>
                  </a:extLst>
                </p:cNvPr>
                <p:cNvSpPr/>
                <p:nvPr/>
              </p:nvSpPr>
              <p:spPr>
                <a:xfrm>
                  <a:off x="6735551" y="306742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Arrow: Right 81">
                  <a:extLst>
                    <a:ext uri="{FF2B5EF4-FFF2-40B4-BE49-F238E27FC236}">
                      <a16:creationId xmlns:a16="http://schemas.microsoft.com/office/drawing/2014/main" id="{EBC12440-8CE3-8888-C251-5B59E79118AB}"/>
                    </a:ext>
                  </a:extLst>
                </p:cNvPr>
                <p:cNvSpPr/>
                <p:nvPr/>
              </p:nvSpPr>
              <p:spPr>
                <a:xfrm rot="10800000">
                  <a:off x="6944274" y="3070640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AB439B34-619A-F2DE-5837-B50C911E8F9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710304" y="2790065"/>
                  <a:ext cx="0" cy="586876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8FBB9A18-2CB9-D48D-1BDC-65F320A1D823}"/>
                    </a:ext>
                  </a:extLst>
                </p:cNvPr>
                <p:cNvSpPr/>
                <p:nvPr/>
              </p:nvSpPr>
              <p:spPr>
                <a:xfrm>
                  <a:off x="3445577" y="2471944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row: Right 84">
                  <a:extLst>
                    <a:ext uri="{FF2B5EF4-FFF2-40B4-BE49-F238E27FC236}">
                      <a16:creationId xmlns:a16="http://schemas.microsoft.com/office/drawing/2014/main" id="{D3E04571-FF8B-D6C1-6686-16DA0954DBE0}"/>
                    </a:ext>
                  </a:extLst>
                </p:cNvPr>
                <p:cNvSpPr/>
                <p:nvPr/>
              </p:nvSpPr>
              <p:spPr>
                <a:xfrm rot="10800000">
                  <a:off x="3642045" y="2479995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6" name="Connector: Elbow 85">
                  <a:extLst>
                    <a:ext uri="{FF2B5EF4-FFF2-40B4-BE49-F238E27FC236}">
                      <a16:creationId xmlns:a16="http://schemas.microsoft.com/office/drawing/2014/main" id="{42A29D71-6C20-BDC3-57D8-E44D34F7E7FC}"/>
                    </a:ext>
                  </a:extLst>
                </p:cNvPr>
                <p:cNvCxnSpPr>
                  <a:cxnSpLocks/>
                  <a:stCxn id="36" idx="2"/>
                  <a:endCxn id="46" idx="2"/>
                </p:cNvCxnSpPr>
                <p:nvPr/>
              </p:nvCxnSpPr>
              <p:spPr>
                <a:xfrm rot="16200000" flipH="1">
                  <a:off x="3628928" y="2770550"/>
                  <a:ext cx="309353" cy="2159482"/>
                </a:xfrm>
                <a:prstGeom prst="bentConnector2">
                  <a:avLst/>
                </a:prstGeom>
                <a:noFill/>
                <a:ln w="101600" cap="flat" cmpd="sng" algn="ctr">
                  <a:solidFill>
                    <a:srgbClr val="FFC000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87" name="Arrow: Right 86">
                  <a:extLst>
                    <a:ext uri="{FF2B5EF4-FFF2-40B4-BE49-F238E27FC236}">
                      <a16:creationId xmlns:a16="http://schemas.microsoft.com/office/drawing/2014/main" id="{CD5C358E-1888-D598-6802-319DED479114}"/>
                    </a:ext>
                  </a:extLst>
                </p:cNvPr>
                <p:cNvSpPr/>
                <p:nvPr/>
              </p:nvSpPr>
              <p:spPr>
                <a:xfrm>
                  <a:off x="4251129" y="2964543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8CE6D6DA-6D9D-BE79-AE87-B5DC3521406E}"/>
                    </a:ext>
                  </a:extLst>
                </p:cNvPr>
                <p:cNvCxnSpPr>
                  <a:cxnSpLocks/>
                  <a:endCxn id="65" idx="2"/>
                </p:cNvCxnSpPr>
                <p:nvPr/>
              </p:nvCxnSpPr>
              <p:spPr>
                <a:xfrm>
                  <a:off x="9368993" y="3098896"/>
                  <a:ext cx="240" cy="9317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89" name="Connector: Elbow 88">
                  <a:extLst>
                    <a:ext uri="{FF2B5EF4-FFF2-40B4-BE49-F238E27FC236}">
                      <a16:creationId xmlns:a16="http://schemas.microsoft.com/office/drawing/2014/main" id="{37A72602-E5E5-9353-962C-3E750BCFB2A7}"/>
                    </a:ext>
                  </a:extLst>
                </p:cNvPr>
                <p:cNvCxnSpPr>
                  <a:cxnSpLocks/>
                  <a:stCxn id="47" idx="2"/>
                  <a:endCxn id="58" idx="2"/>
                </p:cNvCxnSpPr>
                <p:nvPr/>
              </p:nvCxnSpPr>
              <p:spPr>
                <a:xfrm rot="16200000" flipH="1">
                  <a:off x="7056084" y="3348715"/>
                  <a:ext cx="274139" cy="2281186"/>
                </a:xfrm>
                <a:prstGeom prst="bentConnector2">
                  <a:avLst/>
                </a:prstGeom>
                <a:noFill/>
                <a:ln w="76200" cap="flat" cmpd="sng" algn="ctr">
                  <a:solidFill>
                    <a:srgbClr val="ED7D31">
                      <a:lumMod val="60000"/>
                      <a:lumOff val="4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90" name="Arrow: Right 89">
                  <a:extLst>
                    <a:ext uri="{FF2B5EF4-FFF2-40B4-BE49-F238E27FC236}">
                      <a16:creationId xmlns:a16="http://schemas.microsoft.com/office/drawing/2014/main" id="{87FAA233-20CA-E0A6-E7BD-0BA4C61A3B46}"/>
                    </a:ext>
                  </a:extLst>
                </p:cNvPr>
                <p:cNvSpPr/>
                <p:nvPr/>
              </p:nvSpPr>
              <p:spPr>
                <a:xfrm>
                  <a:off x="7713014" y="3518220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FF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Oval 90">
                  <a:extLst>
                    <a:ext uri="{FF2B5EF4-FFF2-40B4-BE49-F238E27FC236}">
                      <a16:creationId xmlns:a16="http://schemas.microsoft.com/office/drawing/2014/main" id="{590A6BCA-C84C-5DF2-E087-395888E915DE}"/>
                    </a:ext>
                  </a:extLst>
                </p:cNvPr>
                <p:cNvSpPr/>
                <p:nvPr/>
              </p:nvSpPr>
              <p:spPr>
                <a:xfrm>
                  <a:off x="8333746" y="4005985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5B8E044E-72FF-50C5-FEF5-BA9DA75C3D79}"/>
                    </a:ext>
                  </a:extLst>
                </p:cNvPr>
                <p:cNvSpPr txBox="1"/>
                <p:nvPr/>
              </p:nvSpPr>
              <p:spPr>
                <a:xfrm>
                  <a:off x="7243294" y="3620262"/>
                  <a:ext cx="68874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SiO</a:t>
                  </a:r>
                  <a:r>
                    <a:rPr kumimoji="0" lang="en-AU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2</a:t>
                  </a:r>
                  <a:endParaRPr kumimoji="0" lang="en-AU" sz="1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3" name="Arrow: Right 92">
                  <a:extLst>
                    <a:ext uri="{FF2B5EF4-FFF2-40B4-BE49-F238E27FC236}">
                      <a16:creationId xmlns:a16="http://schemas.microsoft.com/office/drawing/2014/main" id="{38553AAC-FBBD-0A70-729A-F7AE55415FFA}"/>
                    </a:ext>
                  </a:extLst>
                </p:cNvPr>
                <p:cNvSpPr/>
                <p:nvPr/>
              </p:nvSpPr>
              <p:spPr>
                <a:xfrm>
                  <a:off x="7713014" y="3749605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Arrow: Right 93">
                  <a:extLst>
                    <a:ext uri="{FF2B5EF4-FFF2-40B4-BE49-F238E27FC236}">
                      <a16:creationId xmlns:a16="http://schemas.microsoft.com/office/drawing/2014/main" id="{201D7B29-EBEA-FC47-6182-263B72559115}"/>
                    </a:ext>
                  </a:extLst>
                </p:cNvPr>
                <p:cNvSpPr/>
                <p:nvPr/>
              </p:nvSpPr>
              <p:spPr>
                <a:xfrm>
                  <a:off x="7713013" y="4012168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F95BFA40-8682-40E1-55C4-91AF38CC2527}"/>
                    </a:ext>
                  </a:extLst>
                </p:cNvPr>
                <p:cNvCxnSpPr>
                  <a:cxnSpLocks/>
                  <a:endCxn id="65" idx="2"/>
                </p:cNvCxnSpPr>
                <p:nvPr/>
              </p:nvCxnSpPr>
              <p:spPr>
                <a:xfrm flipH="1" flipV="1">
                  <a:off x="9369233" y="3192070"/>
                  <a:ext cx="4202" cy="51665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4472C4"/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96" name="Arrow: Right 95">
                  <a:extLst>
                    <a:ext uri="{FF2B5EF4-FFF2-40B4-BE49-F238E27FC236}">
                      <a16:creationId xmlns:a16="http://schemas.microsoft.com/office/drawing/2014/main" id="{4DCD6695-A5A7-5110-9F1E-90FD62E3BE9A}"/>
                    </a:ext>
                  </a:extLst>
                </p:cNvPr>
                <p:cNvSpPr/>
                <p:nvPr/>
              </p:nvSpPr>
              <p:spPr>
                <a:xfrm>
                  <a:off x="4243709" y="3308682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97" name="Connector: Elbow 96">
                  <a:extLst>
                    <a:ext uri="{FF2B5EF4-FFF2-40B4-BE49-F238E27FC236}">
                      <a16:creationId xmlns:a16="http://schemas.microsoft.com/office/drawing/2014/main" id="{9451E28A-8CF1-37AA-8664-7309C73980F8}"/>
                    </a:ext>
                  </a:extLst>
                </p:cNvPr>
                <p:cNvCxnSpPr>
                  <a:cxnSpLocks/>
                  <a:stCxn id="48" idx="2"/>
                </p:cNvCxnSpPr>
                <p:nvPr/>
              </p:nvCxnSpPr>
              <p:spPr>
                <a:xfrm rot="16200000" flipH="1">
                  <a:off x="10249402" y="3923534"/>
                  <a:ext cx="299394" cy="1641994"/>
                </a:xfrm>
                <a:prstGeom prst="bentConnector2">
                  <a:avLst/>
                </a:prstGeom>
                <a:noFill/>
                <a:ln w="76200" cap="flat" cmpd="sng" algn="ctr">
                  <a:solidFill>
                    <a:srgbClr val="ED7D31">
                      <a:lumMod val="75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94D1BE26-0087-D6EC-661C-A5B4DD525D52}"/>
                    </a:ext>
                  </a:extLst>
                </p:cNvPr>
                <p:cNvSpPr txBox="1"/>
                <p:nvPr/>
              </p:nvSpPr>
              <p:spPr>
                <a:xfrm>
                  <a:off x="10546883" y="4531128"/>
                  <a:ext cx="15252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Anode copper</a:t>
                  </a:r>
                </a:p>
              </p:txBody>
            </p:sp>
            <p:sp>
              <p:nvSpPr>
                <p:cNvPr id="99" name="Arrow: Right 98">
                  <a:extLst>
                    <a:ext uri="{FF2B5EF4-FFF2-40B4-BE49-F238E27FC236}">
                      <a16:creationId xmlns:a16="http://schemas.microsoft.com/office/drawing/2014/main" id="{FA9FA0E0-647E-2F04-7F1E-E357D2CE8346}"/>
                    </a:ext>
                  </a:extLst>
                </p:cNvPr>
                <p:cNvSpPr/>
                <p:nvPr/>
              </p:nvSpPr>
              <p:spPr>
                <a:xfrm>
                  <a:off x="4251116" y="3613470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Oval 99">
                  <a:extLst>
                    <a:ext uri="{FF2B5EF4-FFF2-40B4-BE49-F238E27FC236}">
                      <a16:creationId xmlns:a16="http://schemas.microsoft.com/office/drawing/2014/main" id="{79788510-BE0B-D53F-570C-C634A2A17161}"/>
                    </a:ext>
                  </a:extLst>
                </p:cNvPr>
                <p:cNvSpPr/>
                <p:nvPr/>
              </p:nvSpPr>
              <p:spPr>
                <a:xfrm>
                  <a:off x="8333746" y="4242618"/>
                  <a:ext cx="190500" cy="190500"/>
                </a:xfrm>
                <a:prstGeom prst="ellipse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Arrow: Right 100">
                  <a:extLst>
                    <a:ext uri="{FF2B5EF4-FFF2-40B4-BE49-F238E27FC236}">
                      <a16:creationId xmlns:a16="http://schemas.microsoft.com/office/drawing/2014/main" id="{4ABDB821-3EF1-61E6-F752-664B2BBE17C4}"/>
                    </a:ext>
                  </a:extLst>
                </p:cNvPr>
                <p:cNvSpPr/>
                <p:nvPr/>
              </p:nvSpPr>
              <p:spPr>
                <a:xfrm>
                  <a:off x="7714451" y="4248801"/>
                  <a:ext cx="610171" cy="190500"/>
                </a:xfrm>
                <a:prstGeom prst="rightArrow">
                  <a:avLst/>
                </a:prstGeom>
                <a:solidFill>
                  <a:srgbClr val="00B050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FB6DC5AE-5DBE-6FB5-63DD-131BB65B1DA3}"/>
                    </a:ext>
                  </a:extLst>
                </p:cNvPr>
                <p:cNvSpPr txBox="1"/>
                <p:nvPr/>
              </p:nvSpPr>
              <p:spPr>
                <a:xfrm>
                  <a:off x="7252002" y="4163486"/>
                  <a:ext cx="556925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CH</a:t>
                  </a:r>
                  <a:r>
                    <a:rPr kumimoji="0" lang="en-AU" sz="16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4</a:t>
                  </a: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FAA0C17B-72F5-6EBB-C549-9FFEE7995101}"/>
                    </a:ext>
                  </a:extLst>
                </p:cNvPr>
                <p:cNvSpPr/>
                <p:nvPr/>
              </p:nvSpPr>
              <p:spPr>
                <a:xfrm>
                  <a:off x="1518078" y="3806140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45994F23-7DFD-B0BC-416E-BF9BDB1C73F3}"/>
                    </a:ext>
                  </a:extLst>
                </p:cNvPr>
                <p:cNvSpPr/>
                <p:nvPr/>
              </p:nvSpPr>
              <p:spPr>
                <a:xfrm>
                  <a:off x="4863345" y="4233564"/>
                  <a:ext cx="190500" cy="190500"/>
                </a:xfrm>
                <a:prstGeom prst="ellipse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AU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Rectangle: Rounded Corners 104">
                  <a:extLst>
                    <a:ext uri="{FF2B5EF4-FFF2-40B4-BE49-F238E27FC236}">
                      <a16:creationId xmlns:a16="http://schemas.microsoft.com/office/drawing/2014/main" id="{C58EE93E-D7D0-880D-2E1A-E8989062FB67}"/>
                    </a:ext>
                  </a:extLst>
                </p:cNvPr>
                <p:cNvSpPr/>
                <p:nvPr/>
              </p:nvSpPr>
              <p:spPr>
                <a:xfrm>
                  <a:off x="5084344" y="4093397"/>
                  <a:ext cx="1936433" cy="154403"/>
                </a:xfrm>
                <a:prstGeom prst="roundRect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rgbClr val="A5A5A5">
                      <a:shade val="1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AU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23wt% Cu in slag, Fe/SiO</a:t>
                  </a:r>
                  <a:r>
                    <a:rPr kumimoji="0" lang="en-AU" sz="9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2</a:t>
                  </a:r>
                  <a:r>
                    <a:rPr kumimoji="0" lang="en-AU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= 1.0</a:t>
                  </a:r>
                  <a:endParaRPr kumimoji="0" lang="en-AU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0AA151F-64EB-EE43-5F62-BB6CAA760937}"/>
                  </a:ext>
                </a:extLst>
              </p:cNvPr>
              <p:cNvSpPr txBox="1"/>
              <p:nvPr/>
            </p:nvSpPr>
            <p:spPr>
              <a:xfrm>
                <a:off x="209345" y="1548265"/>
                <a:ext cx="1236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150 t/h dry</a:t>
                </a:r>
              </a:p>
            </p:txBody>
          </p:sp>
          <p:sp>
            <p:nvSpPr>
              <p:cNvPr id="39" name="Left Brace 38">
                <a:extLst>
                  <a:ext uri="{FF2B5EF4-FFF2-40B4-BE49-F238E27FC236}">
                    <a16:creationId xmlns:a16="http://schemas.microsoft.com/office/drawing/2014/main" id="{04DAADB2-C380-FC48-3C21-CAF31CB5B3D3}"/>
                  </a:ext>
                </a:extLst>
              </p:cNvPr>
              <p:cNvSpPr/>
              <p:nvPr/>
            </p:nvSpPr>
            <p:spPr>
              <a:xfrm rot="16200000">
                <a:off x="7613893" y="2723859"/>
                <a:ext cx="168345" cy="5896819"/>
              </a:xfrm>
              <a:prstGeom prst="leftBrace">
                <a:avLst/>
              </a:prstGeom>
              <a:noFill/>
              <a:ln w="6350" cap="flat" cmpd="sng" algn="ctr">
                <a:solidFill>
                  <a:srgbClr val="FF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AU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9E5EBC6-DAC3-1E1D-7CF3-D731DBD785C9}"/>
                  </a:ext>
                </a:extLst>
              </p:cNvPr>
              <p:cNvSpPr txBox="1"/>
              <p:nvPr/>
            </p:nvSpPr>
            <p:spPr>
              <a:xfrm>
                <a:off x="6962126" y="5663589"/>
                <a:ext cx="1471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A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</a:rPr>
                  <a:t>Same furnace</a:t>
                </a: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CA4E099-7C21-B8A1-DD19-7D11A33ADF39}"/>
                </a:ext>
              </a:extLst>
            </p:cNvPr>
            <p:cNvSpPr txBox="1"/>
            <p:nvPr/>
          </p:nvSpPr>
          <p:spPr>
            <a:xfrm>
              <a:off x="154785" y="2076514"/>
              <a:ext cx="15007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12 t/h  SiO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endParaRPr kumimoji="0" lang="en-AU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F83FA87-843E-C041-B4C4-D876B47A01F6}"/>
                </a:ext>
              </a:extLst>
            </p:cNvPr>
            <p:cNvSpPr txBox="1"/>
            <p:nvPr/>
          </p:nvSpPr>
          <p:spPr>
            <a:xfrm>
              <a:off x="208607" y="2436922"/>
              <a:ext cx="17839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57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Blast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D1CA16-0308-B742-474C-EF8267145E9F}"/>
                </a:ext>
              </a:extLst>
            </p:cNvPr>
            <p:cNvSpPr txBox="1"/>
            <p:nvPr/>
          </p:nvSpPr>
          <p:spPr>
            <a:xfrm>
              <a:off x="191284" y="2764948"/>
              <a:ext cx="11674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 t/h Coal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249BC66-681D-1CE5-498B-D1D07E4D2513}"/>
                </a:ext>
              </a:extLst>
            </p:cNvPr>
            <p:cNvSpPr txBox="1"/>
            <p:nvPr/>
          </p:nvSpPr>
          <p:spPr>
            <a:xfrm>
              <a:off x="192577" y="3170721"/>
              <a:ext cx="10101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7.3 t/h Slag conc.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4168399-7F5E-CA3F-B0E4-82C9C9E3D8AA}"/>
                </a:ext>
              </a:extLst>
            </p:cNvPr>
            <p:cNvSpPr txBox="1"/>
            <p:nvPr/>
          </p:nvSpPr>
          <p:spPr>
            <a:xfrm>
              <a:off x="1546582" y="1398135"/>
              <a:ext cx="15702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8.3 t/h Smelter dust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6D767D3-1FCD-78B1-5B22-763531B3462A}"/>
                </a:ext>
              </a:extLst>
            </p:cNvPr>
            <p:cNvSpPr txBox="1"/>
            <p:nvPr/>
          </p:nvSpPr>
          <p:spPr>
            <a:xfrm>
              <a:off x="1272211" y="3700742"/>
              <a:ext cx="17504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5.7 t/h Converter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slag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24173A5-2647-A4DE-C914-AF4A9AEB6AD8}"/>
                </a:ext>
              </a:extLst>
            </p:cNvPr>
            <p:cNvSpPr txBox="1"/>
            <p:nvPr/>
          </p:nvSpPr>
          <p:spPr>
            <a:xfrm>
              <a:off x="3608340" y="1937675"/>
              <a:ext cx="1554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25 kNm</a:t>
              </a:r>
              <a:r>
                <a:rPr kumimoji="0" lang="en-AU" sz="18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 </a:t>
              </a: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Air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86E458F-7D21-8DC8-6635-F0842C2986A2}"/>
                </a:ext>
              </a:extLst>
            </p:cNvPr>
            <p:cNvSpPr txBox="1"/>
            <p:nvPr/>
          </p:nvSpPr>
          <p:spPr>
            <a:xfrm>
              <a:off x="3983566" y="2402257"/>
              <a:ext cx="133852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1.5 t/h SiO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E1AC0EF-57B5-D697-0C4A-1A8FEF9C7016}"/>
                </a:ext>
              </a:extLst>
            </p:cNvPr>
            <p:cNvSpPr txBox="1"/>
            <p:nvPr/>
          </p:nvSpPr>
          <p:spPr>
            <a:xfrm>
              <a:off x="3673740" y="2836061"/>
              <a:ext cx="17839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28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Blast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C849A28-68B5-78FB-09AD-A71A3F7D513F}"/>
                </a:ext>
              </a:extLst>
            </p:cNvPr>
            <p:cNvSpPr txBox="1"/>
            <p:nvPr/>
          </p:nvSpPr>
          <p:spPr>
            <a:xfrm>
              <a:off x="3921460" y="3135088"/>
              <a:ext cx="13179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0.05 t/h Coal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2CFE57-3BD0-E572-9178-154402F4F537}"/>
                </a:ext>
              </a:extLst>
            </p:cNvPr>
            <p:cNvSpPr txBox="1"/>
            <p:nvPr/>
          </p:nvSpPr>
          <p:spPr>
            <a:xfrm>
              <a:off x="2959281" y="3736927"/>
              <a:ext cx="18103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43.5 t/h hot Matte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A029FE4-6CA4-A1BB-E6D5-881601CD46DF}"/>
                </a:ext>
              </a:extLst>
            </p:cNvPr>
            <p:cNvSpPr txBox="1"/>
            <p:nvPr/>
          </p:nvSpPr>
          <p:spPr>
            <a:xfrm>
              <a:off x="4755611" y="4647697"/>
              <a:ext cx="17688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0.3 t/h Anode slag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C359FD-155C-D04C-40A3-B601E6F372D8}"/>
                </a:ext>
              </a:extLst>
            </p:cNvPr>
            <p:cNvSpPr txBox="1"/>
            <p:nvPr/>
          </p:nvSpPr>
          <p:spPr>
            <a:xfrm>
              <a:off x="4968009" y="1957035"/>
              <a:ext cx="14306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0.9 t/h Converter Dust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CF7FD7-6EE7-0A29-795F-952CB70E9AA0}"/>
                </a:ext>
              </a:extLst>
            </p:cNvPr>
            <p:cNvSpPr txBox="1"/>
            <p:nvPr/>
          </p:nvSpPr>
          <p:spPr>
            <a:xfrm>
              <a:off x="6937470" y="2516266"/>
              <a:ext cx="15543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 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Air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63459E0-DE88-547D-B77B-544ADA663538}"/>
                </a:ext>
              </a:extLst>
            </p:cNvPr>
            <p:cNvSpPr txBox="1"/>
            <p:nvPr/>
          </p:nvSpPr>
          <p:spPr>
            <a:xfrm>
              <a:off x="7166273" y="3033998"/>
              <a:ext cx="14028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0.2 t/h Scrap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4376B94-C59D-F6F6-C265-8B952850B44D}"/>
                </a:ext>
              </a:extLst>
            </p:cNvPr>
            <p:cNvSpPr txBox="1"/>
            <p:nvPr/>
          </p:nvSpPr>
          <p:spPr>
            <a:xfrm>
              <a:off x="7188381" y="4360579"/>
              <a:ext cx="16080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31.5 t/h Blister copper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196FE7-A178-63DB-1353-5DC0231C28D9}"/>
                </a:ext>
              </a:extLst>
            </p:cNvPr>
            <p:cNvSpPr txBox="1"/>
            <p:nvPr/>
          </p:nvSpPr>
          <p:spPr>
            <a:xfrm>
              <a:off x="10516194" y="3743682"/>
              <a:ext cx="13949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31.4 </a:t>
              </a: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t/h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(31.1 t/h Cu)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288790A-B7AB-7121-D1E3-F7F926851FD9}"/>
                </a:ext>
              </a:extLst>
            </p:cNvPr>
            <p:cNvSpPr txBox="1"/>
            <p:nvPr/>
          </p:nvSpPr>
          <p:spPr>
            <a:xfrm>
              <a:off x="7992428" y="1540357"/>
              <a:ext cx="28232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69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Off-gas, 19 vol% SO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C5A188-EBD2-3BFD-3146-812D3B756971}"/>
                </a:ext>
              </a:extLst>
            </p:cNvPr>
            <p:cNvSpPr txBox="1"/>
            <p:nvPr/>
          </p:nvSpPr>
          <p:spPr>
            <a:xfrm>
              <a:off x="8125721" y="1971936"/>
              <a:ext cx="28155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30 kNm</a:t>
              </a:r>
              <a:r>
                <a:rPr kumimoji="0" lang="en-AU" sz="1600" b="0" i="0" u="none" strike="noStrike" kern="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/h Off-gas, 17 vol% SO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D1E051A-3DA4-F79B-C834-3A9CF13BFA4B}"/>
                </a:ext>
              </a:extLst>
            </p:cNvPr>
            <p:cNvSpPr txBox="1"/>
            <p:nvPr/>
          </p:nvSpPr>
          <p:spPr>
            <a:xfrm>
              <a:off x="8183296" y="2401488"/>
              <a:ext cx="9197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0.1 t/h Dust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20951E0-9AFF-7548-82B7-86379506500F}"/>
                </a:ext>
              </a:extLst>
            </p:cNvPr>
            <p:cNvSpPr txBox="1"/>
            <p:nvPr/>
          </p:nvSpPr>
          <p:spPr>
            <a:xfrm>
              <a:off x="7054792" y="3631065"/>
              <a:ext cx="7402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Air, N</a:t>
              </a:r>
              <a:r>
                <a:rPr kumimoji="0" lang="en-AU" sz="16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70AA439-1858-5503-5C97-C37B63A37346}"/>
                </a:ext>
              </a:extLst>
            </p:cNvPr>
            <p:cNvSpPr txBox="1"/>
            <p:nvPr/>
          </p:nvSpPr>
          <p:spPr>
            <a:xfrm>
              <a:off x="2257540" y="4069317"/>
              <a:ext cx="175560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107.4 t/h Slag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(including 8.7 t/h spinel)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81B95C-9C5E-A8C5-D3D2-1435FB007FB0}"/>
                </a:ext>
              </a:extLst>
            </p:cNvPr>
            <p:cNvSpPr txBox="1"/>
            <p:nvPr/>
          </p:nvSpPr>
          <p:spPr>
            <a:xfrm>
              <a:off x="7548907" y="4984192"/>
              <a:ext cx="35173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101.1 t/h Discard slag (0.8 </a:t>
              </a:r>
              <a:r>
                <a:rPr kumimoji="0" lang="en-AU" sz="18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wt</a:t>
              </a:r>
              <a:r>
                <a:rPr kumimoji="0" lang="en-AU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% Cu)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28CDDD-DD00-6CBA-914D-3C01DF0CFD5C}"/>
                </a:ext>
              </a:extLst>
            </p:cNvPr>
            <p:cNvSpPr txBox="1"/>
            <p:nvPr/>
          </p:nvSpPr>
          <p:spPr>
            <a:xfrm>
              <a:off x="198621" y="1499940"/>
              <a:ext cx="141302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Concentrate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+ 13 t/h H</a:t>
              </a:r>
              <a:r>
                <a:rPr kumimoji="0" lang="en-AU" sz="1200" b="0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  <a:r>
                <a:rPr kumimoji="0" lang="en-AU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7D5A8D-4A70-4B49-54E8-A1DC5ADD1640}"/>
                </a:ext>
              </a:extLst>
            </p:cNvPr>
            <p:cNvSpPr/>
            <p:nvPr/>
          </p:nvSpPr>
          <p:spPr>
            <a:xfrm>
              <a:off x="3034228" y="1447539"/>
              <a:ext cx="1430613" cy="50792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Gas </a:t>
              </a: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cleaning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-80 MW, 250 °C</a:t>
              </a: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80732AA-51D7-89E8-FFD2-132AB627CE1D}"/>
                </a:ext>
              </a:extLst>
            </p:cNvPr>
            <p:cNvSpPr/>
            <p:nvPr/>
          </p:nvSpPr>
          <p:spPr>
            <a:xfrm>
              <a:off x="6341988" y="2013126"/>
              <a:ext cx="1430613" cy="50792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1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Gas </a:t>
              </a: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cleaning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-15 MW, 250 °C</a:t>
              </a:r>
              <a:endParaRPr kumimoji="0" lang="en-A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0ECC756-FD6F-3D80-725B-4C3F686AF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891" y="50219"/>
            <a:ext cx="10515600" cy="1325563"/>
          </a:xfrm>
        </p:spPr>
        <p:txBody>
          <a:bodyPr/>
          <a:lstStyle/>
          <a:p>
            <a:r>
              <a:rPr lang="en-AU" dirty="0"/>
              <a:t>Figure 7</a:t>
            </a:r>
          </a:p>
        </p:txBody>
      </p:sp>
    </p:spTree>
    <p:extLst>
      <p:ext uri="{BB962C8B-B14F-4D97-AF65-F5344CB8AC3E}">
        <p14:creationId xmlns:p14="http://schemas.microsoft.com/office/powerpoint/2010/main" val="325590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AC91DC0-8097-9DE3-F97D-2EE9260EDF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1179380"/>
              </p:ext>
            </p:extLst>
          </p:nvPr>
        </p:nvGraphicFramePr>
        <p:xfrm>
          <a:off x="1173436" y="988599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3DACE10-5975-4518-B1D2-1AB1393DCA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119294"/>
              </p:ext>
            </p:extLst>
          </p:nvPr>
        </p:nvGraphicFramePr>
        <p:xfrm>
          <a:off x="4262741" y="996697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B842AFDB-EF58-C2CD-CA95-95C089707D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475688"/>
              </p:ext>
            </p:extLst>
          </p:nvPr>
        </p:nvGraphicFramePr>
        <p:xfrm>
          <a:off x="7443156" y="990406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C7452BC5-1328-4E55-B6DC-23F07A092D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7283115"/>
              </p:ext>
            </p:extLst>
          </p:nvPr>
        </p:nvGraphicFramePr>
        <p:xfrm>
          <a:off x="1269028" y="3798000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6B0D567-7E8F-D528-69F6-7E2E2991B0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8875571"/>
              </p:ext>
            </p:extLst>
          </p:nvPr>
        </p:nvGraphicFramePr>
        <p:xfrm>
          <a:off x="7502741" y="3778172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661F3640-BA60-68BF-D190-36CE7B6096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8604376"/>
              </p:ext>
            </p:extLst>
          </p:nvPr>
        </p:nvGraphicFramePr>
        <p:xfrm>
          <a:off x="4364895" y="3788086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itle 1">
            <a:extLst>
              <a:ext uri="{FF2B5EF4-FFF2-40B4-BE49-F238E27FC236}">
                <a16:creationId xmlns:a16="http://schemas.microsoft.com/office/drawing/2014/main" id="{368BADE6-B5F9-2F2C-B77A-A47D7584D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41" y="-111706"/>
            <a:ext cx="10515600" cy="1325563"/>
          </a:xfrm>
        </p:spPr>
        <p:txBody>
          <a:bodyPr/>
          <a:lstStyle/>
          <a:p>
            <a:r>
              <a:rPr lang="en-AU" dirty="0"/>
              <a:t>Figure 8</a:t>
            </a:r>
          </a:p>
        </p:txBody>
      </p:sp>
    </p:spTree>
    <p:extLst>
      <p:ext uri="{BB962C8B-B14F-4D97-AF65-F5344CB8AC3E}">
        <p14:creationId xmlns:p14="http://schemas.microsoft.com/office/powerpoint/2010/main" val="1074668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CFA238A-DD52-4115-B162-3C5BCB7E04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4307162"/>
              </p:ext>
            </p:extLst>
          </p:nvPr>
        </p:nvGraphicFramePr>
        <p:xfrm>
          <a:off x="4603751" y="2091599"/>
          <a:ext cx="3276020" cy="306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EA6EBF18-BB69-4F25-991F-78D0E8590F4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594878"/>
              </p:ext>
            </p:extLst>
          </p:nvPr>
        </p:nvGraphicFramePr>
        <p:xfrm>
          <a:off x="1363752" y="2091598"/>
          <a:ext cx="3276019" cy="306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A979072-4B4D-479D-BE7B-37C185282F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705710"/>
              </p:ext>
            </p:extLst>
          </p:nvPr>
        </p:nvGraphicFramePr>
        <p:xfrm>
          <a:off x="7698078" y="2093999"/>
          <a:ext cx="3240000" cy="30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C79A71EB-FC92-8F3A-64CF-784FFC505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141" y="-111706"/>
            <a:ext cx="10515600" cy="1325563"/>
          </a:xfrm>
        </p:spPr>
        <p:txBody>
          <a:bodyPr/>
          <a:lstStyle/>
          <a:p>
            <a:r>
              <a:rPr lang="en-AU" dirty="0"/>
              <a:t>Figure 9</a:t>
            </a:r>
          </a:p>
        </p:txBody>
      </p:sp>
    </p:spTree>
    <p:extLst>
      <p:ext uri="{BB962C8B-B14F-4D97-AF65-F5344CB8AC3E}">
        <p14:creationId xmlns:p14="http://schemas.microsoft.com/office/powerpoint/2010/main" val="2865968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WoodMac_New">
    <a:dk1>
      <a:sysClr val="windowText" lastClr="000000"/>
    </a:dk1>
    <a:lt1>
      <a:sysClr val="window" lastClr="FFFFFF"/>
    </a:lt1>
    <a:dk2>
      <a:srgbClr val="06357A"/>
    </a:dk2>
    <a:lt2>
      <a:srgbClr val="C0C0C0"/>
    </a:lt2>
    <a:accent1>
      <a:srgbClr val="00A4E3"/>
    </a:accent1>
    <a:accent2>
      <a:srgbClr val="06357A"/>
    </a:accent2>
    <a:accent3>
      <a:srgbClr val="ADAFB2"/>
    </a:accent3>
    <a:accent4>
      <a:srgbClr val="008542"/>
    </a:accent4>
    <a:accent5>
      <a:srgbClr val="EAA814"/>
    </a:accent5>
    <a:accent6>
      <a:srgbClr val="A31C37"/>
    </a:accent6>
    <a:hlink>
      <a:srgbClr val="06357A"/>
    </a:hlink>
    <a:folHlink>
      <a:srgbClr val="00A4E3"/>
    </a:folHlink>
  </a:clrScheme>
  <a:fontScheme name="WoodMac_New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Metadata/LabelInfo.xml><?xml version="1.0" encoding="utf-8"?>
<clbl:labelList xmlns:clbl="http://schemas.microsoft.com/office/2020/mipLabelMetadata">
  <clbl:label id="{4341df80-fbe6-41bf-89b0-e6e2379c9c23}" enabled="0" method="" siteId="{4341df80-fbe6-41bf-89b0-e6e2379c9c2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3381</TotalTime>
  <Words>2713</Words>
  <Application>Microsoft Office PowerPoint</Application>
  <PresentationFormat>Widescreen</PresentationFormat>
  <Paragraphs>1528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Aptos</vt:lpstr>
      <vt:lpstr>Aptos Display</vt:lpstr>
      <vt:lpstr>Aptos Narrow</vt:lpstr>
      <vt:lpstr>Arial</vt:lpstr>
      <vt:lpstr>Calibri</vt:lpstr>
      <vt:lpstr>Times New Roman</vt:lpstr>
      <vt:lpstr>Office Theme</vt:lpstr>
      <vt:lpstr>Figure 1</vt:lpstr>
      <vt:lpstr>Figure 2</vt:lpstr>
      <vt:lpstr>Figure 3</vt:lpstr>
      <vt:lpstr>Figure 4</vt:lpstr>
      <vt:lpstr>Figure 5</vt:lpstr>
      <vt:lpstr>Figure 6</vt:lpstr>
      <vt:lpstr>Figure 7</vt:lpstr>
      <vt:lpstr>Figure 8</vt:lpstr>
      <vt:lpstr>Figure 9</vt:lpstr>
      <vt:lpstr>Figure 10</vt:lpstr>
      <vt:lpstr>Table S1. Experiments #1-8. EPMA data</vt:lpstr>
      <vt:lpstr>Table S2. Experiments #9-16. EPMA data</vt:lpstr>
      <vt:lpstr>Table S3. Experiments #9-16. LA-ICP-MS data</vt:lpstr>
      <vt:lpstr>Table S4. Experiments #17-20. EPMA data</vt:lpstr>
      <vt:lpstr>Table S5. Experiments #21-25. EPMA + LA-ICP-MS data</vt:lpstr>
      <vt:lpstr>Figure S1. FactSage predictions for experiments</vt:lpstr>
      <vt:lpstr>PowerPoint Presentation</vt:lpstr>
      <vt:lpstr>Figure S3. FactSage predictions for experiments</vt:lpstr>
      <vt:lpstr>PowerPoint Presentation</vt:lpstr>
      <vt:lpstr>Figure S5. FactSage predictions for experiments</vt:lpstr>
      <vt:lpstr>Figure S6. Case 1. Smelter</vt:lpstr>
      <vt:lpstr>Figure S7. Case 1. Converter</vt:lpstr>
      <vt:lpstr>Figure S8. Case 1. Anode refining</vt:lpstr>
      <vt:lpstr>Figure S9. Case 2. Smelter</vt:lpstr>
      <vt:lpstr>Figure S9. Case 2. Converter</vt:lpstr>
      <vt:lpstr>Figure S10. Case 2. Anode refining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Tripathi, Nagendra (RT Commercial)</dc:creator>
  <cp:lastModifiedBy>Denis Shishin</cp:lastModifiedBy>
  <cp:revision>84</cp:revision>
  <cp:lastPrinted>2024-10-02T04:08:19Z</cp:lastPrinted>
  <dcterms:created xsi:type="dcterms:W3CDTF">2024-09-29T06:12:52Z</dcterms:created>
  <dcterms:modified xsi:type="dcterms:W3CDTF">2024-10-18T02:00:08Z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f488380-630a-4f55-a077-a19445e3f360_Enabled">
    <vt:lpwstr>true</vt:lpwstr>
  </property>
  <property fmtid="{D5CDD505-2E9C-101B-9397-08002B2CF9AE}" pid="3" name="MSIP_Label_0f488380-630a-4f55-a077-a19445e3f360_SetDate">
    <vt:lpwstr>2024-10-02T04:50:44Z</vt:lpwstr>
  </property>
  <property fmtid="{D5CDD505-2E9C-101B-9397-08002B2CF9AE}" pid="4" name="MSIP_Label_0f488380-630a-4f55-a077-a19445e3f360_Method">
    <vt:lpwstr>Standard</vt:lpwstr>
  </property>
  <property fmtid="{D5CDD505-2E9C-101B-9397-08002B2CF9AE}" pid="5" name="MSIP_Label_0f488380-630a-4f55-a077-a19445e3f360_Name">
    <vt:lpwstr>OFFICIAL - INTERNAL</vt:lpwstr>
  </property>
  <property fmtid="{D5CDD505-2E9C-101B-9397-08002B2CF9AE}" pid="6" name="MSIP_Label_0f488380-630a-4f55-a077-a19445e3f360_SiteId">
    <vt:lpwstr>b6e377cf-9db3-46cb-91a2-fad9605bb15c</vt:lpwstr>
  </property>
  <property fmtid="{D5CDD505-2E9C-101B-9397-08002B2CF9AE}" pid="7" name="MSIP_Label_0f488380-630a-4f55-a077-a19445e3f360_ActionId">
    <vt:lpwstr>ab0b5249-8db2-4792-b2e2-51f01db833b4</vt:lpwstr>
  </property>
  <property fmtid="{D5CDD505-2E9C-101B-9397-08002B2CF9AE}" pid="8" name="MSIP_Label_0f488380-630a-4f55-a077-a19445e3f360_ContentBits">
    <vt:lpwstr>0</vt:lpwstr>
  </property>
</Properties>
</file>