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8" r:id="rId5"/>
    <p:sldId id="256" r:id="rId6"/>
    <p:sldId id="257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0666"/>
    <a:srgbClr val="067E97"/>
    <a:srgbClr val="ECB2B2"/>
    <a:srgbClr val="E8EEF8"/>
    <a:srgbClr val="000000"/>
    <a:srgbClr val="323232"/>
    <a:srgbClr val="9B7A28"/>
    <a:srgbClr val="043245"/>
    <a:srgbClr val="B38D2B"/>
    <a:srgbClr val="FCD3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2" autoAdjust="0"/>
    <p:restoredTop sz="94660"/>
  </p:normalViewPr>
  <p:slideViewPr>
    <p:cSldViewPr snapToGrid="0">
      <p:cViewPr>
        <p:scale>
          <a:sx n="168" d="100"/>
          <a:sy n="168" d="100"/>
        </p:scale>
        <p:origin x="16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802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26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12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40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090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09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58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38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96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29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29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5E10-BDFB-4035-B177-AA5093D009A9}" type="datetimeFigureOut">
              <a:rPr lang="es-MX" smtClean="0"/>
              <a:t>23/10/24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5F1E-E5A4-4988-8F1C-EDBA95C6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06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3434909" y="1295562"/>
            <a:ext cx="3429000" cy="577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7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 NMR (500 MHz, CD</a:t>
            </a:r>
            <a:r>
              <a:rPr lang="pt-BR" sz="7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OD): </a:t>
            </a:r>
            <a:r>
              <a:rPr lang="es-MX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δ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s-MX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δ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7.18 (d, </a:t>
            </a:r>
            <a:r>
              <a:rPr lang="pt-BR" sz="7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8.4 Hz, 1H), 6.71 (s, 1H), 6.60 (s, 1H), 6.47 (</a:t>
            </a:r>
            <a:r>
              <a:rPr lang="pt-BR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7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8.3, 2.5, Hz, 1H), 6.30 (d, </a:t>
            </a:r>
            <a:r>
              <a:rPr lang="pt-BR" sz="7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2.5 Hz, 1H), 3.96 (s, 1H), 3.93 (</a:t>
            </a:r>
            <a:r>
              <a:rPr lang="pt-BR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dd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7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11.4, 1.4 Hz, 1H), 3.69 (d, </a:t>
            </a:r>
            <a:r>
              <a:rPr lang="pt-BR" sz="7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11.4 Hz, 1H), 3.02 (d, </a:t>
            </a:r>
            <a:r>
              <a:rPr lang="pt-BR" sz="7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15.6 Hz, 1H), 2.77 (d, </a:t>
            </a:r>
            <a:r>
              <a:rPr lang="pt-BR" sz="7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15.6 Hz, 1H) </a:t>
            </a:r>
            <a:r>
              <a:rPr lang="pt-BR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ppm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MX" sz="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3429000" y="5218119"/>
            <a:ext cx="3429000" cy="3295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700" baseline="30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r>
              <a:rPr lang="en-U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NMR (125 MHz, CD</a:t>
            </a:r>
            <a:r>
              <a:rPr lang="en-US" sz="700" baseline="-25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7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OD): </a:t>
            </a:r>
            <a:r>
              <a:rPr lang="es-MX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δ</a:t>
            </a: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158.0, 155.9, 145.8, 145.5, 137.6, 132.4, 131.5, 115.7, 113.1, 112.6, 110.1, 104.4, 78.3, 71.0, 51.2, 43.1 ppm.</a:t>
            </a:r>
            <a:endParaRPr lang="es-MX" sz="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62" y="904623"/>
            <a:ext cx="6686383" cy="352800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28694"/>
            <a:ext cx="6863909" cy="3528000"/>
          </a:xfrm>
          <a:prstGeom prst="rect">
            <a:avLst/>
          </a:prstGeom>
        </p:spPr>
      </p:pic>
      <p:sp>
        <p:nvSpPr>
          <p:cNvPr id="24" name="CuadroTexto 23"/>
          <p:cNvSpPr txBox="1"/>
          <p:nvPr/>
        </p:nvSpPr>
        <p:spPr>
          <a:xfrm>
            <a:off x="132815" y="310202"/>
            <a:ext cx="2047355" cy="255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6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(Supplementary Figure S1).     </a:t>
            </a:r>
            <a:endParaRPr lang="es-MX" sz="106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107" y="1295562"/>
            <a:ext cx="1057770" cy="945594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107" y="5434639"/>
            <a:ext cx="1057770" cy="945594"/>
          </a:xfrm>
          <a:prstGeom prst="rect">
            <a:avLst/>
          </a:prstGeom>
        </p:spPr>
      </p:pic>
      <p:sp>
        <p:nvSpPr>
          <p:cNvPr id="29" name="CuadroTexto 28"/>
          <p:cNvSpPr txBox="1"/>
          <p:nvPr/>
        </p:nvSpPr>
        <p:spPr>
          <a:xfrm>
            <a:off x="9151" y="591281"/>
            <a:ext cx="355688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70" b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</p:txBody>
      </p:sp>
      <p:sp>
        <p:nvSpPr>
          <p:cNvPr id="30" name="CuadroTexto 258">
            <a:extLst>
              <a:ext uri="{FF2B5EF4-FFF2-40B4-BE49-F238E27FC236}">
                <a16:creationId xmlns:a16="http://schemas.microsoft.com/office/drawing/2014/main" id="{A52D5F3B-8096-334F-9FD7-3B984BFC99CC}"/>
              </a:ext>
            </a:extLst>
          </p:cNvPr>
          <p:cNvSpPr txBox="1"/>
          <p:nvPr/>
        </p:nvSpPr>
        <p:spPr>
          <a:xfrm>
            <a:off x="9151" y="5377064"/>
            <a:ext cx="355688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70" b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32" name="Rectángulo 31"/>
          <p:cNvSpPr/>
          <p:nvPr/>
        </p:nvSpPr>
        <p:spPr>
          <a:xfrm>
            <a:off x="16800" y="8612962"/>
            <a:ext cx="6657975" cy="275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Supplementary Figure S1. N</a:t>
            </a:r>
            <a:r>
              <a:rPr lang="es-MX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uclear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magnetic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resonance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spectrum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s-MX" sz="1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brazilin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s-MX" sz="1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 </a:t>
            </a:r>
            <a:r>
              <a:rPr lang="es-MX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s-MX" sz="1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</a:t>
            </a:r>
            <a:r>
              <a:rPr lang="es-MX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</a:t>
            </a:r>
            <a:endParaRPr lang="es-MX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112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503264"/>
            <a:ext cx="6859213" cy="352800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3308830" y="1150767"/>
            <a:ext cx="346752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00" baseline="30000" dirty="0"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s-MX" sz="675" dirty="0"/>
              <a:t>H NMR (500 MHz, </a:t>
            </a:r>
            <a:r>
              <a:rPr lang="es-MX" sz="675" dirty="0" err="1"/>
              <a:t>CDCl</a:t>
            </a:r>
            <a:r>
              <a:rPr lang="es-MX" sz="675" dirty="0"/>
              <a:t> 3 ) δ 7.28 (d, J = 8.5 Hz, 1H), 6.76 (s, 1H), 6.71 (s, 1H), 6.63 (</a:t>
            </a:r>
            <a:r>
              <a:rPr lang="es-MX" sz="675" dirty="0" err="1"/>
              <a:t>dd</a:t>
            </a:r>
            <a:r>
              <a:rPr lang="es-MX" sz="675" dirty="0"/>
              <a:t>, J = 8.4,</a:t>
            </a:r>
          </a:p>
          <a:p>
            <a:r>
              <a:rPr lang="es-MX" sz="675" dirty="0"/>
              <a:t>2.6, Hz, 1H), 6.46 (d, J = 2.6 Hz, 1H), 4.10 (s, 1H), 4.01 (</a:t>
            </a:r>
            <a:r>
              <a:rPr lang="es-MX" sz="675" dirty="0" err="1"/>
              <a:t>dd</a:t>
            </a:r>
            <a:r>
              <a:rPr lang="es-MX" sz="675" dirty="0"/>
              <a:t>, J = 11.3, 1.5 Hz, 1H), 3.89 (</a:t>
            </a:r>
            <a:r>
              <a:rPr lang="es-MX" sz="675" dirty="0" err="1"/>
              <a:t>dd</a:t>
            </a:r>
            <a:r>
              <a:rPr lang="es-MX" sz="675" dirty="0"/>
              <a:t>, J =</a:t>
            </a:r>
          </a:p>
          <a:p>
            <a:r>
              <a:rPr lang="es-MX" sz="675" dirty="0"/>
              <a:t>13.2, 2.0 Hz, 1H), 3.82 (s, 3H), 3.81 (s, 3H), 3.76 (s, 3H), 3.23 (d, J = 15.8 Hz, 1H), 2.86 (d, J = 15.8</a:t>
            </a:r>
          </a:p>
          <a:p>
            <a:r>
              <a:rPr lang="es-MX" sz="675" dirty="0"/>
              <a:t>Hz, 1H) 2.52 (</a:t>
            </a:r>
            <a:r>
              <a:rPr lang="es-MX" sz="675" dirty="0" err="1"/>
              <a:t>br</a:t>
            </a:r>
            <a:r>
              <a:rPr lang="es-MX" sz="675" dirty="0"/>
              <a:t> s, 1H) ppm.</a:t>
            </a:r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3372040" y="2424378"/>
            <a:ext cx="203597" cy="5893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3440253" y="2185253"/>
            <a:ext cx="146100" cy="1381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 flipH="1">
            <a:off x="3680818" y="2267264"/>
            <a:ext cx="198239" cy="1800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02132"/>
            <a:ext cx="6858000" cy="3528000"/>
          </a:xfrm>
          <a:prstGeom prst="rect">
            <a:avLst/>
          </a:prstGeom>
        </p:spPr>
      </p:pic>
      <p:cxnSp>
        <p:nvCxnSpPr>
          <p:cNvPr id="24" name="Conector recto de flecha 23"/>
          <p:cNvCxnSpPr/>
          <p:nvPr/>
        </p:nvCxnSpPr>
        <p:spPr>
          <a:xfrm flipH="1">
            <a:off x="4777729" y="7183579"/>
            <a:ext cx="114993" cy="1615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H="1">
            <a:off x="4581316" y="7052495"/>
            <a:ext cx="140835" cy="2295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 flipH="1">
            <a:off x="5144713" y="7236705"/>
            <a:ext cx="198239" cy="1800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/>
          <p:cNvSpPr/>
          <p:nvPr/>
        </p:nvSpPr>
        <p:spPr>
          <a:xfrm>
            <a:off x="3430213" y="4907649"/>
            <a:ext cx="3429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700" baseline="30000" dirty="0">
                <a:latin typeface="Arial" panose="020B0604020202020204" pitchFamily="34" charset="0"/>
                <a:ea typeface="Calibri" panose="020F0502020204030204" pitchFamily="34" charset="0"/>
              </a:rPr>
              <a:t>13</a:t>
            </a:r>
            <a:r>
              <a:rPr lang="es-MX" sz="700" dirty="0">
                <a:latin typeface="Arial" panose="020B0604020202020204" pitchFamily="34" charset="0"/>
                <a:cs typeface="Arial" panose="020B0604020202020204" pitchFamily="34" charset="0"/>
              </a:rPr>
              <a:t>C NMR (125 MHz, CDCl3) </a:t>
            </a:r>
            <a:r>
              <a:rPr lang="el-GR" sz="700" dirty="0">
                <a:latin typeface="Arial" panose="020B0604020202020204" pitchFamily="34" charset="0"/>
                <a:cs typeface="Arial" panose="020B0604020202020204" pitchFamily="34" charset="0"/>
              </a:rPr>
              <a:t>δ 159.6, 154.6, 148.9, 148.6, 136.3, 131.3, 130.8, 114.6, 109.1, 108.7, 107.9, 102.2, 77.7, 70.5, 56.32, 56.28, 55.6, 50.7, 41.6 </a:t>
            </a:r>
            <a:r>
              <a:rPr lang="es-MX" sz="700" dirty="0">
                <a:latin typeface="Arial" panose="020B0604020202020204" pitchFamily="34" charset="0"/>
                <a:cs typeface="Arial" panose="020B0604020202020204" pitchFamily="34" charset="0"/>
              </a:rPr>
              <a:t>ppm.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27520" y="97317"/>
            <a:ext cx="2047355" cy="255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6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(Supplementary Figure S2).     </a:t>
            </a:r>
            <a:endParaRPr lang="es-MX" sz="106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055" y="1239801"/>
            <a:ext cx="1270363" cy="1002389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324840" y="1042742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273394" y="1579705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184799" y="2187085"/>
            <a:ext cx="3981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47" y="5281130"/>
            <a:ext cx="1270363" cy="1002389"/>
          </a:xfrm>
          <a:prstGeom prst="rect">
            <a:avLst/>
          </a:prstGeom>
        </p:spPr>
      </p:pic>
      <p:sp>
        <p:nvSpPr>
          <p:cNvPr id="36" name="CuadroTexto 35"/>
          <p:cNvSpPr txBox="1"/>
          <p:nvPr/>
        </p:nvSpPr>
        <p:spPr>
          <a:xfrm>
            <a:off x="3205509" y="2285878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3268288" y="2046399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3795050" y="2080298"/>
            <a:ext cx="398159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1216645" y="5075008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165199" y="5611971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76604" y="6219351"/>
            <a:ext cx="3981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4692204" y="6883374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3" name="CuadroTexto 42"/>
          <p:cNvSpPr txBox="1"/>
          <p:nvPr/>
        </p:nvSpPr>
        <p:spPr>
          <a:xfrm>
            <a:off x="4897118" y="6975035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4" name="CuadroTexto 43"/>
          <p:cNvSpPr txBox="1"/>
          <p:nvPr/>
        </p:nvSpPr>
        <p:spPr>
          <a:xfrm>
            <a:off x="5289388" y="7044180"/>
            <a:ext cx="3981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5" name="Rectángulo 44"/>
          <p:cNvSpPr/>
          <p:nvPr/>
        </p:nvSpPr>
        <p:spPr>
          <a:xfrm>
            <a:off x="43052" y="8218053"/>
            <a:ext cx="6657975" cy="47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Supplementary Figure S2. N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uclear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magnetic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resonance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spectrum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of 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brazilin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-(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OMe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r>
              <a:rPr lang="es-MX" sz="1200" kern="1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s-MX" sz="1200" kern="12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 </a:t>
            </a:r>
            <a:r>
              <a:rPr lang="es-MX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a)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and </a:t>
            </a:r>
            <a:r>
              <a:rPr lang="es-MX" sz="1200" kern="12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13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 </a:t>
            </a:r>
            <a:r>
              <a:rPr lang="es-MX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b)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9151" y="381731"/>
            <a:ext cx="355688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70" b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</p:txBody>
      </p:sp>
      <p:sp>
        <p:nvSpPr>
          <p:cNvPr id="47" name="CuadroTexto 258">
            <a:extLst>
              <a:ext uri="{FF2B5EF4-FFF2-40B4-BE49-F238E27FC236}">
                <a16:creationId xmlns:a16="http://schemas.microsoft.com/office/drawing/2014/main" id="{A52D5F3B-8096-334F-9FD7-3B984BFC99CC}"/>
              </a:ext>
            </a:extLst>
          </p:cNvPr>
          <p:cNvSpPr txBox="1"/>
          <p:nvPr/>
        </p:nvSpPr>
        <p:spPr>
          <a:xfrm>
            <a:off x="9151" y="5167514"/>
            <a:ext cx="355688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70" b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212107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547370"/>
            <a:ext cx="6702878" cy="35280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3311959" y="1084720"/>
            <a:ext cx="36031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600" baseline="30000" dirty="0"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s-MX" sz="600" dirty="0">
                <a:latin typeface="Arial" panose="020B0604020202020204" pitchFamily="34" charset="0"/>
                <a:cs typeface="Arial" panose="020B0604020202020204" pitchFamily="34" charset="0"/>
              </a:rPr>
              <a:t>H NMR (500 MHz, </a:t>
            </a:r>
            <a:r>
              <a:rPr lang="es-MX" sz="600" dirty="0" err="1">
                <a:latin typeface="Arial" panose="020B0604020202020204" pitchFamily="34" charset="0"/>
                <a:cs typeface="Arial" panose="020B0604020202020204" pitchFamily="34" charset="0"/>
              </a:rPr>
              <a:t>CDCl</a:t>
            </a:r>
            <a:r>
              <a:rPr lang="es-MX" sz="600" dirty="0">
                <a:latin typeface="Arial" panose="020B0604020202020204" pitchFamily="34" charset="0"/>
                <a:cs typeface="Arial" panose="020B0604020202020204" pitchFamily="34" charset="0"/>
              </a:rPr>
              <a:t> 3 ) δ 7.34 (d, J = 8.4 Hz, 1H), 7.07 (d, J = 1.0 Hz, 1H), 7.03 (s, 1H), 6.79</a:t>
            </a:r>
          </a:p>
          <a:p>
            <a:pPr algn="just"/>
            <a:r>
              <a:rPr lang="es-MX" sz="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600" dirty="0" err="1">
                <a:latin typeface="Arial" panose="020B0604020202020204" pitchFamily="34" charset="0"/>
                <a:cs typeface="Arial" panose="020B0604020202020204" pitchFamily="34" charset="0"/>
              </a:rPr>
              <a:t>dd</a:t>
            </a:r>
            <a:r>
              <a:rPr lang="es-MX" sz="600" dirty="0">
                <a:latin typeface="Arial" panose="020B0604020202020204" pitchFamily="34" charset="0"/>
                <a:cs typeface="Arial" panose="020B0604020202020204" pitchFamily="34" charset="0"/>
              </a:rPr>
              <a:t>, J = 8.3, 2.4, Hz, 1H), 6.68 (d, J = 2.4 Hz, 1H), 4.19 (s, 1H), 4.04 (</a:t>
            </a:r>
            <a:r>
              <a:rPr lang="es-MX" sz="600" dirty="0" err="1">
                <a:latin typeface="Arial" panose="020B0604020202020204" pitchFamily="34" charset="0"/>
                <a:cs typeface="Arial" panose="020B0604020202020204" pitchFamily="34" charset="0"/>
              </a:rPr>
              <a:t>dd</a:t>
            </a:r>
            <a:r>
              <a:rPr lang="es-MX" sz="600" dirty="0">
                <a:latin typeface="Arial" panose="020B0604020202020204" pitchFamily="34" charset="0"/>
                <a:cs typeface="Arial" panose="020B0604020202020204" pitchFamily="34" charset="0"/>
              </a:rPr>
              <a:t>, J = 11.5, 1.6 Hz, 1H), 3.84</a:t>
            </a:r>
          </a:p>
          <a:p>
            <a:pPr algn="just"/>
            <a:r>
              <a:rPr lang="es-MX" sz="600" dirty="0">
                <a:latin typeface="Arial" panose="020B0604020202020204" pitchFamily="34" charset="0"/>
                <a:cs typeface="Arial" panose="020B0604020202020204" pitchFamily="34" charset="0"/>
              </a:rPr>
              <a:t>(d, J = 11.5 Hz, 1H), 3.30 (d, J = 16.3 Hz, 1H), 2.94 (d, J = 16.3 Hz, 1H), 2.58 (</a:t>
            </a:r>
            <a:r>
              <a:rPr lang="es-MX" sz="6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600" dirty="0">
                <a:latin typeface="Arial" panose="020B0604020202020204" pitchFamily="34" charset="0"/>
                <a:cs typeface="Arial" panose="020B0604020202020204" pitchFamily="34" charset="0"/>
              </a:rPr>
              <a:t> s, 1H), 2.29 (s,</a:t>
            </a:r>
          </a:p>
          <a:p>
            <a:pPr algn="just"/>
            <a:r>
              <a:rPr lang="es-MX" sz="600" dirty="0">
                <a:latin typeface="Arial" panose="020B0604020202020204" pitchFamily="34" charset="0"/>
                <a:cs typeface="Arial" panose="020B0604020202020204" pitchFamily="34" charset="0"/>
              </a:rPr>
              <a:t>3H), 2.26 (</a:t>
            </a:r>
            <a:r>
              <a:rPr lang="es-MX" sz="600" dirty="0" err="1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s-MX" sz="600" dirty="0">
                <a:latin typeface="Arial" panose="020B0604020202020204" pitchFamily="34" charset="0"/>
                <a:cs typeface="Arial" panose="020B0604020202020204" pitchFamily="34" charset="0"/>
              </a:rPr>
              <a:t> s, 6H) ppm.</a:t>
            </a:r>
          </a:p>
        </p:txBody>
      </p:sp>
      <p:cxnSp>
        <p:nvCxnSpPr>
          <p:cNvPr id="15" name="Conector recto de flecha 14"/>
          <p:cNvCxnSpPr/>
          <p:nvPr/>
        </p:nvCxnSpPr>
        <p:spPr>
          <a:xfrm flipH="1">
            <a:off x="4716405" y="2145893"/>
            <a:ext cx="128588" cy="1789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4139444" y="3384668"/>
            <a:ext cx="214313" cy="1512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4437800" y="2557552"/>
            <a:ext cx="166092" cy="2411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581" y="4396307"/>
            <a:ext cx="6868581" cy="3528000"/>
          </a:xfrm>
          <a:prstGeom prst="rect">
            <a:avLst/>
          </a:prstGeom>
        </p:spPr>
      </p:pic>
      <p:cxnSp>
        <p:nvCxnSpPr>
          <p:cNvPr id="28" name="Conector recto de flecha 27"/>
          <p:cNvCxnSpPr/>
          <p:nvPr/>
        </p:nvCxnSpPr>
        <p:spPr>
          <a:xfrm flipH="1">
            <a:off x="4957160" y="7268991"/>
            <a:ext cx="128588" cy="1789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>
            <a:off x="5665643" y="7286674"/>
            <a:ext cx="214313" cy="1512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 flipH="1">
            <a:off x="5994408" y="7359607"/>
            <a:ext cx="249713" cy="978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3399044" y="5039591"/>
            <a:ext cx="3429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700" baseline="30000" dirty="0">
                <a:latin typeface="Arial" panose="020B0604020202020204" pitchFamily="34" charset="0"/>
                <a:ea typeface="Calibri" panose="020F0502020204030204" pitchFamily="34" charset="0"/>
              </a:rPr>
              <a:t>13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</a:rPr>
              <a:t>C NMR (125 MHz, CDCl</a:t>
            </a:r>
            <a:r>
              <a:rPr lang="pt-BR" sz="7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</a:rPr>
              <a:t>) </a:t>
            </a:r>
            <a:r>
              <a:rPr lang="es-MX" sz="700" dirty="0">
                <a:latin typeface="Arial" panose="020B0604020202020204" pitchFamily="34" charset="0"/>
                <a:ea typeface="Calibri" panose="020F0502020204030204" pitchFamily="34" charset="0"/>
              </a:rPr>
              <a:t>δ </a:t>
            </a:r>
            <a:r>
              <a:rPr lang="pt-BR" sz="700" dirty="0">
                <a:latin typeface="Arial" panose="020B0604020202020204" pitchFamily="34" charset="0"/>
                <a:ea typeface="Calibri" panose="020F0502020204030204" pitchFamily="34" charset="0"/>
              </a:rPr>
              <a:t>169.6, 168.7, 168.6, 154.3, 150.5, 142.3, 141.7, 141.3, 137.6, 131.3, 120.5, 119.6, 119.1, 115.5, 111.0, 77.5, 70.2, 50.6, 41.2, 21.33, 20.9, 20.8 </a:t>
            </a:r>
            <a:r>
              <a:rPr lang="pt-BR" sz="700" dirty="0" err="1">
                <a:latin typeface="Arial" panose="020B0604020202020204" pitchFamily="34" charset="0"/>
                <a:ea typeface="Calibri" panose="020F0502020204030204" pitchFamily="34" charset="0"/>
              </a:rPr>
              <a:t>ppm</a:t>
            </a:r>
            <a:endParaRPr lang="es-MX" sz="7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132815" y="310202"/>
            <a:ext cx="2047355" cy="255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6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(Supplementary Figure S3).     </a:t>
            </a:r>
            <a:endParaRPr lang="es-MX" sz="106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331" y="1207706"/>
            <a:ext cx="1265671" cy="1037676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1317559" y="1025581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266113" y="1562544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177518" y="2179449"/>
            <a:ext cx="3981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4816881" y="1933228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3848441" y="3208006"/>
            <a:ext cx="3981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4213478" y="2340831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pic>
        <p:nvPicPr>
          <p:cNvPr id="35" name="Imagen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331" y="5229238"/>
            <a:ext cx="1265671" cy="1037676"/>
          </a:xfrm>
          <a:prstGeom prst="rect">
            <a:avLst/>
          </a:prstGeom>
        </p:spPr>
      </p:pic>
      <p:sp>
        <p:nvSpPr>
          <p:cNvPr id="36" name="CuadroTexto 35"/>
          <p:cNvSpPr txBox="1"/>
          <p:nvPr/>
        </p:nvSpPr>
        <p:spPr>
          <a:xfrm>
            <a:off x="1317559" y="5047113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266113" y="5584076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177518" y="6200981"/>
            <a:ext cx="3981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5022632" y="7070395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5543359" y="7070395"/>
            <a:ext cx="140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6076444" y="7136355"/>
            <a:ext cx="3981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9151" y="981806"/>
            <a:ext cx="355688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70" b="1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</p:txBody>
      </p:sp>
      <p:sp>
        <p:nvSpPr>
          <p:cNvPr id="43" name="CuadroTexto 258">
            <a:extLst>
              <a:ext uri="{FF2B5EF4-FFF2-40B4-BE49-F238E27FC236}">
                <a16:creationId xmlns:a16="http://schemas.microsoft.com/office/drawing/2014/main" id="{A52D5F3B-8096-334F-9FD7-3B984BFC99CC}"/>
              </a:ext>
            </a:extLst>
          </p:cNvPr>
          <p:cNvSpPr txBox="1"/>
          <p:nvPr/>
        </p:nvSpPr>
        <p:spPr>
          <a:xfrm>
            <a:off x="9151" y="5091314"/>
            <a:ext cx="355688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70" b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27520" y="7969711"/>
            <a:ext cx="6657975" cy="483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Supplementary Figure S3. N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uclear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magnetic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resonance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spectrum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of 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brazilin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-(</a:t>
            </a:r>
            <a:r>
              <a:rPr lang="es-MX" sz="1200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OAc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r>
              <a:rPr lang="es-MX" sz="1200" kern="120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s-MX" sz="1200" kern="12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 </a:t>
            </a:r>
            <a:r>
              <a:rPr lang="es-MX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a)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and </a:t>
            </a:r>
            <a:r>
              <a:rPr lang="es-MX" sz="1200" kern="12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13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 </a:t>
            </a:r>
            <a:r>
              <a:rPr lang="es-MX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b)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83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8BF878A6E9BFB4A9902C6B476527821" ma:contentTypeVersion="9" ma:contentTypeDescription="Crear nuevo documento." ma:contentTypeScope="" ma:versionID="a8de1f0b64e0f15b20209484d35b09b8">
  <xsd:schema xmlns:xsd="http://www.w3.org/2001/XMLSchema" xmlns:xs="http://www.w3.org/2001/XMLSchema" xmlns:p="http://schemas.microsoft.com/office/2006/metadata/properties" xmlns:ns3="ce9c2e57-6792-4b66-a083-72e0b82e4407" targetNamespace="http://schemas.microsoft.com/office/2006/metadata/properties" ma:root="true" ma:fieldsID="19a60336a0738f981b811010de7eca6c" ns3:_="">
    <xsd:import namespace="ce9c2e57-6792-4b66-a083-72e0b82e44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9c2e57-6792-4b66-a083-72e0b82e44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53B31B-AA89-40C2-9F74-B728D98E37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18A83B-7BED-4B41-ADF2-01A82169E6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9c2e57-6792-4b66-a083-72e0b82e44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6D2FB5-1E5F-4F73-AB3D-3A502F08BE36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ce9c2e57-6792-4b66-a083-72e0b82e440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265950</TotalTime>
  <Words>653</Words>
  <Application>Microsoft Macintosh PowerPoint</Application>
  <PresentationFormat>A4 (210 x 297 mm)</PresentationFormat>
  <Paragraphs>48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Monse Olea Flores</dc:creator>
  <cp:lastModifiedBy>napoleon navarro tito</cp:lastModifiedBy>
  <cp:revision>567</cp:revision>
  <cp:lastPrinted>2023-07-28T19:56:19Z</cp:lastPrinted>
  <dcterms:created xsi:type="dcterms:W3CDTF">2019-05-07T14:30:08Z</dcterms:created>
  <dcterms:modified xsi:type="dcterms:W3CDTF">2024-10-24T04:55:03Z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0x010100D8BF878A6E9BFB4A9902C6B476527821</vt:lpwstr>
  </property>
</Properties>
</file>