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4"/>
  </p:sldMasterIdLst>
  <p:sldIdLst>
    <p:sldId id="258" r:id="rId5"/>
    <p:sldId id="256" r:id="rId6"/>
    <p:sldId id="257" r:id="rId7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E0666"/>
    <a:srgbClr val="067E97"/>
    <a:srgbClr val="ECB2B2"/>
    <a:srgbClr val="E8EEF8"/>
    <a:srgbClr val="000000"/>
    <a:srgbClr val="323232"/>
    <a:srgbClr val="9B7A28"/>
    <a:srgbClr val="043245"/>
    <a:srgbClr val="B38D2B"/>
    <a:srgbClr val="FCD3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A111915-BE36-4E01-A7E5-04B1672EAD32}" styleName="Estilo claro 2 - Acento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12C8C85-51F0-491E-9774-3900AFEF0FD7}" styleName="Estilo claro 2 - Acento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2" autoAdjust="0"/>
    <p:restoredTop sz="94660"/>
  </p:normalViewPr>
  <p:slideViewPr>
    <p:cSldViewPr snapToGrid="0">
      <p:cViewPr>
        <p:scale>
          <a:sx n="168" d="100"/>
          <a:sy n="168" d="100"/>
        </p:scale>
        <p:origin x="1648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25E10-BDFB-4035-B177-AA5093D009A9}" type="datetimeFigureOut">
              <a:rPr lang="es-MX" smtClean="0"/>
              <a:t>23/10/24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5F1E-E5A4-4988-8F1C-EDBA95C6368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08024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25E10-BDFB-4035-B177-AA5093D009A9}" type="datetimeFigureOut">
              <a:rPr lang="es-MX" smtClean="0"/>
              <a:t>23/10/24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5F1E-E5A4-4988-8F1C-EDBA95C6368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63266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25E10-BDFB-4035-B177-AA5093D009A9}" type="datetimeFigureOut">
              <a:rPr lang="es-MX" smtClean="0"/>
              <a:t>23/10/24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5F1E-E5A4-4988-8F1C-EDBA95C6368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5126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25E10-BDFB-4035-B177-AA5093D009A9}" type="datetimeFigureOut">
              <a:rPr lang="es-MX" smtClean="0"/>
              <a:t>23/10/24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5F1E-E5A4-4988-8F1C-EDBA95C6368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75407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25E10-BDFB-4035-B177-AA5093D009A9}" type="datetimeFigureOut">
              <a:rPr lang="es-MX" smtClean="0"/>
              <a:t>23/10/24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5F1E-E5A4-4988-8F1C-EDBA95C6368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60900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25E10-BDFB-4035-B177-AA5093D009A9}" type="datetimeFigureOut">
              <a:rPr lang="es-MX" smtClean="0"/>
              <a:t>23/10/24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5F1E-E5A4-4988-8F1C-EDBA95C6368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82098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25E10-BDFB-4035-B177-AA5093D009A9}" type="datetimeFigureOut">
              <a:rPr lang="es-MX" smtClean="0"/>
              <a:t>23/10/24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5F1E-E5A4-4988-8F1C-EDBA95C6368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31583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25E10-BDFB-4035-B177-AA5093D009A9}" type="datetimeFigureOut">
              <a:rPr lang="es-MX" smtClean="0"/>
              <a:t>23/10/24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5F1E-E5A4-4988-8F1C-EDBA95C6368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8386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25E10-BDFB-4035-B177-AA5093D009A9}" type="datetimeFigureOut">
              <a:rPr lang="es-MX" smtClean="0"/>
              <a:t>23/10/24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5F1E-E5A4-4988-8F1C-EDBA95C6368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2696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25E10-BDFB-4035-B177-AA5093D009A9}" type="datetimeFigureOut">
              <a:rPr lang="es-MX" smtClean="0"/>
              <a:t>23/10/24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5F1E-E5A4-4988-8F1C-EDBA95C6368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9290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25E10-BDFB-4035-B177-AA5093D009A9}" type="datetimeFigureOut">
              <a:rPr lang="es-MX" smtClean="0"/>
              <a:t>23/10/24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5F1E-E5A4-4988-8F1C-EDBA95C6368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75296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525E10-BDFB-4035-B177-AA5093D009A9}" type="datetimeFigureOut">
              <a:rPr lang="es-MX" smtClean="0"/>
              <a:t>23/10/24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A15F1E-E5A4-4988-8F1C-EDBA95C6368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23062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ángulo 14"/>
          <p:cNvSpPr/>
          <p:nvPr/>
        </p:nvSpPr>
        <p:spPr>
          <a:xfrm>
            <a:off x="3434909" y="1295562"/>
            <a:ext cx="3429000" cy="577338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pt-BR" sz="700" baseline="30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</a:t>
            </a:r>
            <a:r>
              <a:rPr lang="pt-BR" sz="7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 NMR (500 MHz, CD</a:t>
            </a:r>
            <a:r>
              <a:rPr lang="pt-BR" sz="700" baseline="-25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</a:t>
            </a:r>
            <a:r>
              <a:rPr lang="pt-BR" sz="7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OD): </a:t>
            </a:r>
            <a:r>
              <a:rPr lang="es-MX" sz="7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δ</a:t>
            </a:r>
            <a:r>
              <a:rPr lang="pt-BR" sz="7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= </a:t>
            </a:r>
            <a:r>
              <a:rPr lang="es-MX" sz="7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δ</a:t>
            </a:r>
            <a:r>
              <a:rPr lang="pt-BR" sz="7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= 7.18 (d, </a:t>
            </a:r>
            <a:r>
              <a:rPr lang="pt-BR" sz="7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</a:t>
            </a:r>
            <a:r>
              <a:rPr lang="pt-BR" sz="7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= 8.4 Hz, 1H), 6.71 (s, 1H), 6.60 (s, 1H), 6.47 (</a:t>
            </a:r>
            <a:r>
              <a:rPr lang="pt-BR" sz="7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dd</a:t>
            </a:r>
            <a:r>
              <a:rPr lang="pt-BR" sz="7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pt-BR" sz="7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</a:t>
            </a:r>
            <a:r>
              <a:rPr lang="pt-BR" sz="7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= 8.3, 2.5, Hz, 1H), 6.30 (d, </a:t>
            </a:r>
            <a:r>
              <a:rPr lang="pt-BR" sz="7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</a:t>
            </a:r>
            <a:r>
              <a:rPr lang="pt-BR" sz="7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= 2.5 Hz, 1H), 3.96 (s, 1H), 3.93 (</a:t>
            </a:r>
            <a:r>
              <a:rPr lang="pt-BR" sz="7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dd</a:t>
            </a:r>
            <a:r>
              <a:rPr lang="pt-BR" sz="7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pt-BR" sz="7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</a:t>
            </a:r>
            <a:r>
              <a:rPr lang="pt-BR" sz="7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= 11.4, 1.4 Hz, 1H), 3.69 (d, </a:t>
            </a:r>
            <a:r>
              <a:rPr lang="pt-BR" sz="7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</a:t>
            </a:r>
            <a:r>
              <a:rPr lang="pt-BR" sz="7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= 11.4 Hz, 1H), 3.02 (d, </a:t>
            </a:r>
            <a:r>
              <a:rPr lang="pt-BR" sz="7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</a:t>
            </a:r>
            <a:r>
              <a:rPr lang="pt-BR" sz="7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= 15.6 Hz, 1H), 2.77 (d, </a:t>
            </a:r>
            <a:r>
              <a:rPr lang="pt-BR" sz="7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</a:t>
            </a:r>
            <a:r>
              <a:rPr lang="pt-BR" sz="7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= 15.6 Hz, 1H) </a:t>
            </a:r>
            <a:r>
              <a:rPr lang="pt-BR" sz="7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ppm</a:t>
            </a:r>
            <a:r>
              <a:rPr lang="pt-BR" sz="7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s-MX" sz="7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ángulo 15"/>
          <p:cNvSpPr/>
          <p:nvPr/>
        </p:nvSpPr>
        <p:spPr>
          <a:xfrm>
            <a:off x="3429000" y="5218119"/>
            <a:ext cx="3429000" cy="329577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en-US" sz="700" baseline="3000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13</a:t>
            </a:r>
            <a:r>
              <a:rPr lang="en-US" sz="70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 NMR (125 MHz, CD</a:t>
            </a:r>
            <a:r>
              <a:rPr lang="en-US" sz="700" baseline="-2500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</a:t>
            </a:r>
            <a:r>
              <a:rPr lang="en-US" sz="70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OD): </a:t>
            </a:r>
            <a:r>
              <a:rPr lang="es-MX" sz="7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δ</a:t>
            </a:r>
            <a:r>
              <a:rPr lang="en-US" sz="7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= 158.0, 155.9, 145.8, 145.5, 137.6, 132.4, 131.5, 115.7, 113.1, 112.6, 110.1, 104.4, 78.3, 71.0, 51.2, 43.1 ppm.</a:t>
            </a:r>
            <a:endParaRPr lang="es-MX" sz="7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18" name="Imagen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762" y="904623"/>
            <a:ext cx="6686383" cy="3528000"/>
          </a:xfrm>
          <a:prstGeom prst="rect">
            <a:avLst/>
          </a:prstGeom>
        </p:spPr>
      </p:pic>
      <p:pic>
        <p:nvPicPr>
          <p:cNvPr id="19" name="Imagen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628694"/>
            <a:ext cx="6863909" cy="3528000"/>
          </a:xfrm>
          <a:prstGeom prst="rect">
            <a:avLst/>
          </a:prstGeom>
        </p:spPr>
      </p:pic>
      <p:sp>
        <p:nvSpPr>
          <p:cNvPr id="24" name="CuadroTexto 23"/>
          <p:cNvSpPr txBox="1"/>
          <p:nvPr/>
        </p:nvSpPr>
        <p:spPr>
          <a:xfrm>
            <a:off x="132815" y="310202"/>
            <a:ext cx="2047355" cy="2554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6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(Supplementary Figure S1).     </a:t>
            </a:r>
            <a:endParaRPr lang="es-MX" sz="106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pic>
        <p:nvPicPr>
          <p:cNvPr id="26" name="Imagen 2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1107" y="1295562"/>
            <a:ext cx="1057770" cy="945594"/>
          </a:xfrm>
          <a:prstGeom prst="rect">
            <a:avLst/>
          </a:prstGeom>
        </p:spPr>
      </p:pic>
      <p:pic>
        <p:nvPicPr>
          <p:cNvPr id="27" name="Imagen 2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1107" y="5434639"/>
            <a:ext cx="1057770" cy="945594"/>
          </a:xfrm>
          <a:prstGeom prst="rect">
            <a:avLst/>
          </a:prstGeom>
        </p:spPr>
      </p:pic>
      <p:sp>
        <p:nvSpPr>
          <p:cNvPr id="29" name="CuadroTexto 28"/>
          <p:cNvSpPr txBox="1"/>
          <p:nvPr/>
        </p:nvSpPr>
        <p:spPr>
          <a:xfrm>
            <a:off x="9151" y="591281"/>
            <a:ext cx="355688" cy="287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70" b="1" dirty="0">
                <a:latin typeface="Arial" panose="020B0604020202020204" pitchFamily="34" charset="0"/>
                <a:cs typeface="Arial" panose="020B0604020202020204" pitchFamily="34" charset="0"/>
              </a:rPr>
              <a:t>a)</a:t>
            </a:r>
          </a:p>
        </p:txBody>
      </p:sp>
      <p:sp>
        <p:nvSpPr>
          <p:cNvPr id="30" name="CuadroTexto 258">
            <a:extLst>
              <a:ext uri="{FF2B5EF4-FFF2-40B4-BE49-F238E27FC236}">
                <a16:creationId xmlns:a16="http://schemas.microsoft.com/office/drawing/2014/main" id="{A52D5F3B-8096-334F-9FD7-3B984BFC99CC}"/>
              </a:ext>
            </a:extLst>
          </p:cNvPr>
          <p:cNvSpPr txBox="1"/>
          <p:nvPr/>
        </p:nvSpPr>
        <p:spPr>
          <a:xfrm>
            <a:off x="9151" y="5377064"/>
            <a:ext cx="355688" cy="287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70" b="1" dirty="0">
                <a:latin typeface="Arial" panose="020B0604020202020204" pitchFamily="34" charset="0"/>
                <a:cs typeface="Arial" panose="020B0604020202020204" pitchFamily="34" charset="0"/>
              </a:rPr>
              <a:t>b)</a:t>
            </a:r>
          </a:p>
        </p:txBody>
      </p:sp>
      <p:sp>
        <p:nvSpPr>
          <p:cNvPr id="32" name="Rectángulo 31"/>
          <p:cNvSpPr/>
          <p:nvPr/>
        </p:nvSpPr>
        <p:spPr>
          <a:xfrm>
            <a:off x="16800" y="8612962"/>
            <a:ext cx="6657975" cy="275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Supplementary Figure S1. N</a:t>
            </a:r>
            <a:r>
              <a:rPr lang="es-MX" sz="1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uclear</a:t>
            </a:r>
            <a:r>
              <a:rPr lang="es-MX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MX" sz="1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magnetic</a:t>
            </a:r>
            <a:r>
              <a:rPr lang="es-MX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MX" sz="1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resonance</a:t>
            </a:r>
            <a:r>
              <a:rPr lang="es-MX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MX" sz="1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spectrum</a:t>
            </a:r>
            <a:r>
              <a:rPr lang="es-MX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of </a:t>
            </a:r>
            <a:r>
              <a:rPr lang="es-MX" sz="1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brazilin</a:t>
            </a:r>
            <a:r>
              <a:rPr lang="es-MX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s-MX" sz="1200" baseline="30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</a:t>
            </a:r>
            <a:r>
              <a:rPr lang="es-MX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 </a:t>
            </a:r>
            <a:r>
              <a:rPr lang="es-MX" sz="1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a)</a:t>
            </a:r>
            <a:r>
              <a:rPr lang="es-MX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and </a:t>
            </a:r>
            <a:r>
              <a:rPr lang="es-MX" sz="1200" baseline="30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13</a:t>
            </a:r>
            <a:r>
              <a:rPr lang="es-MX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 </a:t>
            </a:r>
            <a:r>
              <a:rPr lang="es-MX" sz="1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b)</a:t>
            </a:r>
            <a:endParaRPr lang="es-MX" sz="1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61121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503264"/>
            <a:ext cx="6859213" cy="3528000"/>
          </a:xfrm>
          <a:prstGeom prst="rect">
            <a:avLst/>
          </a:prstGeom>
        </p:spPr>
      </p:pic>
      <p:sp>
        <p:nvSpPr>
          <p:cNvPr id="10" name="Rectángulo 9"/>
          <p:cNvSpPr/>
          <p:nvPr/>
        </p:nvSpPr>
        <p:spPr>
          <a:xfrm>
            <a:off x="3308830" y="1150767"/>
            <a:ext cx="3467527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600" baseline="30000" dirty="0">
                <a:latin typeface="Arial" panose="020B0604020202020204" pitchFamily="34" charset="0"/>
                <a:ea typeface="Calibri" panose="020F0502020204030204" pitchFamily="34" charset="0"/>
              </a:rPr>
              <a:t>1</a:t>
            </a:r>
            <a:r>
              <a:rPr lang="es-MX" sz="675" dirty="0"/>
              <a:t>H NMR (500 MHz, </a:t>
            </a:r>
            <a:r>
              <a:rPr lang="es-MX" sz="675" dirty="0" err="1"/>
              <a:t>CDCl</a:t>
            </a:r>
            <a:r>
              <a:rPr lang="es-MX" sz="675" dirty="0"/>
              <a:t> 3 ) δ 7.28 (d, J = 8.5 Hz, 1H), 6.76 (s, 1H), 6.71 (s, 1H), 6.63 (</a:t>
            </a:r>
            <a:r>
              <a:rPr lang="es-MX" sz="675" dirty="0" err="1"/>
              <a:t>dd</a:t>
            </a:r>
            <a:r>
              <a:rPr lang="es-MX" sz="675" dirty="0"/>
              <a:t>, J = 8.4,</a:t>
            </a:r>
          </a:p>
          <a:p>
            <a:r>
              <a:rPr lang="es-MX" sz="675" dirty="0"/>
              <a:t>2.6, Hz, 1H), 6.46 (d, J = 2.6 Hz, 1H), 4.10 (s, 1H), 4.01 (</a:t>
            </a:r>
            <a:r>
              <a:rPr lang="es-MX" sz="675" dirty="0" err="1"/>
              <a:t>dd</a:t>
            </a:r>
            <a:r>
              <a:rPr lang="es-MX" sz="675" dirty="0"/>
              <a:t>, J = 11.3, 1.5 Hz, 1H), 3.89 (</a:t>
            </a:r>
            <a:r>
              <a:rPr lang="es-MX" sz="675" dirty="0" err="1"/>
              <a:t>dd</a:t>
            </a:r>
            <a:r>
              <a:rPr lang="es-MX" sz="675" dirty="0"/>
              <a:t>, J =</a:t>
            </a:r>
          </a:p>
          <a:p>
            <a:r>
              <a:rPr lang="es-MX" sz="675" dirty="0"/>
              <a:t>13.2, 2.0 Hz, 1H), 3.82 (s, 3H), 3.81 (s, 3H), 3.76 (s, 3H), 3.23 (d, J = 15.8 Hz, 1H), 2.86 (d, J = 15.8</a:t>
            </a:r>
          </a:p>
          <a:p>
            <a:r>
              <a:rPr lang="es-MX" sz="675" dirty="0"/>
              <a:t>Hz, 1H) 2.52 (</a:t>
            </a:r>
            <a:r>
              <a:rPr lang="es-MX" sz="675" dirty="0" err="1"/>
              <a:t>br</a:t>
            </a:r>
            <a:r>
              <a:rPr lang="es-MX" sz="675" dirty="0"/>
              <a:t> s, 1H) ppm.</a:t>
            </a:r>
          </a:p>
        </p:txBody>
      </p:sp>
      <p:cxnSp>
        <p:nvCxnSpPr>
          <p:cNvPr id="15" name="Conector recto de flecha 14"/>
          <p:cNvCxnSpPr/>
          <p:nvPr/>
        </p:nvCxnSpPr>
        <p:spPr>
          <a:xfrm>
            <a:off x="3372040" y="2424378"/>
            <a:ext cx="203597" cy="5893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de flecha 16"/>
          <p:cNvCxnSpPr/>
          <p:nvPr/>
        </p:nvCxnSpPr>
        <p:spPr>
          <a:xfrm>
            <a:off x="3440253" y="2185253"/>
            <a:ext cx="146100" cy="13814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recto de flecha 21"/>
          <p:cNvCxnSpPr/>
          <p:nvPr/>
        </p:nvCxnSpPr>
        <p:spPr>
          <a:xfrm flipH="1">
            <a:off x="3680818" y="2267264"/>
            <a:ext cx="198239" cy="18006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202132"/>
            <a:ext cx="6858000" cy="3528000"/>
          </a:xfrm>
          <a:prstGeom prst="rect">
            <a:avLst/>
          </a:prstGeom>
        </p:spPr>
      </p:pic>
      <p:cxnSp>
        <p:nvCxnSpPr>
          <p:cNvPr id="24" name="Conector recto de flecha 23"/>
          <p:cNvCxnSpPr/>
          <p:nvPr/>
        </p:nvCxnSpPr>
        <p:spPr>
          <a:xfrm flipH="1">
            <a:off x="4777729" y="7183579"/>
            <a:ext cx="114993" cy="16152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recto de flecha 24"/>
          <p:cNvCxnSpPr/>
          <p:nvPr/>
        </p:nvCxnSpPr>
        <p:spPr>
          <a:xfrm flipH="1">
            <a:off x="4581316" y="7052495"/>
            <a:ext cx="140835" cy="22959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recto de flecha 25"/>
          <p:cNvCxnSpPr/>
          <p:nvPr/>
        </p:nvCxnSpPr>
        <p:spPr>
          <a:xfrm flipH="1">
            <a:off x="5144713" y="7236705"/>
            <a:ext cx="198239" cy="18006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ángulo 26"/>
          <p:cNvSpPr/>
          <p:nvPr/>
        </p:nvSpPr>
        <p:spPr>
          <a:xfrm>
            <a:off x="3430213" y="4907649"/>
            <a:ext cx="3429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pt-BR" sz="700" baseline="30000" dirty="0">
                <a:latin typeface="Arial" panose="020B0604020202020204" pitchFamily="34" charset="0"/>
                <a:ea typeface="Calibri" panose="020F0502020204030204" pitchFamily="34" charset="0"/>
              </a:rPr>
              <a:t>13</a:t>
            </a:r>
            <a:r>
              <a:rPr lang="es-MX" sz="700" dirty="0">
                <a:latin typeface="Arial" panose="020B0604020202020204" pitchFamily="34" charset="0"/>
                <a:cs typeface="Arial" panose="020B0604020202020204" pitchFamily="34" charset="0"/>
              </a:rPr>
              <a:t>C NMR (125 MHz, CDCl3) </a:t>
            </a:r>
            <a:r>
              <a:rPr lang="el-GR" sz="700" dirty="0">
                <a:latin typeface="Arial" panose="020B0604020202020204" pitchFamily="34" charset="0"/>
                <a:cs typeface="Arial" panose="020B0604020202020204" pitchFamily="34" charset="0"/>
              </a:rPr>
              <a:t>δ 159.6, 154.6, 148.9, 148.6, 136.3, 131.3, 130.8, 114.6, 109.1, 108.7, 107.9, 102.2, 77.7, 70.5, 56.32, 56.28, 55.6, 50.7, 41.6 </a:t>
            </a:r>
            <a:r>
              <a:rPr lang="es-MX" sz="700" dirty="0">
                <a:latin typeface="Arial" panose="020B0604020202020204" pitchFamily="34" charset="0"/>
                <a:cs typeface="Arial" panose="020B0604020202020204" pitchFamily="34" charset="0"/>
              </a:rPr>
              <a:t>ppm.</a:t>
            </a:r>
          </a:p>
        </p:txBody>
      </p:sp>
      <p:sp>
        <p:nvSpPr>
          <p:cNvPr id="29" name="CuadroTexto 28"/>
          <p:cNvSpPr txBox="1"/>
          <p:nvPr/>
        </p:nvSpPr>
        <p:spPr>
          <a:xfrm>
            <a:off x="27520" y="97317"/>
            <a:ext cx="2047355" cy="2554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6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(Supplementary Figure S2).     </a:t>
            </a:r>
            <a:endParaRPr lang="es-MX" sz="106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pic>
        <p:nvPicPr>
          <p:cNvPr id="31" name="Imagen 3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3055" y="1239801"/>
            <a:ext cx="1270363" cy="1002389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1324840" y="1042742"/>
            <a:ext cx="14027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32" name="CuadroTexto 31"/>
          <p:cNvSpPr txBox="1"/>
          <p:nvPr/>
        </p:nvSpPr>
        <p:spPr>
          <a:xfrm>
            <a:off x="273394" y="1579705"/>
            <a:ext cx="14027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33" name="CuadroTexto 32"/>
          <p:cNvSpPr txBox="1"/>
          <p:nvPr/>
        </p:nvSpPr>
        <p:spPr>
          <a:xfrm>
            <a:off x="184799" y="2187085"/>
            <a:ext cx="39815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pic>
        <p:nvPicPr>
          <p:cNvPr id="34" name="Imagen 3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6047" y="5281130"/>
            <a:ext cx="1270363" cy="1002389"/>
          </a:xfrm>
          <a:prstGeom prst="rect">
            <a:avLst/>
          </a:prstGeom>
        </p:spPr>
      </p:pic>
      <p:sp>
        <p:nvSpPr>
          <p:cNvPr id="36" name="CuadroTexto 35"/>
          <p:cNvSpPr txBox="1"/>
          <p:nvPr/>
        </p:nvSpPr>
        <p:spPr>
          <a:xfrm>
            <a:off x="3205509" y="2285878"/>
            <a:ext cx="14027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37" name="CuadroTexto 36"/>
          <p:cNvSpPr txBox="1"/>
          <p:nvPr/>
        </p:nvSpPr>
        <p:spPr>
          <a:xfrm>
            <a:off x="3268288" y="2046399"/>
            <a:ext cx="14027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38" name="CuadroTexto 37"/>
          <p:cNvSpPr txBox="1"/>
          <p:nvPr/>
        </p:nvSpPr>
        <p:spPr>
          <a:xfrm>
            <a:off x="3795050" y="2080298"/>
            <a:ext cx="398159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MX" sz="1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39" name="CuadroTexto 38"/>
          <p:cNvSpPr txBox="1"/>
          <p:nvPr/>
        </p:nvSpPr>
        <p:spPr>
          <a:xfrm>
            <a:off x="1216645" y="5075008"/>
            <a:ext cx="14027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40" name="CuadroTexto 39"/>
          <p:cNvSpPr txBox="1"/>
          <p:nvPr/>
        </p:nvSpPr>
        <p:spPr>
          <a:xfrm>
            <a:off x="165199" y="5611971"/>
            <a:ext cx="14027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41" name="CuadroTexto 40"/>
          <p:cNvSpPr txBox="1"/>
          <p:nvPr/>
        </p:nvSpPr>
        <p:spPr>
          <a:xfrm>
            <a:off x="76604" y="6219351"/>
            <a:ext cx="39815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42" name="CuadroTexto 41"/>
          <p:cNvSpPr txBox="1"/>
          <p:nvPr/>
        </p:nvSpPr>
        <p:spPr>
          <a:xfrm>
            <a:off x="4692204" y="6883374"/>
            <a:ext cx="14027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43" name="CuadroTexto 42"/>
          <p:cNvSpPr txBox="1"/>
          <p:nvPr/>
        </p:nvSpPr>
        <p:spPr>
          <a:xfrm>
            <a:off x="4897118" y="6975035"/>
            <a:ext cx="14027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44" name="CuadroTexto 43"/>
          <p:cNvSpPr txBox="1"/>
          <p:nvPr/>
        </p:nvSpPr>
        <p:spPr>
          <a:xfrm>
            <a:off x="5289388" y="7044180"/>
            <a:ext cx="39815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45" name="Rectángulo 44"/>
          <p:cNvSpPr/>
          <p:nvPr/>
        </p:nvSpPr>
        <p:spPr>
          <a:xfrm>
            <a:off x="43052" y="8218053"/>
            <a:ext cx="6657975" cy="4707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6000"/>
              </a:lnSpc>
              <a:spcAft>
                <a:spcPts val="800"/>
              </a:spcAft>
            </a:pPr>
            <a:r>
              <a:rPr lang="en-US" sz="12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Supplementary Figure S2. N</a:t>
            </a:r>
            <a:r>
              <a:rPr lang="es-MX" sz="1200" kern="1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uclear</a:t>
            </a:r>
            <a:r>
              <a:rPr lang="es-MX" sz="12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s-MX" sz="1200" kern="1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magnetic</a:t>
            </a:r>
            <a:r>
              <a:rPr lang="es-MX" sz="12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s-MX" sz="1200" kern="1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resonance</a:t>
            </a:r>
            <a:r>
              <a:rPr lang="es-MX" sz="12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s-MX" sz="1200" kern="1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spectrum</a:t>
            </a:r>
            <a:r>
              <a:rPr lang="es-MX" sz="12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of </a:t>
            </a:r>
            <a:r>
              <a:rPr lang="es-MX" sz="1200" kern="1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brazilin</a:t>
            </a:r>
            <a:r>
              <a:rPr lang="es-MX" sz="12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-(</a:t>
            </a:r>
            <a:r>
              <a:rPr lang="es-MX" sz="1200" kern="1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OMe</a:t>
            </a:r>
            <a:r>
              <a:rPr lang="es-MX" sz="12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)</a:t>
            </a:r>
            <a:r>
              <a:rPr lang="es-MX" sz="1200" kern="120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3</a:t>
            </a:r>
            <a:r>
              <a:rPr lang="es-MX" sz="12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, </a:t>
            </a:r>
            <a:r>
              <a:rPr lang="es-MX" sz="1200" kern="1200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1</a:t>
            </a:r>
            <a:r>
              <a:rPr lang="es-MX" sz="12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H </a:t>
            </a:r>
            <a:r>
              <a:rPr lang="es-MX" sz="1200" b="1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a)</a:t>
            </a:r>
            <a:r>
              <a:rPr lang="es-MX" sz="12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and </a:t>
            </a:r>
            <a:r>
              <a:rPr lang="es-MX" sz="1200" kern="1200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13</a:t>
            </a:r>
            <a:r>
              <a:rPr lang="es-MX" sz="12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C </a:t>
            </a:r>
            <a:r>
              <a:rPr lang="es-MX" sz="1200" b="1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b)</a:t>
            </a:r>
            <a:endParaRPr lang="es-MX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6" name="CuadroTexto 45"/>
          <p:cNvSpPr txBox="1"/>
          <p:nvPr/>
        </p:nvSpPr>
        <p:spPr>
          <a:xfrm>
            <a:off x="9151" y="381731"/>
            <a:ext cx="355688" cy="287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70" b="1" dirty="0">
                <a:latin typeface="Arial" panose="020B0604020202020204" pitchFamily="34" charset="0"/>
                <a:cs typeface="Arial" panose="020B0604020202020204" pitchFamily="34" charset="0"/>
              </a:rPr>
              <a:t>a)</a:t>
            </a:r>
          </a:p>
        </p:txBody>
      </p:sp>
      <p:sp>
        <p:nvSpPr>
          <p:cNvPr id="47" name="CuadroTexto 258">
            <a:extLst>
              <a:ext uri="{FF2B5EF4-FFF2-40B4-BE49-F238E27FC236}">
                <a16:creationId xmlns:a16="http://schemas.microsoft.com/office/drawing/2014/main" id="{A52D5F3B-8096-334F-9FD7-3B984BFC99CC}"/>
              </a:ext>
            </a:extLst>
          </p:cNvPr>
          <p:cNvSpPr txBox="1"/>
          <p:nvPr/>
        </p:nvSpPr>
        <p:spPr>
          <a:xfrm>
            <a:off x="9151" y="5167514"/>
            <a:ext cx="355688" cy="287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70" b="1" dirty="0">
                <a:latin typeface="Arial" panose="020B0604020202020204" pitchFamily="34" charset="0"/>
                <a:cs typeface="Arial" panose="020B0604020202020204" pitchFamily="34" charset="0"/>
              </a:rPr>
              <a:t>b)</a:t>
            </a:r>
          </a:p>
        </p:txBody>
      </p:sp>
    </p:spTree>
    <p:extLst>
      <p:ext uri="{BB962C8B-B14F-4D97-AF65-F5344CB8AC3E}">
        <p14:creationId xmlns:p14="http://schemas.microsoft.com/office/powerpoint/2010/main" val="21210789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547370"/>
            <a:ext cx="6702878" cy="3528000"/>
          </a:xfrm>
          <a:prstGeom prst="rect">
            <a:avLst/>
          </a:prstGeom>
        </p:spPr>
      </p:pic>
      <p:sp>
        <p:nvSpPr>
          <p:cNvPr id="7" name="Rectángulo 6"/>
          <p:cNvSpPr/>
          <p:nvPr/>
        </p:nvSpPr>
        <p:spPr>
          <a:xfrm>
            <a:off x="3311959" y="1084720"/>
            <a:ext cx="360317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600" baseline="30000" dirty="0">
                <a:latin typeface="Arial" panose="020B0604020202020204" pitchFamily="34" charset="0"/>
                <a:ea typeface="Calibri" panose="020F0502020204030204" pitchFamily="34" charset="0"/>
              </a:rPr>
              <a:t>1</a:t>
            </a:r>
            <a:r>
              <a:rPr lang="es-MX" sz="600" dirty="0">
                <a:latin typeface="Arial" panose="020B0604020202020204" pitchFamily="34" charset="0"/>
                <a:cs typeface="Arial" panose="020B0604020202020204" pitchFamily="34" charset="0"/>
              </a:rPr>
              <a:t>H NMR (500 MHz, </a:t>
            </a:r>
            <a:r>
              <a:rPr lang="es-MX" sz="600" dirty="0" err="1">
                <a:latin typeface="Arial" panose="020B0604020202020204" pitchFamily="34" charset="0"/>
                <a:cs typeface="Arial" panose="020B0604020202020204" pitchFamily="34" charset="0"/>
              </a:rPr>
              <a:t>CDCl</a:t>
            </a:r>
            <a:r>
              <a:rPr lang="es-MX" sz="600" dirty="0">
                <a:latin typeface="Arial" panose="020B0604020202020204" pitchFamily="34" charset="0"/>
                <a:cs typeface="Arial" panose="020B0604020202020204" pitchFamily="34" charset="0"/>
              </a:rPr>
              <a:t> 3 ) δ 7.34 (d, J = 8.4 Hz, 1H), 7.07 (d, J = 1.0 Hz, 1H), 7.03 (s, 1H), 6.79</a:t>
            </a:r>
          </a:p>
          <a:p>
            <a:pPr algn="just"/>
            <a:r>
              <a:rPr lang="es-MX" sz="6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s-MX" sz="600" dirty="0" err="1">
                <a:latin typeface="Arial" panose="020B0604020202020204" pitchFamily="34" charset="0"/>
                <a:cs typeface="Arial" panose="020B0604020202020204" pitchFamily="34" charset="0"/>
              </a:rPr>
              <a:t>dd</a:t>
            </a:r>
            <a:r>
              <a:rPr lang="es-MX" sz="600" dirty="0">
                <a:latin typeface="Arial" panose="020B0604020202020204" pitchFamily="34" charset="0"/>
                <a:cs typeface="Arial" panose="020B0604020202020204" pitchFamily="34" charset="0"/>
              </a:rPr>
              <a:t>, J = 8.3, 2.4, Hz, 1H), 6.68 (d, J = 2.4 Hz, 1H), 4.19 (s, 1H), 4.04 (</a:t>
            </a:r>
            <a:r>
              <a:rPr lang="es-MX" sz="600" dirty="0" err="1">
                <a:latin typeface="Arial" panose="020B0604020202020204" pitchFamily="34" charset="0"/>
                <a:cs typeface="Arial" panose="020B0604020202020204" pitchFamily="34" charset="0"/>
              </a:rPr>
              <a:t>dd</a:t>
            </a:r>
            <a:r>
              <a:rPr lang="es-MX" sz="600" dirty="0">
                <a:latin typeface="Arial" panose="020B0604020202020204" pitchFamily="34" charset="0"/>
                <a:cs typeface="Arial" panose="020B0604020202020204" pitchFamily="34" charset="0"/>
              </a:rPr>
              <a:t>, J = 11.5, 1.6 Hz, 1H), 3.84</a:t>
            </a:r>
          </a:p>
          <a:p>
            <a:pPr algn="just"/>
            <a:r>
              <a:rPr lang="es-MX" sz="600" dirty="0">
                <a:latin typeface="Arial" panose="020B0604020202020204" pitchFamily="34" charset="0"/>
                <a:cs typeface="Arial" panose="020B0604020202020204" pitchFamily="34" charset="0"/>
              </a:rPr>
              <a:t>(d, J = 11.5 Hz, 1H), 3.30 (d, J = 16.3 Hz, 1H), 2.94 (d, J = 16.3 Hz, 1H), 2.58 (</a:t>
            </a:r>
            <a:r>
              <a:rPr lang="es-MX" sz="600" dirty="0" err="1">
                <a:latin typeface="Arial" panose="020B0604020202020204" pitchFamily="34" charset="0"/>
                <a:cs typeface="Arial" panose="020B0604020202020204" pitchFamily="34" charset="0"/>
              </a:rPr>
              <a:t>br</a:t>
            </a:r>
            <a:r>
              <a:rPr lang="es-MX" sz="600" dirty="0">
                <a:latin typeface="Arial" panose="020B0604020202020204" pitchFamily="34" charset="0"/>
                <a:cs typeface="Arial" panose="020B0604020202020204" pitchFamily="34" charset="0"/>
              </a:rPr>
              <a:t> s, 1H), 2.29 (s,</a:t>
            </a:r>
          </a:p>
          <a:p>
            <a:pPr algn="just"/>
            <a:r>
              <a:rPr lang="es-MX" sz="600" dirty="0">
                <a:latin typeface="Arial" panose="020B0604020202020204" pitchFamily="34" charset="0"/>
                <a:cs typeface="Arial" panose="020B0604020202020204" pitchFamily="34" charset="0"/>
              </a:rPr>
              <a:t>3H), 2.26 (</a:t>
            </a:r>
            <a:r>
              <a:rPr lang="es-MX" sz="600" dirty="0" err="1">
                <a:latin typeface="Arial" panose="020B0604020202020204" pitchFamily="34" charset="0"/>
                <a:cs typeface="Arial" panose="020B0604020202020204" pitchFamily="34" charset="0"/>
              </a:rPr>
              <a:t>br</a:t>
            </a:r>
            <a:r>
              <a:rPr lang="es-MX" sz="600" dirty="0">
                <a:latin typeface="Arial" panose="020B0604020202020204" pitchFamily="34" charset="0"/>
                <a:cs typeface="Arial" panose="020B0604020202020204" pitchFamily="34" charset="0"/>
              </a:rPr>
              <a:t> s, 6H) ppm.</a:t>
            </a:r>
          </a:p>
        </p:txBody>
      </p:sp>
      <p:cxnSp>
        <p:nvCxnSpPr>
          <p:cNvPr id="15" name="Conector recto de flecha 14"/>
          <p:cNvCxnSpPr/>
          <p:nvPr/>
        </p:nvCxnSpPr>
        <p:spPr>
          <a:xfrm flipH="1">
            <a:off x="4716405" y="2145893"/>
            <a:ext cx="128588" cy="17899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cto de flecha 17"/>
          <p:cNvCxnSpPr/>
          <p:nvPr/>
        </p:nvCxnSpPr>
        <p:spPr>
          <a:xfrm>
            <a:off x="4139444" y="3384668"/>
            <a:ext cx="214313" cy="15120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cto de flecha 19"/>
          <p:cNvCxnSpPr/>
          <p:nvPr/>
        </p:nvCxnSpPr>
        <p:spPr>
          <a:xfrm>
            <a:off x="4437800" y="2557552"/>
            <a:ext cx="166092" cy="24110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0581" y="4396307"/>
            <a:ext cx="6868581" cy="3528000"/>
          </a:xfrm>
          <a:prstGeom prst="rect">
            <a:avLst/>
          </a:prstGeom>
        </p:spPr>
      </p:pic>
      <p:cxnSp>
        <p:nvCxnSpPr>
          <p:cNvPr id="28" name="Conector recto de flecha 27"/>
          <p:cNvCxnSpPr/>
          <p:nvPr/>
        </p:nvCxnSpPr>
        <p:spPr>
          <a:xfrm flipH="1">
            <a:off x="4957160" y="7268991"/>
            <a:ext cx="128588" cy="17899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recto de flecha 28"/>
          <p:cNvCxnSpPr/>
          <p:nvPr/>
        </p:nvCxnSpPr>
        <p:spPr>
          <a:xfrm>
            <a:off x="5665643" y="7286674"/>
            <a:ext cx="214313" cy="15120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 recto de flecha 29"/>
          <p:cNvCxnSpPr/>
          <p:nvPr/>
        </p:nvCxnSpPr>
        <p:spPr>
          <a:xfrm flipH="1">
            <a:off x="5994408" y="7359607"/>
            <a:ext cx="249713" cy="97867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ángulo 9"/>
          <p:cNvSpPr/>
          <p:nvPr/>
        </p:nvSpPr>
        <p:spPr>
          <a:xfrm>
            <a:off x="3399044" y="5039591"/>
            <a:ext cx="3429000" cy="415498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pt-BR" sz="700" baseline="30000" dirty="0">
                <a:latin typeface="Arial" panose="020B0604020202020204" pitchFamily="34" charset="0"/>
                <a:ea typeface="Calibri" panose="020F0502020204030204" pitchFamily="34" charset="0"/>
              </a:rPr>
              <a:t>13</a:t>
            </a:r>
            <a:r>
              <a:rPr lang="pt-BR" sz="700" dirty="0">
                <a:latin typeface="Arial" panose="020B0604020202020204" pitchFamily="34" charset="0"/>
                <a:ea typeface="Calibri" panose="020F0502020204030204" pitchFamily="34" charset="0"/>
              </a:rPr>
              <a:t>C NMR (125 MHz, CDCl</a:t>
            </a:r>
            <a:r>
              <a:rPr lang="pt-BR" sz="700" baseline="-25000" dirty="0">
                <a:latin typeface="Arial" panose="020B0604020202020204" pitchFamily="34" charset="0"/>
                <a:ea typeface="Calibri" panose="020F0502020204030204" pitchFamily="34" charset="0"/>
              </a:rPr>
              <a:t>3</a:t>
            </a:r>
            <a:r>
              <a:rPr lang="pt-BR" sz="700" dirty="0">
                <a:latin typeface="Arial" panose="020B0604020202020204" pitchFamily="34" charset="0"/>
                <a:ea typeface="Calibri" panose="020F0502020204030204" pitchFamily="34" charset="0"/>
              </a:rPr>
              <a:t>) </a:t>
            </a:r>
            <a:r>
              <a:rPr lang="es-MX" sz="700" dirty="0">
                <a:latin typeface="Arial" panose="020B0604020202020204" pitchFamily="34" charset="0"/>
                <a:ea typeface="Calibri" panose="020F0502020204030204" pitchFamily="34" charset="0"/>
              </a:rPr>
              <a:t>δ </a:t>
            </a:r>
            <a:r>
              <a:rPr lang="pt-BR" sz="700" dirty="0">
                <a:latin typeface="Arial" panose="020B0604020202020204" pitchFamily="34" charset="0"/>
                <a:ea typeface="Calibri" panose="020F0502020204030204" pitchFamily="34" charset="0"/>
              </a:rPr>
              <a:t>169.6, 168.7, 168.6, 154.3, 150.5, 142.3, 141.7, 141.3, 137.6, 131.3, 120.5, 119.6, 119.1, 115.5, 111.0, 77.5, 70.2, 50.6, 41.2, 21.33, 20.9, 20.8 </a:t>
            </a:r>
            <a:r>
              <a:rPr lang="pt-BR" sz="700" dirty="0" err="1">
                <a:latin typeface="Arial" panose="020B0604020202020204" pitchFamily="34" charset="0"/>
                <a:ea typeface="Calibri" panose="020F0502020204030204" pitchFamily="34" charset="0"/>
              </a:rPr>
              <a:t>ppm</a:t>
            </a:r>
            <a:endParaRPr lang="es-MX" sz="700" dirty="0"/>
          </a:p>
        </p:txBody>
      </p:sp>
      <p:sp>
        <p:nvSpPr>
          <p:cNvPr id="21" name="CuadroTexto 20"/>
          <p:cNvSpPr txBox="1"/>
          <p:nvPr/>
        </p:nvSpPr>
        <p:spPr>
          <a:xfrm>
            <a:off x="132815" y="310202"/>
            <a:ext cx="2047355" cy="2554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6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(Supplementary Figure S3).     </a:t>
            </a:r>
            <a:endParaRPr lang="es-MX" sz="106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pic>
        <p:nvPicPr>
          <p:cNvPr id="24" name="Imagen 2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6331" y="1207706"/>
            <a:ext cx="1265671" cy="1037676"/>
          </a:xfrm>
          <a:prstGeom prst="rect">
            <a:avLst/>
          </a:prstGeom>
        </p:spPr>
      </p:pic>
      <p:sp>
        <p:nvSpPr>
          <p:cNvPr id="26" name="CuadroTexto 25"/>
          <p:cNvSpPr txBox="1"/>
          <p:nvPr/>
        </p:nvSpPr>
        <p:spPr>
          <a:xfrm>
            <a:off x="1317559" y="1025581"/>
            <a:ext cx="14027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27" name="CuadroTexto 26"/>
          <p:cNvSpPr txBox="1"/>
          <p:nvPr/>
        </p:nvSpPr>
        <p:spPr>
          <a:xfrm>
            <a:off x="266113" y="1562544"/>
            <a:ext cx="14027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31" name="CuadroTexto 30"/>
          <p:cNvSpPr txBox="1"/>
          <p:nvPr/>
        </p:nvSpPr>
        <p:spPr>
          <a:xfrm>
            <a:off x="177518" y="2179449"/>
            <a:ext cx="39815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32" name="CuadroTexto 31"/>
          <p:cNvSpPr txBox="1"/>
          <p:nvPr/>
        </p:nvSpPr>
        <p:spPr>
          <a:xfrm>
            <a:off x="4816881" y="1933228"/>
            <a:ext cx="14027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33" name="CuadroTexto 32"/>
          <p:cNvSpPr txBox="1"/>
          <p:nvPr/>
        </p:nvSpPr>
        <p:spPr>
          <a:xfrm>
            <a:off x="3848441" y="3208006"/>
            <a:ext cx="39815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34" name="CuadroTexto 33"/>
          <p:cNvSpPr txBox="1"/>
          <p:nvPr/>
        </p:nvSpPr>
        <p:spPr>
          <a:xfrm>
            <a:off x="4213478" y="2340831"/>
            <a:ext cx="14027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</p:txBody>
      </p:sp>
      <p:pic>
        <p:nvPicPr>
          <p:cNvPr id="35" name="Imagen 3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6331" y="5229238"/>
            <a:ext cx="1265671" cy="1037676"/>
          </a:xfrm>
          <a:prstGeom prst="rect">
            <a:avLst/>
          </a:prstGeom>
        </p:spPr>
      </p:pic>
      <p:sp>
        <p:nvSpPr>
          <p:cNvPr id="36" name="CuadroTexto 35"/>
          <p:cNvSpPr txBox="1"/>
          <p:nvPr/>
        </p:nvSpPr>
        <p:spPr>
          <a:xfrm>
            <a:off x="1317559" y="5047113"/>
            <a:ext cx="14027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37" name="CuadroTexto 36"/>
          <p:cNvSpPr txBox="1"/>
          <p:nvPr/>
        </p:nvSpPr>
        <p:spPr>
          <a:xfrm>
            <a:off x="266113" y="5584076"/>
            <a:ext cx="14027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38" name="CuadroTexto 37"/>
          <p:cNvSpPr txBox="1"/>
          <p:nvPr/>
        </p:nvSpPr>
        <p:spPr>
          <a:xfrm>
            <a:off x="177518" y="6200981"/>
            <a:ext cx="39815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39" name="CuadroTexto 38"/>
          <p:cNvSpPr txBox="1"/>
          <p:nvPr/>
        </p:nvSpPr>
        <p:spPr>
          <a:xfrm>
            <a:off x="5022632" y="7070395"/>
            <a:ext cx="14027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40" name="CuadroTexto 39"/>
          <p:cNvSpPr txBox="1"/>
          <p:nvPr/>
        </p:nvSpPr>
        <p:spPr>
          <a:xfrm>
            <a:off x="5543359" y="7070395"/>
            <a:ext cx="14027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41" name="CuadroTexto 40"/>
          <p:cNvSpPr txBox="1"/>
          <p:nvPr/>
        </p:nvSpPr>
        <p:spPr>
          <a:xfrm>
            <a:off x="6076444" y="7136355"/>
            <a:ext cx="39815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42" name="CuadroTexto 41"/>
          <p:cNvSpPr txBox="1"/>
          <p:nvPr/>
        </p:nvSpPr>
        <p:spPr>
          <a:xfrm>
            <a:off x="9151" y="981806"/>
            <a:ext cx="355688" cy="287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70" b="1" dirty="0">
                <a:latin typeface="Arial" panose="020B0604020202020204" pitchFamily="34" charset="0"/>
                <a:cs typeface="Arial" panose="020B0604020202020204" pitchFamily="34" charset="0"/>
              </a:rPr>
              <a:t>a)</a:t>
            </a:r>
          </a:p>
        </p:txBody>
      </p:sp>
      <p:sp>
        <p:nvSpPr>
          <p:cNvPr id="43" name="CuadroTexto 258">
            <a:extLst>
              <a:ext uri="{FF2B5EF4-FFF2-40B4-BE49-F238E27FC236}">
                <a16:creationId xmlns:a16="http://schemas.microsoft.com/office/drawing/2014/main" id="{A52D5F3B-8096-334F-9FD7-3B984BFC99CC}"/>
              </a:ext>
            </a:extLst>
          </p:cNvPr>
          <p:cNvSpPr txBox="1"/>
          <p:nvPr/>
        </p:nvSpPr>
        <p:spPr>
          <a:xfrm>
            <a:off x="9151" y="5091314"/>
            <a:ext cx="355688" cy="287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70" b="1" dirty="0">
                <a:latin typeface="Arial" panose="020B0604020202020204" pitchFamily="34" charset="0"/>
                <a:cs typeface="Arial" panose="020B0604020202020204" pitchFamily="34" charset="0"/>
              </a:rPr>
              <a:t>b)</a:t>
            </a:r>
          </a:p>
        </p:txBody>
      </p:sp>
      <p:sp>
        <p:nvSpPr>
          <p:cNvPr id="44" name="Rectángulo 43"/>
          <p:cNvSpPr/>
          <p:nvPr/>
        </p:nvSpPr>
        <p:spPr>
          <a:xfrm>
            <a:off x="27520" y="7969711"/>
            <a:ext cx="6657975" cy="4838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6000"/>
              </a:lnSpc>
              <a:spcAft>
                <a:spcPts val="800"/>
              </a:spcAft>
            </a:pPr>
            <a:r>
              <a:rPr lang="en-US" sz="12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Supplementary Figure S3. N</a:t>
            </a:r>
            <a:r>
              <a:rPr lang="es-MX" sz="1200" kern="1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uclear</a:t>
            </a:r>
            <a:r>
              <a:rPr lang="es-MX" sz="12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s-MX" sz="1200" kern="1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magnetic</a:t>
            </a:r>
            <a:r>
              <a:rPr lang="es-MX" sz="12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s-MX" sz="1200" kern="1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resonance</a:t>
            </a:r>
            <a:r>
              <a:rPr lang="es-MX" sz="12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s-MX" sz="1200" kern="1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spectrum</a:t>
            </a:r>
            <a:r>
              <a:rPr lang="es-MX" sz="12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of </a:t>
            </a:r>
            <a:r>
              <a:rPr lang="es-MX" sz="1200" kern="1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brazilin</a:t>
            </a:r>
            <a:r>
              <a:rPr lang="es-MX" sz="12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-(</a:t>
            </a:r>
            <a:r>
              <a:rPr lang="es-MX" sz="1200" kern="1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OAc</a:t>
            </a:r>
            <a:r>
              <a:rPr lang="es-MX" sz="12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)</a:t>
            </a:r>
            <a:r>
              <a:rPr lang="es-MX" sz="1200" kern="120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3</a:t>
            </a:r>
            <a:r>
              <a:rPr lang="es-MX" sz="12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, </a:t>
            </a:r>
            <a:r>
              <a:rPr lang="es-MX" sz="1200" kern="1200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1</a:t>
            </a:r>
            <a:r>
              <a:rPr lang="es-MX" sz="12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H </a:t>
            </a:r>
            <a:r>
              <a:rPr lang="es-MX" sz="1200" b="1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a)</a:t>
            </a:r>
            <a:r>
              <a:rPr lang="es-MX" sz="12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and </a:t>
            </a:r>
            <a:r>
              <a:rPr lang="es-MX" sz="1200" kern="1200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13</a:t>
            </a:r>
            <a:r>
              <a:rPr lang="es-MX" sz="12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C </a:t>
            </a:r>
            <a:r>
              <a:rPr lang="es-MX" sz="1200" b="1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b)</a:t>
            </a:r>
            <a:endParaRPr lang="es-MX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78344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D8BF878A6E9BFB4A9902C6B476527821" ma:contentTypeVersion="9" ma:contentTypeDescription="Crear nuevo documento." ma:contentTypeScope="" ma:versionID="a8de1f0b64e0f15b20209484d35b09b8">
  <xsd:schema xmlns:xsd="http://www.w3.org/2001/XMLSchema" xmlns:xs="http://www.w3.org/2001/XMLSchema" xmlns:p="http://schemas.microsoft.com/office/2006/metadata/properties" xmlns:ns3="ce9c2e57-6792-4b66-a083-72e0b82e4407" targetNamespace="http://schemas.microsoft.com/office/2006/metadata/properties" ma:root="true" ma:fieldsID="19a60336a0738f981b811010de7eca6c" ns3:_="">
    <xsd:import namespace="ce9c2e57-6792-4b66-a083-72e0b82e440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OCR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9c2e57-6792-4b66-a083-72e0b82e440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853B31B-AA89-40C2-9F74-B728D98E37D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F18A83B-7BED-4B41-ADF2-01A82169E62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e9c2e57-6792-4b66-a083-72e0b82e440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F6D2FB5-1E5F-4F73-AB3D-3A502F08BE36}">
  <ds:schemaRefs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purl.org/dc/elements/1.1/"/>
    <ds:schemaRef ds:uri="http://purl.org/dc/terms/"/>
    <ds:schemaRef ds:uri="http://schemas.microsoft.com/office/infopath/2007/PartnerControls"/>
    <ds:schemaRef ds:uri="ce9c2e57-6792-4b66-a083-72e0b82e4407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265950</TotalTime>
  <Words>653</Words>
  <Application>Microsoft Macintosh PowerPoint</Application>
  <PresentationFormat>A4 (210 x 297 mm)</PresentationFormat>
  <Paragraphs>48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 Theme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Monse Olea Flores</dc:creator>
  <cp:lastModifiedBy>napoleon navarro tito</cp:lastModifiedBy>
  <cp:revision>567</cp:revision>
  <cp:lastPrinted>2023-07-28T19:56:19Z</cp:lastPrinted>
  <dcterms:created xsi:type="dcterms:W3CDTF">2019-05-07T14:30:08Z</dcterms:created>
  <dcterms:modified xsi:type="dcterms:W3CDTF">2024-10-24T04:55:03Z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0x010100D8BF878A6E9BFB4A9902C6B476527821</vt:lpwstr>
  </property>
</Properties>
</file>