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3" r:id="rId3"/>
  </p:sldIdLst>
  <p:sldSz cx="23399750" cy="197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6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882B6A-BB30-93E7-2342-D94AFF9684D7}" name="Rosemari Otton" initials="RO" userId="62f8797f1386a7fe" providerId="Windows Live"/>
  <p188:author id="{18E0446F-DCFE-BF9D-433D-5E4C5F044EA2}" name="Celso Pereira Batista Sousa Filho" initials="CPBSF" userId="dc618c88a4409ea9" providerId="Windows Live"/>
  <p188:author id="{F1687ACE-3FD9-EF0F-2283-27D919D98BA6}" name="Victória Silva" initials="VS" userId="dc091af814d9107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62" autoAdjust="0"/>
  </p:normalViewPr>
  <p:slideViewPr>
    <p:cSldViewPr snapToGrid="0">
      <p:cViewPr varScale="1">
        <p:scale>
          <a:sx n="22" d="100"/>
          <a:sy n="22" d="100"/>
        </p:scale>
        <p:origin x="1592" y="64"/>
      </p:cViewPr>
      <p:guideLst>
        <p:guide orient="horz" pos="6236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E62F-3B65-464F-B755-46BE904823E9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604963" y="1143000"/>
            <a:ext cx="3648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5371-63C8-4CA8-B050-EABB627FE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/>
              <a:t>Figure 1S – Male </a:t>
            </a:r>
            <a:r>
              <a:rPr lang="pt-BR" sz="1200" b="1" err="1"/>
              <a:t>and</a:t>
            </a:r>
            <a:r>
              <a:rPr lang="pt-BR" sz="1200" b="1"/>
              <a:t> </a:t>
            </a:r>
            <a:r>
              <a:rPr lang="pt-BR" sz="1200" b="1" err="1"/>
              <a:t>female</a:t>
            </a:r>
            <a:r>
              <a:rPr lang="pt-BR" sz="1200" b="1"/>
              <a:t> </a:t>
            </a:r>
            <a:r>
              <a:rPr lang="pt-BR" sz="1200" b="1" err="1"/>
              <a:t>mice</a:t>
            </a:r>
            <a:r>
              <a:rPr lang="pt-BR" sz="1200" b="1"/>
              <a:t> </a:t>
            </a:r>
            <a:r>
              <a:rPr lang="pt-BR" sz="1200" b="1" err="1"/>
              <a:t>housed</a:t>
            </a:r>
            <a:r>
              <a:rPr lang="pt-BR" sz="1200" b="1"/>
              <a:t> </a:t>
            </a:r>
            <a:r>
              <a:rPr lang="pt-BR" sz="1200" b="1" err="1"/>
              <a:t>at</a:t>
            </a:r>
            <a:r>
              <a:rPr lang="pt-BR" sz="1200" b="1"/>
              <a:t> ST </a:t>
            </a:r>
            <a:r>
              <a:rPr lang="pt-BR" sz="1200" b="1" err="1"/>
              <a:t>and</a:t>
            </a:r>
            <a:r>
              <a:rPr lang="pt-BR" sz="1200" b="1"/>
              <a:t> </a:t>
            </a:r>
            <a:r>
              <a:rPr lang="pt-BR" sz="1200" b="1" err="1"/>
              <a:t>supplemented</a:t>
            </a:r>
            <a:r>
              <a:rPr lang="pt-BR" sz="1200" b="1"/>
              <a:t> </a:t>
            </a:r>
            <a:r>
              <a:rPr lang="pt-BR" sz="1200" b="1" err="1"/>
              <a:t>with</a:t>
            </a:r>
            <a:r>
              <a:rPr lang="pt-BR" sz="1200" b="1"/>
              <a:t> EC </a:t>
            </a:r>
            <a:r>
              <a:rPr lang="pt-BR" sz="1200" b="1" err="1"/>
              <a:t>at</a:t>
            </a:r>
            <a:r>
              <a:rPr lang="pt-BR" sz="1200" b="1"/>
              <a:t> 12mg/kg </a:t>
            </a:r>
            <a:r>
              <a:rPr lang="pt-BR" sz="1200" b="1" err="1"/>
              <a:t>of</a:t>
            </a:r>
            <a:r>
              <a:rPr lang="pt-BR" sz="1200" b="1"/>
              <a:t> BW do </a:t>
            </a:r>
            <a:r>
              <a:rPr lang="pt-BR" sz="1200" b="1" err="1"/>
              <a:t>not</a:t>
            </a:r>
            <a:r>
              <a:rPr lang="pt-BR" sz="1200" b="1"/>
              <a:t> show body </a:t>
            </a:r>
            <a:r>
              <a:rPr lang="pt-BR" sz="1200" b="1" err="1"/>
              <a:t>weight</a:t>
            </a:r>
            <a:r>
              <a:rPr lang="pt-BR" sz="1200" b="1"/>
              <a:t> </a:t>
            </a:r>
            <a:r>
              <a:rPr lang="pt-BR" sz="1200" b="1" err="1"/>
              <a:t>nor</a:t>
            </a:r>
            <a:r>
              <a:rPr lang="pt-BR" sz="1200" b="1"/>
              <a:t> </a:t>
            </a:r>
            <a:r>
              <a:rPr lang="pt-BR" sz="1200" b="1" err="1"/>
              <a:t>glycemic</a:t>
            </a:r>
            <a:r>
              <a:rPr lang="pt-BR" sz="1200" b="1"/>
              <a:t> profile </a:t>
            </a:r>
            <a:r>
              <a:rPr lang="pt-BR" sz="1200" b="1" err="1"/>
              <a:t>alterations</a:t>
            </a:r>
            <a:r>
              <a:rPr lang="pt-BR" sz="1200" b="1"/>
              <a:t>.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and female C57BL/6 mice housed at a standard temperature and supplemented with 12mg/kg of EC (n = 5 animals per group).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body weight evaluation in grams during 15 weeks of experiment.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Female body weight evaluation in grams during 15 weeks of experiment.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and female total body weight gain in grams.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glucose tolerance test (GTT).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Female GTT.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and female GTT area under curve (AUC).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insulin tolerance test (ITT).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 GTT.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and female GTT area under curve (AUC).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are presented as mean ± SEM. ANOVA one-way and Student’s t-test were used for all the statistical analysis. For ANOVA one-way, a = statistical difference compared to the </a:t>
            </a:r>
            <a:r>
              <a:rPr lang="en-US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group, b = statistical difference compared to the EC group and c = statistical difference compared to the HFD group, respectively, with p&lt;0.05. For t-test analyses between sexes, the p values are indicated in the figure.</a:t>
            </a:r>
            <a:endParaRPr lang="pt-BR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5371-63C8-4CA8-B050-EABB627FE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68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/>
              <a:t>Figure 2S – Male </a:t>
            </a:r>
            <a:r>
              <a:rPr lang="pt-BR" sz="1200" b="1" err="1"/>
              <a:t>and</a:t>
            </a:r>
            <a:r>
              <a:rPr lang="pt-BR" sz="1200" b="1"/>
              <a:t> </a:t>
            </a:r>
            <a:r>
              <a:rPr lang="pt-BR" sz="1200" b="1" err="1"/>
              <a:t>female</a:t>
            </a:r>
            <a:r>
              <a:rPr lang="pt-BR" sz="1200" b="1"/>
              <a:t> </a:t>
            </a:r>
            <a:r>
              <a:rPr lang="pt-BR" sz="1200" b="1" err="1"/>
              <a:t>mice</a:t>
            </a:r>
            <a:r>
              <a:rPr lang="pt-BR" sz="1200" b="1"/>
              <a:t> </a:t>
            </a:r>
            <a:r>
              <a:rPr lang="pt-BR" sz="1200" b="1" err="1"/>
              <a:t>housed</a:t>
            </a:r>
            <a:r>
              <a:rPr lang="pt-BR" sz="1200" b="1"/>
              <a:t> </a:t>
            </a:r>
            <a:r>
              <a:rPr lang="pt-BR" sz="1200" b="1" err="1"/>
              <a:t>at</a:t>
            </a:r>
            <a:r>
              <a:rPr lang="pt-BR" sz="1200" b="1"/>
              <a:t> ST </a:t>
            </a:r>
            <a:r>
              <a:rPr lang="pt-BR" sz="1200" b="1" err="1"/>
              <a:t>and</a:t>
            </a:r>
            <a:r>
              <a:rPr lang="pt-BR" sz="1200" b="1"/>
              <a:t> </a:t>
            </a:r>
            <a:r>
              <a:rPr lang="pt-BR" sz="1200" b="1" err="1"/>
              <a:t>supplemented</a:t>
            </a:r>
            <a:r>
              <a:rPr lang="pt-BR" sz="1200" b="1"/>
              <a:t> </a:t>
            </a:r>
            <a:r>
              <a:rPr lang="pt-BR" sz="1200" b="1" err="1"/>
              <a:t>with</a:t>
            </a:r>
            <a:r>
              <a:rPr lang="pt-BR" sz="1200" b="1"/>
              <a:t> EC </a:t>
            </a:r>
            <a:r>
              <a:rPr lang="pt-BR" sz="1200" b="1" err="1"/>
              <a:t>at</a:t>
            </a:r>
            <a:r>
              <a:rPr lang="pt-BR" sz="1200" b="1"/>
              <a:t>  12mg/kg </a:t>
            </a:r>
            <a:r>
              <a:rPr lang="pt-BR" sz="1200" b="1" err="1"/>
              <a:t>of</a:t>
            </a:r>
            <a:r>
              <a:rPr lang="pt-BR" sz="1200" b="1"/>
              <a:t> BW do </a:t>
            </a:r>
            <a:r>
              <a:rPr lang="pt-BR" sz="1200" b="1" err="1"/>
              <a:t>not</a:t>
            </a:r>
            <a:r>
              <a:rPr lang="pt-BR" sz="1200" b="1"/>
              <a:t> </a:t>
            </a:r>
            <a:r>
              <a:rPr lang="pt-BR" sz="1200" b="1" err="1"/>
              <a:t>exhibit</a:t>
            </a:r>
            <a:r>
              <a:rPr lang="pt-BR" sz="1200" b="1"/>
              <a:t> </a:t>
            </a:r>
            <a:r>
              <a:rPr lang="pt-BR" sz="1200" b="1" err="1"/>
              <a:t>tissues</a:t>
            </a:r>
            <a:r>
              <a:rPr lang="pt-BR" sz="1200" b="1"/>
              <a:t> </a:t>
            </a:r>
            <a:r>
              <a:rPr lang="pt-BR" sz="1200" b="1" err="1"/>
              <a:t>weight</a:t>
            </a:r>
            <a:r>
              <a:rPr lang="pt-BR" sz="1200" b="1"/>
              <a:t> </a:t>
            </a:r>
            <a:r>
              <a:rPr lang="pt-BR" sz="1200" b="1" err="1"/>
              <a:t>not</a:t>
            </a:r>
            <a:r>
              <a:rPr lang="pt-BR" sz="1200" b="1"/>
              <a:t> </a:t>
            </a:r>
            <a:r>
              <a:rPr lang="pt-BR" sz="1200" b="1" err="1"/>
              <a:t>energy</a:t>
            </a:r>
            <a:r>
              <a:rPr lang="pt-BR" sz="1200" b="1"/>
              <a:t> </a:t>
            </a:r>
            <a:r>
              <a:rPr lang="pt-BR" sz="1200" b="1" err="1"/>
              <a:t>expenditure</a:t>
            </a:r>
            <a:r>
              <a:rPr lang="pt-BR" sz="1200" b="1"/>
              <a:t> </a:t>
            </a:r>
            <a:r>
              <a:rPr lang="pt-BR" sz="1200" b="1" err="1"/>
              <a:t>improvements</a:t>
            </a:r>
            <a:r>
              <a:rPr lang="pt-BR" sz="1200" b="1"/>
              <a:t>.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and female relative weight of harvested tissues (n=5 animals per group) and indirect calorimetry analyses. ).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weight represented as the ration of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weight represented as the ration of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weight represented as the ration of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Adiposity index as the sum of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scWAT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weights.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liver weight represented as the ration of liver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hypothalamus weight represented as the ration of hypothalamus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gastrocnemius weight represented as the ration of gastrocnemius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(H)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soleus weight represented as the ration of soleus to body weight.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VO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consumption (ml/kg/hr) assessment. </a:t>
            </a:r>
            <a:r>
              <a:rPr lang="en-GB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 VO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consumption (ml/kg/hr) assessment. </a:t>
            </a:r>
            <a:r>
              <a:rPr lang="en-GB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VCO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consumption (ml/kg/hr) assessment. </a:t>
            </a:r>
            <a:r>
              <a:rPr lang="en-GB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(L) </a:t>
            </a:r>
            <a:r>
              <a:rPr lang="en-GB" sz="1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 VCO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consumption (ml/kg/hr) assessment. </a:t>
            </a:r>
            <a:r>
              <a:rPr lang="en-GB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(M) 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heat intensity (kcal/hr/BW). </a:t>
            </a:r>
            <a:r>
              <a:rPr lang="en-GB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en-GB" sz="8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Female heat intensity (kcal/hr/BW).</a:t>
            </a:r>
            <a:r>
              <a:rPr lang="pt-BR" sz="800" b="0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are presented as mean ± SEM. ANOVA one-way and Student’s t-test were used for all the statistical analysis. For ANOVA one-way, a = statistical difference compared to the </a:t>
            </a:r>
            <a:r>
              <a:rPr lang="en-US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group, b = statistical difference compared to the EC group and c = statistical difference compared to the HFD group, respectively, with p&lt;0.05. For t-test analyses between sexes, the p values are indicated in the figure.</a:t>
            </a:r>
            <a:endParaRPr lang="pt-BR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5371-63C8-4CA8-B050-EABB627FEE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31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240303"/>
            <a:ext cx="19889788" cy="6893090"/>
          </a:xfrm>
        </p:spPr>
        <p:txBody>
          <a:bodyPr anchor="b"/>
          <a:lstStyle>
            <a:lvl1pPr algn="ctr">
              <a:defRPr sz="1535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10399217"/>
            <a:ext cx="17549813" cy="4780246"/>
          </a:xfrm>
        </p:spPr>
        <p:txBody>
          <a:bodyPr/>
          <a:lstStyle>
            <a:lvl1pPr marL="0" indent="0" algn="ctr">
              <a:buNone/>
              <a:defRPr sz="6142"/>
            </a:lvl1pPr>
            <a:lvl2pPr marL="1169975" indent="0" algn="ctr">
              <a:buNone/>
              <a:defRPr sz="5118"/>
            </a:lvl2pPr>
            <a:lvl3pPr marL="2339950" indent="0" algn="ctr">
              <a:buNone/>
              <a:defRPr sz="4606"/>
            </a:lvl3pPr>
            <a:lvl4pPr marL="3509924" indent="0" algn="ctr">
              <a:buNone/>
              <a:defRPr sz="4094"/>
            </a:lvl4pPr>
            <a:lvl5pPr marL="4679899" indent="0" algn="ctr">
              <a:buNone/>
              <a:defRPr sz="4094"/>
            </a:lvl5pPr>
            <a:lvl6pPr marL="5849874" indent="0" algn="ctr">
              <a:buNone/>
              <a:defRPr sz="4094"/>
            </a:lvl6pPr>
            <a:lvl7pPr marL="7019849" indent="0" algn="ctr">
              <a:buNone/>
              <a:defRPr sz="4094"/>
            </a:lvl7pPr>
            <a:lvl8pPr marL="8189824" indent="0" algn="ctr">
              <a:buNone/>
              <a:defRPr sz="4094"/>
            </a:lvl8pPr>
            <a:lvl9pPr marL="9359798" indent="0" algn="ctr">
              <a:buNone/>
              <a:defRPr sz="4094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6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1054129"/>
            <a:ext cx="5045571" cy="1677899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1054129"/>
            <a:ext cx="14844216" cy="1677899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90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0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4936081"/>
            <a:ext cx="20182284" cy="8235957"/>
          </a:xfrm>
        </p:spPr>
        <p:txBody>
          <a:bodyPr anchor="b"/>
          <a:lstStyle>
            <a:lvl1pPr>
              <a:defRPr sz="1535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13249954"/>
            <a:ext cx="20182284" cy="4331095"/>
          </a:xfrm>
        </p:spPr>
        <p:txBody>
          <a:bodyPr/>
          <a:lstStyle>
            <a:lvl1pPr marL="0" indent="0">
              <a:buNone/>
              <a:defRPr sz="6142">
                <a:solidFill>
                  <a:schemeClr val="tx1"/>
                </a:solidFill>
              </a:defRPr>
            </a:lvl1pPr>
            <a:lvl2pPr marL="1169975" indent="0">
              <a:buNone/>
              <a:defRPr sz="5118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5270647"/>
            <a:ext cx="9944894" cy="125624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5270647"/>
            <a:ext cx="9944894" cy="125624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69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054134"/>
            <a:ext cx="20182284" cy="382694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4853580"/>
            <a:ext cx="9899190" cy="2378664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7232244"/>
            <a:ext cx="9899190" cy="1063754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4853580"/>
            <a:ext cx="9947942" cy="2378664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7232244"/>
            <a:ext cx="9947942" cy="1063754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9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319953"/>
            <a:ext cx="7547028" cy="4619837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2850737"/>
            <a:ext cx="11846123" cy="14070336"/>
          </a:xfrm>
        </p:spPr>
        <p:txBody>
          <a:bodyPr/>
          <a:lstStyle>
            <a:lvl1pPr>
              <a:defRPr sz="8189"/>
            </a:lvl1pPr>
            <a:lvl2pPr>
              <a:defRPr sz="7165"/>
            </a:lvl2pPr>
            <a:lvl3pPr>
              <a:defRPr sz="6142"/>
            </a:lvl3pPr>
            <a:lvl4pPr>
              <a:defRPr sz="5118"/>
            </a:lvl4pPr>
            <a:lvl5pPr>
              <a:defRPr sz="5118"/>
            </a:lvl5pPr>
            <a:lvl6pPr>
              <a:defRPr sz="5118"/>
            </a:lvl6pPr>
            <a:lvl7pPr>
              <a:defRPr sz="5118"/>
            </a:lvl7pPr>
            <a:lvl8pPr>
              <a:defRPr sz="5118"/>
            </a:lvl8pPr>
            <a:lvl9pPr>
              <a:defRPr sz="511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939790"/>
            <a:ext cx="7547028" cy="11004196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0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319953"/>
            <a:ext cx="7547028" cy="4619837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2850737"/>
            <a:ext cx="11846123" cy="14070336"/>
          </a:xfrm>
        </p:spPr>
        <p:txBody>
          <a:bodyPr anchor="t"/>
          <a:lstStyle>
            <a:lvl1pPr marL="0" indent="0">
              <a:buNone/>
              <a:defRPr sz="8189"/>
            </a:lvl1pPr>
            <a:lvl2pPr marL="1169975" indent="0">
              <a:buNone/>
              <a:defRPr sz="7165"/>
            </a:lvl2pPr>
            <a:lvl3pPr marL="2339950" indent="0">
              <a:buNone/>
              <a:defRPr sz="6142"/>
            </a:lvl3pPr>
            <a:lvl4pPr marL="3509924" indent="0">
              <a:buNone/>
              <a:defRPr sz="5118"/>
            </a:lvl4pPr>
            <a:lvl5pPr marL="4679899" indent="0">
              <a:buNone/>
              <a:defRPr sz="5118"/>
            </a:lvl5pPr>
            <a:lvl6pPr marL="5849874" indent="0">
              <a:buNone/>
              <a:defRPr sz="5118"/>
            </a:lvl6pPr>
            <a:lvl7pPr marL="7019849" indent="0">
              <a:buNone/>
              <a:defRPr sz="5118"/>
            </a:lvl7pPr>
            <a:lvl8pPr marL="8189824" indent="0">
              <a:buNone/>
              <a:defRPr sz="5118"/>
            </a:lvl8pPr>
            <a:lvl9pPr marL="9359798" indent="0">
              <a:buNone/>
              <a:defRPr sz="5118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939790"/>
            <a:ext cx="7547028" cy="11004196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1054134"/>
            <a:ext cx="20182284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5270647"/>
            <a:ext cx="20182284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8351022"/>
            <a:ext cx="5264944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86C2-04E3-4B79-8B06-1272EDD6745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8351022"/>
            <a:ext cx="789741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8351022"/>
            <a:ext cx="5264944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A2A0-1EE6-4508-AEC3-373167AD6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5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39950" rtl="0" eaLnBrk="1" latinLnBrk="0" hangingPunct="1">
        <a:lnSpc>
          <a:spcPct val="90000"/>
        </a:lnSpc>
        <a:spcBef>
          <a:spcPct val="0"/>
        </a:spcBef>
        <a:buNone/>
        <a:defRPr sz="11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87" indent="-584987" algn="l" defTabSz="2339950" rtl="0" eaLnBrk="1" latinLnBrk="0" hangingPunct="1">
        <a:lnSpc>
          <a:spcPct val="90000"/>
        </a:lnSpc>
        <a:spcBef>
          <a:spcPts val="2559"/>
        </a:spcBef>
        <a:buFont typeface="Arial" panose="020B0604020202020204" pitchFamily="34" charset="0"/>
        <a:buChar char="•"/>
        <a:defRPr sz="7165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292493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5118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526488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60483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94478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9" Type="http://schemas.openxmlformats.org/officeDocument/2006/relationships/oleObject" Target="../embeddings/oleObject28.bin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25.emf"/><Relationship Id="rId42" Type="http://schemas.openxmlformats.org/officeDocument/2006/relationships/image" Target="../media/image29.emf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29" Type="http://schemas.openxmlformats.org/officeDocument/2006/relationships/oleObject" Target="../embeddings/oleObject23.bin"/><Relationship Id="rId41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37" Type="http://schemas.openxmlformats.org/officeDocument/2006/relationships/oleObject" Target="../embeddings/oleObject27.bin"/><Relationship Id="rId40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2.emf"/><Relationship Id="rId36" Type="http://schemas.openxmlformats.org/officeDocument/2006/relationships/image" Target="../media/image26.emf"/><Relationship Id="rId10" Type="http://schemas.openxmlformats.org/officeDocument/2006/relationships/image" Target="../media/image13.e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3.emf"/><Relationship Id="rId35" Type="http://schemas.openxmlformats.org/officeDocument/2006/relationships/oleObject" Target="../embeddings/oleObject26.bin"/><Relationship Id="rId8" Type="http://schemas.openxmlformats.org/officeDocument/2006/relationships/image" Target="../media/image12.emf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38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D735FFE-18A2-A6AB-9119-EF1E3B863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59218"/>
              </p:ext>
            </p:extLst>
          </p:nvPr>
        </p:nvGraphicFramePr>
        <p:xfrm>
          <a:off x="7257223" y="7498185"/>
          <a:ext cx="878522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5148500" imgH="2901980" progId="Prism8.Document">
                  <p:embed/>
                </p:oleObj>
              </mc:Choice>
              <mc:Fallback>
                <p:oleObj name="Prism 8" r:id="rId3" imgW="5148500" imgH="2901980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D735FFE-18A2-A6AB-9119-EF1E3B8639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7223" y="7498185"/>
                        <a:ext cx="8785225" cy="528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E8B1B9B-6C4B-1EF7-2FF8-44AD90183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98011"/>
              </p:ext>
            </p:extLst>
          </p:nvPr>
        </p:nvGraphicFramePr>
        <p:xfrm>
          <a:off x="-342900" y="7612063"/>
          <a:ext cx="8523288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5897222" imgH="3713908" progId="Prism8.Document">
                  <p:embed/>
                </p:oleObj>
              </mc:Choice>
              <mc:Fallback>
                <p:oleObj name="Prism 8" r:id="rId5" imgW="5897222" imgH="3713908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E8B1B9B-6C4B-1EF7-2FF8-44AD90183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2900" y="7612063"/>
                        <a:ext cx="8523288" cy="502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3F3DDCF2-E44B-7F77-4EFA-B99B0CDD5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84445"/>
              </p:ext>
            </p:extLst>
          </p:nvPr>
        </p:nvGraphicFramePr>
        <p:xfrm>
          <a:off x="15274669" y="7157781"/>
          <a:ext cx="8651875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5139497" imgH="3074443" progId="Prism8.Document">
                  <p:embed/>
                </p:oleObj>
              </mc:Choice>
              <mc:Fallback>
                <p:oleObj name="Prism 8" r:id="rId7" imgW="5139497" imgH="3074443" progId="Prism8.Document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3F3DDCF2-E44B-7F77-4EFA-B99B0CDD5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74669" y="7157781"/>
                        <a:ext cx="8651875" cy="580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7B1113AF-E0F3-8447-157F-543F67429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33903"/>
              </p:ext>
            </p:extLst>
          </p:nvPr>
        </p:nvGraphicFramePr>
        <p:xfrm>
          <a:off x="7499807" y="13117711"/>
          <a:ext cx="8409389" cy="508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5055585" imgH="2947706" progId="Prism8.Document">
                  <p:embed/>
                </p:oleObj>
              </mc:Choice>
              <mc:Fallback>
                <p:oleObj name="Prism 8" r:id="rId9" imgW="5055585" imgH="2947706" progId="Prism8.Document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7B1113AF-E0F3-8447-157F-543F6742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9807" y="13117711"/>
                        <a:ext cx="8409389" cy="5089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C6927C11-EC74-E1C4-26A5-226B88DBD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06777"/>
              </p:ext>
            </p:extLst>
          </p:nvPr>
        </p:nvGraphicFramePr>
        <p:xfrm>
          <a:off x="15464745" y="12883288"/>
          <a:ext cx="8561387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5116448" imgH="3052840" progId="Prism8.Document">
                  <p:embed/>
                </p:oleObj>
              </mc:Choice>
              <mc:Fallback>
                <p:oleObj name="Prism 8" r:id="rId11" imgW="5116448" imgH="3052840" progId="Prism8.Document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C6927C11-EC74-E1C4-26A5-226B88DBDF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64745" y="12883288"/>
                        <a:ext cx="8561387" cy="544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02BD3423-38FB-322F-1EE4-5ED282D81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00835"/>
              </p:ext>
            </p:extLst>
          </p:nvPr>
        </p:nvGraphicFramePr>
        <p:xfrm>
          <a:off x="-14426" y="13035095"/>
          <a:ext cx="7899751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3" imgW="5724717" imgH="3725048" progId="Prism8.Document">
                  <p:embed/>
                </p:oleObj>
              </mc:Choice>
              <mc:Fallback>
                <p:oleObj name="Prism 8" r:id="rId13" imgW="5724717" imgH="3725048" progId="Prism8.Document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02BD3423-38FB-322F-1EE4-5ED282D81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4426" y="13035095"/>
                        <a:ext cx="7899751" cy="502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034C637-3CD8-64CF-A27F-EDF0C90C8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76345"/>
              </p:ext>
            </p:extLst>
          </p:nvPr>
        </p:nvGraphicFramePr>
        <p:xfrm>
          <a:off x="208443" y="1858643"/>
          <a:ext cx="77724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5" imgW="5557254" imgH="3749531" progId="Prism8.Document">
                  <p:embed/>
                </p:oleObj>
              </mc:Choice>
              <mc:Fallback>
                <p:oleObj name="Prism 8" r:id="rId15" imgW="5557254" imgH="3749531" progId="Prism8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034C637-3CD8-64CF-A27F-EDF0C90C8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443" y="1858643"/>
                        <a:ext cx="7772400" cy="505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A67DC31-E9A6-4724-7EF1-66A578AA7FEB}"/>
              </a:ext>
            </a:extLst>
          </p:cNvPr>
          <p:cNvSpPr txBox="1"/>
          <p:nvPr/>
        </p:nvSpPr>
        <p:spPr>
          <a:xfrm>
            <a:off x="208443" y="64253"/>
            <a:ext cx="2330452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/>
              <a:t>Figure 1S – Male </a:t>
            </a:r>
            <a:r>
              <a:rPr lang="pt-BR" sz="4400" b="1" err="1"/>
              <a:t>and</a:t>
            </a:r>
            <a:r>
              <a:rPr lang="pt-BR" sz="4400" b="1"/>
              <a:t> </a:t>
            </a:r>
            <a:r>
              <a:rPr lang="pt-BR" sz="4400" b="1" err="1"/>
              <a:t>female</a:t>
            </a:r>
            <a:r>
              <a:rPr lang="pt-BR" sz="4400" b="1"/>
              <a:t> </a:t>
            </a:r>
            <a:r>
              <a:rPr lang="pt-BR" sz="4400" b="1" err="1"/>
              <a:t>mice</a:t>
            </a:r>
            <a:r>
              <a:rPr lang="pt-BR" sz="4400" b="1"/>
              <a:t> </a:t>
            </a:r>
            <a:r>
              <a:rPr lang="pt-BR" sz="4400" b="1" err="1"/>
              <a:t>housed</a:t>
            </a:r>
            <a:r>
              <a:rPr lang="pt-BR" sz="4400" b="1"/>
              <a:t> </a:t>
            </a:r>
            <a:r>
              <a:rPr lang="pt-BR" sz="4400" b="1" err="1"/>
              <a:t>at</a:t>
            </a:r>
            <a:r>
              <a:rPr lang="pt-BR" sz="4400" b="1"/>
              <a:t> ST </a:t>
            </a:r>
            <a:r>
              <a:rPr lang="pt-BR" sz="4400" b="1" err="1"/>
              <a:t>and</a:t>
            </a:r>
            <a:r>
              <a:rPr lang="pt-BR" sz="4400" b="1"/>
              <a:t> </a:t>
            </a:r>
            <a:r>
              <a:rPr lang="pt-BR" sz="4400" b="1" err="1"/>
              <a:t>supplemented</a:t>
            </a:r>
            <a:r>
              <a:rPr lang="pt-BR" sz="4400" b="1"/>
              <a:t> </a:t>
            </a:r>
            <a:r>
              <a:rPr lang="pt-BR" sz="4400" b="1" err="1"/>
              <a:t>with</a:t>
            </a:r>
            <a:r>
              <a:rPr lang="pt-BR" sz="4400" b="1"/>
              <a:t> EC </a:t>
            </a:r>
            <a:r>
              <a:rPr lang="pt-BR" sz="4400" b="1" err="1"/>
              <a:t>at</a:t>
            </a:r>
            <a:r>
              <a:rPr lang="pt-BR" sz="4400" b="1"/>
              <a:t> 12mg/kg </a:t>
            </a:r>
            <a:r>
              <a:rPr lang="pt-BR" sz="4400" b="1" err="1"/>
              <a:t>of</a:t>
            </a:r>
            <a:r>
              <a:rPr lang="pt-BR" sz="4400" b="1"/>
              <a:t> BW do </a:t>
            </a:r>
            <a:r>
              <a:rPr lang="pt-BR" sz="4400" b="1" err="1"/>
              <a:t>not</a:t>
            </a:r>
            <a:r>
              <a:rPr lang="pt-BR" sz="4400" b="1"/>
              <a:t> show body </a:t>
            </a:r>
            <a:r>
              <a:rPr lang="pt-BR" sz="4400" b="1" err="1"/>
              <a:t>weight</a:t>
            </a:r>
            <a:r>
              <a:rPr lang="pt-BR" sz="4400" b="1"/>
              <a:t> </a:t>
            </a:r>
            <a:r>
              <a:rPr lang="pt-BR" sz="4400" b="1" err="1"/>
              <a:t>nor</a:t>
            </a:r>
            <a:r>
              <a:rPr lang="pt-BR" sz="4400" b="1"/>
              <a:t> </a:t>
            </a:r>
            <a:r>
              <a:rPr lang="pt-BR" sz="4400" b="1" err="1"/>
              <a:t>glycemic</a:t>
            </a:r>
            <a:r>
              <a:rPr lang="pt-BR" sz="4400" b="1"/>
              <a:t> profile </a:t>
            </a:r>
            <a:r>
              <a:rPr lang="pt-BR" sz="4400" b="1" err="1"/>
              <a:t>alterations</a:t>
            </a:r>
            <a:r>
              <a:rPr lang="pt-BR" sz="4400" b="1"/>
              <a:t>  </a:t>
            </a:r>
            <a:endParaRPr lang="pt-BR" sz="440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3BA59CA-1DD0-628E-863D-C422E220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25109"/>
              </p:ext>
            </p:extLst>
          </p:nvPr>
        </p:nvGraphicFramePr>
        <p:xfrm>
          <a:off x="7951767" y="1880369"/>
          <a:ext cx="790892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7" imgW="4741547" imgH="2920342" progId="Prism8.Document">
                  <p:embed/>
                </p:oleObj>
              </mc:Choice>
              <mc:Fallback>
                <p:oleObj name="Prism 8" r:id="rId17" imgW="4741547" imgH="2920342" progId="Prism8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3BA59CA-1DD0-628E-863D-C422E220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51767" y="1880369"/>
                        <a:ext cx="790892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C69C607-E52F-9057-0142-637032571F59}"/>
              </a:ext>
            </a:extLst>
          </p:cNvPr>
          <p:cNvSpPr txBox="1"/>
          <p:nvPr/>
        </p:nvSpPr>
        <p:spPr>
          <a:xfrm>
            <a:off x="74691" y="180400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CE38F9-2794-CC55-9C32-548CB859FBDB}"/>
              </a:ext>
            </a:extLst>
          </p:cNvPr>
          <p:cNvSpPr txBox="1"/>
          <p:nvPr/>
        </p:nvSpPr>
        <p:spPr>
          <a:xfrm>
            <a:off x="7645886" y="185864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B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708A73B-CECE-F286-D346-C75078ABE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94242"/>
              </p:ext>
            </p:extLst>
          </p:nvPr>
        </p:nvGraphicFramePr>
        <p:xfrm>
          <a:off x="15951200" y="2065634"/>
          <a:ext cx="8029719" cy="521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9" imgW="4742987" imgH="2752560" progId="Prism8.Document">
                  <p:embed/>
                </p:oleObj>
              </mc:Choice>
              <mc:Fallback>
                <p:oleObj name="Prism 8" r:id="rId19" imgW="4742987" imgH="2752560" progId="Prism8.Document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708A73B-CECE-F286-D346-C75078ABE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51200" y="2065634"/>
                        <a:ext cx="8029719" cy="521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0008118-06B8-ED47-DAF9-217F3E9E948B}"/>
              </a:ext>
            </a:extLst>
          </p:cNvPr>
          <p:cNvSpPr txBox="1"/>
          <p:nvPr/>
        </p:nvSpPr>
        <p:spPr>
          <a:xfrm>
            <a:off x="15812767" y="179980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63D21C-526F-BB01-9E8F-D0F3B974ABEE}"/>
              </a:ext>
            </a:extLst>
          </p:cNvPr>
          <p:cNvSpPr txBox="1"/>
          <p:nvPr/>
        </p:nvSpPr>
        <p:spPr>
          <a:xfrm>
            <a:off x="95230" y="7523721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D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366E6D-8204-8326-4283-F3E59CFC0B80}"/>
              </a:ext>
            </a:extLst>
          </p:cNvPr>
          <p:cNvSpPr txBox="1"/>
          <p:nvPr/>
        </p:nvSpPr>
        <p:spPr>
          <a:xfrm>
            <a:off x="7851497" y="752372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64D464-136C-305B-DDB4-B238DE4DC65B}"/>
              </a:ext>
            </a:extLst>
          </p:cNvPr>
          <p:cNvSpPr txBox="1"/>
          <p:nvPr/>
        </p:nvSpPr>
        <p:spPr>
          <a:xfrm>
            <a:off x="15812767" y="7533985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F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A1AFB4-1F76-991A-490C-C9F96AC3CCF2}"/>
              </a:ext>
            </a:extLst>
          </p:cNvPr>
          <p:cNvSpPr txBox="1"/>
          <p:nvPr/>
        </p:nvSpPr>
        <p:spPr>
          <a:xfrm>
            <a:off x="60265" y="12999814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G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993AF39-0618-7060-6738-D849EA14A248}"/>
              </a:ext>
            </a:extLst>
          </p:cNvPr>
          <p:cNvSpPr txBox="1"/>
          <p:nvPr/>
        </p:nvSpPr>
        <p:spPr>
          <a:xfrm>
            <a:off x="15793318" y="13044493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I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58581E0-FB05-A876-0879-FD7883BE55F1}"/>
              </a:ext>
            </a:extLst>
          </p:cNvPr>
          <p:cNvSpPr txBox="1"/>
          <p:nvPr/>
        </p:nvSpPr>
        <p:spPr>
          <a:xfrm>
            <a:off x="7783523" y="12988601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8289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C88B89-F772-5A93-076B-7E5C41D7BEC6}"/>
              </a:ext>
            </a:extLst>
          </p:cNvPr>
          <p:cNvSpPr txBox="1"/>
          <p:nvPr/>
        </p:nvSpPr>
        <p:spPr>
          <a:xfrm>
            <a:off x="-40393" y="-195475"/>
            <a:ext cx="2350088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/>
              <a:t>Figure 2S – </a:t>
            </a:r>
            <a:r>
              <a:rPr lang="en-GB" sz="4400" b="1"/>
              <a:t>Male and female mice at ST and supplemented with EC at 12 mg/kg of BW do not exhibit tissues weight, not energy expenditure improvements  </a:t>
            </a:r>
            <a:endParaRPr lang="pt-BR" sz="440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36686F-2B0E-C97D-5DA4-6B0D5741D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27164"/>
              </p:ext>
            </p:extLst>
          </p:nvPr>
        </p:nvGraphicFramePr>
        <p:xfrm>
          <a:off x="5764213" y="959363"/>
          <a:ext cx="6369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4791606" imgH="3057520" progId="Prism8.Document">
                  <p:embed/>
                </p:oleObj>
              </mc:Choice>
              <mc:Fallback>
                <p:oleObj name="Prism 8" r:id="rId3" imgW="4791606" imgH="3057520" progId="Prism8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E36686F-2B0E-C97D-5DA4-6B0D5741D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4213" y="959363"/>
                        <a:ext cx="63690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56F0BD9-7640-9436-8B69-56380B946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23299"/>
              </p:ext>
            </p:extLst>
          </p:nvPr>
        </p:nvGraphicFramePr>
        <p:xfrm>
          <a:off x="17685034" y="1080817"/>
          <a:ext cx="6273800" cy="394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4718498" imgH="2860935" progId="Prism8.Document">
                  <p:embed/>
                </p:oleObj>
              </mc:Choice>
              <mc:Fallback>
                <p:oleObj name="Prism 8" r:id="rId5" imgW="4718498" imgH="2860935" progId="Prism8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56F0BD9-7640-9436-8B69-56380B946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85034" y="1080817"/>
                        <a:ext cx="6273800" cy="3940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52D02C9-8881-4DD4-3BCA-61BF14525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51844"/>
              </p:ext>
            </p:extLst>
          </p:nvPr>
        </p:nvGraphicFramePr>
        <p:xfrm>
          <a:off x="-3961" y="4922161"/>
          <a:ext cx="6034472" cy="404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4791606" imgH="3211620" progId="Prism8.Document">
                  <p:embed/>
                </p:oleObj>
              </mc:Choice>
              <mc:Fallback>
                <p:oleObj name="Prism 8" r:id="rId7" imgW="4791606" imgH="3211620" progId="Prism8.Document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52D02C9-8881-4DD4-3BCA-61BF14525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961" y="4922161"/>
                        <a:ext cx="6034472" cy="404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47FC59D-C7C1-CCC9-82CD-389390913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31519"/>
              </p:ext>
            </p:extLst>
          </p:nvPr>
        </p:nvGraphicFramePr>
        <p:xfrm>
          <a:off x="11649672" y="1077769"/>
          <a:ext cx="640397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4816095" imgH="2970749" progId="Prism8.Document">
                  <p:embed/>
                </p:oleObj>
              </mc:Choice>
              <mc:Fallback>
                <p:oleObj name="Prism 8" r:id="rId9" imgW="4816095" imgH="2970749" progId="Prism8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47FC59D-C7C1-CCC9-82CD-389390913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49672" y="1077769"/>
                        <a:ext cx="6403975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F8CA4BB-CCF7-44A3-8E3E-4B7868C20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87118"/>
              </p:ext>
            </p:extLst>
          </p:nvPr>
        </p:nvGraphicFramePr>
        <p:xfrm>
          <a:off x="-101134" y="1398560"/>
          <a:ext cx="6505576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4892444" imgH="2752560" progId="Prism8.Document">
                  <p:embed/>
                </p:oleObj>
              </mc:Choice>
              <mc:Fallback>
                <p:oleObj name="Prism 8" r:id="rId11" imgW="4892444" imgH="2752560" progId="Prism8.Document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F8CA4BB-CCF7-44A3-8E3E-4B7868C20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01134" y="1398560"/>
                        <a:ext cx="6505576" cy="365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0050C4-3EE6-FEF9-9C79-2AEBE535B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75702"/>
              </p:ext>
            </p:extLst>
          </p:nvPr>
        </p:nvGraphicFramePr>
        <p:xfrm>
          <a:off x="17379802" y="5355326"/>
          <a:ext cx="6575425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3" imgW="4945744" imgH="2716196" progId="Prism8.Document">
                  <p:embed/>
                </p:oleObj>
              </mc:Choice>
              <mc:Fallback>
                <p:oleObj name="Prism 8" r:id="rId13" imgW="4945744" imgH="2716196" progId="Prism8.Document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0050C4-3EE6-FEF9-9C79-2AEBE535B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379802" y="5355326"/>
                        <a:ext cx="6575425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F4E54EE-E6F2-6DC0-CC1D-8F894E18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70510"/>
              </p:ext>
            </p:extLst>
          </p:nvPr>
        </p:nvGraphicFramePr>
        <p:xfrm>
          <a:off x="5283929" y="4991835"/>
          <a:ext cx="6852509" cy="398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5" imgW="5154622" imgH="2995232" progId="Prism8.Document">
                  <p:embed/>
                </p:oleObj>
              </mc:Choice>
              <mc:Fallback>
                <p:oleObj name="Prism 8" r:id="rId15" imgW="5154622" imgH="2995232" progId="Prism8.Document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F4E54EE-E6F2-6DC0-CC1D-8F894E183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83929" y="4991835"/>
                        <a:ext cx="6852509" cy="398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3E801BC-6CE6-E00D-E1AB-458B46AEB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59011"/>
              </p:ext>
            </p:extLst>
          </p:nvPr>
        </p:nvGraphicFramePr>
        <p:xfrm>
          <a:off x="11381661" y="5350440"/>
          <a:ext cx="6715125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7" imgW="5049463" imgH="2716196" progId="Prism8.Document">
                  <p:embed/>
                </p:oleObj>
              </mc:Choice>
              <mc:Fallback>
                <p:oleObj name="Prism 8" r:id="rId17" imgW="5049463" imgH="2716196" progId="Prism8.Document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3E801BC-6CE6-E00D-E1AB-458B46AEB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381661" y="5350440"/>
                        <a:ext cx="6715125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2F508EF7-AD07-D348-16CE-83E9BEF5B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00873"/>
              </p:ext>
            </p:extLst>
          </p:nvPr>
        </p:nvGraphicFramePr>
        <p:xfrm>
          <a:off x="6289161" y="16490610"/>
          <a:ext cx="55610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9" imgW="4676002" imgH="2450128" progId="Prism8.Document">
                  <p:embed/>
                </p:oleObj>
              </mc:Choice>
              <mc:Fallback>
                <p:oleObj name="Prism 8" r:id="rId19" imgW="4676002" imgH="2450128" progId="Prism8.Document">
                  <p:embed/>
                  <p:pic>
                    <p:nvPicPr>
                      <p:cNvPr id="13" name="Object 1">
                        <a:extLst>
                          <a:ext uri="{FF2B5EF4-FFF2-40B4-BE49-F238E27FC236}">
                            <a16:creationId xmlns:a16="http://schemas.microsoft.com/office/drawing/2014/main" id="{2F508EF7-AD07-D348-16CE-83E9BEF5B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9161" y="16490610"/>
                        <a:ext cx="5561012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B6C78CF-B078-865D-661F-C895EB043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8206"/>
              </p:ext>
            </p:extLst>
          </p:nvPr>
        </p:nvGraphicFramePr>
        <p:xfrm>
          <a:off x="5894898" y="9871219"/>
          <a:ext cx="5983287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1" imgW="4994362" imgH="2463814" progId="Prism8.Document">
                  <p:embed/>
                </p:oleObj>
              </mc:Choice>
              <mc:Fallback>
                <p:oleObj name="Prism 8" r:id="rId21" imgW="4994362" imgH="2463814" progId="Prism8.Document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B6C78CF-B078-865D-661F-C895EB043C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94898" y="9871219"/>
                        <a:ext cx="5983287" cy="29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6E8752-5326-9945-FECA-777E85D7FA70}"/>
              </a:ext>
            </a:extLst>
          </p:cNvPr>
          <p:cNvSpPr txBox="1"/>
          <p:nvPr/>
        </p:nvSpPr>
        <p:spPr>
          <a:xfrm>
            <a:off x="-68261" y="114121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C017B0-90F1-FB4D-598C-EFD3EB354A6E}"/>
              </a:ext>
            </a:extLst>
          </p:cNvPr>
          <p:cNvSpPr txBox="1"/>
          <p:nvPr/>
        </p:nvSpPr>
        <p:spPr>
          <a:xfrm>
            <a:off x="5852645" y="111039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B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B359E81-3FD5-FF42-AF47-696FCD561758}"/>
              </a:ext>
            </a:extLst>
          </p:cNvPr>
          <p:cNvSpPr txBox="1"/>
          <p:nvPr/>
        </p:nvSpPr>
        <p:spPr>
          <a:xfrm>
            <a:off x="11571480" y="1106740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C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AE8F06D-4256-82C3-59D1-217BDF4FA100}"/>
              </a:ext>
            </a:extLst>
          </p:cNvPr>
          <p:cNvSpPr txBox="1"/>
          <p:nvPr/>
        </p:nvSpPr>
        <p:spPr>
          <a:xfrm>
            <a:off x="17311105" y="1106741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D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2312EE6-6477-D189-F917-AB9E6E3128B2}"/>
              </a:ext>
            </a:extLst>
          </p:cNvPr>
          <p:cNvSpPr txBox="1"/>
          <p:nvPr/>
        </p:nvSpPr>
        <p:spPr>
          <a:xfrm>
            <a:off x="104748" y="512170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E6AAD5-C176-6AB0-18C7-CE6690E90145}"/>
              </a:ext>
            </a:extLst>
          </p:cNvPr>
          <p:cNvSpPr txBox="1"/>
          <p:nvPr/>
        </p:nvSpPr>
        <p:spPr>
          <a:xfrm>
            <a:off x="6013955" y="507377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F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B33BD3C-1562-3ED6-8691-DFECBC83B5B8}"/>
              </a:ext>
            </a:extLst>
          </p:cNvPr>
          <p:cNvSpPr txBox="1"/>
          <p:nvPr/>
        </p:nvSpPr>
        <p:spPr>
          <a:xfrm>
            <a:off x="11718763" y="5130726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G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D87D169-D809-686E-56DF-2394BE094E1E}"/>
              </a:ext>
            </a:extLst>
          </p:cNvPr>
          <p:cNvSpPr txBox="1"/>
          <p:nvPr/>
        </p:nvSpPr>
        <p:spPr>
          <a:xfrm>
            <a:off x="17490220" y="5116560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H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1AE6F5B-57B2-EB2A-B1E3-9C4FFD2A42F1}"/>
              </a:ext>
            </a:extLst>
          </p:cNvPr>
          <p:cNvGrpSpPr/>
          <p:nvPr/>
        </p:nvGrpSpPr>
        <p:grpSpPr>
          <a:xfrm>
            <a:off x="1053257" y="8626922"/>
            <a:ext cx="21375453" cy="769441"/>
            <a:chOff x="1117478" y="-891564"/>
            <a:chExt cx="21375453" cy="769441"/>
          </a:xfrm>
        </p:grpSpPr>
        <p:cxnSp>
          <p:nvCxnSpPr>
            <p:cNvPr id="32" name="Conector reto 41">
              <a:extLst>
                <a:ext uri="{FF2B5EF4-FFF2-40B4-BE49-F238E27FC236}">
                  <a16:creationId xmlns:a16="http://schemas.microsoft.com/office/drawing/2014/main" id="{4CBCD9F8-13EB-4519-7852-344B6AA16FB5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78" y="-226075"/>
              <a:ext cx="910469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CaixaDeTexto 43">
              <a:extLst>
                <a:ext uri="{FF2B5EF4-FFF2-40B4-BE49-F238E27FC236}">
                  <a16:creationId xmlns:a16="http://schemas.microsoft.com/office/drawing/2014/main" id="{3100591E-E8AD-56F8-ED1B-94E214653BA0}"/>
                </a:ext>
              </a:extLst>
            </p:cNvPr>
            <p:cNvSpPr txBox="1"/>
            <p:nvPr/>
          </p:nvSpPr>
          <p:spPr>
            <a:xfrm flipH="1">
              <a:off x="5140561" y="-891564"/>
              <a:ext cx="2737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/>
                <a:t>MALE</a:t>
              </a:r>
            </a:p>
          </p:txBody>
        </p:sp>
        <p:sp>
          <p:nvSpPr>
            <p:cNvPr id="34" name="CaixaDeTexto 44">
              <a:extLst>
                <a:ext uri="{FF2B5EF4-FFF2-40B4-BE49-F238E27FC236}">
                  <a16:creationId xmlns:a16="http://schemas.microsoft.com/office/drawing/2014/main" id="{742A14CE-3034-BC86-64AF-4BCA03FE1E17}"/>
                </a:ext>
              </a:extLst>
            </p:cNvPr>
            <p:cNvSpPr txBox="1"/>
            <p:nvPr/>
          </p:nvSpPr>
          <p:spPr>
            <a:xfrm flipH="1">
              <a:off x="16878476" y="-891564"/>
              <a:ext cx="2136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/>
                <a:t>FEMALE</a:t>
              </a:r>
            </a:p>
          </p:txBody>
        </p:sp>
        <p:cxnSp>
          <p:nvCxnSpPr>
            <p:cNvPr id="35" name="Conector reto 41">
              <a:extLst>
                <a:ext uri="{FF2B5EF4-FFF2-40B4-BE49-F238E27FC236}">
                  <a16:creationId xmlns:a16="http://schemas.microsoft.com/office/drawing/2014/main" id="{A1BED406-751E-281F-2B93-0A8394CAF02A}"/>
                </a:ext>
              </a:extLst>
            </p:cNvPr>
            <p:cNvCxnSpPr>
              <a:cxnSpLocks/>
            </p:cNvCxnSpPr>
            <p:nvPr/>
          </p:nvCxnSpPr>
          <p:spPr>
            <a:xfrm>
              <a:off x="13286902" y="-226075"/>
              <a:ext cx="920602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0D650314-5125-CD96-A072-EDC77AF49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23191"/>
              </p:ext>
            </p:extLst>
          </p:nvPr>
        </p:nvGraphicFramePr>
        <p:xfrm>
          <a:off x="17848263" y="9883775"/>
          <a:ext cx="5938837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3" imgW="4994362" imgH="2450128" progId="Prism8.Document">
                  <p:embed/>
                </p:oleObj>
              </mc:Choice>
              <mc:Fallback>
                <p:oleObj name="Prism 8" r:id="rId23" imgW="4994362" imgH="2450128" progId="Prism8.Document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0D650314-5125-CD96-A072-EDC77AF49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848263" y="9883775"/>
                        <a:ext cx="5938837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45D49C5-5EC9-133A-C1B0-5BC1366CF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93568"/>
              </p:ext>
            </p:extLst>
          </p:nvPr>
        </p:nvGraphicFramePr>
        <p:xfrm>
          <a:off x="17845088" y="13159105"/>
          <a:ext cx="5938837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5" imgW="4994362" imgH="2450128" progId="Prism8.Document">
                  <p:embed/>
                </p:oleObj>
              </mc:Choice>
              <mc:Fallback>
                <p:oleObj name="Prism 8" r:id="rId25" imgW="4994362" imgH="2450128" progId="Prism8.Document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945D49C5-5EC9-133A-C1B0-5BC1366CF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7845088" y="13159105"/>
                        <a:ext cx="5938837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57B51A4-DAB3-8882-9F21-2CC98FB0A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74064"/>
              </p:ext>
            </p:extLst>
          </p:nvPr>
        </p:nvGraphicFramePr>
        <p:xfrm>
          <a:off x="18229263" y="16541750"/>
          <a:ext cx="5561012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7" imgW="4676002" imgH="2469936" progId="Prism8.Document">
                  <p:embed/>
                </p:oleObj>
              </mc:Choice>
              <mc:Fallback>
                <p:oleObj name="Prism 8" r:id="rId27" imgW="4676002" imgH="2469936" progId="Prism8.Document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57B51A4-DAB3-8882-9F21-2CC98FB0A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8229263" y="16541750"/>
                        <a:ext cx="5561012" cy="293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9323BE98-2D5B-AD6F-7A4D-EE3F59070881}"/>
              </a:ext>
            </a:extLst>
          </p:cNvPr>
          <p:cNvSpPr txBox="1"/>
          <p:nvPr/>
        </p:nvSpPr>
        <p:spPr>
          <a:xfrm>
            <a:off x="11976418" y="1615596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N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A49F645-9DDD-EAF3-DD41-C676FB885F6C}"/>
              </a:ext>
            </a:extLst>
          </p:cNvPr>
          <p:cNvSpPr txBox="1"/>
          <p:nvPr/>
        </p:nvSpPr>
        <p:spPr>
          <a:xfrm>
            <a:off x="11921265" y="1279520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4538796-B680-87B6-1771-B33196EA43F2}"/>
              </a:ext>
            </a:extLst>
          </p:cNvPr>
          <p:cNvSpPr txBox="1"/>
          <p:nvPr/>
        </p:nvSpPr>
        <p:spPr>
          <a:xfrm>
            <a:off x="11954281" y="9190408"/>
            <a:ext cx="33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J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FA2B546-BD5F-8151-ADDD-C053B27B1751}"/>
              </a:ext>
            </a:extLst>
          </p:cNvPr>
          <p:cNvSpPr txBox="1"/>
          <p:nvPr/>
        </p:nvSpPr>
        <p:spPr>
          <a:xfrm>
            <a:off x="-40393" y="16155963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68530B0-950D-BFB7-756D-9C99ED5A5291}"/>
              </a:ext>
            </a:extLst>
          </p:cNvPr>
          <p:cNvSpPr txBox="1"/>
          <p:nvPr/>
        </p:nvSpPr>
        <p:spPr>
          <a:xfrm>
            <a:off x="-61117" y="12800986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K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AC6B870-82E3-185C-7649-59EFBA13EEB0}"/>
              </a:ext>
            </a:extLst>
          </p:cNvPr>
          <p:cNvSpPr txBox="1"/>
          <p:nvPr/>
        </p:nvSpPr>
        <p:spPr>
          <a:xfrm>
            <a:off x="-61117" y="9187173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/>
              <a:t>I</a:t>
            </a: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6613626E-1E96-0EEA-4188-3AC3B0AFD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12545"/>
              </p:ext>
            </p:extLst>
          </p:nvPr>
        </p:nvGraphicFramePr>
        <p:xfrm>
          <a:off x="5955126" y="13276505"/>
          <a:ext cx="5692775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9" imgW="4994362" imgH="2450128" progId="Prism8.Document">
                  <p:embed/>
                </p:oleObj>
              </mc:Choice>
              <mc:Fallback>
                <p:oleObj name="Prism 8" r:id="rId29" imgW="4994362" imgH="2450128" progId="Prism8.Document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6613626E-1E96-0EEA-4188-3AC3B0AFD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55126" y="13276505"/>
                        <a:ext cx="5692775" cy="27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F93BD37-0221-4B79-A006-B20357463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63681"/>
              </p:ext>
            </p:extLst>
          </p:nvPr>
        </p:nvGraphicFramePr>
        <p:xfrm>
          <a:off x="72633" y="12827063"/>
          <a:ext cx="6351588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1" imgW="5740203" imgH="3250390" progId="Prism8.Document">
                  <p:embed/>
                </p:oleObj>
              </mc:Choice>
              <mc:Fallback>
                <p:oleObj name="Prism 8" r:id="rId31" imgW="5740203" imgH="3250390" progId="Prism8.Document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F93BD37-0221-4B79-A006-B20357463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633" y="12827063"/>
                        <a:ext cx="6351588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065ABFB9-0384-489D-A369-837E6E62A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7321"/>
              </p:ext>
            </p:extLst>
          </p:nvPr>
        </p:nvGraphicFramePr>
        <p:xfrm>
          <a:off x="104743" y="9612883"/>
          <a:ext cx="6126321" cy="346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3" imgW="5740203" imgH="3250390" progId="Prism8.Document">
                  <p:embed/>
                </p:oleObj>
              </mc:Choice>
              <mc:Fallback>
                <p:oleObj name="Prism 8" r:id="rId33" imgW="5740203" imgH="3250390" progId="Prism8.Document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065ABFB9-0384-489D-A369-837E6E62A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4743" y="9612883"/>
                        <a:ext cx="6126321" cy="346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19E42656-1435-43B6-AB85-8DCD868B8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07573"/>
              </p:ext>
            </p:extLst>
          </p:nvPr>
        </p:nvGraphicFramePr>
        <p:xfrm>
          <a:off x="400528" y="16252868"/>
          <a:ext cx="5789612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5" imgW="5485587" imgH="2796236" progId="Prism8.Document">
                  <p:embed/>
                </p:oleObj>
              </mc:Choice>
              <mc:Fallback>
                <p:oleObj name="Prism 8" r:id="rId35" imgW="5485587" imgH="2796236" progId="Prism8.Document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19E42656-1435-43B6-AB85-8DCD868B8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00528" y="16252868"/>
                        <a:ext cx="5789612" cy="354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704DFD1B-7615-4242-B5D9-A86A373E7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37423"/>
              </p:ext>
            </p:extLst>
          </p:nvPr>
        </p:nvGraphicFramePr>
        <p:xfrm>
          <a:off x="12075654" y="9597697"/>
          <a:ext cx="6351167" cy="353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7" imgW="5775136" imgH="2872589" progId="Prism8.Document">
                  <p:embed/>
                </p:oleObj>
              </mc:Choice>
              <mc:Fallback>
                <p:oleObj name="Prism 8" r:id="rId37" imgW="5775136" imgH="2872589" progId="Prism8.Document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704DFD1B-7615-4242-B5D9-A86A373E7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2075654" y="9597697"/>
                        <a:ext cx="6351167" cy="353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4602C53F-7594-436B-BC28-102B07EF2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6220"/>
              </p:ext>
            </p:extLst>
          </p:nvPr>
        </p:nvGraphicFramePr>
        <p:xfrm>
          <a:off x="12189060" y="12927000"/>
          <a:ext cx="6030911" cy="343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9" imgW="5702029" imgH="2844857" progId="Prism8.Document">
                  <p:embed/>
                </p:oleObj>
              </mc:Choice>
              <mc:Fallback>
                <p:oleObj name="Prism 8" r:id="rId39" imgW="5702029" imgH="2844857" progId="Prism8.Document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4602C53F-7594-436B-BC28-102B07EF2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2189060" y="12927000"/>
                        <a:ext cx="6030911" cy="3430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20F79F6E-2703-44FD-9F00-F7D3F3E3F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79191"/>
              </p:ext>
            </p:extLst>
          </p:nvPr>
        </p:nvGraphicFramePr>
        <p:xfrm>
          <a:off x="12339638" y="16470313"/>
          <a:ext cx="5688012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1" imgW="5438049" imgH="2844857" progId="Prism8.Document">
                  <p:embed/>
                </p:oleObj>
              </mc:Choice>
              <mc:Fallback>
                <p:oleObj name="Prism 8" r:id="rId41" imgW="5438049" imgH="2844857" progId="Prism8.Document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20F79F6E-2703-44FD-9F00-F7D3F3E3F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2339638" y="16470313"/>
                        <a:ext cx="5688012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996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664</Words>
  <Application>Microsoft Office PowerPoint</Application>
  <PresentationFormat>Personalizar</PresentationFormat>
  <Paragraphs>31</Paragraphs>
  <Slides>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Prism 8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Victória Silva</dc:creator>
  <cp:lastModifiedBy>Rosemari Otton</cp:lastModifiedBy>
  <cp:revision>22</cp:revision>
  <dcterms:created xsi:type="dcterms:W3CDTF">2023-07-04T17:12:08Z</dcterms:created>
  <dcterms:modified xsi:type="dcterms:W3CDTF">2024-11-05T19:54:26Z</dcterms:modified>
</cp:coreProperties>
</file>