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61"/>
    <p:restoredTop sz="94628"/>
  </p:normalViewPr>
  <p:slideViewPr>
    <p:cSldViewPr snapToGrid="0">
      <p:cViewPr varScale="1">
        <p:scale>
          <a:sx n="74" d="100"/>
          <a:sy n="74" d="100"/>
        </p:scale>
        <p:origin x="442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9127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262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502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9361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7080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019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9118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570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283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6009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3581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4864F16-008B-874A-BF67-36165DD665AD}" type="datetimeFigureOut">
              <a:rPr lang="it-IT" smtClean="0"/>
              <a:t>06/11/24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61D378-3F77-8D4D-91D9-4B7FA5776C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8974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02AE844-40BA-AF89-A463-DF2907CB791A}"/>
              </a:ext>
            </a:extLst>
          </p:cNvPr>
          <p:cNvSpPr txBox="1"/>
          <p:nvPr/>
        </p:nvSpPr>
        <p:spPr>
          <a:xfrm>
            <a:off x="313266" y="436734"/>
            <a:ext cx="6231467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rgbClr val="000000"/>
                </a:solidFill>
                <a:effectLst/>
                <a:latin typeface="Helvetica" pitchFamily="2" charset="0"/>
              </a:rPr>
              <a:t>Supplemental Figure S3: 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MPXV-specific antibodies response (IgG, Panel A), MPXV-specific neutralizing antibodies response (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nAbs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, Panel B) and </a:t>
            </a:r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f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requency of T cells responding to MVA-BN vaccine expressed as the number of Forming colonies (SFC x10</a:t>
            </a:r>
            <a:r>
              <a:rPr lang="en-GB" baseline="30000" dirty="0">
                <a:solidFill>
                  <a:srgbClr val="000000"/>
                </a:solidFill>
                <a:effectLst/>
                <a:latin typeface="Helvetica" pitchFamily="2" charset="0"/>
              </a:rPr>
              <a:t>6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PBMC) tested by interferon-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γ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ELISpot assay (Panel C) in sub-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cutaneously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administered (SC, red plot) vs. intra-dermal administered </a:t>
            </a:r>
            <a:r>
              <a:rPr lang="en-GB">
                <a:solidFill>
                  <a:srgbClr val="000000"/>
                </a:solidFill>
                <a:effectLst/>
                <a:latin typeface="Helvetica" pitchFamily="2" charset="0"/>
              </a:rPr>
              <a:t>(ID, blue 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plot). Panel A. 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Titers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of MPXV-speci</a:t>
            </a:r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fi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c IgG were measured by immunofluorescence (1:20) starting dilution. Panel B. 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Titers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of MPXV-speci</a:t>
            </a:r>
            <a:r>
              <a:rPr lang="en-GB" dirty="0">
                <a:solidFill>
                  <a:srgbClr val="000000"/>
                </a:solidFill>
                <a:latin typeface="Helvetica" pitchFamily="2" charset="0"/>
              </a:rPr>
              <a:t>fi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c 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nAbs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were measured by 50% plaque reduction neutralization test (PRNT</a:t>
            </a:r>
            <a:r>
              <a:rPr lang="en-GB" baseline="-25000" dirty="0">
                <a:solidFill>
                  <a:srgbClr val="000000"/>
                </a:solidFill>
                <a:effectLst/>
                <a:latin typeface="Helvetica" pitchFamily="2" charset="0"/>
              </a:rPr>
              <a:t>50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, 1:10 starting dilution). 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Titers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are expressed as Geometric Mean Titres (GMT) of the reciprocal serum dilution (log</a:t>
            </a:r>
            <a:r>
              <a:rPr lang="en-GB" baseline="-25000" dirty="0">
                <a:solidFill>
                  <a:srgbClr val="000000"/>
                </a:solidFill>
                <a:effectLst/>
                <a:latin typeface="Helvetica" pitchFamily="2" charset="0"/>
              </a:rPr>
              <a:t>2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scale). On the right part of each panel, the comparison of fold-change of antibody </a:t>
            </a:r>
            <a:r>
              <a:rPr lang="en-GB" dirty="0" err="1">
                <a:solidFill>
                  <a:srgbClr val="000000"/>
                </a:solidFill>
                <a:effectLst/>
                <a:latin typeface="Helvetica" pitchFamily="2" charset="0"/>
              </a:rPr>
              <a:t>titers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or number of SFC (on the log</a:t>
            </a:r>
            <a:r>
              <a:rPr lang="en-GB" baseline="-25000" dirty="0">
                <a:solidFill>
                  <a:srgbClr val="000000"/>
                </a:solidFill>
                <a:effectLst/>
                <a:latin typeface="Helvetica" pitchFamily="2" charset="0"/>
              </a:rPr>
              <a:t>2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 scale) are shown together with the Mann-Whitney test result. The horizontal lines refer to the median.</a:t>
            </a:r>
          </a:p>
        </p:txBody>
      </p:sp>
    </p:spTree>
    <p:extLst>
      <p:ext uri="{BB962C8B-B14F-4D97-AF65-F5344CB8AC3E}">
        <p14:creationId xmlns:p14="http://schemas.microsoft.com/office/powerpoint/2010/main" val="2359541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EA32990D-E937-3B9D-87C0-D87022ED7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01" y="1015951"/>
            <a:ext cx="5941225" cy="209012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D0F248BD-2C7C-9D06-AA8D-0EBBC9A447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301" y="3517532"/>
            <a:ext cx="5941225" cy="209012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24C2F22-27D1-284D-D465-479815AEDE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01" y="5899828"/>
            <a:ext cx="5924767" cy="209012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D647C35A-303C-1136-318C-F6B097C0CB63}"/>
              </a:ext>
            </a:extLst>
          </p:cNvPr>
          <p:cNvSpPr txBox="1"/>
          <p:nvPr/>
        </p:nvSpPr>
        <p:spPr>
          <a:xfrm rot="16200000">
            <a:off x="-532985" y="1907125"/>
            <a:ext cx="2140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Anti-MPXV IgG</a:t>
            </a:r>
          </a:p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(log</a:t>
            </a:r>
            <a:r>
              <a:rPr lang="it-IT" sz="700" b="1" baseline="-25000" dirty="0">
                <a:latin typeface="Helvetica" pitchFamily="2" charset="0"/>
                <a:cs typeface="Times New Roman" panose="02020603050405020304" pitchFamily="18" charset="0"/>
              </a:rPr>
              <a:t>2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reciprocal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dilution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0342AE9-6E05-921F-534B-647619EFE98A}"/>
              </a:ext>
            </a:extLst>
          </p:cNvPr>
          <p:cNvSpPr txBox="1"/>
          <p:nvPr/>
        </p:nvSpPr>
        <p:spPr>
          <a:xfrm rot="16200000">
            <a:off x="-696326" y="4408706"/>
            <a:ext cx="2467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Anti-MPXV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nAbs</a:t>
            </a:r>
            <a:endParaRPr lang="it-IT" sz="700" b="1" dirty="0">
              <a:latin typeface="Helvetica" pitchFamily="2" charset="0"/>
              <a:cs typeface="Times New Roman" panose="02020603050405020304" pitchFamily="18" charset="0"/>
            </a:endParaRPr>
          </a:p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(PRNT</a:t>
            </a:r>
            <a:r>
              <a:rPr lang="it-IT" sz="700" b="1" baseline="-25000" dirty="0">
                <a:latin typeface="Helvetica" pitchFamily="2" charset="0"/>
                <a:cs typeface="Times New Roman" panose="02020603050405020304" pitchFamily="18" charset="0"/>
              </a:rPr>
              <a:t>50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, log</a:t>
            </a:r>
            <a:r>
              <a:rPr lang="it-IT" sz="700" b="1" baseline="-25000" dirty="0">
                <a:latin typeface="Helvetica" pitchFamily="2" charset="0"/>
                <a:cs typeface="Times New Roman" panose="02020603050405020304" pitchFamily="18" charset="0"/>
              </a:rPr>
              <a:t>2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reciprocal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dilution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3F016C7-F4B1-09A6-834B-2BBF85BF78CD}"/>
              </a:ext>
            </a:extLst>
          </p:cNvPr>
          <p:cNvSpPr txBox="1"/>
          <p:nvPr/>
        </p:nvSpPr>
        <p:spPr>
          <a:xfrm rot="16200000">
            <a:off x="-532985" y="6791002"/>
            <a:ext cx="2140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nSFC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/10</a:t>
            </a:r>
            <a:r>
              <a:rPr lang="it-IT" sz="700" b="1" baseline="30000" dirty="0">
                <a:latin typeface="Helvetica" pitchFamily="2" charset="0"/>
                <a:cs typeface="Times New Roman" panose="02020603050405020304" pitchFamily="18" charset="0"/>
              </a:rPr>
              <a:t>6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PBMC</a:t>
            </a:r>
          </a:p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(log</a:t>
            </a:r>
            <a:r>
              <a:rPr lang="it-IT" sz="700" b="1" baseline="-25000" dirty="0">
                <a:latin typeface="Helvetica" pitchFamily="2" charset="0"/>
                <a:cs typeface="Times New Roman" panose="02020603050405020304" pitchFamily="18" charset="0"/>
              </a:rPr>
              <a:t>2 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scale)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6F1162F-89C1-1D89-59DA-4907A5C03537}"/>
              </a:ext>
            </a:extLst>
          </p:cNvPr>
          <p:cNvSpPr txBox="1"/>
          <p:nvPr/>
        </p:nvSpPr>
        <p:spPr>
          <a:xfrm rot="16200000">
            <a:off x="3688356" y="4385608"/>
            <a:ext cx="1720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Anti-MPXV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nAbs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titer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Fold-change</a:t>
            </a:r>
            <a:endParaRPr lang="it-IT" sz="700" b="1" dirty="0">
              <a:latin typeface="Helvetica" pitchFamily="2" charset="0"/>
              <a:cs typeface="Times New Roman" panose="02020603050405020304" pitchFamily="18" charset="0"/>
            </a:endParaRPr>
          </a:p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(PRNT</a:t>
            </a:r>
            <a:r>
              <a:rPr lang="it-IT" sz="700" b="1" baseline="-25000" dirty="0">
                <a:latin typeface="Helvetica" pitchFamily="2" charset="0"/>
                <a:cs typeface="Times New Roman" panose="02020603050405020304" pitchFamily="18" charset="0"/>
              </a:rPr>
              <a:t>50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,</a:t>
            </a:r>
            <a:r>
              <a:rPr lang="it-IT" sz="700" b="1" baseline="-25000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log</a:t>
            </a:r>
            <a:r>
              <a:rPr lang="it-IT" sz="700" b="1" baseline="-25000" dirty="0">
                <a:latin typeface="Helvetica" pitchFamily="2" charset="0"/>
                <a:cs typeface="Times New Roman" panose="02020603050405020304" pitchFamily="18" charset="0"/>
              </a:rPr>
              <a:t>2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scale)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9051BCD-D616-74C9-6D91-3502DB459EFE}"/>
              </a:ext>
            </a:extLst>
          </p:cNvPr>
          <p:cNvSpPr txBox="1"/>
          <p:nvPr/>
        </p:nvSpPr>
        <p:spPr>
          <a:xfrm rot="16200000">
            <a:off x="3593584" y="1907126"/>
            <a:ext cx="1909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Anti-MPXV IgG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titer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Fold-change</a:t>
            </a:r>
            <a:endParaRPr lang="it-IT" sz="700" b="1" dirty="0">
              <a:latin typeface="Helvetica" pitchFamily="2" charset="0"/>
              <a:cs typeface="Times New Roman" panose="02020603050405020304" pitchFamily="18" charset="0"/>
            </a:endParaRPr>
          </a:p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(log</a:t>
            </a:r>
            <a:r>
              <a:rPr lang="it-IT" sz="700" b="1" baseline="-25000" dirty="0">
                <a:latin typeface="Helvetica" pitchFamily="2" charset="0"/>
                <a:cs typeface="Times New Roman" panose="02020603050405020304" pitchFamily="18" charset="0"/>
              </a:rPr>
              <a:t>2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scale)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4EFCAE3-2D2D-BC2B-731B-41FAA0DC289F}"/>
              </a:ext>
            </a:extLst>
          </p:cNvPr>
          <p:cNvSpPr txBox="1"/>
          <p:nvPr/>
        </p:nvSpPr>
        <p:spPr>
          <a:xfrm rot="16200000">
            <a:off x="3721676" y="6791003"/>
            <a:ext cx="1653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nSFC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/10</a:t>
            </a:r>
            <a:r>
              <a:rPr lang="it-IT" sz="700" b="1" baseline="30000" dirty="0">
                <a:latin typeface="Helvetica" pitchFamily="2" charset="0"/>
                <a:cs typeface="Times New Roman" panose="02020603050405020304" pitchFamily="18" charset="0"/>
              </a:rPr>
              <a:t>6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PBMC </a:t>
            </a:r>
            <a:r>
              <a:rPr lang="it-IT" sz="700" b="1" dirty="0" err="1">
                <a:latin typeface="Helvetica" pitchFamily="2" charset="0"/>
                <a:cs typeface="Times New Roman" panose="02020603050405020304" pitchFamily="18" charset="0"/>
              </a:rPr>
              <a:t>Fold-change</a:t>
            </a:r>
            <a:endParaRPr lang="it-IT" sz="700" b="1" dirty="0">
              <a:latin typeface="Helvetica" pitchFamily="2" charset="0"/>
              <a:cs typeface="Times New Roman" panose="02020603050405020304" pitchFamily="18" charset="0"/>
            </a:endParaRPr>
          </a:p>
          <a:p>
            <a:pPr algn="ctr"/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(log</a:t>
            </a:r>
            <a:r>
              <a:rPr lang="it-IT" sz="700" b="1" baseline="-25000" dirty="0">
                <a:latin typeface="Helvetica" pitchFamily="2" charset="0"/>
                <a:cs typeface="Times New Roman" panose="02020603050405020304" pitchFamily="18" charset="0"/>
              </a:rPr>
              <a:t>2</a:t>
            </a:r>
            <a:r>
              <a:rPr lang="it-IT" sz="700" b="1" dirty="0">
                <a:latin typeface="Helvetica" pitchFamily="2" charset="0"/>
                <a:cs typeface="Times New Roman" panose="02020603050405020304" pitchFamily="18" charset="0"/>
              </a:rPr>
              <a:t> scale)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67006EE5-8CAA-4286-93DE-6CDDB073B4C6}"/>
              </a:ext>
            </a:extLst>
          </p:cNvPr>
          <p:cNvGrpSpPr/>
          <p:nvPr/>
        </p:nvGrpSpPr>
        <p:grpSpPr>
          <a:xfrm>
            <a:off x="5330825" y="3678927"/>
            <a:ext cx="650875" cy="200055"/>
            <a:chOff x="5330825" y="3678927"/>
            <a:chExt cx="650875" cy="200055"/>
          </a:xfrm>
        </p:grpSpPr>
        <p:cxnSp>
          <p:nvCxnSpPr>
            <p:cNvPr id="15" name="Connettore 1 14">
              <a:extLst>
                <a:ext uri="{FF2B5EF4-FFF2-40B4-BE49-F238E27FC236}">
                  <a16:creationId xmlns:a16="http://schemas.microsoft.com/office/drawing/2014/main" id="{6DADA9B7-E4A9-35CE-117B-0D6F7A50ECF6}"/>
                </a:ext>
              </a:extLst>
            </p:cNvPr>
            <p:cNvCxnSpPr>
              <a:cxnSpLocks/>
            </p:cNvCxnSpPr>
            <p:nvPr/>
          </p:nvCxnSpPr>
          <p:spPr>
            <a:xfrm>
              <a:off x="5330825" y="3832225"/>
              <a:ext cx="65087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AA9E6826-0D6F-66ED-02D3-86C84A10D0D9}"/>
                </a:ext>
              </a:extLst>
            </p:cNvPr>
            <p:cNvSpPr txBox="1"/>
            <p:nvPr/>
          </p:nvSpPr>
          <p:spPr>
            <a:xfrm>
              <a:off x="5375576" y="3678927"/>
              <a:ext cx="56137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700" dirty="0" err="1">
                  <a:latin typeface="Helvetica" pitchFamily="2" charset="0"/>
                </a:rPr>
                <a:t>p</a:t>
              </a:r>
              <a:r>
                <a:rPr lang="it-IT" sz="700" dirty="0">
                  <a:latin typeface="Helvetica" pitchFamily="2" charset="0"/>
                </a:rPr>
                <a:t>=0.0462</a:t>
              </a:r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9227C9AA-5D97-5A1C-903B-A1514FF692A5}"/>
              </a:ext>
            </a:extLst>
          </p:cNvPr>
          <p:cNvGrpSpPr/>
          <p:nvPr/>
        </p:nvGrpSpPr>
        <p:grpSpPr>
          <a:xfrm>
            <a:off x="5330824" y="1315377"/>
            <a:ext cx="650875" cy="200055"/>
            <a:chOff x="5330825" y="3678927"/>
            <a:chExt cx="650875" cy="200055"/>
          </a:xfrm>
        </p:grpSpPr>
        <p:cxnSp>
          <p:nvCxnSpPr>
            <p:cNvPr id="19" name="Connettore 1 18">
              <a:extLst>
                <a:ext uri="{FF2B5EF4-FFF2-40B4-BE49-F238E27FC236}">
                  <a16:creationId xmlns:a16="http://schemas.microsoft.com/office/drawing/2014/main" id="{724CB712-1053-9CCB-6EBC-80EAE47218D6}"/>
                </a:ext>
              </a:extLst>
            </p:cNvPr>
            <p:cNvCxnSpPr>
              <a:cxnSpLocks/>
            </p:cNvCxnSpPr>
            <p:nvPr/>
          </p:nvCxnSpPr>
          <p:spPr>
            <a:xfrm>
              <a:off x="5330825" y="3832225"/>
              <a:ext cx="65087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48A4EE62-71E8-1CDB-609A-F2BE3E6E05C4}"/>
                </a:ext>
              </a:extLst>
            </p:cNvPr>
            <p:cNvSpPr txBox="1"/>
            <p:nvPr/>
          </p:nvSpPr>
          <p:spPr>
            <a:xfrm>
              <a:off x="5375577" y="3678927"/>
              <a:ext cx="56137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700" dirty="0" err="1">
                  <a:latin typeface="Helvetica" pitchFamily="2" charset="0"/>
                </a:rPr>
                <a:t>p</a:t>
              </a:r>
              <a:r>
                <a:rPr lang="it-IT" sz="700" dirty="0">
                  <a:latin typeface="Helvetica" pitchFamily="2" charset="0"/>
                </a:rPr>
                <a:t>=0.0399</a:t>
              </a:r>
            </a:p>
          </p:txBody>
        </p:sp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0CFE8E1C-71E6-CC77-3F29-5B54474DDD6B}"/>
              </a:ext>
            </a:extLst>
          </p:cNvPr>
          <p:cNvGrpSpPr/>
          <p:nvPr/>
        </p:nvGrpSpPr>
        <p:grpSpPr>
          <a:xfrm>
            <a:off x="5330823" y="6082814"/>
            <a:ext cx="650875" cy="200055"/>
            <a:chOff x="5330825" y="3678927"/>
            <a:chExt cx="650875" cy="200055"/>
          </a:xfrm>
        </p:grpSpPr>
        <p:cxnSp>
          <p:nvCxnSpPr>
            <p:cNvPr id="22" name="Connettore 1 21">
              <a:extLst>
                <a:ext uri="{FF2B5EF4-FFF2-40B4-BE49-F238E27FC236}">
                  <a16:creationId xmlns:a16="http://schemas.microsoft.com/office/drawing/2014/main" id="{7E09B156-A165-D353-1D27-D0BC3F89057B}"/>
                </a:ext>
              </a:extLst>
            </p:cNvPr>
            <p:cNvCxnSpPr>
              <a:cxnSpLocks/>
            </p:cNvCxnSpPr>
            <p:nvPr/>
          </p:nvCxnSpPr>
          <p:spPr>
            <a:xfrm>
              <a:off x="5330825" y="3832225"/>
              <a:ext cx="65087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2F7BCC97-FC74-AF94-297E-53C1C756133C}"/>
                </a:ext>
              </a:extLst>
            </p:cNvPr>
            <p:cNvSpPr txBox="1"/>
            <p:nvPr/>
          </p:nvSpPr>
          <p:spPr>
            <a:xfrm>
              <a:off x="5375577" y="3678927"/>
              <a:ext cx="56137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700" dirty="0" err="1">
                  <a:latin typeface="Helvetica" pitchFamily="2" charset="0"/>
                </a:rPr>
                <a:t>p</a:t>
              </a:r>
              <a:r>
                <a:rPr lang="it-IT" sz="700" dirty="0">
                  <a:latin typeface="Helvetica" pitchFamily="2" charset="0"/>
                </a:rPr>
                <a:t>=0.1776</a:t>
              </a:r>
            </a:p>
          </p:txBody>
        </p:sp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8240C25-1DFF-EF93-46BA-CAB0BECF77E9}"/>
              </a:ext>
            </a:extLst>
          </p:cNvPr>
          <p:cNvSpPr txBox="1"/>
          <p:nvPr/>
        </p:nvSpPr>
        <p:spPr>
          <a:xfrm>
            <a:off x="383443" y="787247"/>
            <a:ext cx="1883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u="sng" dirty="0">
                <a:latin typeface="Helvetica" pitchFamily="2" charset="0"/>
              </a:rPr>
              <a:t>A. Anti-MPXV IgG </a:t>
            </a:r>
            <a:r>
              <a:rPr lang="it-IT" sz="1200" b="1" u="sng" dirty="0" err="1">
                <a:latin typeface="Helvetica" pitchFamily="2" charset="0"/>
              </a:rPr>
              <a:t>titers</a:t>
            </a:r>
            <a:endParaRPr lang="it-IT" sz="1200" b="1" u="sng" dirty="0">
              <a:latin typeface="Helvetica" pitchFamily="2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3EF56806-BD54-D525-01BA-FD79EBCAA3D4}"/>
              </a:ext>
            </a:extLst>
          </p:cNvPr>
          <p:cNvSpPr txBox="1"/>
          <p:nvPr/>
        </p:nvSpPr>
        <p:spPr>
          <a:xfrm>
            <a:off x="383443" y="3300025"/>
            <a:ext cx="385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u="sng" dirty="0">
                <a:latin typeface="Helvetica" pitchFamily="2" charset="0"/>
              </a:rPr>
              <a:t>B. Anti-MPXV </a:t>
            </a:r>
            <a:r>
              <a:rPr lang="it-IT" sz="1200" b="1" u="sng" dirty="0" err="1">
                <a:latin typeface="Helvetica" pitchFamily="2" charset="0"/>
              </a:rPr>
              <a:t>neutralizing</a:t>
            </a:r>
            <a:r>
              <a:rPr lang="it-IT" sz="1200" b="1" u="sng" dirty="0">
                <a:latin typeface="Helvetica" pitchFamily="2" charset="0"/>
              </a:rPr>
              <a:t> </a:t>
            </a:r>
            <a:r>
              <a:rPr lang="it-IT" sz="1200" b="1" u="sng" dirty="0" err="1">
                <a:latin typeface="Helvetica" pitchFamily="2" charset="0"/>
              </a:rPr>
              <a:t>Antibodies</a:t>
            </a:r>
            <a:r>
              <a:rPr lang="it-IT" sz="1200" b="1" u="sng" dirty="0">
                <a:latin typeface="Helvetica" pitchFamily="2" charset="0"/>
              </a:rPr>
              <a:t> (</a:t>
            </a:r>
            <a:r>
              <a:rPr lang="it-IT" sz="1200" b="1" u="sng" dirty="0" err="1">
                <a:latin typeface="Helvetica" pitchFamily="2" charset="0"/>
              </a:rPr>
              <a:t>nAbs</a:t>
            </a:r>
            <a:r>
              <a:rPr lang="it-IT" sz="1200" b="1" u="sng" dirty="0">
                <a:latin typeface="Helvetica" pitchFamily="2" charset="0"/>
              </a:rPr>
              <a:t>) </a:t>
            </a:r>
            <a:r>
              <a:rPr lang="it-IT" sz="1200" b="1" u="sng" dirty="0" err="1">
                <a:latin typeface="Helvetica" pitchFamily="2" charset="0"/>
              </a:rPr>
              <a:t>titers</a:t>
            </a:r>
            <a:endParaRPr lang="it-IT" sz="1200" b="1" u="sng" dirty="0">
              <a:latin typeface="Helvetica" pitchFamily="2" charset="0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DE2A3B2-641E-338A-612B-0152619DCBA5}"/>
              </a:ext>
            </a:extLst>
          </p:cNvPr>
          <p:cNvSpPr txBox="1"/>
          <p:nvPr/>
        </p:nvSpPr>
        <p:spPr>
          <a:xfrm>
            <a:off x="395505" y="5720684"/>
            <a:ext cx="4179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u="sng" dirty="0">
                <a:latin typeface="Helvetica" pitchFamily="2" charset="0"/>
              </a:rPr>
              <a:t>C. </a:t>
            </a:r>
            <a:r>
              <a:rPr lang="it-IT" sz="1200" b="1" u="sng" dirty="0" err="1">
                <a:latin typeface="Helvetica" pitchFamily="2" charset="0"/>
              </a:rPr>
              <a:t>Number</a:t>
            </a:r>
            <a:r>
              <a:rPr lang="it-IT" sz="1200" b="1" u="sng" dirty="0">
                <a:latin typeface="Helvetica" pitchFamily="2" charset="0"/>
              </a:rPr>
              <a:t> of Spot-</a:t>
            </a:r>
            <a:r>
              <a:rPr lang="it-IT" sz="1200" b="1" u="sng" dirty="0" err="1">
                <a:latin typeface="Helvetica" pitchFamily="2" charset="0"/>
              </a:rPr>
              <a:t>forming</a:t>
            </a:r>
            <a:r>
              <a:rPr lang="it-IT" sz="1200" b="1" u="sng" dirty="0">
                <a:latin typeface="Helvetica" pitchFamily="2" charset="0"/>
              </a:rPr>
              <a:t> </a:t>
            </a:r>
            <a:r>
              <a:rPr lang="it-IT" sz="1200" b="1" u="sng" dirty="0" err="1">
                <a:latin typeface="Helvetica" pitchFamily="2" charset="0"/>
              </a:rPr>
              <a:t>colonies</a:t>
            </a:r>
            <a:r>
              <a:rPr lang="it-IT" sz="1200" b="1" u="sng" dirty="0">
                <a:latin typeface="Helvetica" pitchFamily="2" charset="0"/>
              </a:rPr>
              <a:t> (SFC, x10</a:t>
            </a:r>
            <a:r>
              <a:rPr lang="it-IT" sz="1200" b="1" u="sng" baseline="30000" dirty="0">
                <a:latin typeface="Helvetica" pitchFamily="2" charset="0"/>
              </a:rPr>
              <a:t>6</a:t>
            </a:r>
            <a:r>
              <a:rPr lang="it-IT" sz="1200" b="1" u="sng" dirty="0">
                <a:latin typeface="Helvetica" pitchFamily="2" charset="0"/>
              </a:rPr>
              <a:t> PBMC)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C3C632B-B172-DDA5-DAEB-8F1BC51FCA02}"/>
              </a:ext>
            </a:extLst>
          </p:cNvPr>
          <p:cNvSpPr txBox="1"/>
          <p:nvPr/>
        </p:nvSpPr>
        <p:spPr>
          <a:xfrm>
            <a:off x="990922" y="1184798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latin typeface="Helvetica" pitchFamily="2" charset="0"/>
              </a:rPr>
              <a:t>SC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1530685-CF16-B913-E729-7756514502E0}"/>
              </a:ext>
            </a:extLst>
          </p:cNvPr>
          <p:cNvSpPr txBox="1"/>
          <p:nvPr/>
        </p:nvSpPr>
        <p:spPr>
          <a:xfrm>
            <a:off x="3412298" y="1187913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000" b="1" dirty="0">
                <a:latin typeface="Helvetica" pitchFamily="2" charset="0"/>
              </a:rPr>
              <a:t>ID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7102D6-4480-85D5-D17E-9F1AC2801C6E}"/>
              </a:ext>
            </a:extLst>
          </p:cNvPr>
          <p:cNvSpPr txBox="1"/>
          <p:nvPr/>
        </p:nvSpPr>
        <p:spPr>
          <a:xfrm>
            <a:off x="991076" y="3689567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latin typeface="Helvetica" pitchFamily="2" charset="0"/>
              </a:rPr>
              <a:t>SC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3364BCD-E360-71A4-D647-D1A02EE3A5EC}"/>
              </a:ext>
            </a:extLst>
          </p:cNvPr>
          <p:cNvSpPr txBox="1"/>
          <p:nvPr/>
        </p:nvSpPr>
        <p:spPr>
          <a:xfrm>
            <a:off x="3412452" y="3692682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000" b="1" dirty="0">
                <a:latin typeface="Helvetica" pitchFamily="2" charset="0"/>
              </a:rPr>
              <a:t>ID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B53AC3A-7D56-845B-F789-AF1BF64BB4C3}"/>
              </a:ext>
            </a:extLst>
          </p:cNvPr>
          <p:cNvSpPr txBox="1"/>
          <p:nvPr/>
        </p:nvSpPr>
        <p:spPr>
          <a:xfrm>
            <a:off x="987805" y="6068410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>
                <a:latin typeface="Helvetica" pitchFamily="2" charset="0"/>
              </a:rPr>
              <a:t>SC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55A48F48-9DD0-9C61-037C-D4BD4A752D62}"/>
              </a:ext>
            </a:extLst>
          </p:cNvPr>
          <p:cNvSpPr txBox="1"/>
          <p:nvPr/>
        </p:nvSpPr>
        <p:spPr>
          <a:xfrm>
            <a:off x="3409181" y="6071525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1000" b="1" dirty="0">
                <a:latin typeface="Helvetica" pitchFamily="2" charset="0"/>
              </a:rPr>
              <a:t>ID</a:t>
            </a:r>
          </a:p>
        </p:txBody>
      </p: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C070B943-74EC-3CC2-07FF-F8E78D98E85B}"/>
              </a:ext>
            </a:extLst>
          </p:cNvPr>
          <p:cNvGrpSpPr/>
          <p:nvPr/>
        </p:nvGrpSpPr>
        <p:grpSpPr>
          <a:xfrm>
            <a:off x="5193605" y="2904850"/>
            <a:ext cx="931094" cy="206625"/>
            <a:chOff x="5193605" y="2904850"/>
            <a:chExt cx="931094" cy="206625"/>
          </a:xfrm>
        </p:grpSpPr>
        <p:sp>
          <p:nvSpPr>
            <p:cNvPr id="40" name="Rettangolo 39">
              <a:extLst>
                <a:ext uri="{FF2B5EF4-FFF2-40B4-BE49-F238E27FC236}">
                  <a16:creationId xmlns:a16="http://schemas.microsoft.com/office/drawing/2014/main" id="{39FB8906-5E63-F44A-A16D-C96D9A7361AD}"/>
                </a:ext>
              </a:extLst>
            </p:cNvPr>
            <p:cNvSpPr/>
            <p:nvPr/>
          </p:nvSpPr>
          <p:spPr>
            <a:xfrm>
              <a:off x="5193605" y="2951345"/>
              <a:ext cx="931094" cy="1601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33" name="Gruppo 32">
              <a:extLst>
                <a:ext uri="{FF2B5EF4-FFF2-40B4-BE49-F238E27FC236}">
                  <a16:creationId xmlns:a16="http://schemas.microsoft.com/office/drawing/2014/main" id="{39F34E86-8837-EE64-C48C-FC109AC20880}"/>
                </a:ext>
              </a:extLst>
            </p:cNvPr>
            <p:cNvGrpSpPr/>
            <p:nvPr/>
          </p:nvGrpSpPr>
          <p:grpSpPr>
            <a:xfrm>
              <a:off x="5193605" y="2904850"/>
              <a:ext cx="912486" cy="160132"/>
              <a:chOff x="5193605" y="2916369"/>
              <a:chExt cx="912486" cy="169277"/>
            </a:xfrm>
            <a:noFill/>
          </p:grpSpPr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DF01523F-C657-60F6-1871-1204A184BD83}"/>
                  </a:ext>
                </a:extLst>
              </p:cNvPr>
              <p:cNvSpPr txBox="1"/>
              <p:nvPr/>
            </p:nvSpPr>
            <p:spPr>
              <a:xfrm>
                <a:off x="5193605" y="2916369"/>
                <a:ext cx="274434" cy="1692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500" b="1" dirty="0">
                    <a:latin typeface="Helvetica" pitchFamily="2" charset="0"/>
                  </a:rPr>
                  <a:t>SC</a:t>
                </a:r>
              </a:p>
            </p:txBody>
          </p:sp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ABE5E905-026A-EFC6-2BDA-E64B5CAAC321}"/>
                  </a:ext>
                </a:extLst>
              </p:cNvPr>
              <p:cNvSpPr txBox="1"/>
              <p:nvPr/>
            </p:nvSpPr>
            <p:spPr>
              <a:xfrm>
                <a:off x="5857305" y="2916369"/>
                <a:ext cx="248786" cy="1692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500" b="1" dirty="0">
                    <a:latin typeface="Helvetica" pitchFamily="2" charset="0"/>
                  </a:rPr>
                  <a:t>ID</a:t>
                </a:r>
              </a:p>
            </p:txBody>
          </p:sp>
        </p:grpSp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1BEBAAC7-5915-BA93-58B9-3DFA52DE4EB1}"/>
              </a:ext>
            </a:extLst>
          </p:cNvPr>
          <p:cNvGrpSpPr/>
          <p:nvPr/>
        </p:nvGrpSpPr>
        <p:grpSpPr>
          <a:xfrm>
            <a:off x="5193605" y="7825011"/>
            <a:ext cx="912486" cy="160132"/>
            <a:chOff x="5193605" y="2916369"/>
            <a:chExt cx="912486" cy="169277"/>
          </a:xfrm>
        </p:grpSpPr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F0CB59A8-97B7-F758-BEFD-8E786282550A}"/>
                </a:ext>
              </a:extLst>
            </p:cNvPr>
            <p:cNvSpPr txBox="1"/>
            <p:nvPr/>
          </p:nvSpPr>
          <p:spPr>
            <a:xfrm>
              <a:off x="5193605" y="2916369"/>
              <a:ext cx="274434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500" b="1" dirty="0">
                  <a:latin typeface="Helvetica" pitchFamily="2" charset="0"/>
                </a:rPr>
                <a:t>SC</a:t>
              </a:r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C4646B16-3DBC-123C-DD29-69D6E7E74A42}"/>
                </a:ext>
              </a:extLst>
            </p:cNvPr>
            <p:cNvSpPr txBox="1"/>
            <p:nvPr/>
          </p:nvSpPr>
          <p:spPr>
            <a:xfrm>
              <a:off x="5857305" y="2916369"/>
              <a:ext cx="248786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500" b="1" dirty="0">
                  <a:latin typeface="Helvetica" pitchFamily="2" charset="0"/>
                </a:rPr>
                <a:t>ID</a:t>
              </a:r>
            </a:p>
          </p:txBody>
        </p:sp>
      </p:grp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73E58CB1-1676-5FC1-2C3A-2ED80D0D62CF}"/>
              </a:ext>
            </a:extLst>
          </p:cNvPr>
          <p:cNvGrpSpPr/>
          <p:nvPr/>
        </p:nvGrpSpPr>
        <p:grpSpPr>
          <a:xfrm>
            <a:off x="5190713" y="5397853"/>
            <a:ext cx="931094" cy="206625"/>
            <a:chOff x="5193605" y="2904850"/>
            <a:chExt cx="931094" cy="206625"/>
          </a:xfrm>
        </p:grpSpPr>
        <p:sp>
          <p:nvSpPr>
            <p:cNvPr id="48" name="Rettangolo 47">
              <a:extLst>
                <a:ext uri="{FF2B5EF4-FFF2-40B4-BE49-F238E27FC236}">
                  <a16:creationId xmlns:a16="http://schemas.microsoft.com/office/drawing/2014/main" id="{2EAB649C-D39E-7634-FCE2-40AB58975DDF}"/>
                </a:ext>
              </a:extLst>
            </p:cNvPr>
            <p:cNvSpPr/>
            <p:nvPr/>
          </p:nvSpPr>
          <p:spPr>
            <a:xfrm>
              <a:off x="5193605" y="2951345"/>
              <a:ext cx="931094" cy="1601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49" name="Gruppo 48">
              <a:extLst>
                <a:ext uri="{FF2B5EF4-FFF2-40B4-BE49-F238E27FC236}">
                  <a16:creationId xmlns:a16="http://schemas.microsoft.com/office/drawing/2014/main" id="{F23D77DF-C2D9-4304-66F6-32999D882FD5}"/>
                </a:ext>
              </a:extLst>
            </p:cNvPr>
            <p:cNvGrpSpPr/>
            <p:nvPr/>
          </p:nvGrpSpPr>
          <p:grpSpPr>
            <a:xfrm>
              <a:off x="5193605" y="2904850"/>
              <a:ext cx="912486" cy="160132"/>
              <a:chOff x="5193605" y="2916369"/>
              <a:chExt cx="912486" cy="169277"/>
            </a:xfrm>
            <a:noFill/>
          </p:grpSpPr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C8702E4A-6E48-CF09-05F3-94F908E96DE0}"/>
                  </a:ext>
                </a:extLst>
              </p:cNvPr>
              <p:cNvSpPr txBox="1"/>
              <p:nvPr/>
            </p:nvSpPr>
            <p:spPr>
              <a:xfrm>
                <a:off x="5193605" y="2916369"/>
                <a:ext cx="274434" cy="1692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500" b="1" dirty="0">
                    <a:latin typeface="Helvetica" pitchFamily="2" charset="0"/>
                  </a:rPr>
                  <a:t>SC</a:t>
                </a:r>
              </a:p>
            </p:txBody>
          </p:sp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6BC116E2-FD59-ADCC-2851-29FE0406A1B1}"/>
                  </a:ext>
                </a:extLst>
              </p:cNvPr>
              <p:cNvSpPr txBox="1"/>
              <p:nvPr/>
            </p:nvSpPr>
            <p:spPr>
              <a:xfrm>
                <a:off x="5857305" y="2916369"/>
                <a:ext cx="248786" cy="1692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500" b="1" dirty="0">
                    <a:latin typeface="Helvetica" pitchFamily="2" charset="0"/>
                  </a:rPr>
                  <a:t>ID</a:t>
                </a:r>
              </a:p>
            </p:txBody>
          </p:sp>
        </p:grpSp>
      </p:grp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C397558B-5D7B-DAA5-8E35-5523EC4A101F}"/>
              </a:ext>
            </a:extLst>
          </p:cNvPr>
          <p:cNvGrpSpPr/>
          <p:nvPr/>
        </p:nvGrpSpPr>
        <p:grpSpPr>
          <a:xfrm>
            <a:off x="5185547" y="7782753"/>
            <a:ext cx="931094" cy="206625"/>
            <a:chOff x="5193605" y="2904850"/>
            <a:chExt cx="931094" cy="206625"/>
          </a:xfrm>
        </p:grpSpPr>
        <p:sp>
          <p:nvSpPr>
            <p:cNvPr id="53" name="Rettangolo 52">
              <a:extLst>
                <a:ext uri="{FF2B5EF4-FFF2-40B4-BE49-F238E27FC236}">
                  <a16:creationId xmlns:a16="http://schemas.microsoft.com/office/drawing/2014/main" id="{AA0BEF2B-E357-5FA2-3B1E-8A5CA939FB15}"/>
                </a:ext>
              </a:extLst>
            </p:cNvPr>
            <p:cNvSpPr/>
            <p:nvPr/>
          </p:nvSpPr>
          <p:spPr>
            <a:xfrm>
              <a:off x="5193605" y="2951345"/>
              <a:ext cx="931094" cy="1601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54" name="Gruppo 53">
              <a:extLst>
                <a:ext uri="{FF2B5EF4-FFF2-40B4-BE49-F238E27FC236}">
                  <a16:creationId xmlns:a16="http://schemas.microsoft.com/office/drawing/2014/main" id="{8934EDFB-963C-E366-E3FA-52EB4428468A}"/>
                </a:ext>
              </a:extLst>
            </p:cNvPr>
            <p:cNvGrpSpPr/>
            <p:nvPr/>
          </p:nvGrpSpPr>
          <p:grpSpPr>
            <a:xfrm>
              <a:off x="5193605" y="2904850"/>
              <a:ext cx="912486" cy="160132"/>
              <a:chOff x="5193605" y="2916369"/>
              <a:chExt cx="912486" cy="169277"/>
            </a:xfrm>
            <a:noFill/>
          </p:grpSpPr>
          <p:sp>
            <p:nvSpPr>
              <p:cNvPr id="55" name="CasellaDiTesto 54">
                <a:extLst>
                  <a:ext uri="{FF2B5EF4-FFF2-40B4-BE49-F238E27FC236}">
                    <a16:creationId xmlns:a16="http://schemas.microsoft.com/office/drawing/2014/main" id="{192213CB-B38C-406E-A5B2-DB42C1183EAD}"/>
                  </a:ext>
                </a:extLst>
              </p:cNvPr>
              <p:cNvSpPr txBox="1"/>
              <p:nvPr/>
            </p:nvSpPr>
            <p:spPr>
              <a:xfrm>
                <a:off x="5193605" y="2916369"/>
                <a:ext cx="274434" cy="1692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500" b="1" dirty="0">
                    <a:latin typeface="Helvetica" pitchFamily="2" charset="0"/>
                  </a:rPr>
                  <a:t>SC</a:t>
                </a:r>
              </a:p>
            </p:txBody>
          </p:sp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B0685855-655F-26AF-90F4-DCF293795E54}"/>
                  </a:ext>
                </a:extLst>
              </p:cNvPr>
              <p:cNvSpPr txBox="1"/>
              <p:nvPr/>
            </p:nvSpPr>
            <p:spPr>
              <a:xfrm>
                <a:off x="5857305" y="2916369"/>
                <a:ext cx="248786" cy="1692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500" b="1" dirty="0">
                    <a:latin typeface="Helvetica" pitchFamily="2" charset="0"/>
                  </a:rPr>
                  <a:t>ID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57991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273</Words>
  <Application>Microsoft Macintosh PowerPoint</Application>
  <PresentationFormat>A4 (21x29,7 cm)</PresentationFormat>
  <Paragraphs>33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Helvetica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Pierluca Piselli</dc:creator>
  <cp:lastModifiedBy>Pierluca Piselli</cp:lastModifiedBy>
  <cp:revision>6</cp:revision>
  <dcterms:created xsi:type="dcterms:W3CDTF">2024-11-05T09:46:06Z</dcterms:created>
  <dcterms:modified xsi:type="dcterms:W3CDTF">2024-11-06T11:22:08Z</dcterms:modified>
</cp:coreProperties>
</file>