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56" r:id="rId3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>
      <p:cViewPr varScale="1">
        <p:scale>
          <a:sx n="116" d="100"/>
          <a:sy n="116" d="100"/>
        </p:scale>
        <p:origin x="169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5A3D3-C52C-F04F-B80B-B988B74B6363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44F10-D995-9E45-B2FB-FC7F946A10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027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5A3D3-C52C-F04F-B80B-B988B74B6363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44F10-D995-9E45-B2FB-FC7F946A10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7189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5A3D3-C52C-F04F-B80B-B988B74B6363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44F10-D995-9E45-B2FB-FC7F946A10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4641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5A3D3-C52C-F04F-B80B-B988B74B6363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44F10-D995-9E45-B2FB-FC7F946A10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7900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5A3D3-C52C-F04F-B80B-B988B74B6363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44F10-D995-9E45-B2FB-FC7F946A10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946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5A3D3-C52C-F04F-B80B-B988B74B6363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44F10-D995-9E45-B2FB-FC7F946A10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3425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5A3D3-C52C-F04F-B80B-B988B74B6363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44F10-D995-9E45-B2FB-FC7F946A10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0185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5A3D3-C52C-F04F-B80B-B988B74B6363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44F10-D995-9E45-B2FB-FC7F946A10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7285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5A3D3-C52C-F04F-B80B-B988B74B6363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44F10-D995-9E45-B2FB-FC7F946A10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4432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5A3D3-C52C-F04F-B80B-B988B74B6363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44F10-D995-9E45-B2FB-FC7F946A10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0790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5A3D3-C52C-F04F-B80B-B988B74B6363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44F10-D995-9E45-B2FB-FC7F946A10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0657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65A3D3-C52C-F04F-B80B-B988B74B6363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A44F10-D995-9E45-B2FB-FC7F946A10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9286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202844F9-10FD-C901-134C-0844FBE02A05}"/>
              </a:ext>
            </a:extLst>
          </p:cNvPr>
          <p:cNvSpPr txBox="1"/>
          <p:nvPr/>
        </p:nvSpPr>
        <p:spPr>
          <a:xfrm>
            <a:off x="152400" y="315721"/>
            <a:ext cx="9641595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S1.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Flow-chart showing overall vaccinated subjects and study participants, according to route of administration of the first MVA-BN dose (Sub-cutaneous, SC or Intra-dermal route, ID) and availability of data (from symptom-reporting daily diary and/or data from blood samples</a:t>
            </a: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70070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86DC5343-B60B-1EF9-A31C-59A4B71A62B0}"/>
              </a:ext>
            </a:extLst>
          </p:cNvPr>
          <p:cNvSpPr/>
          <p:nvPr/>
        </p:nvSpPr>
        <p:spPr>
          <a:xfrm>
            <a:off x="4175393" y="583039"/>
            <a:ext cx="1344944" cy="72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err="1">
                <a:solidFill>
                  <a:schemeClr val="tx1"/>
                </a:solidFill>
              </a:rPr>
              <a:t>All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vaccinated</a:t>
            </a:r>
            <a:endParaRPr lang="it-IT" sz="1400" dirty="0">
              <a:solidFill>
                <a:schemeClr val="tx1"/>
              </a:solidFill>
            </a:endParaRPr>
          </a:p>
          <a:p>
            <a:pPr algn="ctr"/>
            <a:r>
              <a:rPr lang="it-IT" sz="1400" dirty="0" err="1">
                <a:solidFill>
                  <a:schemeClr val="tx1"/>
                </a:solidFill>
              </a:rPr>
              <a:t>N</a:t>
            </a:r>
            <a:r>
              <a:rPr lang="it-IT" sz="1400" dirty="0">
                <a:solidFill>
                  <a:schemeClr val="tx1"/>
                </a:solidFill>
              </a:rPr>
              <a:t>=3296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1DA3955A-E322-8A81-E68F-00FCB638853D}"/>
              </a:ext>
            </a:extLst>
          </p:cNvPr>
          <p:cNvSpPr/>
          <p:nvPr/>
        </p:nvSpPr>
        <p:spPr>
          <a:xfrm>
            <a:off x="1893138" y="3517794"/>
            <a:ext cx="1345502" cy="72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err="1">
                <a:solidFill>
                  <a:schemeClr val="tx1"/>
                </a:solidFill>
              </a:rPr>
              <a:t>Enrolled</a:t>
            </a:r>
            <a:endParaRPr lang="it-IT" sz="1400" dirty="0">
              <a:solidFill>
                <a:schemeClr val="tx1"/>
              </a:solidFill>
            </a:endParaRPr>
          </a:p>
          <a:p>
            <a:pPr algn="ctr"/>
            <a:r>
              <a:rPr lang="it-IT" sz="1400" dirty="0">
                <a:solidFill>
                  <a:schemeClr val="tx1"/>
                </a:solidFill>
              </a:rPr>
              <a:t>269 (41.1%)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C0A903D5-6601-DB43-0C1D-164348174FA4}"/>
              </a:ext>
            </a:extLst>
          </p:cNvPr>
          <p:cNvSpPr/>
          <p:nvPr/>
        </p:nvSpPr>
        <p:spPr>
          <a:xfrm>
            <a:off x="6930487" y="3514136"/>
            <a:ext cx="1344944" cy="72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err="1">
                <a:solidFill>
                  <a:schemeClr val="tx1"/>
                </a:solidFill>
              </a:rPr>
              <a:t>Enrolled</a:t>
            </a:r>
            <a:endParaRPr lang="it-IT" sz="1400" dirty="0">
              <a:solidFill>
                <a:schemeClr val="tx1"/>
              </a:solidFill>
            </a:endParaRPr>
          </a:p>
          <a:p>
            <a:pPr algn="ctr"/>
            <a:r>
              <a:rPr lang="it-IT" sz="1400" dirty="0">
                <a:solidFill>
                  <a:schemeClr val="tx1"/>
                </a:solidFill>
              </a:rPr>
              <a:t>739 (28.0%)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427D9A9F-D9AE-0DFF-4643-4F29D91B937F}"/>
              </a:ext>
            </a:extLst>
          </p:cNvPr>
          <p:cNvSpPr/>
          <p:nvPr/>
        </p:nvSpPr>
        <p:spPr>
          <a:xfrm>
            <a:off x="394452" y="5007419"/>
            <a:ext cx="1345502" cy="72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err="1">
                <a:solidFill>
                  <a:schemeClr val="tx1"/>
                </a:solidFill>
              </a:rPr>
              <a:t>Only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diary</a:t>
            </a:r>
            <a:endParaRPr lang="it-IT" sz="1400" dirty="0">
              <a:solidFill>
                <a:schemeClr val="tx1"/>
              </a:solidFill>
            </a:endParaRPr>
          </a:p>
          <a:p>
            <a:pPr algn="ctr"/>
            <a:r>
              <a:rPr lang="it-IT" sz="1400" dirty="0">
                <a:solidFill>
                  <a:schemeClr val="tx1"/>
                </a:solidFill>
              </a:rPr>
              <a:t>149 (55.4%)</a:t>
            </a:r>
          </a:p>
        </p:txBody>
      </p:sp>
      <p:cxnSp>
        <p:nvCxnSpPr>
          <p:cNvPr id="10" name="Connettore 4 9">
            <a:extLst>
              <a:ext uri="{FF2B5EF4-FFF2-40B4-BE49-F238E27FC236}">
                <a16:creationId xmlns:a16="http://schemas.microsoft.com/office/drawing/2014/main" id="{8E990E92-3700-0FF0-C3BD-E7B2F44DA9D3}"/>
              </a:ext>
            </a:extLst>
          </p:cNvPr>
          <p:cNvCxnSpPr>
            <a:cxnSpLocks/>
            <a:stCxn id="4" idx="2"/>
            <a:endCxn id="65" idx="0"/>
          </p:cNvCxnSpPr>
          <p:nvPr/>
        </p:nvCxnSpPr>
        <p:spPr>
          <a:xfrm rot="16200000" flipH="1">
            <a:off x="5755265" y="395639"/>
            <a:ext cx="940295" cy="27550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4 11">
            <a:extLst>
              <a:ext uri="{FF2B5EF4-FFF2-40B4-BE49-F238E27FC236}">
                <a16:creationId xmlns:a16="http://schemas.microsoft.com/office/drawing/2014/main" id="{BED0CFF9-0026-0860-EF40-CC5B1791080D}"/>
              </a:ext>
            </a:extLst>
          </p:cNvPr>
          <p:cNvCxnSpPr>
            <a:cxnSpLocks/>
            <a:stCxn id="4" idx="2"/>
            <a:endCxn id="66" idx="0"/>
          </p:cNvCxnSpPr>
          <p:nvPr/>
        </p:nvCxnSpPr>
        <p:spPr>
          <a:xfrm rot="5400000">
            <a:off x="3236730" y="632198"/>
            <a:ext cx="940295" cy="228197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ttangolo 1">
            <a:extLst>
              <a:ext uri="{FF2B5EF4-FFF2-40B4-BE49-F238E27FC236}">
                <a16:creationId xmlns:a16="http://schemas.microsoft.com/office/drawing/2014/main" id="{61D84097-63E9-5B28-41D3-56F21EACF282}"/>
              </a:ext>
            </a:extLst>
          </p:cNvPr>
          <p:cNvSpPr/>
          <p:nvPr/>
        </p:nvSpPr>
        <p:spPr>
          <a:xfrm>
            <a:off x="1837732" y="5007419"/>
            <a:ext cx="1345502" cy="72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err="1">
                <a:solidFill>
                  <a:schemeClr val="tx1"/>
                </a:solidFill>
              </a:rPr>
              <a:t>Diary</a:t>
            </a:r>
            <a:r>
              <a:rPr lang="it-IT" sz="1400" dirty="0">
                <a:solidFill>
                  <a:schemeClr val="tx1"/>
                </a:solidFill>
              </a:rPr>
              <a:t> + </a:t>
            </a:r>
            <a:r>
              <a:rPr lang="it-IT" sz="1400" dirty="0" err="1">
                <a:solidFill>
                  <a:schemeClr val="tx1"/>
                </a:solidFill>
              </a:rPr>
              <a:t>blood</a:t>
            </a:r>
            <a:endParaRPr lang="it-IT" sz="1400" dirty="0">
              <a:solidFill>
                <a:schemeClr val="tx1"/>
              </a:solidFill>
            </a:endParaRPr>
          </a:p>
          <a:p>
            <a:pPr algn="ctr"/>
            <a:r>
              <a:rPr lang="it-IT" sz="1400" dirty="0">
                <a:solidFill>
                  <a:schemeClr val="tx1"/>
                </a:solidFill>
              </a:rPr>
              <a:t>76 (28.3%)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A18C4DC8-3989-F223-E4BD-4208D49B0078}"/>
              </a:ext>
            </a:extLst>
          </p:cNvPr>
          <p:cNvSpPr/>
          <p:nvPr/>
        </p:nvSpPr>
        <p:spPr>
          <a:xfrm>
            <a:off x="3282907" y="5007419"/>
            <a:ext cx="1345502" cy="72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err="1">
                <a:solidFill>
                  <a:schemeClr val="tx1"/>
                </a:solidFill>
              </a:rPr>
              <a:t>Only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blood</a:t>
            </a:r>
            <a:endParaRPr lang="it-IT" sz="1400" dirty="0">
              <a:solidFill>
                <a:schemeClr val="tx1"/>
              </a:solidFill>
            </a:endParaRPr>
          </a:p>
          <a:p>
            <a:pPr algn="ctr"/>
            <a:r>
              <a:rPr lang="it-IT" sz="1400" dirty="0">
                <a:solidFill>
                  <a:schemeClr val="tx1"/>
                </a:solidFill>
              </a:rPr>
              <a:t>44 (16.4%)</a:t>
            </a:r>
          </a:p>
        </p:txBody>
      </p:sp>
      <p:cxnSp>
        <p:nvCxnSpPr>
          <p:cNvPr id="13" name="Connettore 4 12">
            <a:extLst>
              <a:ext uri="{FF2B5EF4-FFF2-40B4-BE49-F238E27FC236}">
                <a16:creationId xmlns:a16="http://schemas.microsoft.com/office/drawing/2014/main" id="{13D9397B-6EF5-B9E2-8D6B-5145A2B7F1B1}"/>
              </a:ext>
            </a:extLst>
          </p:cNvPr>
          <p:cNvCxnSpPr>
            <a:cxnSpLocks/>
            <a:stCxn id="5" idx="2"/>
            <a:endCxn id="7" idx="0"/>
          </p:cNvCxnSpPr>
          <p:nvPr/>
        </p:nvCxnSpPr>
        <p:spPr>
          <a:xfrm rot="5400000">
            <a:off x="1431734" y="3873263"/>
            <a:ext cx="769625" cy="149868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4 16">
            <a:extLst>
              <a:ext uri="{FF2B5EF4-FFF2-40B4-BE49-F238E27FC236}">
                <a16:creationId xmlns:a16="http://schemas.microsoft.com/office/drawing/2014/main" id="{8971CBF3-B81B-25C1-632F-657D2CEE69F9}"/>
              </a:ext>
            </a:extLst>
          </p:cNvPr>
          <p:cNvCxnSpPr>
            <a:cxnSpLocks/>
            <a:stCxn id="5" idx="2"/>
            <a:endCxn id="9" idx="0"/>
          </p:cNvCxnSpPr>
          <p:nvPr/>
        </p:nvCxnSpPr>
        <p:spPr>
          <a:xfrm rot="16200000" flipH="1">
            <a:off x="2875961" y="3927721"/>
            <a:ext cx="769625" cy="138976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4 22">
            <a:extLst>
              <a:ext uri="{FF2B5EF4-FFF2-40B4-BE49-F238E27FC236}">
                <a16:creationId xmlns:a16="http://schemas.microsoft.com/office/drawing/2014/main" id="{AE854D51-FE15-2FC1-2BA1-B4D08880843B}"/>
              </a:ext>
            </a:extLst>
          </p:cNvPr>
          <p:cNvCxnSpPr>
            <a:cxnSpLocks/>
            <a:stCxn id="5" idx="2"/>
            <a:endCxn id="2" idx="0"/>
          </p:cNvCxnSpPr>
          <p:nvPr/>
        </p:nvCxnSpPr>
        <p:spPr>
          <a:xfrm rot="5400000">
            <a:off x="2153374" y="4594903"/>
            <a:ext cx="769625" cy="5540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ttangolo 37">
            <a:extLst>
              <a:ext uri="{FF2B5EF4-FFF2-40B4-BE49-F238E27FC236}">
                <a16:creationId xmlns:a16="http://schemas.microsoft.com/office/drawing/2014/main" id="{BA659859-E92F-C026-94C7-6A8130762A58}"/>
              </a:ext>
            </a:extLst>
          </p:cNvPr>
          <p:cNvSpPr/>
          <p:nvPr/>
        </p:nvSpPr>
        <p:spPr>
          <a:xfrm>
            <a:off x="5354592" y="5007419"/>
            <a:ext cx="1345502" cy="72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err="1">
                <a:solidFill>
                  <a:schemeClr val="tx1"/>
                </a:solidFill>
              </a:rPr>
              <a:t>Only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diary</a:t>
            </a:r>
            <a:endParaRPr lang="it-IT" sz="1400" dirty="0">
              <a:solidFill>
                <a:schemeClr val="tx1"/>
              </a:solidFill>
            </a:endParaRPr>
          </a:p>
          <a:p>
            <a:pPr algn="ctr"/>
            <a:r>
              <a:rPr lang="it-IT" sz="1400" dirty="0">
                <a:solidFill>
                  <a:schemeClr val="tx1"/>
                </a:solidFill>
              </a:rPr>
              <a:t>634 (85.8%)</a:t>
            </a:r>
          </a:p>
        </p:txBody>
      </p:sp>
      <p:sp>
        <p:nvSpPr>
          <p:cNvPr id="39" name="Rettangolo 38">
            <a:extLst>
              <a:ext uri="{FF2B5EF4-FFF2-40B4-BE49-F238E27FC236}">
                <a16:creationId xmlns:a16="http://schemas.microsoft.com/office/drawing/2014/main" id="{26E8E6E3-59C6-3495-5E6F-D127299DE8A6}"/>
              </a:ext>
            </a:extLst>
          </p:cNvPr>
          <p:cNvSpPr/>
          <p:nvPr/>
        </p:nvSpPr>
        <p:spPr>
          <a:xfrm>
            <a:off x="6797872" y="5007419"/>
            <a:ext cx="1345502" cy="72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err="1">
                <a:solidFill>
                  <a:schemeClr val="tx1"/>
                </a:solidFill>
              </a:rPr>
              <a:t>Diary</a:t>
            </a:r>
            <a:r>
              <a:rPr lang="it-IT" sz="1400" dirty="0">
                <a:solidFill>
                  <a:schemeClr val="tx1"/>
                </a:solidFill>
              </a:rPr>
              <a:t> + </a:t>
            </a:r>
            <a:r>
              <a:rPr lang="it-IT" sz="1400" dirty="0" err="1">
                <a:solidFill>
                  <a:schemeClr val="tx1"/>
                </a:solidFill>
              </a:rPr>
              <a:t>blood</a:t>
            </a:r>
            <a:endParaRPr lang="it-IT" sz="1400" dirty="0">
              <a:solidFill>
                <a:schemeClr val="tx1"/>
              </a:solidFill>
            </a:endParaRPr>
          </a:p>
          <a:p>
            <a:pPr algn="ctr"/>
            <a:r>
              <a:rPr lang="it-IT" sz="1400" dirty="0">
                <a:solidFill>
                  <a:schemeClr val="tx1"/>
                </a:solidFill>
              </a:rPr>
              <a:t>84 (11.4%)</a:t>
            </a:r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7F01EEC2-58D2-7A41-4A95-C8C07F4B10B7}"/>
              </a:ext>
            </a:extLst>
          </p:cNvPr>
          <p:cNvSpPr/>
          <p:nvPr/>
        </p:nvSpPr>
        <p:spPr>
          <a:xfrm>
            <a:off x="8243047" y="5007419"/>
            <a:ext cx="1345502" cy="72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err="1">
                <a:solidFill>
                  <a:schemeClr val="tx1"/>
                </a:solidFill>
              </a:rPr>
              <a:t>Only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blood</a:t>
            </a:r>
            <a:endParaRPr lang="it-IT" sz="1400" dirty="0">
              <a:solidFill>
                <a:schemeClr val="tx1"/>
              </a:solidFill>
            </a:endParaRPr>
          </a:p>
          <a:p>
            <a:pPr algn="ctr"/>
            <a:r>
              <a:rPr lang="it-IT" sz="1400" dirty="0">
                <a:solidFill>
                  <a:schemeClr val="tx1"/>
                </a:solidFill>
              </a:rPr>
              <a:t>21 (2.8%)</a:t>
            </a:r>
          </a:p>
        </p:txBody>
      </p:sp>
      <p:cxnSp>
        <p:nvCxnSpPr>
          <p:cNvPr id="41" name="Connettore 4 40">
            <a:extLst>
              <a:ext uri="{FF2B5EF4-FFF2-40B4-BE49-F238E27FC236}">
                <a16:creationId xmlns:a16="http://schemas.microsoft.com/office/drawing/2014/main" id="{A606B69C-5113-6FD0-2C9E-4ABCA54AD750}"/>
              </a:ext>
            </a:extLst>
          </p:cNvPr>
          <p:cNvCxnSpPr>
            <a:cxnSpLocks/>
            <a:stCxn id="6" idx="2"/>
            <a:endCxn id="38" idx="0"/>
          </p:cNvCxnSpPr>
          <p:nvPr/>
        </p:nvCxnSpPr>
        <p:spPr>
          <a:xfrm rot="5400000">
            <a:off x="6428510" y="3832969"/>
            <a:ext cx="773283" cy="15756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4 41">
            <a:extLst>
              <a:ext uri="{FF2B5EF4-FFF2-40B4-BE49-F238E27FC236}">
                <a16:creationId xmlns:a16="http://schemas.microsoft.com/office/drawing/2014/main" id="{5838EF78-9D5D-94FD-D8D5-3E51F9302252}"/>
              </a:ext>
            </a:extLst>
          </p:cNvPr>
          <p:cNvCxnSpPr>
            <a:cxnSpLocks/>
            <a:stCxn id="6" idx="2"/>
            <a:endCxn id="40" idx="0"/>
          </p:cNvCxnSpPr>
          <p:nvPr/>
        </p:nvCxnSpPr>
        <p:spPr>
          <a:xfrm rot="16200000" flipH="1">
            <a:off x="7872737" y="3964357"/>
            <a:ext cx="773283" cy="131283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4 42">
            <a:extLst>
              <a:ext uri="{FF2B5EF4-FFF2-40B4-BE49-F238E27FC236}">
                <a16:creationId xmlns:a16="http://schemas.microsoft.com/office/drawing/2014/main" id="{168B2A6E-993C-D99F-DF46-9540123FC579}"/>
              </a:ext>
            </a:extLst>
          </p:cNvPr>
          <p:cNvCxnSpPr>
            <a:cxnSpLocks/>
            <a:stCxn id="6" idx="2"/>
            <a:endCxn id="39" idx="0"/>
          </p:cNvCxnSpPr>
          <p:nvPr/>
        </p:nvCxnSpPr>
        <p:spPr>
          <a:xfrm rot="5400000">
            <a:off x="7150150" y="4554609"/>
            <a:ext cx="773283" cy="1323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ttangolo 64">
            <a:extLst>
              <a:ext uri="{FF2B5EF4-FFF2-40B4-BE49-F238E27FC236}">
                <a16:creationId xmlns:a16="http://schemas.microsoft.com/office/drawing/2014/main" id="{A5B025A4-30F2-B7D2-8712-B808D10EA3C1}"/>
              </a:ext>
            </a:extLst>
          </p:cNvPr>
          <p:cNvSpPr/>
          <p:nvPr/>
        </p:nvSpPr>
        <p:spPr>
          <a:xfrm>
            <a:off x="6930487" y="2243334"/>
            <a:ext cx="1344944" cy="72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tx1"/>
                </a:solidFill>
              </a:rPr>
              <a:t>ID </a:t>
            </a:r>
            <a:r>
              <a:rPr lang="it-IT" sz="1400" dirty="0" err="1">
                <a:solidFill>
                  <a:schemeClr val="tx1"/>
                </a:solidFill>
              </a:rPr>
              <a:t>route</a:t>
            </a:r>
            <a:endParaRPr lang="it-IT" sz="1400" dirty="0">
              <a:solidFill>
                <a:schemeClr val="tx1"/>
              </a:solidFill>
            </a:endParaRPr>
          </a:p>
          <a:p>
            <a:pPr algn="ctr"/>
            <a:r>
              <a:rPr lang="it-IT" sz="1400" dirty="0">
                <a:solidFill>
                  <a:schemeClr val="tx1"/>
                </a:solidFill>
              </a:rPr>
              <a:t>2642 (80.2%)</a:t>
            </a:r>
          </a:p>
        </p:txBody>
      </p:sp>
      <p:sp>
        <p:nvSpPr>
          <p:cNvPr id="66" name="Rettangolo 65">
            <a:extLst>
              <a:ext uri="{FF2B5EF4-FFF2-40B4-BE49-F238E27FC236}">
                <a16:creationId xmlns:a16="http://schemas.microsoft.com/office/drawing/2014/main" id="{F4C618E3-72C2-D499-506C-88538A8D437D}"/>
              </a:ext>
            </a:extLst>
          </p:cNvPr>
          <p:cNvSpPr/>
          <p:nvPr/>
        </p:nvSpPr>
        <p:spPr>
          <a:xfrm>
            <a:off x="1893138" y="2243334"/>
            <a:ext cx="1345502" cy="72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tx1"/>
                </a:solidFill>
              </a:rPr>
              <a:t>SC </a:t>
            </a:r>
            <a:r>
              <a:rPr lang="it-IT" sz="1400" dirty="0" err="1">
                <a:solidFill>
                  <a:schemeClr val="tx1"/>
                </a:solidFill>
              </a:rPr>
              <a:t>route</a:t>
            </a:r>
            <a:endParaRPr lang="it-IT" sz="1400" dirty="0">
              <a:solidFill>
                <a:schemeClr val="tx1"/>
              </a:solidFill>
            </a:endParaRPr>
          </a:p>
          <a:p>
            <a:pPr algn="ctr"/>
            <a:r>
              <a:rPr lang="it-IT" sz="1400" dirty="0">
                <a:solidFill>
                  <a:schemeClr val="tx1"/>
                </a:solidFill>
              </a:rPr>
              <a:t>654 (19.8%)</a:t>
            </a:r>
          </a:p>
        </p:txBody>
      </p:sp>
      <p:cxnSp>
        <p:nvCxnSpPr>
          <p:cNvPr id="79" name="Connettore 2 78">
            <a:extLst>
              <a:ext uri="{FF2B5EF4-FFF2-40B4-BE49-F238E27FC236}">
                <a16:creationId xmlns:a16="http://schemas.microsoft.com/office/drawing/2014/main" id="{73CB2B81-F548-AA79-1F92-2637B9DD62E7}"/>
              </a:ext>
            </a:extLst>
          </p:cNvPr>
          <p:cNvCxnSpPr>
            <a:cxnSpLocks/>
            <a:stCxn id="66" idx="2"/>
            <a:endCxn id="5" idx="0"/>
          </p:cNvCxnSpPr>
          <p:nvPr/>
        </p:nvCxnSpPr>
        <p:spPr>
          <a:xfrm>
            <a:off x="2565889" y="2963334"/>
            <a:ext cx="0" cy="5544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Connettore 2 80">
            <a:extLst>
              <a:ext uri="{FF2B5EF4-FFF2-40B4-BE49-F238E27FC236}">
                <a16:creationId xmlns:a16="http://schemas.microsoft.com/office/drawing/2014/main" id="{7AFC8C69-F8AA-F332-67BC-823078B7BEC1}"/>
              </a:ext>
            </a:extLst>
          </p:cNvPr>
          <p:cNvCxnSpPr>
            <a:cxnSpLocks/>
            <a:stCxn id="65" idx="2"/>
            <a:endCxn id="6" idx="0"/>
          </p:cNvCxnSpPr>
          <p:nvPr/>
        </p:nvCxnSpPr>
        <p:spPr>
          <a:xfrm>
            <a:off x="7602959" y="2963334"/>
            <a:ext cx="0" cy="5508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89029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116</Words>
  <Application>Microsoft Macintosh PowerPoint</Application>
  <PresentationFormat>A4 (21x29,7 cm)</PresentationFormat>
  <Paragraphs>23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Times New Roman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Pierluca Piselli</dc:creator>
  <cp:lastModifiedBy>Pierluca Piselli</cp:lastModifiedBy>
  <cp:revision>4</cp:revision>
  <dcterms:created xsi:type="dcterms:W3CDTF">2024-10-31T10:26:14Z</dcterms:created>
  <dcterms:modified xsi:type="dcterms:W3CDTF">2024-11-04T18:34:47Z</dcterms:modified>
</cp:coreProperties>
</file>